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 id="2147483677" r:id="rId4"/>
  </p:sldMasterIdLst>
  <p:notesMasterIdLst>
    <p:notesMasterId r:id="rId20"/>
  </p:notesMasterIdLst>
  <p:sldIdLst>
    <p:sldId id="256" r:id="rId5"/>
    <p:sldId id="267" r:id="rId6"/>
    <p:sldId id="294" r:id="rId7"/>
    <p:sldId id="295" r:id="rId8"/>
    <p:sldId id="275" r:id="rId9"/>
    <p:sldId id="296" r:id="rId10"/>
    <p:sldId id="297" r:id="rId11"/>
    <p:sldId id="298" r:id="rId12"/>
    <p:sldId id="274" r:id="rId13"/>
    <p:sldId id="301" r:id="rId14"/>
    <p:sldId id="257" r:id="rId15"/>
    <p:sldId id="300" r:id="rId16"/>
    <p:sldId id="290" r:id="rId17"/>
    <p:sldId id="292" r:id="rId18"/>
    <p:sldId id="270"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84211" autoAdjust="0"/>
  </p:normalViewPr>
  <p:slideViewPr>
    <p:cSldViewPr snapToGrid="0">
      <p:cViewPr varScale="1">
        <p:scale>
          <a:sx n="72" d="100"/>
          <a:sy n="72" d="100"/>
        </p:scale>
        <p:origin x="19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F5288-4BCD-4951-A066-D98BDC52A49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AF03F9E-FB0D-4DFC-AA67-2AFE7BFB54C3}">
      <dgm:prSet custT="1"/>
      <dgm:spPr/>
      <dgm:t>
        <a:bodyPr/>
        <a:lstStyle/>
        <a:p>
          <a:r>
            <a:rPr lang="en-US" sz="2000" dirty="0"/>
            <a:t>Structural factors impacting on the learning experiences and study performance of some students, including BAME students:</a:t>
          </a:r>
        </a:p>
      </dgm:t>
    </dgm:pt>
    <dgm:pt modelId="{217167E1-76D3-4FD0-9523-9BF0A91EBC98}" type="parTrans" cxnId="{C159B28A-A931-4829-A388-11DBFD0C9B8F}">
      <dgm:prSet/>
      <dgm:spPr/>
      <dgm:t>
        <a:bodyPr/>
        <a:lstStyle/>
        <a:p>
          <a:endParaRPr lang="en-US"/>
        </a:p>
      </dgm:t>
    </dgm:pt>
    <dgm:pt modelId="{0E473413-EE25-4E0F-A84E-3ABA18682EFB}" type="sibTrans" cxnId="{C159B28A-A931-4829-A388-11DBFD0C9B8F}">
      <dgm:prSet/>
      <dgm:spPr/>
      <dgm:t>
        <a:bodyPr/>
        <a:lstStyle/>
        <a:p>
          <a:endParaRPr lang="en-US"/>
        </a:p>
      </dgm:t>
    </dgm:pt>
    <dgm:pt modelId="{DFB76F3E-307D-40CE-90D1-2FE5054B95F2}">
      <dgm:prSet custT="1"/>
      <dgm:spPr/>
      <dgm:t>
        <a:bodyPr/>
        <a:lstStyle/>
        <a:p>
          <a:r>
            <a:rPr lang="en-US" sz="2000"/>
            <a:t>Poverty</a:t>
          </a:r>
        </a:p>
      </dgm:t>
    </dgm:pt>
    <dgm:pt modelId="{5660E9DD-215E-4303-A03E-6A8DAE09C028}" type="parTrans" cxnId="{51CC925A-F296-46D9-B540-F68AEFA17963}">
      <dgm:prSet/>
      <dgm:spPr/>
      <dgm:t>
        <a:bodyPr/>
        <a:lstStyle/>
        <a:p>
          <a:endParaRPr lang="en-US"/>
        </a:p>
      </dgm:t>
    </dgm:pt>
    <dgm:pt modelId="{F237F20E-70ED-49E8-98E9-5FC9989CD4B7}" type="sibTrans" cxnId="{51CC925A-F296-46D9-B540-F68AEFA17963}">
      <dgm:prSet/>
      <dgm:spPr/>
      <dgm:t>
        <a:bodyPr/>
        <a:lstStyle/>
        <a:p>
          <a:endParaRPr lang="en-US"/>
        </a:p>
      </dgm:t>
    </dgm:pt>
    <dgm:pt modelId="{E3FC632C-68FA-47EC-88F7-F9EE709BEF1F}">
      <dgm:prSet custT="1"/>
      <dgm:spPr/>
      <dgm:t>
        <a:bodyPr/>
        <a:lstStyle/>
        <a:p>
          <a:r>
            <a:rPr lang="en-US" sz="2000" dirty="0"/>
            <a:t>The digital divide</a:t>
          </a:r>
        </a:p>
      </dgm:t>
    </dgm:pt>
    <dgm:pt modelId="{9F8794AD-F88B-47C2-8655-B6A43FFC27D3}" type="parTrans" cxnId="{AE01119E-AFA2-4517-BE8F-5776708CC87E}">
      <dgm:prSet/>
      <dgm:spPr/>
      <dgm:t>
        <a:bodyPr/>
        <a:lstStyle/>
        <a:p>
          <a:endParaRPr lang="en-US"/>
        </a:p>
      </dgm:t>
    </dgm:pt>
    <dgm:pt modelId="{F3161FA7-E23C-4DE2-94DE-9CCE88E36B4D}" type="sibTrans" cxnId="{AE01119E-AFA2-4517-BE8F-5776708CC87E}">
      <dgm:prSet/>
      <dgm:spPr/>
      <dgm:t>
        <a:bodyPr/>
        <a:lstStyle/>
        <a:p>
          <a:endParaRPr lang="en-US"/>
        </a:p>
      </dgm:t>
    </dgm:pt>
    <dgm:pt modelId="{786CA717-2B1E-46D7-83BD-CF0CC1F96F3B}">
      <dgm:prSet custT="1"/>
      <dgm:spPr/>
      <dgm:t>
        <a:bodyPr/>
        <a:lstStyle/>
        <a:p>
          <a:r>
            <a:rPr lang="en-US" sz="2000" dirty="0"/>
            <a:t>Housing </a:t>
          </a:r>
        </a:p>
      </dgm:t>
    </dgm:pt>
    <dgm:pt modelId="{3109F511-4886-4EBF-91A2-DB80A92E3B00}" type="parTrans" cxnId="{9A8C00C8-05EF-4124-973F-781A4CF9BBB0}">
      <dgm:prSet/>
      <dgm:spPr/>
      <dgm:t>
        <a:bodyPr/>
        <a:lstStyle/>
        <a:p>
          <a:endParaRPr lang="en-US"/>
        </a:p>
      </dgm:t>
    </dgm:pt>
    <dgm:pt modelId="{FA0AE879-73D5-4143-AE5F-A214C1FEBC42}" type="sibTrans" cxnId="{9A8C00C8-05EF-4124-973F-781A4CF9BBB0}">
      <dgm:prSet/>
      <dgm:spPr/>
      <dgm:t>
        <a:bodyPr/>
        <a:lstStyle/>
        <a:p>
          <a:endParaRPr lang="en-US"/>
        </a:p>
      </dgm:t>
    </dgm:pt>
    <dgm:pt modelId="{EC70C23E-C86A-412C-B2E6-73165BD869A3}">
      <dgm:prSet custT="1"/>
      <dgm:spPr/>
      <dgm:t>
        <a:bodyPr/>
        <a:lstStyle/>
        <a:p>
          <a:r>
            <a:rPr lang="en-US" sz="2000"/>
            <a:t>Employment</a:t>
          </a:r>
        </a:p>
      </dgm:t>
    </dgm:pt>
    <dgm:pt modelId="{8F7F734F-30F3-43CE-8B4F-CCACC75CAB19}" type="parTrans" cxnId="{8FDAF457-E859-4EE9-83DC-D98C87A8327F}">
      <dgm:prSet/>
      <dgm:spPr/>
      <dgm:t>
        <a:bodyPr/>
        <a:lstStyle/>
        <a:p>
          <a:endParaRPr lang="en-US"/>
        </a:p>
      </dgm:t>
    </dgm:pt>
    <dgm:pt modelId="{F0661A60-2B64-4D1A-873D-658A39B8A48C}" type="sibTrans" cxnId="{8FDAF457-E859-4EE9-83DC-D98C87A8327F}">
      <dgm:prSet/>
      <dgm:spPr/>
      <dgm:t>
        <a:bodyPr/>
        <a:lstStyle/>
        <a:p>
          <a:endParaRPr lang="en-US"/>
        </a:p>
      </dgm:t>
    </dgm:pt>
    <dgm:pt modelId="{380ADF69-50B6-4525-98FA-5C56733D4633}">
      <dgm:prSet custT="1"/>
      <dgm:spPr/>
      <dgm:t>
        <a:bodyPr/>
        <a:lstStyle/>
        <a:p>
          <a:r>
            <a:rPr lang="en-US" sz="2000"/>
            <a:t>Family responsibilities</a:t>
          </a:r>
        </a:p>
      </dgm:t>
    </dgm:pt>
    <dgm:pt modelId="{09B0ADBB-D52C-40D6-AC31-A8FAF4480013}" type="parTrans" cxnId="{8E3AB074-0009-44E5-8EB0-04925DB0AF3F}">
      <dgm:prSet/>
      <dgm:spPr/>
      <dgm:t>
        <a:bodyPr/>
        <a:lstStyle/>
        <a:p>
          <a:endParaRPr lang="en-US"/>
        </a:p>
      </dgm:t>
    </dgm:pt>
    <dgm:pt modelId="{3E408FA7-B973-4FCB-AA31-5A500D2E617A}" type="sibTrans" cxnId="{8E3AB074-0009-44E5-8EB0-04925DB0AF3F}">
      <dgm:prSet/>
      <dgm:spPr/>
      <dgm:t>
        <a:bodyPr/>
        <a:lstStyle/>
        <a:p>
          <a:endParaRPr lang="en-US"/>
        </a:p>
      </dgm:t>
    </dgm:pt>
    <dgm:pt modelId="{1B2A4AE3-5973-4224-BF6C-9EFBE1C905B8}">
      <dgm:prSet custT="1"/>
      <dgm:spPr/>
      <dgm:t>
        <a:bodyPr/>
        <a:lstStyle/>
        <a:p>
          <a:r>
            <a:rPr lang="en-US" sz="2000" dirty="0"/>
            <a:t>Mental health issues</a:t>
          </a:r>
        </a:p>
      </dgm:t>
    </dgm:pt>
    <dgm:pt modelId="{4692474D-BE6E-4B90-93CE-CCD40E190C0A}" type="parTrans" cxnId="{20520480-60E0-46A3-AA49-EA82360E0713}">
      <dgm:prSet/>
      <dgm:spPr/>
      <dgm:t>
        <a:bodyPr/>
        <a:lstStyle/>
        <a:p>
          <a:endParaRPr lang="en-US"/>
        </a:p>
      </dgm:t>
    </dgm:pt>
    <dgm:pt modelId="{B7FE60EB-2E9B-4F3A-966D-114122262E9D}" type="sibTrans" cxnId="{20520480-60E0-46A3-AA49-EA82360E0713}">
      <dgm:prSet/>
      <dgm:spPr/>
      <dgm:t>
        <a:bodyPr/>
        <a:lstStyle/>
        <a:p>
          <a:endParaRPr lang="en-US"/>
        </a:p>
      </dgm:t>
    </dgm:pt>
    <dgm:pt modelId="{BC3571F1-3C8A-4643-BECD-C6085E244130}" type="pres">
      <dgm:prSet presAssocID="{C97F5288-4BCD-4951-A066-D98BDC52A491}" presName="cycle" presStyleCnt="0">
        <dgm:presLayoutVars>
          <dgm:dir/>
          <dgm:resizeHandles val="exact"/>
        </dgm:presLayoutVars>
      </dgm:prSet>
      <dgm:spPr/>
    </dgm:pt>
    <dgm:pt modelId="{2E85366C-6FFE-440C-A023-FCF07ECCC819}" type="pres">
      <dgm:prSet presAssocID="{9AF03F9E-FB0D-4DFC-AA67-2AFE7BFB54C3}" presName="node" presStyleLbl="node1" presStyleIdx="0" presStyleCnt="1" custScaleX="102568" custRadScaleRad="99331" custRadScaleInc="544">
        <dgm:presLayoutVars>
          <dgm:bulletEnabled val="1"/>
        </dgm:presLayoutVars>
      </dgm:prSet>
      <dgm:spPr/>
    </dgm:pt>
  </dgm:ptLst>
  <dgm:cxnLst>
    <dgm:cxn modelId="{1832B928-B9CC-42C7-8495-9B72EFEAC1C4}" type="presOf" srcId="{E3FC632C-68FA-47EC-88F7-F9EE709BEF1F}" destId="{2E85366C-6FFE-440C-A023-FCF07ECCC819}" srcOrd="0" destOrd="2" presId="urn:microsoft.com/office/officeart/2005/8/layout/cycle2"/>
    <dgm:cxn modelId="{350EB32A-53F7-42B6-8773-637CE8E4AC0C}" type="presOf" srcId="{380ADF69-50B6-4525-98FA-5C56733D4633}" destId="{2E85366C-6FFE-440C-A023-FCF07ECCC819}" srcOrd="0" destOrd="5" presId="urn:microsoft.com/office/officeart/2005/8/layout/cycle2"/>
    <dgm:cxn modelId="{7115F62A-09EA-43D6-9325-E53790AAB9DA}" type="presOf" srcId="{EC70C23E-C86A-412C-B2E6-73165BD869A3}" destId="{2E85366C-6FFE-440C-A023-FCF07ECCC819}" srcOrd="0" destOrd="4" presId="urn:microsoft.com/office/officeart/2005/8/layout/cycle2"/>
    <dgm:cxn modelId="{4AAA5A3D-3E69-470D-9677-50DC37B9FB47}" type="presOf" srcId="{DFB76F3E-307D-40CE-90D1-2FE5054B95F2}" destId="{2E85366C-6FFE-440C-A023-FCF07ECCC819}" srcOrd="0" destOrd="1" presId="urn:microsoft.com/office/officeart/2005/8/layout/cycle2"/>
    <dgm:cxn modelId="{17509C50-0FCA-42C5-B76F-53EA1F316810}" type="presOf" srcId="{1B2A4AE3-5973-4224-BF6C-9EFBE1C905B8}" destId="{2E85366C-6FFE-440C-A023-FCF07ECCC819}" srcOrd="0" destOrd="6" presId="urn:microsoft.com/office/officeart/2005/8/layout/cycle2"/>
    <dgm:cxn modelId="{8E3AB074-0009-44E5-8EB0-04925DB0AF3F}" srcId="{9AF03F9E-FB0D-4DFC-AA67-2AFE7BFB54C3}" destId="{380ADF69-50B6-4525-98FA-5C56733D4633}" srcOrd="4" destOrd="0" parTransId="{09B0ADBB-D52C-40D6-AC31-A8FAF4480013}" sibTransId="{3E408FA7-B973-4FCB-AA31-5A500D2E617A}"/>
    <dgm:cxn modelId="{8FDAF457-E859-4EE9-83DC-D98C87A8327F}" srcId="{9AF03F9E-FB0D-4DFC-AA67-2AFE7BFB54C3}" destId="{EC70C23E-C86A-412C-B2E6-73165BD869A3}" srcOrd="3" destOrd="0" parTransId="{8F7F734F-30F3-43CE-8B4F-CCACC75CAB19}" sibTransId="{F0661A60-2B64-4D1A-873D-658A39B8A48C}"/>
    <dgm:cxn modelId="{CC90DF79-E84D-4F4B-B082-7FBC814F8415}" type="presOf" srcId="{9AF03F9E-FB0D-4DFC-AA67-2AFE7BFB54C3}" destId="{2E85366C-6FFE-440C-A023-FCF07ECCC819}" srcOrd="0" destOrd="0" presId="urn:microsoft.com/office/officeart/2005/8/layout/cycle2"/>
    <dgm:cxn modelId="{51CC925A-F296-46D9-B540-F68AEFA17963}" srcId="{9AF03F9E-FB0D-4DFC-AA67-2AFE7BFB54C3}" destId="{DFB76F3E-307D-40CE-90D1-2FE5054B95F2}" srcOrd="0" destOrd="0" parTransId="{5660E9DD-215E-4303-A03E-6A8DAE09C028}" sibTransId="{F237F20E-70ED-49E8-98E9-5FC9989CD4B7}"/>
    <dgm:cxn modelId="{20520480-60E0-46A3-AA49-EA82360E0713}" srcId="{9AF03F9E-FB0D-4DFC-AA67-2AFE7BFB54C3}" destId="{1B2A4AE3-5973-4224-BF6C-9EFBE1C905B8}" srcOrd="5" destOrd="0" parTransId="{4692474D-BE6E-4B90-93CE-CCD40E190C0A}" sibTransId="{B7FE60EB-2E9B-4F3A-966D-114122262E9D}"/>
    <dgm:cxn modelId="{C159B28A-A931-4829-A388-11DBFD0C9B8F}" srcId="{C97F5288-4BCD-4951-A066-D98BDC52A491}" destId="{9AF03F9E-FB0D-4DFC-AA67-2AFE7BFB54C3}" srcOrd="0" destOrd="0" parTransId="{217167E1-76D3-4FD0-9523-9BF0A91EBC98}" sibTransId="{0E473413-EE25-4E0F-A84E-3ABA18682EFB}"/>
    <dgm:cxn modelId="{A265559B-EC5C-474C-B1FF-2F71D4051298}" type="presOf" srcId="{786CA717-2B1E-46D7-83BD-CF0CC1F96F3B}" destId="{2E85366C-6FFE-440C-A023-FCF07ECCC819}" srcOrd="0" destOrd="3" presId="urn:microsoft.com/office/officeart/2005/8/layout/cycle2"/>
    <dgm:cxn modelId="{AE01119E-AFA2-4517-BE8F-5776708CC87E}" srcId="{9AF03F9E-FB0D-4DFC-AA67-2AFE7BFB54C3}" destId="{E3FC632C-68FA-47EC-88F7-F9EE709BEF1F}" srcOrd="1" destOrd="0" parTransId="{9F8794AD-F88B-47C2-8655-B6A43FFC27D3}" sibTransId="{F3161FA7-E23C-4DE2-94DE-9CCE88E36B4D}"/>
    <dgm:cxn modelId="{8ED104AA-2D2A-4682-B960-13DFE683898F}" type="presOf" srcId="{C97F5288-4BCD-4951-A066-D98BDC52A491}" destId="{BC3571F1-3C8A-4643-BECD-C6085E244130}" srcOrd="0" destOrd="0" presId="urn:microsoft.com/office/officeart/2005/8/layout/cycle2"/>
    <dgm:cxn modelId="{9A8C00C8-05EF-4124-973F-781A4CF9BBB0}" srcId="{9AF03F9E-FB0D-4DFC-AA67-2AFE7BFB54C3}" destId="{786CA717-2B1E-46D7-83BD-CF0CC1F96F3B}" srcOrd="2" destOrd="0" parTransId="{3109F511-4886-4EBF-91A2-DB80A92E3B00}" sibTransId="{FA0AE879-73D5-4143-AE5F-A214C1FEBC42}"/>
    <dgm:cxn modelId="{9E482BB9-91B4-409F-80CF-81FF19535186}" type="presParOf" srcId="{BC3571F1-3C8A-4643-BECD-C6085E244130}" destId="{2E85366C-6FFE-440C-A023-FCF07ECCC819}"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F5288-4BCD-4951-A066-D98BDC52A49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AF03F9E-FB0D-4DFC-AA67-2AFE7BFB54C3}">
      <dgm:prSet custT="1"/>
      <dgm:spPr/>
      <dgm:t>
        <a:bodyPr/>
        <a:lstStyle/>
        <a:p>
          <a:pPr>
            <a:buNone/>
          </a:pPr>
          <a:r>
            <a:rPr lang="en-US" sz="2000" dirty="0"/>
            <a:t>FG1 - Structural factors</a:t>
          </a:r>
        </a:p>
      </dgm:t>
    </dgm:pt>
    <dgm:pt modelId="{217167E1-76D3-4FD0-9523-9BF0A91EBC98}" type="parTrans" cxnId="{C159B28A-A931-4829-A388-11DBFD0C9B8F}">
      <dgm:prSet/>
      <dgm:spPr/>
      <dgm:t>
        <a:bodyPr/>
        <a:lstStyle/>
        <a:p>
          <a:endParaRPr lang="en-US"/>
        </a:p>
      </dgm:t>
    </dgm:pt>
    <dgm:pt modelId="{0E473413-EE25-4E0F-A84E-3ABA18682EFB}" type="sibTrans" cxnId="{C159B28A-A931-4829-A388-11DBFD0C9B8F}">
      <dgm:prSet/>
      <dgm:spPr/>
      <dgm:t>
        <a:bodyPr/>
        <a:lstStyle/>
        <a:p>
          <a:endParaRPr lang="en-US"/>
        </a:p>
      </dgm:t>
    </dgm:pt>
    <dgm:pt modelId="{786CA717-2B1E-46D7-83BD-CF0CC1F96F3B}">
      <dgm:prSet custT="1"/>
      <dgm:spPr/>
      <dgm:t>
        <a:bodyPr/>
        <a:lstStyle/>
        <a:p>
          <a:r>
            <a:rPr lang="en-GB" sz="2000" dirty="0"/>
            <a:t>Poverty</a:t>
          </a:r>
          <a:endParaRPr lang="en-US" sz="2000" dirty="0"/>
        </a:p>
      </dgm:t>
    </dgm:pt>
    <dgm:pt modelId="{3109F511-4886-4EBF-91A2-DB80A92E3B00}" type="parTrans" cxnId="{9A8C00C8-05EF-4124-973F-781A4CF9BBB0}">
      <dgm:prSet/>
      <dgm:spPr/>
      <dgm:t>
        <a:bodyPr/>
        <a:lstStyle/>
        <a:p>
          <a:endParaRPr lang="en-US"/>
        </a:p>
      </dgm:t>
    </dgm:pt>
    <dgm:pt modelId="{FA0AE879-73D5-4143-AE5F-A214C1FEBC42}" type="sibTrans" cxnId="{9A8C00C8-05EF-4124-973F-781A4CF9BBB0}">
      <dgm:prSet/>
      <dgm:spPr/>
      <dgm:t>
        <a:bodyPr/>
        <a:lstStyle/>
        <a:p>
          <a:endParaRPr lang="en-US"/>
        </a:p>
      </dgm:t>
    </dgm:pt>
    <dgm:pt modelId="{EC70C23E-C86A-412C-B2E6-73165BD869A3}">
      <dgm:prSet custT="1"/>
      <dgm:spPr/>
      <dgm:t>
        <a:bodyPr/>
        <a:lstStyle/>
        <a:p>
          <a:r>
            <a:rPr lang="en-US" sz="2000" dirty="0"/>
            <a:t>Employment</a:t>
          </a:r>
        </a:p>
      </dgm:t>
    </dgm:pt>
    <dgm:pt modelId="{8F7F734F-30F3-43CE-8B4F-CCACC75CAB19}" type="parTrans" cxnId="{8FDAF457-E859-4EE9-83DC-D98C87A8327F}">
      <dgm:prSet/>
      <dgm:spPr/>
      <dgm:t>
        <a:bodyPr/>
        <a:lstStyle/>
        <a:p>
          <a:endParaRPr lang="en-US"/>
        </a:p>
      </dgm:t>
    </dgm:pt>
    <dgm:pt modelId="{F0661A60-2B64-4D1A-873D-658A39B8A48C}" type="sibTrans" cxnId="{8FDAF457-E859-4EE9-83DC-D98C87A8327F}">
      <dgm:prSet/>
      <dgm:spPr/>
      <dgm:t>
        <a:bodyPr/>
        <a:lstStyle/>
        <a:p>
          <a:endParaRPr lang="en-US"/>
        </a:p>
      </dgm:t>
    </dgm:pt>
    <dgm:pt modelId="{380ADF69-50B6-4525-98FA-5C56733D4633}">
      <dgm:prSet custT="1"/>
      <dgm:spPr/>
      <dgm:t>
        <a:bodyPr/>
        <a:lstStyle/>
        <a:p>
          <a:r>
            <a:rPr lang="en-US" sz="2000" dirty="0"/>
            <a:t>Family responsibilities</a:t>
          </a:r>
        </a:p>
      </dgm:t>
    </dgm:pt>
    <dgm:pt modelId="{09B0ADBB-D52C-40D6-AC31-A8FAF4480013}" type="parTrans" cxnId="{8E3AB074-0009-44E5-8EB0-04925DB0AF3F}">
      <dgm:prSet/>
      <dgm:spPr/>
      <dgm:t>
        <a:bodyPr/>
        <a:lstStyle/>
        <a:p>
          <a:endParaRPr lang="en-US"/>
        </a:p>
      </dgm:t>
    </dgm:pt>
    <dgm:pt modelId="{3E408FA7-B973-4FCB-AA31-5A500D2E617A}" type="sibTrans" cxnId="{8E3AB074-0009-44E5-8EB0-04925DB0AF3F}">
      <dgm:prSet/>
      <dgm:spPr/>
      <dgm:t>
        <a:bodyPr/>
        <a:lstStyle/>
        <a:p>
          <a:endParaRPr lang="en-US"/>
        </a:p>
      </dgm:t>
    </dgm:pt>
    <dgm:pt modelId="{1B2A4AE3-5973-4224-BF6C-9EFBE1C905B8}">
      <dgm:prSet custT="1"/>
      <dgm:spPr/>
      <dgm:t>
        <a:bodyPr/>
        <a:lstStyle/>
        <a:p>
          <a:r>
            <a:rPr lang="en-US" sz="2000" dirty="0"/>
            <a:t>Mental health issues</a:t>
          </a:r>
        </a:p>
      </dgm:t>
    </dgm:pt>
    <dgm:pt modelId="{4692474D-BE6E-4B90-93CE-CCD40E190C0A}" type="parTrans" cxnId="{20520480-60E0-46A3-AA49-EA82360E0713}">
      <dgm:prSet/>
      <dgm:spPr/>
      <dgm:t>
        <a:bodyPr/>
        <a:lstStyle/>
        <a:p>
          <a:endParaRPr lang="en-US"/>
        </a:p>
      </dgm:t>
    </dgm:pt>
    <dgm:pt modelId="{B7FE60EB-2E9B-4F3A-966D-114122262E9D}" type="sibTrans" cxnId="{20520480-60E0-46A3-AA49-EA82360E0713}">
      <dgm:prSet/>
      <dgm:spPr/>
      <dgm:t>
        <a:bodyPr/>
        <a:lstStyle/>
        <a:p>
          <a:endParaRPr lang="en-US"/>
        </a:p>
      </dgm:t>
    </dgm:pt>
    <dgm:pt modelId="{ABC21A4E-0976-43DA-958C-9872F4340D00}">
      <dgm:prSet custT="1"/>
      <dgm:spPr/>
      <dgm:t>
        <a:bodyPr/>
        <a:lstStyle/>
        <a:p>
          <a:r>
            <a:rPr lang="en-GB" sz="2000" dirty="0"/>
            <a:t>Digital divide</a:t>
          </a:r>
          <a:endParaRPr lang="en-US" sz="2000" dirty="0"/>
        </a:p>
      </dgm:t>
    </dgm:pt>
    <dgm:pt modelId="{3E71824E-9BED-414B-B3EC-5189C3531743}" type="parTrans" cxnId="{277F1868-9D4A-4B18-80B5-8ECD168413ED}">
      <dgm:prSet/>
      <dgm:spPr/>
      <dgm:t>
        <a:bodyPr/>
        <a:lstStyle/>
        <a:p>
          <a:endParaRPr lang="en-GB"/>
        </a:p>
      </dgm:t>
    </dgm:pt>
    <dgm:pt modelId="{109D9376-EE2E-45B0-931A-577291B0C009}" type="sibTrans" cxnId="{277F1868-9D4A-4B18-80B5-8ECD168413ED}">
      <dgm:prSet/>
      <dgm:spPr/>
      <dgm:t>
        <a:bodyPr/>
        <a:lstStyle/>
        <a:p>
          <a:endParaRPr lang="en-GB"/>
        </a:p>
      </dgm:t>
    </dgm:pt>
    <dgm:pt modelId="{14AA62E2-AF2E-4579-B681-606F228E20A1}">
      <dgm:prSet custT="1"/>
      <dgm:spPr/>
      <dgm:t>
        <a:bodyPr/>
        <a:lstStyle/>
        <a:p>
          <a:r>
            <a:rPr lang="en-US" sz="2000" dirty="0"/>
            <a:t>Housing </a:t>
          </a:r>
        </a:p>
      </dgm:t>
    </dgm:pt>
    <dgm:pt modelId="{7BAC2678-3364-48FD-8266-E474C5F9D498}" type="parTrans" cxnId="{4CC1FC18-0D12-4B75-92E3-3D813FC612EA}">
      <dgm:prSet/>
      <dgm:spPr/>
      <dgm:t>
        <a:bodyPr/>
        <a:lstStyle/>
        <a:p>
          <a:endParaRPr lang="en-GB"/>
        </a:p>
      </dgm:t>
    </dgm:pt>
    <dgm:pt modelId="{D7BB2ACA-C13F-4954-94D8-A8CBDA93414D}" type="sibTrans" cxnId="{4CC1FC18-0D12-4B75-92E3-3D813FC612EA}">
      <dgm:prSet/>
      <dgm:spPr/>
      <dgm:t>
        <a:bodyPr/>
        <a:lstStyle/>
        <a:p>
          <a:endParaRPr lang="en-GB"/>
        </a:p>
      </dgm:t>
    </dgm:pt>
    <dgm:pt modelId="{BC3571F1-3C8A-4643-BECD-C6085E244130}" type="pres">
      <dgm:prSet presAssocID="{C97F5288-4BCD-4951-A066-D98BDC52A491}" presName="cycle" presStyleCnt="0">
        <dgm:presLayoutVars>
          <dgm:dir/>
          <dgm:resizeHandles val="exact"/>
        </dgm:presLayoutVars>
      </dgm:prSet>
      <dgm:spPr/>
    </dgm:pt>
    <dgm:pt modelId="{2E85366C-6FFE-440C-A023-FCF07ECCC819}" type="pres">
      <dgm:prSet presAssocID="{9AF03F9E-FB0D-4DFC-AA67-2AFE7BFB54C3}" presName="node" presStyleLbl="node1" presStyleIdx="0" presStyleCnt="1" custScaleX="102568" custRadScaleRad="142898" custRadScaleInc="804">
        <dgm:presLayoutVars>
          <dgm:bulletEnabled val="1"/>
        </dgm:presLayoutVars>
      </dgm:prSet>
      <dgm:spPr/>
    </dgm:pt>
  </dgm:ptLst>
  <dgm:cxnLst>
    <dgm:cxn modelId="{4CC1FC18-0D12-4B75-92E3-3D813FC612EA}" srcId="{9AF03F9E-FB0D-4DFC-AA67-2AFE7BFB54C3}" destId="{14AA62E2-AF2E-4579-B681-606F228E20A1}" srcOrd="2" destOrd="0" parTransId="{7BAC2678-3364-48FD-8266-E474C5F9D498}" sibTransId="{D7BB2ACA-C13F-4954-94D8-A8CBDA93414D}"/>
    <dgm:cxn modelId="{350EB32A-53F7-42B6-8773-637CE8E4AC0C}" type="presOf" srcId="{380ADF69-50B6-4525-98FA-5C56733D4633}" destId="{2E85366C-6FFE-440C-A023-FCF07ECCC819}" srcOrd="0" destOrd="5" presId="urn:microsoft.com/office/officeart/2005/8/layout/cycle2"/>
    <dgm:cxn modelId="{7115F62A-09EA-43D6-9325-E53790AAB9DA}" type="presOf" srcId="{EC70C23E-C86A-412C-B2E6-73165BD869A3}" destId="{2E85366C-6FFE-440C-A023-FCF07ECCC819}" srcOrd="0" destOrd="4" presId="urn:microsoft.com/office/officeart/2005/8/layout/cycle2"/>
    <dgm:cxn modelId="{F35F375C-BF3F-4320-8014-EBCF9BD8E39D}" type="presOf" srcId="{ABC21A4E-0976-43DA-958C-9872F4340D00}" destId="{2E85366C-6FFE-440C-A023-FCF07ECCC819}" srcOrd="0" destOrd="2" presId="urn:microsoft.com/office/officeart/2005/8/layout/cycle2"/>
    <dgm:cxn modelId="{277F1868-9D4A-4B18-80B5-8ECD168413ED}" srcId="{9AF03F9E-FB0D-4DFC-AA67-2AFE7BFB54C3}" destId="{ABC21A4E-0976-43DA-958C-9872F4340D00}" srcOrd="1" destOrd="0" parTransId="{3E71824E-9BED-414B-B3EC-5189C3531743}" sibTransId="{109D9376-EE2E-45B0-931A-577291B0C009}"/>
    <dgm:cxn modelId="{17509C50-0FCA-42C5-B76F-53EA1F316810}" type="presOf" srcId="{1B2A4AE3-5973-4224-BF6C-9EFBE1C905B8}" destId="{2E85366C-6FFE-440C-A023-FCF07ECCC819}" srcOrd="0" destOrd="6" presId="urn:microsoft.com/office/officeart/2005/8/layout/cycle2"/>
    <dgm:cxn modelId="{8E3AB074-0009-44E5-8EB0-04925DB0AF3F}" srcId="{9AF03F9E-FB0D-4DFC-AA67-2AFE7BFB54C3}" destId="{380ADF69-50B6-4525-98FA-5C56733D4633}" srcOrd="4" destOrd="0" parTransId="{09B0ADBB-D52C-40D6-AC31-A8FAF4480013}" sibTransId="{3E408FA7-B973-4FCB-AA31-5A500D2E617A}"/>
    <dgm:cxn modelId="{8FDAF457-E859-4EE9-83DC-D98C87A8327F}" srcId="{9AF03F9E-FB0D-4DFC-AA67-2AFE7BFB54C3}" destId="{EC70C23E-C86A-412C-B2E6-73165BD869A3}" srcOrd="3" destOrd="0" parTransId="{8F7F734F-30F3-43CE-8B4F-CCACC75CAB19}" sibTransId="{F0661A60-2B64-4D1A-873D-658A39B8A48C}"/>
    <dgm:cxn modelId="{CC90DF79-E84D-4F4B-B082-7FBC814F8415}" type="presOf" srcId="{9AF03F9E-FB0D-4DFC-AA67-2AFE7BFB54C3}" destId="{2E85366C-6FFE-440C-A023-FCF07ECCC819}" srcOrd="0" destOrd="0" presId="urn:microsoft.com/office/officeart/2005/8/layout/cycle2"/>
    <dgm:cxn modelId="{20520480-60E0-46A3-AA49-EA82360E0713}" srcId="{9AF03F9E-FB0D-4DFC-AA67-2AFE7BFB54C3}" destId="{1B2A4AE3-5973-4224-BF6C-9EFBE1C905B8}" srcOrd="5" destOrd="0" parTransId="{4692474D-BE6E-4B90-93CE-CCD40E190C0A}" sibTransId="{B7FE60EB-2E9B-4F3A-966D-114122262E9D}"/>
    <dgm:cxn modelId="{C159B28A-A931-4829-A388-11DBFD0C9B8F}" srcId="{C97F5288-4BCD-4951-A066-D98BDC52A491}" destId="{9AF03F9E-FB0D-4DFC-AA67-2AFE7BFB54C3}" srcOrd="0" destOrd="0" parTransId="{217167E1-76D3-4FD0-9523-9BF0A91EBC98}" sibTransId="{0E473413-EE25-4E0F-A84E-3ABA18682EFB}"/>
    <dgm:cxn modelId="{A265559B-EC5C-474C-B1FF-2F71D4051298}" type="presOf" srcId="{786CA717-2B1E-46D7-83BD-CF0CC1F96F3B}" destId="{2E85366C-6FFE-440C-A023-FCF07ECCC819}" srcOrd="0" destOrd="1" presId="urn:microsoft.com/office/officeart/2005/8/layout/cycle2"/>
    <dgm:cxn modelId="{8ED104AA-2D2A-4682-B960-13DFE683898F}" type="presOf" srcId="{C97F5288-4BCD-4951-A066-D98BDC52A491}" destId="{BC3571F1-3C8A-4643-BECD-C6085E244130}" srcOrd="0" destOrd="0" presId="urn:microsoft.com/office/officeart/2005/8/layout/cycle2"/>
    <dgm:cxn modelId="{C2C59DC5-C7A3-4769-9D8A-BD31B2B57F8D}" type="presOf" srcId="{14AA62E2-AF2E-4579-B681-606F228E20A1}" destId="{2E85366C-6FFE-440C-A023-FCF07ECCC819}" srcOrd="0" destOrd="3" presId="urn:microsoft.com/office/officeart/2005/8/layout/cycle2"/>
    <dgm:cxn modelId="{9A8C00C8-05EF-4124-973F-781A4CF9BBB0}" srcId="{9AF03F9E-FB0D-4DFC-AA67-2AFE7BFB54C3}" destId="{786CA717-2B1E-46D7-83BD-CF0CC1F96F3B}" srcOrd="0" destOrd="0" parTransId="{3109F511-4886-4EBF-91A2-DB80A92E3B00}" sibTransId="{FA0AE879-73D5-4143-AE5F-A214C1FEBC42}"/>
    <dgm:cxn modelId="{9E482BB9-91B4-409F-80CF-81FF19535186}" type="presParOf" srcId="{BC3571F1-3C8A-4643-BECD-C6085E244130}" destId="{2E85366C-6FFE-440C-A023-FCF07ECCC81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30006-B990-489F-B6DA-1708B8F35CAA}" type="doc">
      <dgm:prSet loTypeId="urn:microsoft.com/office/officeart/2005/8/layout/default" loCatId="list" qsTypeId="urn:microsoft.com/office/officeart/2005/8/quickstyle/simple3" qsCatId="simple" csTypeId="urn:microsoft.com/office/officeart/2005/8/colors/accent1_4" csCatId="accent1" phldr="1"/>
      <dgm:spPr/>
      <dgm:t>
        <a:bodyPr/>
        <a:lstStyle/>
        <a:p>
          <a:endParaRPr lang="en-US"/>
        </a:p>
      </dgm:t>
    </dgm:pt>
    <dgm:pt modelId="{E78E209F-1F8E-4B75-B219-4256AE6B3ABB}">
      <dgm:prSet/>
      <dgm:spPr/>
      <dgm:t>
        <a:bodyPr/>
        <a:lstStyle/>
        <a:p>
          <a:r>
            <a:rPr lang="en-US" dirty="0"/>
            <a:t>OUSA</a:t>
          </a:r>
        </a:p>
      </dgm:t>
    </dgm:pt>
    <dgm:pt modelId="{7CBB1011-7096-42A9-BF3A-EF64788D46A0}" type="sibTrans" cxnId="{96A5ABE1-AE66-4F77-BA3F-EDB32686A617}">
      <dgm:prSet/>
      <dgm:spPr/>
      <dgm:t>
        <a:bodyPr/>
        <a:lstStyle/>
        <a:p>
          <a:endParaRPr lang="en-US"/>
        </a:p>
      </dgm:t>
    </dgm:pt>
    <dgm:pt modelId="{31F61D5B-E042-49C9-B609-EDC5791A28B1}" type="parTrans" cxnId="{96A5ABE1-AE66-4F77-BA3F-EDB32686A617}">
      <dgm:prSet/>
      <dgm:spPr/>
      <dgm:t>
        <a:bodyPr/>
        <a:lstStyle/>
        <a:p>
          <a:endParaRPr lang="en-US"/>
        </a:p>
      </dgm:t>
    </dgm:pt>
    <dgm:pt modelId="{6B6BBA15-AC66-41F7-8E17-976D5EFC551D}">
      <dgm:prSet/>
      <dgm:spPr/>
      <dgm:t>
        <a:bodyPr/>
        <a:lstStyle/>
        <a:p>
          <a:r>
            <a:rPr lang="en-US" dirty="0"/>
            <a:t>Building community and belonging</a:t>
          </a:r>
        </a:p>
      </dgm:t>
    </dgm:pt>
    <dgm:pt modelId="{404565D4-95AA-4810-ABBE-827ADEE2C59E}" type="sibTrans" cxnId="{1952BF42-D031-4AE1-8600-48188DEA8FB2}">
      <dgm:prSet/>
      <dgm:spPr/>
      <dgm:t>
        <a:bodyPr/>
        <a:lstStyle/>
        <a:p>
          <a:endParaRPr lang="en-US"/>
        </a:p>
      </dgm:t>
    </dgm:pt>
    <dgm:pt modelId="{BD6129B6-DD82-490C-8B4B-8E81DB049176}" type="parTrans" cxnId="{1952BF42-D031-4AE1-8600-48188DEA8FB2}">
      <dgm:prSet/>
      <dgm:spPr/>
      <dgm:t>
        <a:bodyPr/>
        <a:lstStyle/>
        <a:p>
          <a:endParaRPr lang="en-US"/>
        </a:p>
      </dgm:t>
    </dgm:pt>
    <dgm:pt modelId="{2AAF8C39-E08D-46EF-8F24-BE5558473FE5}">
      <dgm:prSet/>
      <dgm:spPr/>
      <dgm:t>
        <a:bodyPr/>
        <a:lstStyle/>
        <a:p>
          <a:r>
            <a:rPr lang="en-US" dirty="0"/>
            <a:t>Lack of diversity</a:t>
          </a:r>
        </a:p>
      </dgm:t>
    </dgm:pt>
    <dgm:pt modelId="{DDC765FD-468A-47E0-A0B9-CA6668DD31FA}" type="sibTrans" cxnId="{44AFA8F7-96E3-496E-AC5B-BC8701C77911}">
      <dgm:prSet/>
      <dgm:spPr/>
      <dgm:t>
        <a:bodyPr/>
        <a:lstStyle/>
        <a:p>
          <a:endParaRPr lang="en-US"/>
        </a:p>
      </dgm:t>
    </dgm:pt>
    <dgm:pt modelId="{4B82EC66-E51E-4DFB-984A-EE533C41E0A6}" type="parTrans" cxnId="{44AFA8F7-96E3-496E-AC5B-BC8701C77911}">
      <dgm:prSet/>
      <dgm:spPr/>
      <dgm:t>
        <a:bodyPr/>
        <a:lstStyle/>
        <a:p>
          <a:endParaRPr lang="en-US"/>
        </a:p>
      </dgm:t>
    </dgm:pt>
    <dgm:pt modelId="{226FC52A-B3F0-4B98-90B0-4AB81D28D2CA}">
      <dgm:prSet/>
      <dgm:spPr/>
      <dgm:t>
        <a:bodyPr/>
        <a:lstStyle/>
        <a:p>
          <a:r>
            <a:rPr lang="en-US" dirty="0"/>
            <a:t>Evidence barriers</a:t>
          </a:r>
        </a:p>
      </dgm:t>
    </dgm:pt>
    <dgm:pt modelId="{3DF7E80C-C69F-47DB-BE53-EB24632F0AC3}" type="sibTrans" cxnId="{1B2F7132-A94A-4493-AB64-54056857F3CD}">
      <dgm:prSet/>
      <dgm:spPr/>
      <dgm:t>
        <a:bodyPr/>
        <a:lstStyle/>
        <a:p>
          <a:endParaRPr lang="en-US"/>
        </a:p>
      </dgm:t>
    </dgm:pt>
    <dgm:pt modelId="{5D0FFA55-9BCC-48C2-B676-CD0FFEBAE2FF}" type="parTrans" cxnId="{1B2F7132-A94A-4493-AB64-54056857F3CD}">
      <dgm:prSet/>
      <dgm:spPr/>
      <dgm:t>
        <a:bodyPr/>
        <a:lstStyle/>
        <a:p>
          <a:endParaRPr lang="en-US"/>
        </a:p>
      </dgm:t>
    </dgm:pt>
    <dgm:pt modelId="{3D1622FD-2393-4230-B20E-6EAD2368FEC2}">
      <dgm:prSet/>
      <dgm:spPr/>
      <dgm:t>
        <a:bodyPr/>
        <a:lstStyle/>
        <a:p>
          <a:r>
            <a:rPr lang="en-US" dirty="0"/>
            <a:t>Targeted interventions</a:t>
          </a:r>
        </a:p>
      </dgm:t>
    </dgm:pt>
    <dgm:pt modelId="{7D008FB5-F0E9-4F09-B3B5-3935FC57F291}" type="sibTrans" cxnId="{E9A3E283-8DB5-4363-99B7-926E8DA24073}">
      <dgm:prSet/>
      <dgm:spPr/>
      <dgm:t>
        <a:bodyPr/>
        <a:lstStyle/>
        <a:p>
          <a:endParaRPr lang="en-US"/>
        </a:p>
      </dgm:t>
    </dgm:pt>
    <dgm:pt modelId="{85F49F8D-4106-47D1-A638-26BC5268D004}" type="parTrans" cxnId="{E9A3E283-8DB5-4363-99B7-926E8DA24073}">
      <dgm:prSet/>
      <dgm:spPr/>
      <dgm:t>
        <a:bodyPr/>
        <a:lstStyle/>
        <a:p>
          <a:endParaRPr lang="en-US"/>
        </a:p>
      </dgm:t>
    </dgm:pt>
    <dgm:pt modelId="{BC1131A0-FF61-4C20-A01B-F8B13DF952A1}">
      <dgm:prSet/>
      <dgm:spPr/>
      <dgm:t>
        <a:bodyPr/>
        <a:lstStyle/>
        <a:p>
          <a:r>
            <a:rPr lang="en-US" dirty="0"/>
            <a:t>Data analysis</a:t>
          </a:r>
        </a:p>
      </dgm:t>
    </dgm:pt>
    <dgm:pt modelId="{1119BF31-B4A3-4240-901F-D46F724E1B85}" type="parTrans" cxnId="{365A7176-2E3D-4158-8134-F7948DCCABAD}">
      <dgm:prSet/>
      <dgm:spPr/>
      <dgm:t>
        <a:bodyPr/>
        <a:lstStyle/>
        <a:p>
          <a:endParaRPr lang="en-GB"/>
        </a:p>
      </dgm:t>
    </dgm:pt>
    <dgm:pt modelId="{3F268835-3659-475D-9D65-AD97207A3660}" type="sibTrans" cxnId="{365A7176-2E3D-4158-8134-F7948DCCABAD}">
      <dgm:prSet/>
      <dgm:spPr/>
      <dgm:t>
        <a:bodyPr/>
        <a:lstStyle/>
        <a:p>
          <a:endParaRPr lang="en-GB"/>
        </a:p>
      </dgm:t>
    </dgm:pt>
    <dgm:pt modelId="{E4C67B82-9890-4060-A274-BE10EAC17D9A}">
      <dgm:prSet/>
      <dgm:spPr/>
      <dgm:t>
        <a:bodyPr/>
        <a:lstStyle/>
        <a:p>
          <a:r>
            <a:rPr lang="en-US" dirty="0"/>
            <a:t>Individual learning plan</a:t>
          </a:r>
        </a:p>
      </dgm:t>
    </dgm:pt>
    <dgm:pt modelId="{03AAA3E3-36D8-4BBF-B5C1-3584BA3F30EF}" type="parTrans" cxnId="{38B75D9E-D356-4170-B161-3E5C7455A041}">
      <dgm:prSet/>
      <dgm:spPr/>
      <dgm:t>
        <a:bodyPr/>
        <a:lstStyle/>
        <a:p>
          <a:endParaRPr lang="en-GB"/>
        </a:p>
      </dgm:t>
    </dgm:pt>
    <dgm:pt modelId="{DED21832-E4FF-4945-A6B9-8B325BE0DF6E}" type="sibTrans" cxnId="{38B75D9E-D356-4170-B161-3E5C7455A041}">
      <dgm:prSet/>
      <dgm:spPr/>
      <dgm:t>
        <a:bodyPr/>
        <a:lstStyle/>
        <a:p>
          <a:endParaRPr lang="en-GB"/>
        </a:p>
      </dgm:t>
    </dgm:pt>
    <dgm:pt modelId="{898E5147-083F-4760-B2C2-36A0C556EF0C}">
      <dgm:prSet/>
      <dgm:spPr/>
      <dgm:t>
        <a:bodyPr/>
        <a:lstStyle/>
        <a:p>
          <a:r>
            <a:rPr lang="en-US" dirty="0"/>
            <a:t>Revisit tuition strategy</a:t>
          </a:r>
        </a:p>
      </dgm:t>
    </dgm:pt>
    <dgm:pt modelId="{627B67FE-E83C-489F-BA5B-472693AB09CC}" type="parTrans" cxnId="{3E06E9ED-EE6E-4EFE-ADAA-4DA4E964C8B9}">
      <dgm:prSet/>
      <dgm:spPr/>
      <dgm:t>
        <a:bodyPr/>
        <a:lstStyle/>
        <a:p>
          <a:endParaRPr lang="en-GB"/>
        </a:p>
      </dgm:t>
    </dgm:pt>
    <dgm:pt modelId="{F0D481F1-128D-43FF-96C8-38F7D944D8ED}" type="sibTrans" cxnId="{3E06E9ED-EE6E-4EFE-ADAA-4DA4E964C8B9}">
      <dgm:prSet/>
      <dgm:spPr/>
      <dgm:t>
        <a:bodyPr/>
        <a:lstStyle/>
        <a:p>
          <a:endParaRPr lang="en-GB"/>
        </a:p>
      </dgm:t>
    </dgm:pt>
    <dgm:pt modelId="{5C871374-769E-4347-98FE-2BBE841F666E}">
      <dgm:prSet/>
      <dgm:spPr/>
      <dgm:t>
        <a:bodyPr/>
        <a:lstStyle/>
        <a:p>
          <a:r>
            <a:rPr lang="en-US" dirty="0"/>
            <a:t>Proactive focus on retention by module teams/tutors</a:t>
          </a:r>
        </a:p>
      </dgm:t>
    </dgm:pt>
    <dgm:pt modelId="{49B2275C-A17D-4AB8-90D8-D79995740BFC}" type="parTrans" cxnId="{D5BC4E8F-3D3D-4029-AB66-F3E706395F28}">
      <dgm:prSet/>
      <dgm:spPr/>
      <dgm:t>
        <a:bodyPr/>
        <a:lstStyle/>
        <a:p>
          <a:endParaRPr lang="en-GB"/>
        </a:p>
      </dgm:t>
    </dgm:pt>
    <dgm:pt modelId="{071C1004-7FB7-436E-BF71-A50C9C1320D6}" type="sibTrans" cxnId="{D5BC4E8F-3D3D-4029-AB66-F3E706395F28}">
      <dgm:prSet/>
      <dgm:spPr/>
      <dgm:t>
        <a:bodyPr/>
        <a:lstStyle/>
        <a:p>
          <a:endParaRPr lang="en-GB"/>
        </a:p>
      </dgm:t>
    </dgm:pt>
    <dgm:pt modelId="{DF3337DF-B499-4057-AC06-B8140DE9CFF7}">
      <dgm:prSet/>
      <dgm:spPr/>
      <dgm:t>
        <a:bodyPr/>
        <a:lstStyle/>
        <a:p>
          <a:r>
            <a:rPr lang="en-US" dirty="0"/>
            <a:t>Tutors’ access to Voice</a:t>
          </a:r>
        </a:p>
      </dgm:t>
    </dgm:pt>
    <dgm:pt modelId="{FD115F86-9580-4CC3-980B-EB8F33D062D8}" type="parTrans" cxnId="{68D02B0C-AEB6-445F-8377-039AAA76556A}">
      <dgm:prSet/>
      <dgm:spPr/>
      <dgm:t>
        <a:bodyPr/>
        <a:lstStyle/>
        <a:p>
          <a:endParaRPr lang="en-GB"/>
        </a:p>
      </dgm:t>
    </dgm:pt>
    <dgm:pt modelId="{B59F39B3-268E-430D-8285-BD7BA52D1A7C}" type="sibTrans" cxnId="{68D02B0C-AEB6-445F-8377-039AAA76556A}">
      <dgm:prSet/>
      <dgm:spPr/>
      <dgm:t>
        <a:bodyPr/>
        <a:lstStyle/>
        <a:p>
          <a:endParaRPr lang="en-GB"/>
        </a:p>
      </dgm:t>
    </dgm:pt>
    <dgm:pt modelId="{645E5931-0EC5-4ECF-ACA4-1A0013C4149E}">
      <dgm:prSet/>
      <dgm:spPr/>
      <dgm:t>
        <a:bodyPr/>
        <a:lstStyle/>
        <a:p>
          <a:r>
            <a:rPr lang="en-US" dirty="0"/>
            <a:t>Improved HCI</a:t>
          </a:r>
        </a:p>
      </dgm:t>
    </dgm:pt>
    <dgm:pt modelId="{27B26117-DD94-494E-84C1-5F992C1ABE55}" type="parTrans" cxnId="{EA1985F8-FF6B-4BB5-8C88-9F9198DF8968}">
      <dgm:prSet/>
      <dgm:spPr/>
      <dgm:t>
        <a:bodyPr/>
        <a:lstStyle/>
        <a:p>
          <a:endParaRPr lang="en-GB"/>
        </a:p>
      </dgm:t>
    </dgm:pt>
    <dgm:pt modelId="{21C9882F-06D4-4FC8-9AAC-584AA80FF65A}" type="sibTrans" cxnId="{EA1985F8-FF6B-4BB5-8C88-9F9198DF8968}">
      <dgm:prSet/>
      <dgm:spPr/>
      <dgm:t>
        <a:bodyPr/>
        <a:lstStyle/>
        <a:p>
          <a:endParaRPr lang="en-GB"/>
        </a:p>
      </dgm:t>
    </dgm:pt>
    <dgm:pt modelId="{2D0844D4-959B-4F05-841E-9EA51D0E4696}">
      <dgm:prSet/>
      <dgm:spPr/>
      <dgm:t>
        <a:bodyPr/>
        <a:lstStyle/>
        <a:p>
          <a:r>
            <a:rPr lang="en-US" dirty="0"/>
            <a:t>Unconscious bias training</a:t>
          </a:r>
        </a:p>
      </dgm:t>
    </dgm:pt>
    <dgm:pt modelId="{8770D080-7B1B-4487-BC60-7AFDE643BBF3}" type="parTrans" cxnId="{8B6A96D4-8AE9-43B3-9EE2-E5D186901878}">
      <dgm:prSet/>
      <dgm:spPr/>
      <dgm:t>
        <a:bodyPr/>
        <a:lstStyle/>
        <a:p>
          <a:endParaRPr lang="en-GB"/>
        </a:p>
      </dgm:t>
    </dgm:pt>
    <dgm:pt modelId="{DCF10C2E-B049-401B-95F5-E41A0B935A5A}" type="sibTrans" cxnId="{8B6A96D4-8AE9-43B3-9EE2-E5D186901878}">
      <dgm:prSet/>
      <dgm:spPr/>
      <dgm:t>
        <a:bodyPr/>
        <a:lstStyle/>
        <a:p>
          <a:endParaRPr lang="en-GB"/>
        </a:p>
      </dgm:t>
    </dgm:pt>
    <dgm:pt modelId="{65A17004-3EE0-41D0-BE85-645945425691}" type="pres">
      <dgm:prSet presAssocID="{60830006-B990-489F-B6DA-1708B8F35CAA}" presName="diagram" presStyleCnt="0">
        <dgm:presLayoutVars>
          <dgm:dir/>
          <dgm:resizeHandles val="exact"/>
        </dgm:presLayoutVars>
      </dgm:prSet>
      <dgm:spPr/>
    </dgm:pt>
    <dgm:pt modelId="{6D5E8890-78B8-4DDC-B846-A52A2689445A}" type="pres">
      <dgm:prSet presAssocID="{3D1622FD-2393-4230-B20E-6EAD2368FEC2}" presName="node" presStyleLbl="node1" presStyleIdx="0" presStyleCnt="12">
        <dgm:presLayoutVars>
          <dgm:bulletEnabled val="1"/>
        </dgm:presLayoutVars>
      </dgm:prSet>
      <dgm:spPr/>
    </dgm:pt>
    <dgm:pt modelId="{2340DED4-50E9-4BB5-8DCD-6B4E4194FB58}" type="pres">
      <dgm:prSet presAssocID="{7D008FB5-F0E9-4F09-B3B5-3935FC57F291}" presName="sibTrans" presStyleCnt="0"/>
      <dgm:spPr/>
    </dgm:pt>
    <dgm:pt modelId="{410B9703-30D0-475D-B2BE-B62B2B9B67F4}" type="pres">
      <dgm:prSet presAssocID="{226FC52A-B3F0-4B98-90B0-4AB81D28D2CA}" presName="node" presStyleLbl="node1" presStyleIdx="1" presStyleCnt="12">
        <dgm:presLayoutVars>
          <dgm:bulletEnabled val="1"/>
        </dgm:presLayoutVars>
      </dgm:prSet>
      <dgm:spPr/>
    </dgm:pt>
    <dgm:pt modelId="{A9760097-6E29-4BFD-A4C8-BB759E4F6ED5}" type="pres">
      <dgm:prSet presAssocID="{3DF7E80C-C69F-47DB-BE53-EB24632F0AC3}" presName="sibTrans" presStyleCnt="0"/>
      <dgm:spPr/>
    </dgm:pt>
    <dgm:pt modelId="{14ECD316-335B-42B2-82D6-7ABD34FABCEE}" type="pres">
      <dgm:prSet presAssocID="{6B6BBA15-AC66-41F7-8E17-976D5EFC551D}" presName="node" presStyleLbl="node1" presStyleIdx="2" presStyleCnt="12">
        <dgm:presLayoutVars>
          <dgm:bulletEnabled val="1"/>
        </dgm:presLayoutVars>
      </dgm:prSet>
      <dgm:spPr/>
    </dgm:pt>
    <dgm:pt modelId="{4BD01AE7-0B6C-4AA5-86A2-19F48ED7C98D}" type="pres">
      <dgm:prSet presAssocID="{404565D4-95AA-4810-ABBE-827ADEE2C59E}" presName="sibTrans" presStyleCnt="0"/>
      <dgm:spPr/>
    </dgm:pt>
    <dgm:pt modelId="{C54CD154-81E5-40F7-A69D-26C04FE112FB}" type="pres">
      <dgm:prSet presAssocID="{2AAF8C39-E08D-46EF-8F24-BE5558473FE5}" presName="node" presStyleLbl="node1" presStyleIdx="3" presStyleCnt="12">
        <dgm:presLayoutVars>
          <dgm:bulletEnabled val="1"/>
        </dgm:presLayoutVars>
      </dgm:prSet>
      <dgm:spPr/>
    </dgm:pt>
    <dgm:pt modelId="{F1C268DC-464E-4F32-B64B-82D14B9F387F}" type="pres">
      <dgm:prSet presAssocID="{DDC765FD-468A-47E0-A0B9-CA6668DD31FA}" presName="sibTrans" presStyleCnt="0"/>
      <dgm:spPr/>
    </dgm:pt>
    <dgm:pt modelId="{3976934B-055F-42B7-ABEF-3A6FEDA0F44E}" type="pres">
      <dgm:prSet presAssocID="{E78E209F-1F8E-4B75-B219-4256AE6B3ABB}" presName="node" presStyleLbl="node1" presStyleIdx="4" presStyleCnt="12">
        <dgm:presLayoutVars>
          <dgm:bulletEnabled val="1"/>
        </dgm:presLayoutVars>
      </dgm:prSet>
      <dgm:spPr/>
    </dgm:pt>
    <dgm:pt modelId="{3FA31743-1442-40E7-A338-69B353D8C932}" type="pres">
      <dgm:prSet presAssocID="{7CBB1011-7096-42A9-BF3A-EF64788D46A0}" presName="sibTrans" presStyleCnt="0"/>
      <dgm:spPr/>
    </dgm:pt>
    <dgm:pt modelId="{373F5FEE-DC47-4299-8172-8FD739D54A6A}" type="pres">
      <dgm:prSet presAssocID="{BC1131A0-FF61-4C20-A01B-F8B13DF952A1}" presName="node" presStyleLbl="node1" presStyleIdx="5" presStyleCnt="12">
        <dgm:presLayoutVars>
          <dgm:bulletEnabled val="1"/>
        </dgm:presLayoutVars>
      </dgm:prSet>
      <dgm:spPr/>
    </dgm:pt>
    <dgm:pt modelId="{713721AA-4DDB-4B7C-85BA-1658B73CDDF3}" type="pres">
      <dgm:prSet presAssocID="{3F268835-3659-475D-9D65-AD97207A3660}" presName="sibTrans" presStyleCnt="0"/>
      <dgm:spPr/>
    </dgm:pt>
    <dgm:pt modelId="{6BD4A668-D2A5-411D-97E4-CAB32251F2A8}" type="pres">
      <dgm:prSet presAssocID="{E4C67B82-9890-4060-A274-BE10EAC17D9A}" presName="node" presStyleLbl="node1" presStyleIdx="6" presStyleCnt="12">
        <dgm:presLayoutVars>
          <dgm:bulletEnabled val="1"/>
        </dgm:presLayoutVars>
      </dgm:prSet>
      <dgm:spPr/>
    </dgm:pt>
    <dgm:pt modelId="{6D650F91-68B3-4697-8FC0-D381F6280150}" type="pres">
      <dgm:prSet presAssocID="{DED21832-E4FF-4945-A6B9-8B325BE0DF6E}" presName="sibTrans" presStyleCnt="0"/>
      <dgm:spPr/>
    </dgm:pt>
    <dgm:pt modelId="{68F93E79-993E-4924-86BF-37443C3E5A8A}" type="pres">
      <dgm:prSet presAssocID="{898E5147-083F-4760-B2C2-36A0C556EF0C}" presName="node" presStyleLbl="node1" presStyleIdx="7" presStyleCnt="12">
        <dgm:presLayoutVars>
          <dgm:bulletEnabled val="1"/>
        </dgm:presLayoutVars>
      </dgm:prSet>
      <dgm:spPr/>
    </dgm:pt>
    <dgm:pt modelId="{45220593-EBC6-4D99-81B8-4C0A23D8D535}" type="pres">
      <dgm:prSet presAssocID="{F0D481F1-128D-43FF-96C8-38F7D944D8ED}" presName="sibTrans" presStyleCnt="0"/>
      <dgm:spPr/>
    </dgm:pt>
    <dgm:pt modelId="{8BF5C037-EF35-4E5A-A987-E38C6D058447}" type="pres">
      <dgm:prSet presAssocID="{5C871374-769E-4347-98FE-2BBE841F666E}" presName="node" presStyleLbl="node1" presStyleIdx="8" presStyleCnt="12">
        <dgm:presLayoutVars>
          <dgm:bulletEnabled val="1"/>
        </dgm:presLayoutVars>
      </dgm:prSet>
      <dgm:spPr/>
    </dgm:pt>
    <dgm:pt modelId="{7A7F9D0E-717C-48B9-BA6A-17CBFA83051D}" type="pres">
      <dgm:prSet presAssocID="{071C1004-7FB7-436E-BF71-A50C9C1320D6}" presName="sibTrans" presStyleCnt="0"/>
      <dgm:spPr/>
    </dgm:pt>
    <dgm:pt modelId="{71097658-8D7D-4405-8F23-E9FBA095B00E}" type="pres">
      <dgm:prSet presAssocID="{DF3337DF-B499-4057-AC06-B8140DE9CFF7}" presName="node" presStyleLbl="node1" presStyleIdx="9" presStyleCnt="12">
        <dgm:presLayoutVars>
          <dgm:bulletEnabled val="1"/>
        </dgm:presLayoutVars>
      </dgm:prSet>
      <dgm:spPr/>
    </dgm:pt>
    <dgm:pt modelId="{E219C541-8867-4BAD-B32E-A85B77AA8750}" type="pres">
      <dgm:prSet presAssocID="{B59F39B3-268E-430D-8285-BD7BA52D1A7C}" presName="sibTrans" presStyleCnt="0"/>
      <dgm:spPr/>
    </dgm:pt>
    <dgm:pt modelId="{1D1AAB93-105A-4A34-8F7E-57D3F49E2349}" type="pres">
      <dgm:prSet presAssocID="{645E5931-0EC5-4ECF-ACA4-1A0013C4149E}" presName="node" presStyleLbl="node1" presStyleIdx="10" presStyleCnt="12">
        <dgm:presLayoutVars>
          <dgm:bulletEnabled val="1"/>
        </dgm:presLayoutVars>
      </dgm:prSet>
      <dgm:spPr/>
    </dgm:pt>
    <dgm:pt modelId="{3AFC11B4-28DB-4BAD-945D-BEF30236895E}" type="pres">
      <dgm:prSet presAssocID="{21C9882F-06D4-4FC8-9AAC-584AA80FF65A}" presName="sibTrans" presStyleCnt="0"/>
      <dgm:spPr/>
    </dgm:pt>
    <dgm:pt modelId="{205A1C69-41BA-45F2-9166-9710E4D9FAA4}" type="pres">
      <dgm:prSet presAssocID="{2D0844D4-959B-4F05-841E-9EA51D0E4696}" presName="node" presStyleLbl="node1" presStyleIdx="11" presStyleCnt="12">
        <dgm:presLayoutVars>
          <dgm:bulletEnabled val="1"/>
        </dgm:presLayoutVars>
      </dgm:prSet>
      <dgm:spPr/>
    </dgm:pt>
  </dgm:ptLst>
  <dgm:cxnLst>
    <dgm:cxn modelId="{F4973A03-7E65-4501-AE13-9A028E7ADDCA}" type="presOf" srcId="{6B6BBA15-AC66-41F7-8E17-976D5EFC551D}" destId="{14ECD316-335B-42B2-82D6-7ABD34FABCEE}" srcOrd="0" destOrd="0" presId="urn:microsoft.com/office/officeart/2005/8/layout/default"/>
    <dgm:cxn modelId="{F0C02F04-C03E-4628-98B3-081589067BB1}" type="presOf" srcId="{5C871374-769E-4347-98FE-2BBE841F666E}" destId="{8BF5C037-EF35-4E5A-A987-E38C6D058447}" srcOrd="0" destOrd="0" presId="urn:microsoft.com/office/officeart/2005/8/layout/default"/>
    <dgm:cxn modelId="{68D02B0C-AEB6-445F-8377-039AAA76556A}" srcId="{60830006-B990-489F-B6DA-1708B8F35CAA}" destId="{DF3337DF-B499-4057-AC06-B8140DE9CFF7}" srcOrd="9" destOrd="0" parTransId="{FD115F86-9580-4CC3-980B-EB8F33D062D8}" sibTransId="{B59F39B3-268E-430D-8285-BD7BA52D1A7C}"/>
    <dgm:cxn modelId="{29B2E10D-FA90-4ED3-9403-65E22D6FEDB1}" type="presOf" srcId="{E78E209F-1F8E-4B75-B219-4256AE6B3ABB}" destId="{3976934B-055F-42B7-ABEF-3A6FEDA0F44E}" srcOrd="0" destOrd="0" presId="urn:microsoft.com/office/officeart/2005/8/layout/default"/>
    <dgm:cxn modelId="{1B2F7132-A94A-4493-AB64-54056857F3CD}" srcId="{60830006-B990-489F-B6DA-1708B8F35CAA}" destId="{226FC52A-B3F0-4B98-90B0-4AB81D28D2CA}" srcOrd="1" destOrd="0" parTransId="{5D0FFA55-9BCC-48C2-B676-CD0FFEBAE2FF}" sibTransId="{3DF7E80C-C69F-47DB-BE53-EB24632F0AC3}"/>
    <dgm:cxn modelId="{8938BD35-5C73-4E32-88D9-E22AF641BCB7}" type="presOf" srcId="{2AAF8C39-E08D-46EF-8F24-BE5558473FE5}" destId="{C54CD154-81E5-40F7-A69D-26C04FE112FB}" srcOrd="0" destOrd="0" presId="urn:microsoft.com/office/officeart/2005/8/layout/default"/>
    <dgm:cxn modelId="{7832FC3C-34BB-45D5-B175-EA25FC423A7F}" type="presOf" srcId="{898E5147-083F-4760-B2C2-36A0C556EF0C}" destId="{68F93E79-993E-4924-86BF-37443C3E5A8A}" srcOrd="0" destOrd="0" presId="urn:microsoft.com/office/officeart/2005/8/layout/default"/>
    <dgm:cxn modelId="{1952BF42-D031-4AE1-8600-48188DEA8FB2}" srcId="{60830006-B990-489F-B6DA-1708B8F35CAA}" destId="{6B6BBA15-AC66-41F7-8E17-976D5EFC551D}" srcOrd="2" destOrd="0" parTransId="{BD6129B6-DD82-490C-8B4B-8E81DB049176}" sibTransId="{404565D4-95AA-4810-ABBE-827ADEE2C59E}"/>
    <dgm:cxn modelId="{365A7176-2E3D-4158-8134-F7948DCCABAD}" srcId="{60830006-B990-489F-B6DA-1708B8F35CAA}" destId="{BC1131A0-FF61-4C20-A01B-F8B13DF952A1}" srcOrd="5" destOrd="0" parTransId="{1119BF31-B4A3-4240-901F-D46F724E1B85}" sibTransId="{3F268835-3659-475D-9D65-AD97207A3660}"/>
    <dgm:cxn modelId="{E9A3E283-8DB5-4363-99B7-926E8DA24073}" srcId="{60830006-B990-489F-B6DA-1708B8F35CAA}" destId="{3D1622FD-2393-4230-B20E-6EAD2368FEC2}" srcOrd="0" destOrd="0" parTransId="{85F49F8D-4106-47D1-A638-26BC5268D004}" sibTransId="{7D008FB5-F0E9-4F09-B3B5-3935FC57F291}"/>
    <dgm:cxn modelId="{F49B8C84-0164-4467-B441-D17EB5F33CE0}" type="presOf" srcId="{E4C67B82-9890-4060-A274-BE10EAC17D9A}" destId="{6BD4A668-D2A5-411D-97E4-CAB32251F2A8}" srcOrd="0" destOrd="0" presId="urn:microsoft.com/office/officeart/2005/8/layout/default"/>
    <dgm:cxn modelId="{19C60B8A-594F-4620-AD86-D6527114AB02}" type="presOf" srcId="{645E5931-0EC5-4ECF-ACA4-1A0013C4149E}" destId="{1D1AAB93-105A-4A34-8F7E-57D3F49E2349}" srcOrd="0" destOrd="0" presId="urn:microsoft.com/office/officeart/2005/8/layout/default"/>
    <dgm:cxn modelId="{D5BC4E8F-3D3D-4029-AB66-F3E706395F28}" srcId="{60830006-B990-489F-B6DA-1708B8F35CAA}" destId="{5C871374-769E-4347-98FE-2BBE841F666E}" srcOrd="8" destOrd="0" parTransId="{49B2275C-A17D-4AB8-90D8-D79995740BFC}" sibTransId="{071C1004-7FB7-436E-BF71-A50C9C1320D6}"/>
    <dgm:cxn modelId="{74FCF694-D871-4BB8-9AE7-19AEB0B71FB4}" type="presOf" srcId="{2D0844D4-959B-4F05-841E-9EA51D0E4696}" destId="{205A1C69-41BA-45F2-9166-9710E4D9FAA4}" srcOrd="0" destOrd="0" presId="urn:microsoft.com/office/officeart/2005/8/layout/default"/>
    <dgm:cxn modelId="{C1940A96-20C2-40BA-9E9E-670402F9983A}" type="presOf" srcId="{BC1131A0-FF61-4C20-A01B-F8B13DF952A1}" destId="{373F5FEE-DC47-4299-8172-8FD739D54A6A}" srcOrd="0" destOrd="0" presId="urn:microsoft.com/office/officeart/2005/8/layout/default"/>
    <dgm:cxn modelId="{38B75D9E-D356-4170-B161-3E5C7455A041}" srcId="{60830006-B990-489F-B6DA-1708B8F35CAA}" destId="{E4C67B82-9890-4060-A274-BE10EAC17D9A}" srcOrd="6" destOrd="0" parTransId="{03AAA3E3-36D8-4BBF-B5C1-3584BA3F30EF}" sibTransId="{DED21832-E4FF-4945-A6B9-8B325BE0DF6E}"/>
    <dgm:cxn modelId="{0B7DD3A7-811F-45F9-BF9C-F8313BB0716C}" type="presOf" srcId="{226FC52A-B3F0-4B98-90B0-4AB81D28D2CA}" destId="{410B9703-30D0-475D-B2BE-B62B2B9B67F4}" srcOrd="0" destOrd="0" presId="urn:microsoft.com/office/officeart/2005/8/layout/default"/>
    <dgm:cxn modelId="{B0B3E2AB-CD17-4F28-AEC0-2631335D729F}" type="presOf" srcId="{3D1622FD-2393-4230-B20E-6EAD2368FEC2}" destId="{6D5E8890-78B8-4DDC-B846-A52A2689445A}" srcOrd="0" destOrd="0" presId="urn:microsoft.com/office/officeart/2005/8/layout/default"/>
    <dgm:cxn modelId="{A69D51D1-C860-414C-B594-799133DBB429}" type="presOf" srcId="{60830006-B990-489F-B6DA-1708B8F35CAA}" destId="{65A17004-3EE0-41D0-BE85-645945425691}" srcOrd="0" destOrd="0" presId="urn:microsoft.com/office/officeart/2005/8/layout/default"/>
    <dgm:cxn modelId="{8B6A96D4-8AE9-43B3-9EE2-E5D186901878}" srcId="{60830006-B990-489F-B6DA-1708B8F35CAA}" destId="{2D0844D4-959B-4F05-841E-9EA51D0E4696}" srcOrd="11" destOrd="0" parTransId="{8770D080-7B1B-4487-BC60-7AFDE643BBF3}" sibTransId="{DCF10C2E-B049-401B-95F5-E41A0B935A5A}"/>
    <dgm:cxn modelId="{96A5ABE1-AE66-4F77-BA3F-EDB32686A617}" srcId="{60830006-B990-489F-B6DA-1708B8F35CAA}" destId="{E78E209F-1F8E-4B75-B219-4256AE6B3ABB}" srcOrd="4" destOrd="0" parTransId="{31F61D5B-E042-49C9-B609-EDC5791A28B1}" sibTransId="{7CBB1011-7096-42A9-BF3A-EF64788D46A0}"/>
    <dgm:cxn modelId="{3E06E9ED-EE6E-4EFE-ADAA-4DA4E964C8B9}" srcId="{60830006-B990-489F-B6DA-1708B8F35CAA}" destId="{898E5147-083F-4760-B2C2-36A0C556EF0C}" srcOrd="7" destOrd="0" parTransId="{627B67FE-E83C-489F-BA5B-472693AB09CC}" sibTransId="{F0D481F1-128D-43FF-96C8-38F7D944D8ED}"/>
    <dgm:cxn modelId="{A75530F6-7DE4-47A7-9F82-3382E0D9D900}" type="presOf" srcId="{DF3337DF-B499-4057-AC06-B8140DE9CFF7}" destId="{71097658-8D7D-4405-8F23-E9FBA095B00E}" srcOrd="0" destOrd="0" presId="urn:microsoft.com/office/officeart/2005/8/layout/default"/>
    <dgm:cxn modelId="{44AFA8F7-96E3-496E-AC5B-BC8701C77911}" srcId="{60830006-B990-489F-B6DA-1708B8F35CAA}" destId="{2AAF8C39-E08D-46EF-8F24-BE5558473FE5}" srcOrd="3" destOrd="0" parTransId="{4B82EC66-E51E-4DFB-984A-EE533C41E0A6}" sibTransId="{DDC765FD-468A-47E0-A0B9-CA6668DD31FA}"/>
    <dgm:cxn modelId="{EA1985F8-FF6B-4BB5-8C88-9F9198DF8968}" srcId="{60830006-B990-489F-B6DA-1708B8F35CAA}" destId="{645E5931-0EC5-4ECF-ACA4-1A0013C4149E}" srcOrd="10" destOrd="0" parTransId="{27B26117-DD94-494E-84C1-5F992C1ABE55}" sibTransId="{21C9882F-06D4-4FC8-9AAC-584AA80FF65A}"/>
    <dgm:cxn modelId="{1A88753F-9A74-43D9-B93D-41D392D39829}" type="presParOf" srcId="{65A17004-3EE0-41D0-BE85-645945425691}" destId="{6D5E8890-78B8-4DDC-B846-A52A2689445A}" srcOrd="0" destOrd="0" presId="urn:microsoft.com/office/officeart/2005/8/layout/default"/>
    <dgm:cxn modelId="{48CAC7C0-FFC1-49DA-AE3F-74EF72BA3351}" type="presParOf" srcId="{65A17004-3EE0-41D0-BE85-645945425691}" destId="{2340DED4-50E9-4BB5-8DCD-6B4E4194FB58}" srcOrd="1" destOrd="0" presId="urn:microsoft.com/office/officeart/2005/8/layout/default"/>
    <dgm:cxn modelId="{365CB8BF-9FED-4CE8-B351-66D618161DA2}" type="presParOf" srcId="{65A17004-3EE0-41D0-BE85-645945425691}" destId="{410B9703-30D0-475D-B2BE-B62B2B9B67F4}" srcOrd="2" destOrd="0" presId="urn:microsoft.com/office/officeart/2005/8/layout/default"/>
    <dgm:cxn modelId="{4494D85A-B03F-4DE8-8BB0-F14939CB759A}" type="presParOf" srcId="{65A17004-3EE0-41D0-BE85-645945425691}" destId="{A9760097-6E29-4BFD-A4C8-BB759E4F6ED5}" srcOrd="3" destOrd="0" presId="urn:microsoft.com/office/officeart/2005/8/layout/default"/>
    <dgm:cxn modelId="{8A7CD3C5-20EC-478F-911B-5F4B92DEFAA4}" type="presParOf" srcId="{65A17004-3EE0-41D0-BE85-645945425691}" destId="{14ECD316-335B-42B2-82D6-7ABD34FABCEE}" srcOrd="4" destOrd="0" presId="urn:microsoft.com/office/officeart/2005/8/layout/default"/>
    <dgm:cxn modelId="{7F5AC645-EF44-4DEE-AC2F-FBABCBA71CB8}" type="presParOf" srcId="{65A17004-3EE0-41D0-BE85-645945425691}" destId="{4BD01AE7-0B6C-4AA5-86A2-19F48ED7C98D}" srcOrd="5" destOrd="0" presId="urn:microsoft.com/office/officeart/2005/8/layout/default"/>
    <dgm:cxn modelId="{720E341C-7A1F-4547-A349-0053438375D8}" type="presParOf" srcId="{65A17004-3EE0-41D0-BE85-645945425691}" destId="{C54CD154-81E5-40F7-A69D-26C04FE112FB}" srcOrd="6" destOrd="0" presId="urn:microsoft.com/office/officeart/2005/8/layout/default"/>
    <dgm:cxn modelId="{D67C782F-4B04-498F-A5A5-FC55BCAD7B3C}" type="presParOf" srcId="{65A17004-3EE0-41D0-BE85-645945425691}" destId="{F1C268DC-464E-4F32-B64B-82D14B9F387F}" srcOrd="7" destOrd="0" presId="urn:microsoft.com/office/officeart/2005/8/layout/default"/>
    <dgm:cxn modelId="{26FBCE06-644A-4502-A894-6A0240C98128}" type="presParOf" srcId="{65A17004-3EE0-41D0-BE85-645945425691}" destId="{3976934B-055F-42B7-ABEF-3A6FEDA0F44E}" srcOrd="8" destOrd="0" presId="urn:microsoft.com/office/officeart/2005/8/layout/default"/>
    <dgm:cxn modelId="{8AA43D15-EB45-47ED-9EDC-0D679A3B0908}" type="presParOf" srcId="{65A17004-3EE0-41D0-BE85-645945425691}" destId="{3FA31743-1442-40E7-A338-69B353D8C932}" srcOrd="9" destOrd="0" presId="urn:microsoft.com/office/officeart/2005/8/layout/default"/>
    <dgm:cxn modelId="{5E77CD23-8BBE-4AB6-852F-6C4A8F48B13F}" type="presParOf" srcId="{65A17004-3EE0-41D0-BE85-645945425691}" destId="{373F5FEE-DC47-4299-8172-8FD739D54A6A}" srcOrd="10" destOrd="0" presId="urn:microsoft.com/office/officeart/2005/8/layout/default"/>
    <dgm:cxn modelId="{7819C922-7369-428C-AB84-4E8B70A41FC8}" type="presParOf" srcId="{65A17004-3EE0-41D0-BE85-645945425691}" destId="{713721AA-4DDB-4B7C-85BA-1658B73CDDF3}" srcOrd="11" destOrd="0" presId="urn:microsoft.com/office/officeart/2005/8/layout/default"/>
    <dgm:cxn modelId="{DEF391B6-F04A-4EB7-B03B-491E65401EE3}" type="presParOf" srcId="{65A17004-3EE0-41D0-BE85-645945425691}" destId="{6BD4A668-D2A5-411D-97E4-CAB32251F2A8}" srcOrd="12" destOrd="0" presId="urn:microsoft.com/office/officeart/2005/8/layout/default"/>
    <dgm:cxn modelId="{61F89B03-07C4-4F6A-808C-99367020F143}" type="presParOf" srcId="{65A17004-3EE0-41D0-BE85-645945425691}" destId="{6D650F91-68B3-4697-8FC0-D381F6280150}" srcOrd="13" destOrd="0" presId="urn:microsoft.com/office/officeart/2005/8/layout/default"/>
    <dgm:cxn modelId="{ACDAC0FE-3EF2-48F9-88E9-99F854F8186D}" type="presParOf" srcId="{65A17004-3EE0-41D0-BE85-645945425691}" destId="{68F93E79-993E-4924-86BF-37443C3E5A8A}" srcOrd="14" destOrd="0" presId="urn:microsoft.com/office/officeart/2005/8/layout/default"/>
    <dgm:cxn modelId="{09D66DB0-66B5-4FFF-8A46-A1AC4EB7CA3B}" type="presParOf" srcId="{65A17004-3EE0-41D0-BE85-645945425691}" destId="{45220593-EBC6-4D99-81B8-4C0A23D8D535}" srcOrd="15" destOrd="0" presId="urn:microsoft.com/office/officeart/2005/8/layout/default"/>
    <dgm:cxn modelId="{F3319B60-A572-4916-8CA5-1E58C3C0576D}" type="presParOf" srcId="{65A17004-3EE0-41D0-BE85-645945425691}" destId="{8BF5C037-EF35-4E5A-A987-E38C6D058447}" srcOrd="16" destOrd="0" presId="urn:microsoft.com/office/officeart/2005/8/layout/default"/>
    <dgm:cxn modelId="{ED1CCAFD-A9C7-4C01-891E-FA245D780EED}" type="presParOf" srcId="{65A17004-3EE0-41D0-BE85-645945425691}" destId="{7A7F9D0E-717C-48B9-BA6A-17CBFA83051D}" srcOrd="17" destOrd="0" presId="urn:microsoft.com/office/officeart/2005/8/layout/default"/>
    <dgm:cxn modelId="{9FEB3465-15A9-498D-8B3F-DB77CA1ECACA}" type="presParOf" srcId="{65A17004-3EE0-41D0-BE85-645945425691}" destId="{71097658-8D7D-4405-8F23-E9FBA095B00E}" srcOrd="18" destOrd="0" presId="urn:microsoft.com/office/officeart/2005/8/layout/default"/>
    <dgm:cxn modelId="{4E02AE6D-4522-44EE-A039-C68C666882B0}" type="presParOf" srcId="{65A17004-3EE0-41D0-BE85-645945425691}" destId="{E219C541-8867-4BAD-B32E-A85B77AA8750}" srcOrd="19" destOrd="0" presId="urn:microsoft.com/office/officeart/2005/8/layout/default"/>
    <dgm:cxn modelId="{A85485F9-B80D-47C4-8EF6-1152D5DF7951}" type="presParOf" srcId="{65A17004-3EE0-41D0-BE85-645945425691}" destId="{1D1AAB93-105A-4A34-8F7E-57D3F49E2349}" srcOrd="20" destOrd="0" presId="urn:microsoft.com/office/officeart/2005/8/layout/default"/>
    <dgm:cxn modelId="{C2E00582-EFA9-43D7-9009-8B7DDCE0CF52}" type="presParOf" srcId="{65A17004-3EE0-41D0-BE85-645945425691}" destId="{3AFC11B4-28DB-4BAD-945D-BEF30236895E}" srcOrd="21" destOrd="0" presId="urn:microsoft.com/office/officeart/2005/8/layout/default"/>
    <dgm:cxn modelId="{B848F89A-A68C-4BE9-AD7E-77EBDF2D26B6}" type="presParOf" srcId="{65A17004-3EE0-41D0-BE85-645945425691}" destId="{205A1C69-41BA-45F2-9166-9710E4D9FAA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830006-B990-489F-B6DA-1708B8F35CAA}"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BF57E0CF-26D6-4FF2-882F-C8B0006159EC}">
      <dgm:prSet/>
      <dgm:spPr/>
      <dgm:t>
        <a:bodyPr/>
        <a:lstStyle/>
        <a:p>
          <a:r>
            <a:rPr lang="en-GB" dirty="0"/>
            <a:t>Include links to evidence from FG conversations</a:t>
          </a:r>
        </a:p>
      </dgm:t>
    </dgm:pt>
    <dgm:pt modelId="{B6C7FB19-4715-4BA8-87AD-CA1CBEE3984B}" type="parTrans" cxnId="{47955315-1C8D-4FD5-A4CA-B9EE2E3785BD}">
      <dgm:prSet/>
      <dgm:spPr/>
      <dgm:t>
        <a:bodyPr/>
        <a:lstStyle/>
        <a:p>
          <a:endParaRPr lang="en-GB"/>
        </a:p>
      </dgm:t>
    </dgm:pt>
    <dgm:pt modelId="{FD9BFE49-641D-4254-B069-1C09ACCEA5C4}" type="sibTrans" cxnId="{47955315-1C8D-4FD5-A4CA-B9EE2E3785BD}">
      <dgm:prSet/>
      <dgm:spPr/>
      <dgm:t>
        <a:bodyPr/>
        <a:lstStyle/>
        <a:p>
          <a:endParaRPr lang="en-GB"/>
        </a:p>
      </dgm:t>
    </dgm:pt>
    <dgm:pt modelId="{E64C54BF-0393-4DE5-A913-F12E3EFD9530}">
      <dgm:prSet/>
      <dgm:spPr/>
      <dgm:t>
        <a:bodyPr/>
        <a:lstStyle/>
        <a:p>
          <a:r>
            <a:rPr lang="en-GB" dirty="0"/>
            <a:t>Predictive model evaluation using various metrics to evaluate the model's performance</a:t>
          </a:r>
        </a:p>
      </dgm:t>
    </dgm:pt>
    <dgm:pt modelId="{A4A320EF-8672-451B-B023-9CB2B83AD4D5}" type="parTrans" cxnId="{BC395A3B-FED3-44B8-8CBD-8C36F098ABB1}">
      <dgm:prSet/>
      <dgm:spPr/>
      <dgm:t>
        <a:bodyPr/>
        <a:lstStyle/>
        <a:p>
          <a:endParaRPr lang="en-GB"/>
        </a:p>
      </dgm:t>
    </dgm:pt>
    <dgm:pt modelId="{5C0CECBD-E828-4238-93E0-AC481CA260E9}" type="sibTrans" cxnId="{BC395A3B-FED3-44B8-8CBD-8C36F098ABB1}">
      <dgm:prSet/>
      <dgm:spPr/>
      <dgm:t>
        <a:bodyPr/>
        <a:lstStyle/>
        <a:p>
          <a:endParaRPr lang="en-GB"/>
        </a:p>
      </dgm:t>
    </dgm:pt>
    <dgm:pt modelId="{C3ADB76A-4513-4EAD-BC84-52DDC0937FBF}">
      <dgm:prSet/>
      <dgm:spPr/>
      <dgm:t>
        <a:bodyPr/>
        <a:lstStyle/>
        <a:p>
          <a:r>
            <a:rPr lang="en-GB"/>
            <a:t>Model deployment to make predictions on new data</a:t>
          </a:r>
        </a:p>
      </dgm:t>
    </dgm:pt>
    <dgm:pt modelId="{B986A687-7533-41D7-8C27-618D23B84E31}" type="parTrans" cxnId="{0FEB997B-71CE-4304-855E-00EF1AF8781A}">
      <dgm:prSet/>
      <dgm:spPr/>
      <dgm:t>
        <a:bodyPr/>
        <a:lstStyle/>
        <a:p>
          <a:endParaRPr lang="en-GB"/>
        </a:p>
      </dgm:t>
    </dgm:pt>
    <dgm:pt modelId="{AFB5BAE2-A567-4B1A-8B58-92B01FADAF4E}" type="sibTrans" cxnId="{0FEB997B-71CE-4304-855E-00EF1AF8781A}">
      <dgm:prSet/>
      <dgm:spPr/>
      <dgm:t>
        <a:bodyPr/>
        <a:lstStyle/>
        <a:p>
          <a:endParaRPr lang="en-GB"/>
        </a:p>
      </dgm:t>
    </dgm:pt>
    <dgm:pt modelId="{CF94D3D7-4C66-4178-A040-981EF6FAAA56}">
      <dgm:prSet/>
      <dgm:spPr/>
      <dgm:t>
        <a:bodyPr/>
        <a:lstStyle/>
        <a:p>
          <a:r>
            <a:rPr lang="en-GB" dirty="0"/>
            <a:t>Expanding literature review </a:t>
          </a:r>
        </a:p>
      </dgm:t>
    </dgm:pt>
    <dgm:pt modelId="{518546E8-C6E6-429F-9A68-C5B54863A6B5}" type="parTrans" cxnId="{A3CFA216-D899-40FB-83F3-882FF585F8F1}">
      <dgm:prSet/>
      <dgm:spPr/>
      <dgm:t>
        <a:bodyPr/>
        <a:lstStyle/>
        <a:p>
          <a:endParaRPr lang="en-GB"/>
        </a:p>
      </dgm:t>
    </dgm:pt>
    <dgm:pt modelId="{63D2CD6B-71BD-4FAC-AAF7-F064F286E00B}" type="sibTrans" cxnId="{A3CFA216-D899-40FB-83F3-882FF585F8F1}">
      <dgm:prSet/>
      <dgm:spPr/>
      <dgm:t>
        <a:bodyPr/>
        <a:lstStyle/>
        <a:p>
          <a:endParaRPr lang="en-GB"/>
        </a:p>
      </dgm:t>
    </dgm:pt>
    <dgm:pt modelId="{A19D9F03-7DFF-4140-ACCD-9883761A5FE3}">
      <dgm:prSet/>
      <dgm:spPr/>
      <dgm:t>
        <a:bodyPr/>
        <a:lstStyle/>
        <a:p>
          <a:r>
            <a:rPr lang="en-GB"/>
            <a:t>Dissemination, journal papers, conferences</a:t>
          </a:r>
          <a:endParaRPr lang="en-US" dirty="0"/>
        </a:p>
      </dgm:t>
    </dgm:pt>
    <dgm:pt modelId="{247E06BC-1678-4DF5-A2E0-2E09462544EE}" type="parTrans" cxnId="{57C71AEC-552F-4B19-AC35-918A85C76470}">
      <dgm:prSet/>
      <dgm:spPr/>
      <dgm:t>
        <a:bodyPr/>
        <a:lstStyle/>
        <a:p>
          <a:endParaRPr lang="en-GB"/>
        </a:p>
      </dgm:t>
    </dgm:pt>
    <dgm:pt modelId="{EEC0DBDB-57D5-4898-A6A9-88D9D197F8C5}" type="sibTrans" cxnId="{57C71AEC-552F-4B19-AC35-918A85C76470}">
      <dgm:prSet/>
      <dgm:spPr/>
      <dgm:t>
        <a:bodyPr/>
        <a:lstStyle/>
        <a:p>
          <a:endParaRPr lang="en-GB"/>
        </a:p>
      </dgm:t>
    </dgm:pt>
    <dgm:pt modelId="{6D1B0C1C-B7A7-4C9E-B386-862D356C3786}" type="pres">
      <dgm:prSet presAssocID="{60830006-B990-489F-B6DA-1708B8F35CAA}" presName="linear" presStyleCnt="0">
        <dgm:presLayoutVars>
          <dgm:animLvl val="lvl"/>
          <dgm:resizeHandles val="exact"/>
        </dgm:presLayoutVars>
      </dgm:prSet>
      <dgm:spPr/>
    </dgm:pt>
    <dgm:pt modelId="{BBE650A6-028A-4253-9FEF-5BEFAF158D56}" type="pres">
      <dgm:prSet presAssocID="{CF94D3D7-4C66-4178-A040-981EF6FAAA56}" presName="parentText" presStyleLbl="node1" presStyleIdx="0" presStyleCnt="5">
        <dgm:presLayoutVars>
          <dgm:chMax val="0"/>
          <dgm:bulletEnabled val="1"/>
        </dgm:presLayoutVars>
      </dgm:prSet>
      <dgm:spPr/>
    </dgm:pt>
    <dgm:pt modelId="{40971C1E-A106-4CEC-A53D-F870D0A206B3}" type="pres">
      <dgm:prSet presAssocID="{63D2CD6B-71BD-4FAC-AAF7-F064F286E00B}" presName="spacer" presStyleCnt="0"/>
      <dgm:spPr/>
    </dgm:pt>
    <dgm:pt modelId="{8B3F8CF2-C3A4-4440-99ED-D9D1983C38E4}" type="pres">
      <dgm:prSet presAssocID="{BF57E0CF-26D6-4FF2-882F-C8B0006159EC}" presName="parentText" presStyleLbl="node1" presStyleIdx="1" presStyleCnt="5">
        <dgm:presLayoutVars>
          <dgm:chMax val="0"/>
          <dgm:bulletEnabled val="1"/>
        </dgm:presLayoutVars>
      </dgm:prSet>
      <dgm:spPr/>
    </dgm:pt>
    <dgm:pt modelId="{1381FA3A-39FB-4FC3-A300-B58B9164E046}" type="pres">
      <dgm:prSet presAssocID="{FD9BFE49-641D-4254-B069-1C09ACCEA5C4}" presName="spacer" presStyleCnt="0"/>
      <dgm:spPr/>
    </dgm:pt>
    <dgm:pt modelId="{AF113087-8378-4369-9834-69906A6B918C}" type="pres">
      <dgm:prSet presAssocID="{A19D9F03-7DFF-4140-ACCD-9883761A5FE3}" presName="parentText" presStyleLbl="node1" presStyleIdx="2" presStyleCnt="5">
        <dgm:presLayoutVars>
          <dgm:chMax val="0"/>
          <dgm:bulletEnabled val="1"/>
        </dgm:presLayoutVars>
      </dgm:prSet>
      <dgm:spPr/>
    </dgm:pt>
    <dgm:pt modelId="{EEBF8294-ABA8-4F70-96D2-E5A51895174B}" type="pres">
      <dgm:prSet presAssocID="{EEC0DBDB-57D5-4898-A6A9-88D9D197F8C5}" presName="spacer" presStyleCnt="0"/>
      <dgm:spPr/>
    </dgm:pt>
    <dgm:pt modelId="{7BA43BCE-3B43-4D65-85EE-13259A8212DD}" type="pres">
      <dgm:prSet presAssocID="{E64C54BF-0393-4DE5-A913-F12E3EFD9530}" presName="parentText" presStyleLbl="node1" presStyleIdx="3" presStyleCnt="5">
        <dgm:presLayoutVars>
          <dgm:chMax val="0"/>
          <dgm:bulletEnabled val="1"/>
        </dgm:presLayoutVars>
      </dgm:prSet>
      <dgm:spPr/>
    </dgm:pt>
    <dgm:pt modelId="{42CCBC52-F165-480B-86FA-21E4D46D7157}" type="pres">
      <dgm:prSet presAssocID="{5C0CECBD-E828-4238-93E0-AC481CA260E9}" presName="spacer" presStyleCnt="0"/>
      <dgm:spPr/>
    </dgm:pt>
    <dgm:pt modelId="{DA00640A-E3C0-477B-B352-04B67D142489}" type="pres">
      <dgm:prSet presAssocID="{C3ADB76A-4513-4EAD-BC84-52DDC0937FBF}" presName="parentText" presStyleLbl="node1" presStyleIdx="4" presStyleCnt="5">
        <dgm:presLayoutVars>
          <dgm:chMax val="0"/>
          <dgm:bulletEnabled val="1"/>
        </dgm:presLayoutVars>
      </dgm:prSet>
      <dgm:spPr/>
    </dgm:pt>
  </dgm:ptLst>
  <dgm:cxnLst>
    <dgm:cxn modelId="{47955315-1C8D-4FD5-A4CA-B9EE2E3785BD}" srcId="{60830006-B990-489F-B6DA-1708B8F35CAA}" destId="{BF57E0CF-26D6-4FF2-882F-C8B0006159EC}" srcOrd="1" destOrd="0" parTransId="{B6C7FB19-4715-4BA8-87AD-CA1CBEE3984B}" sibTransId="{FD9BFE49-641D-4254-B069-1C09ACCEA5C4}"/>
    <dgm:cxn modelId="{41D0E315-8D1E-4F9D-B94A-2028C639C343}" type="presOf" srcId="{E64C54BF-0393-4DE5-A913-F12E3EFD9530}" destId="{7BA43BCE-3B43-4D65-85EE-13259A8212DD}" srcOrd="0" destOrd="0" presId="urn:microsoft.com/office/officeart/2005/8/layout/vList2"/>
    <dgm:cxn modelId="{A3CFA216-D899-40FB-83F3-882FF585F8F1}" srcId="{60830006-B990-489F-B6DA-1708B8F35CAA}" destId="{CF94D3D7-4C66-4178-A040-981EF6FAAA56}" srcOrd="0" destOrd="0" parTransId="{518546E8-C6E6-429F-9A68-C5B54863A6B5}" sibTransId="{63D2CD6B-71BD-4FAC-AAF7-F064F286E00B}"/>
    <dgm:cxn modelId="{BC395A3B-FED3-44B8-8CBD-8C36F098ABB1}" srcId="{60830006-B990-489F-B6DA-1708B8F35CAA}" destId="{E64C54BF-0393-4DE5-A913-F12E3EFD9530}" srcOrd="3" destOrd="0" parTransId="{A4A320EF-8672-451B-B023-9CB2B83AD4D5}" sibTransId="{5C0CECBD-E828-4238-93E0-AC481CA260E9}"/>
    <dgm:cxn modelId="{0F2D555F-534E-405E-AB49-37697CB1AA6F}" type="presOf" srcId="{BF57E0CF-26D6-4FF2-882F-C8B0006159EC}" destId="{8B3F8CF2-C3A4-4440-99ED-D9D1983C38E4}" srcOrd="0" destOrd="0" presId="urn:microsoft.com/office/officeart/2005/8/layout/vList2"/>
    <dgm:cxn modelId="{0FEB997B-71CE-4304-855E-00EF1AF8781A}" srcId="{60830006-B990-489F-B6DA-1708B8F35CAA}" destId="{C3ADB76A-4513-4EAD-BC84-52DDC0937FBF}" srcOrd="4" destOrd="0" parTransId="{B986A687-7533-41D7-8C27-618D23B84E31}" sibTransId="{AFB5BAE2-A567-4B1A-8B58-92B01FADAF4E}"/>
    <dgm:cxn modelId="{40FBE389-E3A4-41FF-9BB9-F07EBF71E401}" type="presOf" srcId="{60830006-B990-489F-B6DA-1708B8F35CAA}" destId="{6D1B0C1C-B7A7-4C9E-B386-862D356C3786}" srcOrd="0" destOrd="0" presId="urn:microsoft.com/office/officeart/2005/8/layout/vList2"/>
    <dgm:cxn modelId="{9C6C26E4-5CE9-406A-999C-C924FF528899}" type="presOf" srcId="{A19D9F03-7DFF-4140-ACCD-9883761A5FE3}" destId="{AF113087-8378-4369-9834-69906A6B918C}" srcOrd="0" destOrd="0" presId="urn:microsoft.com/office/officeart/2005/8/layout/vList2"/>
    <dgm:cxn modelId="{4A96E3E6-AD9E-4A75-BEF6-348C0C80DA02}" type="presOf" srcId="{CF94D3D7-4C66-4178-A040-981EF6FAAA56}" destId="{BBE650A6-028A-4253-9FEF-5BEFAF158D56}" srcOrd="0" destOrd="0" presId="urn:microsoft.com/office/officeart/2005/8/layout/vList2"/>
    <dgm:cxn modelId="{57C71AEC-552F-4B19-AC35-918A85C76470}" srcId="{60830006-B990-489F-B6DA-1708B8F35CAA}" destId="{A19D9F03-7DFF-4140-ACCD-9883761A5FE3}" srcOrd="2" destOrd="0" parTransId="{247E06BC-1678-4DF5-A2E0-2E09462544EE}" sibTransId="{EEC0DBDB-57D5-4898-A6A9-88D9D197F8C5}"/>
    <dgm:cxn modelId="{9F3191F9-30DC-422D-B3EE-AC20DD777461}" type="presOf" srcId="{C3ADB76A-4513-4EAD-BC84-52DDC0937FBF}" destId="{DA00640A-E3C0-477B-B352-04B67D142489}" srcOrd="0" destOrd="0" presId="urn:microsoft.com/office/officeart/2005/8/layout/vList2"/>
    <dgm:cxn modelId="{BD453FA8-E12C-4517-8E6B-0513592F354E}" type="presParOf" srcId="{6D1B0C1C-B7A7-4C9E-B386-862D356C3786}" destId="{BBE650A6-028A-4253-9FEF-5BEFAF158D56}" srcOrd="0" destOrd="0" presId="urn:microsoft.com/office/officeart/2005/8/layout/vList2"/>
    <dgm:cxn modelId="{D9F3FF51-6621-49D8-9865-29697A5755AA}" type="presParOf" srcId="{6D1B0C1C-B7A7-4C9E-B386-862D356C3786}" destId="{40971C1E-A106-4CEC-A53D-F870D0A206B3}" srcOrd="1" destOrd="0" presId="urn:microsoft.com/office/officeart/2005/8/layout/vList2"/>
    <dgm:cxn modelId="{88BEF13B-1AB0-4D00-B92E-3EF0FDFBC782}" type="presParOf" srcId="{6D1B0C1C-B7A7-4C9E-B386-862D356C3786}" destId="{8B3F8CF2-C3A4-4440-99ED-D9D1983C38E4}" srcOrd="2" destOrd="0" presId="urn:microsoft.com/office/officeart/2005/8/layout/vList2"/>
    <dgm:cxn modelId="{B46A31B7-4C90-4BAB-B184-06BE55A46A0E}" type="presParOf" srcId="{6D1B0C1C-B7A7-4C9E-B386-862D356C3786}" destId="{1381FA3A-39FB-4FC3-A300-B58B9164E046}" srcOrd="3" destOrd="0" presId="urn:microsoft.com/office/officeart/2005/8/layout/vList2"/>
    <dgm:cxn modelId="{ED7768DA-FC59-42BD-8A79-6A92DA9218B1}" type="presParOf" srcId="{6D1B0C1C-B7A7-4C9E-B386-862D356C3786}" destId="{AF113087-8378-4369-9834-69906A6B918C}" srcOrd="4" destOrd="0" presId="urn:microsoft.com/office/officeart/2005/8/layout/vList2"/>
    <dgm:cxn modelId="{6FEAFE9E-E00F-4E69-A366-16CF34BE1061}" type="presParOf" srcId="{6D1B0C1C-B7A7-4C9E-B386-862D356C3786}" destId="{EEBF8294-ABA8-4F70-96D2-E5A51895174B}" srcOrd="5" destOrd="0" presId="urn:microsoft.com/office/officeart/2005/8/layout/vList2"/>
    <dgm:cxn modelId="{16B3E46E-4145-4B74-B498-886A08444EC0}" type="presParOf" srcId="{6D1B0C1C-B7A7-4C9E-B386-862D356C3786}" destId="{7BA43BCE-3B43-4D65-85EE-13259A8212DD}" srcOrd="6" destOrd="0" presId="urn:microsoft.com/office/officeart/2005/8/layout/vList2"/>
    <dgm:cxn modelId="{FBE9265A-B27A-4EE7-8E0D-C3AE5911E883}" type="presParOf" srcId="{6D1B0C1C-B7A7-4C9E-B386-862D356C3786}" destId="{42CCBC52-F165-480B-86FA-21E4D46D7157}" srcOrd="7" destOrd="0" presId="urn:microsoft.com/office/officeart/2005/8/layout/vList2"/>
    <dgm:cxn modelId="{F192FB97-1669-47B0-9237-C0E03656C04D}" type="presParOf" srcId="{6D1B0C1C-B7A7-4C9E-B386-862D356C3786}" destId="{DA00640A-E3C0-477B-B352-04B67D142489}"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366C-6FFE-440C-A023-FCF07ECCC819}">
      <dsp:nvSpPr>
        <dsp:cNvPr id="0" name=""/>
        <dsp:cNvSpPr/>
      </dsp:nvSpPr>
      <dsp:spPr>
        <a:xfrm>
          <a:off x="421108" y="0"/>
          <a:ext cx="4518954" cy="4405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Structural factors impacting on the learning experiences and study performance of some students, including BAME students:</a:t>
          </a:r>
        </a:p>
        <a:p>
          <a:pPr marL="228600" lvl="1" indent="-228600" algn="l" defTabSz="889000">
            <a:lnSpc>
              <a:spcPct val="90000"/>
            </a:lnSpc>
            <a:spcBef>
              <a:spcPct val="0"/>
            </a:spcBef>
            <a:spcAft>
              <a:spcPct val="15000"/>
            </a:spcAft>
            <a:buChar char="•"/>
          </a:pPr>
          <a:r>
            <a:rPr lang="en-US" sz="2000" kern="1200"/>
            <a:t>Poverty</a:t>
          </a:r>
        </a:p>
        <a:p>
          <a:pPr marL="228600" lvl="1" indent="-228600" algn="l" defTabSz="889000">
            <a:lnSpc>
              <a:spcPct val="90000"/>
            </a:lnSpc>
            <a:spcBef>
              <a:spcPct val="0"/>
            </a:spcBef>
            <a:spcAft>
              <a:spcPct val="15000"/>
            </a:spcAft>
            <a:buChar char="•"/>
          </a:pPr>
          <a:r>
            <a:rPr lang="en-US" sz="2000" kern="1200" dirty="0"/>
            <a:t>The digital divide</a:t>
          </a:r>
        </a:p>
        <a:p>
          <a:pPr marL="228600" lvl="1" indent="-228600" algn="l" defTabSz="889000">
            <a:lnSpc>
              <a:spcPct val="90000"/>
            </a:lnSpc>
            <a:spcBef>
              <a:spcPct val="0"/>
            </a:spcBef>
            <a:spcAft>
              <a:spcPct val="15000"/>
            </a:spcAft>
            <a:buChar char="•"/>
          </a:pPr>
          <a:r>
            <a:rPr lang="en-US" sz="2000" kern="1200" dirty="0"/>
            <a:t>Housing </a:t>
          </a:r>
        </a:p>
        <a:p>
          <a:pPr marL="228600" lvl="1" indent="-228600" algn="l" defTabSz="889000">
            <a:lnSpc>
              <a:spcPct val="90000"/>
            </a:lnSpc>
            <a:spcBef>
              <a:spcPct val="0"/>
            </a:spcBef>
            <a:spcAft>
              <a:spcPct val="15000"/>
            </a:spcAft>
            <a:buChar char="•"/>
          </a:pPr>
          <a:r>
            <a:rPr lang="en-US" sz="2000" kern="1200"/>
            <a:t>Employment</a:t>
          </a:r>
        </a:p>
        <a:p>
          <a:pPr marL="228600" lvl="1" indent="-228600" algn="l" defTabSz="889000">
            <a:lnSpc>
              <a:spcPct val="90000"/>
            </a:lnSpc>
            <a:spcBef>
              <a:spcPct val="0"/>
            </a:spcBef>
            <a:spcAft>
              <a:spcPct val="15000"/>
            </a:spcAft>
            <a:buChar char="•"/>
          </a:pPr>
          <a:r>
            <a:rPr lang="en-US" sz="2000" kern="1200"/>
            <a:t>Family responsibilities</a:t>
          </a:r>
        </a:p>
        <a:p>
          <a:pPr marL="228600" lvl="1" indent="-228600" algn="l" defTabSz="889000">
            <a:lnSpc>
              <a:spcPct val="90000"/>
            </a:lnSpc>
            <a:spcBef>
              <a:spcPct val="0"/>
            </a:spcBef>
            <a:spcAft>
              <a:spcPct val="15000"/>
            </a:spcAft>
            <a:buChar char="•"/>
          </a:pPr>
          <a:r>
            <a:rPr lang="en-US" sz="2000" kern="1200" dirty="0"/>
            <a:t>Mental health issues</a:t>
          </a:r>
        </a:p>
      </dsp:txBody>
      <dsp:txXfrm>
        <a:off x="1082893" y="645216"/>
        <a:ext cx="3195384" cy="3115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366C-6FFE-440C-A023-FCF07ECCC819}">
      <dsp:nvSpPr>
        <dsp:cNvPr id="0" name=""/>
        <dsp:cNvSpPr/>
      </dsp:nvSpPr>
      <dsp:spPr>
        <a:xfrm>
          <a:off x="0" y="0"/>
          <a:ext cx="3985985" cy="38861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FG1 - Structural factors</a:t>
          </a:r>
        </a:p>
        <a:p>
          <a:pPr marL="228600" lvl="1" indent="-228600" algn="l" defTabSz="889000">
            <a:lnSpc>
              <a:spcPct val="90000"/>
            </a:lnSpc>
            <a:spcBef>
              <a:spcPct val="0"/>
            </a:spcBef>
            <a:spcAft>
              <a:spcPct val="15000"/>
            </a:spcAft>
            <a:buChar char="•"/>
          </a:pPr>
          <a:r>
            <a:rPr lang="en-GB" sz="2000" kern="1200" dirty="0"/>
            <a:t>Poverty</a:t>
          </a:r>
          <a:endParaRPr lang="en-US" sz="2000" kern="1200" dirty="0"/>
        </a:p>
        <a:p>
          <a:pPr marL="228600" lvl="1" indent="-228600" algn="l" defTabSz="889000">
            <a:lnSpc>
              <a:spcPct val="90000"/>
            </a:lnSpc>
            <a:spcBef>
              <a:spcPct val="0"/>
            </a:spcBef>
            <a:spcAft>
              <a:spcPct val="15000"/>
            </a:spcAft>
            <a:buChar char="•"/>
          </a:pPr>
          <a:r>
            <a:rPr lang="en-GB" sz="2000" kern="1200" dirty="0"/>
            <a:t>Digital divide</a:t>
          </a:r>
          <a:endParaRPr lang="en-US" sz="2000" kern="1200" dirty="0"/>
        </a:p>
        <a:p>
          <a:pPr marL="228600" lvl="1" indent="-228600" algn="l" defTabSz="889000">
            <a:lnSpc>
              <a:spcPct val="90000"/>
            </a:lnSpc>
            <a:spcBef>
              <a:spcPct val="0"/>
            </a:spcBef>
            <a:spcAft>
              <a:spcPct val="15000"/>
            </a:spcAft>
            <a:buChar char="•"/>
          </a:pPr>
          <a:r>
            <a:rPr lang="en-US" sz="2000" kern="1200" dirty="0"/>
            <a:t>Housing </a:t>
          </a:r>
        </a:p>
        <a:p>
          <a:pPr marL="228600" lvl="1" indent="-228600" algn="l" defTabSz="889000">
            <a:lnSpc>
              <a:spcPct val="90000"/>
            </a:lnSpc>
            <a:spcBef>
              <a:spcPct val="0"/>
            </a:spcBef>
            <a:spcAft>
              <a:spcPct val="15000"/>
            </a:spcAft>
            <a:buChar char="•"/>
          </a:pPr>
          <a:r>
            <a:rPr lang="en-US" sz="2000" kern="1200" dirty="0"/>
            <a:t>Employment</a:t>
          </a:r>
        </a:p>
        <a:p>
          <a:pPr marL="228600" lvl="1" indent="-228600" algn="l" defTabSz="889000">
            <a:lnSpc>
              <a:spcPct val="90000"/>
            </a:lnSpc>
            <a:spcBef>
              <a:spcPct val="0"/>
            </a:spcBef>
            <a:spcAft>
              <a:spcPct val="15000"/>
            </a:spcAft>
            <a:buChar char="•"/>
          </a:pPr>
          <a:r>
            <a:rPr lang="en-US" sz="2000" kern="1200" dirty="0"/>
            <a:t>Family responsibilities</a:t>
          </a:r>
        </a:p>
        <a:p>
          <a:pPr marL="228600" lvl="1" indent="-228600" algn="l" defTabSz="889000">
            <a:lnSpc>
              <a:spcPct val="90000"/>
            </a:lnSpc>
            <a:spcBef>
              <a:spcPct val="0"/>
            </a:spcBef>
            <a:spcAft>
              <a:spcPct val="15000"/>
            </a:spcAft>
            <a:buChar char="•"/>
          </a:pPr>
          <a:r>
            <a:rPr lang="en-US" sz="2000" kern="1200" dirty="0"/>
            <a:t>Mental health issues</a:t>
          </a:r>
        </a:p>
      </dsp:txBody>
      <dsp:txXfrm>
        <a:off x="583734" y="569119"/>
        <a:ext cx="2818517" cy="2747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8890-78B8-4DDC-B846-A52A2689445A}">
      <dsp:nvSpPr>
        <dsp:cNvPr id="0" name=""/>
        <dsp:cNvSpPr/>
      </dsp:nvSpPr>
      <dsp:spPr>
        <a:xfrm>
          <a:off x="67483" y="809"/>
          <a:ext cx="1890354" cy="1134212"/>
        </a:xfrm>
        <a:prstGeom prst="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Targeted interventions</a:t>
          </a:r>
        </a:p>
      </dsp:txBody>
      <dsp:txXfrm>
        <a:off x="67483" y="809"/>
        <a:ext cx="1890354" cy="1134212"/>
      </dsp:txXfrm>
    </dsp:sp>
    <dsp:sp modelId="{410B9703-30D0-475D-B2BE-B62B2B9B67F4}">
      <dsp:nvSpPr>
        <dsp:cNvPr id="0" name=""/>
        <dsp:cNvSpPr/>
      </dsp:nvSpPr>
      <dsp:spPr>
        <a:xfrm>
          <a:off x="2146874" y="809"/>
          <a:ext cx="1890354" cy="1134212"/>
        </a:xfrm>
        <a:prstGeom prst="rect">
          <a:avLst/>
        </a:prstGeom>
        <a:gradFill rotWithShape="0">
          <a:gsLst>
            <a:gs pos="0">
              <a:schemeClr val="accent1">
                <a:shade val="50000"/>
                <a:hueOff val="97819"/>
                <a:satOff val="-8065"/>
                <a:lumOff val="8383"/>
                <a:alphaOff val="0"/>
                <a:lumMod val="110000"/>
                <a:satMod val="105000"/>
                <a:tint val="67000"/>
              </a:schemeClr>
            </a:gs>
            <a:gs pos="50000">
              <a:schemeClr val="accent1">
                <a:shade val="50000"/>
                <a:hueOff val="97819"/>
                <a:satOff val="-8065"/>
                <a:lumOff val="8383"/>
                <a:alphaOff val="0"/>
                <a:lumMod val="105000"/>
                <a:satMod val="103000"/>
                <a:tint val="73000"/>
              </a:schemeClr>
            </a:gs>
            <a:gs pos="100000">
              <a:schemeClr val="accent1">
                <a:shade val="50000"/>
                <a:hueOff val="97819"/>
                <a:satOff val="-8065"/>
                <a:lumOff val="83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Evidence barriers</a:t>
          </a:r>
        </a:p>
      </dsp:txBody>
      <dsp:txXfrm>
        <a:off x="2146874" y="809"/>
        <a:ext cx="1890354" cy="1134212"/>
      </dsp:txXfrm>
    </dsp:sp>
    <dsp:sp modelId="{14ECD316-335B-42B2-82D6-7ABD34FABCEE}">
      <dsp:nvSpPr>
        <dsp:cNvPr id="0" name=""/>
        <dsp:cNvSpPr/>
      </dsp:nvSpPr>
      <dsp:spPr>
        <a:xfrm>
          <a:off x="4226264" y="809"/>
          <a:ext cx="1890354" cy="1134212"/>
        </a:xfrm>
        <a:prstGeom prst="rect">
          <a:avLst/>
        </a:prstGeom>
        <a:gradFill rotWithShape="0">
          <a:gsLst>
            <a:gs pos="0">
              <a:schemeClr val="accent1">
                <a:shade val="50000"/>
                <a:hueOff val="195638"/>
                <a:satOff val="-16129"/>
                <a:lumOff val="16765"/>
                <a:alphaOff val="0"/>
                <a:lumMod val="110000"/>
                <a:satMod val="105000"/>
                <a:tint val="67000"/>
              </a:schemeClr>
            </a:gs>
            <a:gs pos="50000">
              <a:schemeClr val="accent1">
                <a:shade val="50000"/>
                <a:hueOff val="195638"/>
                <a:satOff val="-16129"/>
                <a:lumOff val="16765"/>
                <a:alphaOff val="0"/>
                <a:lumMod val="105000"/>
                <a:satMod val="103000"/>
                <a:tint val="73000"/>
              </a:schemeClr>
            </a:gs>
            <a:gs pos="100000">
              <a:schemeClr val="accent1">
                <a:shade val="50000"/>
                <a:hueOff val="195638"/>
                <a:satOff val="-16129"/>
                <a:lumOff val="16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Building community and belonging</a:t>
          </a:r>
        </a:p>
      </dsp:txBody>
      <dsp:txXfrm>
        <a:off x="4226264" y="809"/>
        <a:ext cx="1890354" cy="1134212"/>
      </dsp:txXfrm>
    </dsp:sp>
    <dsp:sp modelId="{C54CD154-81E5-40F7-A69D-26C04FE112FB}">
      <dsp:nvSpPr>
        <dsp:cNvPr id="0" name=""/>
        <dsp:cNvSpPr/>
      </dsp:nvSpPr>
      <dsp:spPr>
        <a:xfrm>
          <a:off x="6305654" y="809"/>
          <a:ext cx="1890354" cy="1134212"/>
        </a:xfrm>
        <a:prstGeom prst="rect">
          <a:avLst/>
        </a:prstGeom>
        <a:gradFill rotWithShape="0">
          <a:gsLst>
            <a:gs pos="0">
              <a:schemeClr val="accent1">
                <a:shade val="50000"/>
                <a:hueOff val="293457"/>
                <a:satOff val="-24193"/>
                <a:lumOff val="25148"/>
                <a:alphaOff val="0"/>
                <a:lumMod val="110000"/>
                <a:satMod val="105000"/>
                <a:tint val="67000"/>
              </a:schemeClr>
            </a:gs>
            <a:gs pos="50000">
              <a:schemeClr val="accent1">
                <a:shade val="50000"/>
                <a:hueOff val="293457"/>
                <a:satOff val="-24193"/>
                <a:lumOff val="25148"/>
                <a:alphaOff val="0"/>
                <a:lumMod val="105000"/>
                <a:satMod val="103000"/>
                <a:tint val="73000"/>
              </a:schemeClr>
            </a:gs>
            <a:gs pos="100000">
              <a:schemeClr val="accent1">
                <a:shade val="50000"/>
                <a:hueOff val="293457"/>
                <a:satOff val="-24193"/>
                <a:lumOff val="2514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diversity</a:t>
          </a:r>
        </a:p>
      </dsp:txBody>
      <dsp:txXfrm>
        <a:off x="6305654" y="809"/>
        <a:ext cx="1890354" cy="1134212"/>
      </dsp:txXfrm>
    </dsp:sp>
    <dsp:sp modelId="{3976934B-055F-42B7-ABEF-3A6FEDA0F44E}">
      <dsp:nvSpPr>
        <dsp:cNvPr id="0" name=""/>
        <dsp:cNvSpPr/>
      </dsp:nvSpPr>
      <dsp:spPr>
        <a:xfrm>
          <a:off x="67483" y="1324057"/>
          <a:ext cx="1890354" cy="1134212"/>
        </a:xfrm>
        <a:prstGeom prst="rect">
          <a:avLst/>
        </a:prstGeom>
        <a:gradFill rotWithShape="0">
          <a:gsLst>
            <a:gs pos="0">
              <a:schemeClr val="accent1">
                <a:shade val="50000"/>
                <a:hueOff val="391276"/>
                <a:satOff val="-32258"/>
                <a:lumOff val="33530"/>
                <a:alphaOff val="0"/>
                <a:lumMod val="110000"/>
                <a:satMod val="105000"/>
                <a:tint val="67000"/>
              </a:schemeClr>
            </a:gs>
            <a:gs pos="50000">
              <a:schemeClr val="accent1">
                <a:shade val="50000"/>
                <a:hueOff val="391276"/>
                <a:satOff val="-32258"/>
                <a:lumOff val="33530"/>
                <a:alphaOff val="0"/>
                <a:lumMod val="105000"/>
                <a:satMod val="103000"/>
                <a:tint val="73000"/>
              </a:schemeClr>
            </a:gs>
            <a:gs pos="100000">
              <a:schemeClr val="accent1">
                <a:shade val="50000"/>
                <a:hueOff val="391276"/>
                <a:satOff val="-32258"/>
                <a:lumOff val="3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OUSA</a:t>
          </a:r>
        </a:p>
      </dsp:txBody>
      <dsp:txXfrm>
        <a:off x="67483" y="1324057"/>
        <a:ext cx="1890354" cy="1134212"/>
      </dsp:txXfrm>
    </dsp:sp>
    <dsp:sp modelId="{373F5FEE-DC47-4299-8172-8FD739D54A6A}">
      <dsp:nvSpPr>
        <dsp:cNvPr id="0" name=""/>
        <dsp:cNvSpPr/>
      </dsp:nvSpPr>
      <dsp:spPr>
        <a:xfrm>
          <a:off x="2146874" y="1324057"/>
          <a:ext cx="1890354" cy="1134212"/>
        </a:xfrm>
        <a:prstGeom prst="rect">
          <a:avLst/>
        </a:prstGeom>
        <a:gradFill rotWithShape="0">
          <a:gsLst>
            <a:gs pos="0">
              <a:schemeClr val="accent1">
                <a:shade val="50000"/>
                <a:hueOff val="489095"/>
                <a:satOff val="-40323"/>
                <a:lumOff val="41912"/>
                <a:alphaOff val="0"/>
                <a:lumMod val="110000"/>
                <a:satMod val="105000"/>
                <a:tint val="67000"/>
              </a:schemeClr>
            </a:gs>
            <a:gs pos="50000">
              <a:schemeClr val="accent1">
                <a:shade val="50000"/>
                <a:hueOff val="489095"/>
                <a:satOff val="-40323"/>
                <a:lumOff val="41912"/>
                <a:alphaOff val="0"/>
                <a:lumMod val="105000"/>
                <a:satMod val="103000"/>
                <a:tint val="73000"/>
              </a:schemeClr>
            </a:gs>
            <a:gs pos="100000">
              <a:schemeClr val="accent1">
                <a:shade val="50000"/>
                <a:hueOff val="489095"/>
                <a:satOff val="-40323"/>
                <a:lumOff val="419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Data analysis</a:t>
          </a:r>
        </a:p>
      </dsp:txBody>
      <dsp:txXfrm>
        <a:off x="2146874" y="1324057"/>
        <a:ext cx="1890354" cy="1134212"/>
      </dsp:txXfrm>
    </dsp:sp>
    <dsp:sp modelId="{6BD4A668-D2A5-411D-97E4-CAB32251F2A8}">
      <dsp:nvSpPr>
        <dsp:cNvPr id="0" name=""/>
        <dsp:cNvSpPr/>
      </dsp:nvSpPr>
      <dsp:spPr>
        <a:xfrm>
          <a:off x="4226264" y="1324057"/>
          <a:ext cx="1890354" cy="1134212"/>
        </a:xfrm>
        <a:prstGeom prst="rect">
          <a:avLst/>
        </a:prstGeom>
        <a:gradFill rotWithShape="0">
          <a:gsLst>
            <a:gs pos="0">
              <a:schemeClr val="accent1">
                <a:shade val="50000"/>
                <a:hueOff val="586914"/>
                <a:satOff val="-48387"/>
                <a:lumOff val="50295"/>
                <a:alphaOff val="0"/>
                <a:lumMod val="110000"/>
                <a:satMod val="105000"/>
                <a:tint val="67000"/>
              </a:schemeClr>
            </a:gs>
            <a:gs pos="50000">
              <a:schemeClr val="accent1">
                <a:shade val="50000"/>
                <a:hueOff val="586914"/>
                <a:satOff val="-48387"/>
                <a:lumOff val="50295"/>
                <a:alphaOff val="0"/>
                <a:lumMod val="105000"/>
                <a:satMod val="103000"/>
                <a:tint val="73000"/>
              </a:schemeClr>
            </a:gs>
            <a:gs pos="100000">
              <a:schemeClr val="accent1">
                <a:shade val="50000"/>
                <a:hueOff val="586914"/>
                <a:satOff val="-48387"/>
                <a:lumOff val="502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Individual learning plan</a:t>
          </a:r>
        </a:p>
      </dsp:txBody>
      <dsp:txXfrm>
        <a:off x="4226264" y="1324057"/>
        <a:ext cx="1890354" cy="1134212"/>
      </dsp:txXfrm>
    </dsp:sp>
    <dsp:sp modelId="{68F93E79-993E-4924-86BF-37443C3E5A8A}">
      <dsp:nvSpPr>
        <dsp:cNvPr id="0" name=""/>
        <dsp:cNvSpPr/>
      </dsp:nvSpPr>
      <dsp:spPr>
        <a:xfrm>
          <a:off x="6305654" y="1324057"/>
          <a:ext cx="1890354" cy="1134212"/>
        </a:xfrm>
        <a:prstGeom prst="rect">
          <a:avLst/>
        </a:prstGeom>
        <a:gradFill rotWithShape="0">
          <a:gsLst>
            <a:gs pos="0">
              <a:schemeClr val="accent1">
                <a:shade val="50000"/>
                <a:hueOff val="489095"/>
                <a:satOff val="-40323"/>
                <a:lumOff val="41912"/>
                <a:alphaOff val="0"/>
                <a:lumMod val="110000"/>
                <a:satMod val="105000"/>
                <a:tint val="67000"/>
              </a:schemeClr>
            </a:gs>
            <a:gs pos="50000">
              <a:schemeClr val="accent1">
                <a:shade val="50000"/>
                <a:hueOff val="489095"/>
                <a:satOff val="-40323"/>
                <a:lumOff val="41912"/>
                <a:alphaOff val="0"/>
                <a:lumMod val="105000"/>
                <a:satMod val="103000"/>
                <a:tint val="73000"/>
              </a:schemeClr>
            </a:gs>
            <a:gs pos="100000">
              <a:schemeClr val="accent1">
                <a:shade val="50000"/>
                <a:hueOff val="489095"/>
                <a:satOff val="-40323"/>
                <a:lumOff val="419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Revisit tuition strategy</a:t>
          </a:r>
        </a:p>
      </dsp:txBody>
      <dsp:txXfrm>
        <a:off x="6305654" y="1324057"/>
        <a:ext cx="1890354" cy="1134212"/>
      </dsp:txXfrm>
    </dsp:sp>
    <dsp:sp modelId="{8BF5C037-EF35-4E5A-A987-E38C6D058447}">
      <dsp:nvSpPr>
        <dsp:cNvPr id="0" name=""/>
        <dsp:cNvSpPr/>
      </dsp:nvSpPr>
      <dsp:spPr>
        <a:xfrm>
          <a:off x="67483" y="2647305"/>
          <a:ext cx="1890354" cy="1134212"/>
        </a:xfrm>
        <a:prstGeom prst="rect">
          <a:avLst/>
        </a:prstGeom>
        <a:gradFill rotWithShape="0">
          <a:gsLst>
            <a:gs pos="0">
              <a:schemeClr val="accent1">
                <a:shade val="50000"/>
                <a:hueOff val="391276"/>
                <a:satOff val="-32258"/>
                <a:lumOff val="33530"/>
                <a:alphaOff val="0"/>
                <a:lumMod val="110000"/>
                <a:satMod val="105000"/>
                <a:tint val="67000"/>
              </a:schemeClr>
            </a:gs>
            <a:gs pos="50000">
              <a:schemeClr val="accent1">
                <a:shade val="50000"/>
                <a:hueOff val="391276"/>
                <a:satOff val="-32258"/>
                <a:lumOff val="33530"/>
                <a:alphaOff val="0"/>
                <a:lumMod val="105000"/>
                <a:satMod val="103000"/>
                <a:tint val="73000"/>
              </a:schemeClr>
            </a:gs>
            <a:gs pos="100000">
              <a:schemeClr val="accent1">
                <a:shade val="50000"/>
                <a:hueOff val="391276"/>
                <a:satOff val="-32258"/>
                <a:lumOff val="3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Proactive focus on retention by module teams/tutors</a:t>
          </a:r>
        </a:p>
      </dsp:txBody>
      <dsp:txXfrm>
        <a:off x="67483" y="2647305"/>
        <a:ext cx="1890354" cy="1134212"/>
      </dsp:txXfrm>
    </dsp:sp>
    <dsp:sp modelId="{71097658-8D7D-4405-8F23-E9FBA095B00E}">
      <dsp:nvSpPr>
        <dsp:cNvPr id="0" name=""/>
        <dsp:cNvSpPr/>
      </dsp:nvSpPr>
      <dsp:spPr>
        <a:xfrm>
          <a:off x="2146874" y="2647305"/>
          <a:ext cx="1890354" cy="1134212"/>
        </a:xfrm>
        <a:prstGeom prst="rect">
          <a:avLst/>
        </a:prstGeom>
        <a:gradFill rotWithShape="0">
          <a:gsLst>
            <a:gs pos="0">
              <a:schemeClr val="accent1">
                <a:shade val="50000"/>
                <a:hueOff val="293457"/>
                <a:satOff val="-24193"/>
                <a:lumOff val="25148"/>
                <a:alphaOff val="0"/>
                <a:lumMod val="110000"/>
                <a:satMod val="105000"/>
                <a:tint val="67000"/>
              </a:schemeClr>
            </a:gs>
            <a:gs pos="50000">
              <a:schemeClr val="accent1">
                <a:shade val="50000"/>
                <a:hueOff val="293457"/>
                <a:satOff val="-24193"/>
                <a:lumOff val="25148"/>
                <a:alphaOff val="0"/>
                <a:lumMod val="105000"/>
                <a:satMod val="103000"/>
                <a:tint val="73000"/>
              </a:schemeClr>
            </a:gs>
            <a:gs pos="100000">
              <a:schemeClr val="accent1">
                <a:shade val="50000"/>
                <a:hueOff val="293457"/>
                <a:satOff val="-24193"/>
                <a:lumOff val="2514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Tutors’ access to Voice</a:t>
          </a:r>
        </a:p>
      </dsp:txBody>
      <dsp:txXfrm>
        <a:off x="2146874" y="2647305"/>
        <a:ext cx="1890354" cy="1134212"/>
      </dsp:txXfrm>
    </dsp:sp>
    <dsp:sp modelId="{1D1AAB93-105A-4A34-8F7E-57D3F49E2349}">
      <dsp:nvSpPr>
        <dsp:cNvPr id="0" name=""/>
        <dsp:cNvSpPr/>
      </dsp:nvSpPr>
      <dsp:spPr>
        <a:xfrm>
          <a:off x="4226264" y="2647305"/>
          <a:ext cx="1890354" cy="1134212"/>
        </a:xfrm>
        <a:prstGeom prst="rect">
          <a:avLst/>
        </a:prstGeom>
        <a:gradFill rotWithShape="0">
          <a:gsLst>
            <a:gs pos="0">
              <a:schemeClr val="accent1">
                <a:shade val="50000"/>
                <a:hueOff val="195638"/>
                <a:satOff val="-16129"/>
                <a:lumOff val="16765"/>
                <a:alphaOff val="0"/>
                <a:lumMod val="110000"/>
                <a:satMod val="105000"/>
                <a:tint val="67000"/>
              </a:schemeClr>
            </a:gs>
            <a:gs pos="50000">
              <a:schemeClr val="accent1">
                <a:shade val="50000"/>
                <a:hueOff val="195638"/>
                <a:satOff val="-16129"/>
                <a:lumOff val="16765"/>
                <a:alphaOff val="0"/>
                <a:lumMod val="105000"/>
                <a:satMod val="103000"/>
                <a:tint val="73000"/>
              </a:schemeClr>
            </a:gs>
            <a:gs pos="100000">
              <a:schemeClr val="accent1">
                <a:shade val="50000"/>
                <a:hueOff val="195638"/>
                <a:satOff val="-16129"/>
                <a:lumOff val="16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Improved HCI</a:t>
          </a:r>
        </a:p>
      </dsp:txBody>
      <dsp:txXfrm>
        <a:off x="4226264" y="2647305"/>
        <a:ext cx="1890354" cy="1134212"/>
      </dsp:txXfrm>
    </dsp:sp>
    <dsp:sp modelId="{205A1C69-41BA-45F2-9166-9710E4D9FAA4}">
      <dsp:nvSpPr>
        <dsp:cNvPr id="0" name=""/>
        <dsp:cNvSpPr/>
      </dsp:nvSpPr>
      <dsp:spPr>
        <a:xfrm>
          <a:off x="6305654" y="2647305"/>
          <a:ext cx="1890354" cy="1134212"/>
        </a:xfrm>
        <a:prstGeom prst="rect">
          <a:avLst/>
        </a:prstGeom>
        <a:gradFill rotWithShape="0">
          <a:gsLst>
            <a:gs pos="0">
              <a:schemeClr val="accent1">
                <a:shade val="50000"/>
                <a:hueOff val="97819"/>
                <a:satOff val="-8065"/>
                <a:lumOff val="8383"/>
                <a:alphaOff val="0"/>
                <a:lumMod val="110000"/>
                <a:satMod val="105000"/>
                <a:tint val="67000"/>
              </a:schemeClr>
            </a:gs>
            <a:gs pos="50000">
              <a:schemeClr val="accent1">
                <a:shade val="50000"/>
                <a:hueOff val="97819"/>
                <a:satOff val="-8065"/>
                <a:lumOff val="8383"/>
                <a:alphaOff val="0"/>
                <a:lumMod val="105000"/>
                <a:satMod val="103000"/>
                <a:tint val="73000"/>
              </a:schemeClr>
            </a:gs>
            <a:gs pos="100000">
              <a:schemeClr val="accent1">
                <a:shade val="50000"/>
                <a:hueOff val="97819"/>
                <a:satOff val="-8065"/>
                <a:lumOff val="83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Unconscious bias training</a:t>
          </a:r>
        </a:p>
      </dsp:txBody>
      <dsp:txXfrm>
        <a:off x="6305654" y="2647305"/>
        <a:ext cx="1890354" cy="1134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650A6-028A-4253-9FEF-5BEFAF158D56}">
      <dsp:nvSpPr>
        <dsp:cNvPr id="0" name=""/>
        <dsp:cNvSpPr/>
      </dsp:nvSpPr>
      <dsp:spPr>
        <a:xfrm>
          <a:off x="0" y="72965"/>
          <a:ext cx="2904183" cy="67969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Expanding literature review </a:t>
          </a:r>
        </a:p>
      </dsp:txBody>
      <dsp:txXfrm>
        <a:off x="33180" y="106145"/>
        <a:ext cx="2837823" cy="613336"/>
      </dsp:txXfrm>
    </dsp:sp>
    <dsp:sp modelId="{8B3F8CF2-C3A4-4440-99ED-D9D1983C38E4}">
      <dsp:nvSpPr>
        <dsp:cNvPr id="0" name=""/>
        <dsp:cNvSpPr/>
      </dsp:nvSpPr>
      <dsp:spPr>
        <a:xfrm>
          <a:off x="0" y="790102"/>
          <a:ext cx="2904183" cy="67969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Include links to evidence from FG conversations</a:t>
          </a:r>
        </a:p>
      </dsp:txBody>
      <dsp:txXfrm>
        <a:off x="33180" y="823282"/>
        <a:ext cx="2837823" cy="613336"/>
      </dsp:txXfrm>
    </dsp:sp>
    <dsp:sp modelId="{AF113087-8378-4369-9834-69906A6B918C}">
      <dsp:nvSpPr>
        <dsp:cNvPr id="0" name=""/>
        <dsp:cNvSpPr/>
      </dsp:nvSpPr>
      <dsp:spPr>
        <a:xfrm>
          <a:off x="0" y="1507239"/>
          <a:ext cx="2904183" cy="67969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Dissemination, journal papers, conferences</a:t>
          </a:r>
          <a:endParaRPr lang="en-US" sz="1300" kern="1200" dirty="0"/>
        </a:p>
      </dsp:txBody>
      <dsp:txXfrm>
        <a:off x="33180" y="1540419"/>
        <a:ext cx="2837823" cy="613336"/>
      </dsp:txXfrm>
    </dsp:sp>
    <dsp:sp modelId="{7BA43BCE-3B43-4D65-85EE-13259A8212DD}">
      <dsp:nvSpPr>
        <dsp:cNvPr id="0" name=""/>
        <dsp:cNvSpPr/>
      </dsp:nvSpPr>
      <dsp:spPr>
        <a:xfrm>
          <a:off x="0" y="2224376"/>
          <a:ext cx="2904183" cy="67969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Predictive model evaluation using various metrics to evaluate the model's performance</a:t>
          </a:r>
        </a:p>
      </dsp:txBody>
      <dsp:txXfrm>
        <a:off x="33180" y="2257556"/>
        <a:ext cx="2837823" cy="613336"/>
      </dsp:txXfrm>
    </dsp:sp>
    <dsp:sp modelId="{DA00640A-E3C0-477B-B352-04B67D142489}">
      <dsp:nvSpPr>
        <dsp:cNvPr id="0" name=""/>
        <dsp:cNvSpPr/>
      </dsp:nvSpPr>
      <dsp:spPr>
        <a:xfrm>
          <a:off x="0" y="2941513"/>
          <a:ext cx="2904183" cy="67969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Model deployment to make predictions on new data</a:t>
          </a:r>
        </a:p>
      </dsp:txBody>
      <dsp:txXfrm>
        <a:off x="33180" y="2974693"/>
        <a:ext cx="2837823" cy="61333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B11C5-1A45-49A5-892F-F755E535C4D4}" type="datetimeFigureOut">
              <a:rPr lang="en-GB" smtClean="0"/>
              <a:t>14/06/2023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61D4A-2E35-4319-8718-5C8E8D65201B}" type="slidenum">
              <a:rPr lang="en-GB" smtClean="0"/>
              <a:t>‹#›</a:t>
            </a:fld>
            <a:endParaRPr lang="en-GB"/>
          </a:p>
        </p:txBody>
      </p:sp>
    </p:spTree>
    <p:extLst>
      <p:ext uri="{BB962C8B-B14F-4D97-AF65-F5344CB8AC3E}">
        <p14:creationId xmlns:p14="http://schemas.microsoft.com/office/powerpoint/2010/main" val="307682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iapacificreport.nz/2016/03/06/african-youth-gather-to-discuss-race-profiling-allegations-over-nz-police/" TargetMode="External"/><Relationship Id="rId7" Type="http://schemas.openxmlformats.org/officeDocument/2006/relationships/hyperlink" Target="https://www.studentdoctor.net/2016/04/06/guide-successful-gap-yea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reativecommons.org/licenses/by-nc-nd/3.0/" TargetMode="External"/><Relationship Id="rId5" Type="http://schemas.openxmlformats.org/officeDocument/2006/relationships/hyperlink" Target="https://www.aliem.com/paucis-verbis-approach-to-increased-osmolal-gap/mindthegap/" TargetMode="External"/><Relationship Id="rId4" Type="http://schemas.openxmlformats.org/officeDocument/2006/relationships/hyperlink" Target="https://creativecommons.org/licenses/by-nc-sa/3.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ritersally.blogspot.com/2015/12/iwsgprepping-for-next-step.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nagement-datascience.org/articles/1434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hyperlink" Target="https://www.z3xmi.it/pagina.phtml?_id_articolo=9802-I-focus-group.-Una-scheda-formativa-prima-parte.html" TargetMode="External"/><Relationship Id="rId7" Type="http://schemas.openxmlformats.org/officeDocument/2006/relationships/hyperlink" Target="https://uxmastery.com/choosing-right-ux-research-metho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9/07/qualitative-research-or-quantitative-research/" TargetMode="External"/><Relationship Id="rId4" Type="http://schemas.openxmlformats.org/officeDocument/2006/relationships/hyperlink" Target="https://creativecommons.org/licenses/by/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haunmwilliams.com/thedigitalchemist/index.php/2018/11/12/understanding-the-digital-divid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z3xmi.it/pagina.phtml?_id_articolo=9802-I-focus-group.-Una-scheda-formativa-prima-part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asiapacificreport.nz/2016/03/06/african-youth-gather-to-discuss-race-profiling-allegations-over-nz-police/"/>
              </a:rPr>
              <a:t>This Photo</a:t>
            </a:r>
            <a:r>
              <a:rPr lang="en-GB" sz="1200" dirty="0"/>
              <a:t> by Unknown Author is licensed under </a:t>
            </a:r>
            <a:r>
              <a:rPr lang="en-GB" sz="1200" dirty="0">
                <a:hlinkClick r:id="rId4"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www.aliem.com/paucis-verbis-approach-to-increased-osmolal-gap/mindthegap/"/>
              </a:rPr>
              <a:t>This Photo</a:t>
            </a:r>
            <a:r>
              <a:rPr lang="en-GB" sz="1200" dirty="0"/>
              <a:t> by Unknown Author is licensed under </a:t>
            </a:r>
            <a:r>
              <a:rPr lang="en-GB" sz="1200" dirty="0">
                <a:hlinkClick r:id="rId6" tooltip="https://creativecommons.org/licenses/by-nc-nd/3.0/"/>
              </a:rPr>
              <a:t>CC BY-NC-ND</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7" tooltip="https://www.studentdoctor.net/2016/04/06/guide-successful-gap-year/"/>
              </a:rPr>
              <a:t>This Photo</a:t>
            </a:r>
            <a:r>
              <a:rPr lang="en-GB" sz="1200" dirty="0"/>
              <a:t> by Unknown Author is licensed under </a:t>
            </a:r>
            <a:r>
              <a:rPr lang="en-GB" sz="1200" dirty="0">
                <a:hlinkClick r:id="rId4"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2</a:t>
            </a:fld>
            <a:endParaRPr lang="en-GB"/>
          </a:p>
        </p:txBody>
      </p:sp>
    </p:spTree>
    <p:extLst>
      <p:ext uri="{BB962C8B-B14F-4D97-AF65-F5344CB8AC3E}">
        <p14:creationId xmlns:p14="http://schemas.microsoft.com/office/powerpoint/2010/main" val="1818714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Helvetica Neue"/>
                <a:cs typeface="Helvetica Neue"/>
              </a:rPr>
              <a:t>4) Solutions to factors </a:t>
            </a:r>
            <a:r>
              <a:rPr lang="pt-PT" sz="1800" dirty="0">
                <a:ln>
                  <a:noFill/>
                </a:ln>
                <a:solidFill>
                  <a:srgbClr val="000000"/>
                </a:solidFill>
                <a:effectLst/>
                <a:latin typeface="Helvetica Neue"/>
                <a:ea typeface="Helvetica Neue"/>
                <a:cs typeface="Helvetica Neue"/>
              </a:rPr>
              <a:t>impact</a:t>
            </a:r>
            <a:r>
              <a:rPr lang="en-US" sz="1800" dirty="0" err="1">
                <a:ln>
                  <a:noFill/>
                </a:ln>
                <a:solidFill>
                  <a:srgbClr val="000000"/>
                </a:solidFill>
                <a:effectLst/>
                <a:latin typeface="Helvetica Neue"/>
                <a:ea typeface="Helvetica Neue"/>
                <a:cs typeface="Helvetica Neue"/>
              </a:rPr>
              <a:t>ing</a:t>
            </a:r>
            <a:r>
              <a:rPr lang="en-US" sz="1800" dirty="0">
                <a:ln>
                  <a:noFill/>
                </a:ln>
                <a:solidFill>
                  <a:srgbClr val="000000"/>
                </a:solidFill>
                <a:effectLst/>
                <a:latin typeface="Helvetica Neue"/>
                <a:ea typeface="Helvetica Neue"/>
                <a:cs typeface="Helvetica Neue"/>
              </a:rPr>
              <a:t> the learning experiences and study performance of students</a:t>
            </a:r>
            <a:endParaRPr lang="en-GB" sz="1800" dirty="0">
              <a:ln>
                <a:noFill/>
              </a:ln>
              <a:solidFill>
                <a:srgbClr val="000000"/>
              </a:solidFill>
              <a:effectLst/>
              <a:latin typeface="Helvetica Neue"/>
              <a:ea typeface="Helvetica Neue"/>
              <a:cs typeface="Helvetica Neue"/>
            </a:endParaRPr>
          </a:p>
          <a:p>
            <a:endParaRPr lang="en-US" sz="180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Neue"/>
                <a:ea typeface="Helvetica Neue"/>
                <a:cs typeface="Helvetica Neue"/>
              </a:rPr>
              <a:t>Tutors had a number of suggestions for ways to better support the </a:t>
            </a:r>
            <a:r>
              <a:rPr lang="en-US" sz="1800" dirty="0" err="1">
                <a:ln>
                  <a:noFill/>
                </a:ln>
                <a:solidFill>
                  <a:srgbClr val="000000"/>
                </a:solidFill>
                <a:effectLst/>
                <a:latin typeface="Helvetica Neue"/>
                <a:ea typeface="Helvetica Neue"/>
                <a:cs typeface="Helvetica Neue"/>
              </a:rPr>
              <a:t>the</a:t>
            </a:r>
            <a:r>
              <a:rPr lang="en-US" sz="1800" dirty="0">
                <a:ln>
                  <a:noFill/>
                </a:ln>
                <a:solidFill>
                  <a:srgbClr val="000000"/>
                </a:solidFill>
                <a:effectLst/>
                <a:latin typeface="Helvetica Neue"/>
                <a:ea typeface="Helvetica Neue"/>
                <a:cs typeface="Helvetica Neue"/>
              </a:rPr>
              <a:t> learning experiences and study performance of students. </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In response to the issues identified by tutors a number of solutions were suggested:</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Lack of collaborative approach to supporting students and variation in level of pastoral tutor support </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Tutors thought that introducing a pastoral role similar to the old tutor-counsellor role, but distinct from the academic tutor role, could provide continuity and a collaborative approach throughout a student’s learning experience.</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Poverty and the digital divide </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Funding of laptops and repair of equipment</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Housing and family circumstances</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Recognition that online exams may disadvantage students without space in their home, or with family responsibilities, or without family support where this is needed</a:t>
            </a:r>
            <a:endParaRPr lang="en-GB" sz="180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12</a:t>
            </a:fld>
            <a:endParaRPr lang="en-GB"/>
          </a:p>
        </p:txBody>
      </p:sp>
    </p:spTree>
    <p:extLst>
      <p:ext uri="{BB962C8B-B14F-4D97-AF65-F5344CB8AC3E}">
        <p14:creationId xmlns:p14="http://schemas.microsoft.com/office/powerpoint/2010/main" val="1639154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800"/>
              </a:spcBef>
            </a:pPr>
            <a:r>
              <a:rPr lang="en-US" sz="1800" dirty="0">
                <a:ln>
                  <a:noFill/>
                </a:ln>
                <a:solidFill>
                  <a:srgbClr val="000000"/>
                </a:solidFill>
                <a:effectLst/>
                <a:latin typeface="Helvetica" panose="020B0604020202020204" pitchFamily="34" charset="0"/>
                <a:ea typeface="Arial Unicode MS"/>
                <a:cs typeface="Arial Unicode MS"/>
              </a:rPr>
              <a:t>4) Solutions to factors </a:t>
            </a:r>
            <a:r>
              <a:rPr lang="pt-PT" sz="1800" dirty="0">
                <a:ln>
                  <a:noFill/>
                </a:ln>
                <a:solidFill>
                  <a:srgbClr val="000000"/>
                </a:solidFill>
                <a:effectLst/>
                <a:latin typeface="Helvetica" panose="020B0604020202020204" pitchFamily="34" charset="0"/>
                <a:ea typeface="Arial Unicode MS"/>
                <a:cs typeface="Arial Unicode MS"/>
              </a:rPr>
              <a:t>impact</a:t>
            </a:r>
            <a:r>
              <a:rPr lang="en-US" sz="1800" dirty="0" err="1">
                <a:ln>
                  <a:noFill/>
                </a:ln>
                <a:solidFill>
                  <a:srgbClr val="000000"/>
                </a:solidFill>
                <a:effectLst/>
                <a:latin typeface="Helvetica" panose="020B0604020202020204" pitchFamily="34" charset="0"/>
                <a:ea typeface="Arial Unicode MS"/>
                <a:cs typeface="Arial Unicode MS"/>
              </a:rPr>
              <a:t>ing</a:t>
            </a:r>
            <a:r>
              <a:rPr lang="en-US" sz="1800" dirty="0">
                <a:ln>
                  <a:noFill/>
                </a:ln>
                <a:solidFill>
                  <a:srgbClr val="000000"/>
                </a:solidFill>
                <a:effectLst/>
                <a:latin typeface="Helvetica" panose="020B0604020202020204" pitchFamily="34" charset="0"/>
                <a:ea typeface="Arial Unicode MS"/>
                <a:cs typeface="Arial Unicode MS"/>
              </a:rPr>
              <a:t> the learning experiences and study performance of students</a:t>
            </a:r>
            <a:endParaRPr lang="en-GB" sz="1800" dirty="0">
              <a:ln>
                <a:noFill/>
              </a:ln>
              <a:solidFill>
                <a:srgbClr val="000000"/>
              </a:solidFill>
              <a:effectLst/>
              <a:latin typeface="Helvetica Neue"/>
              <a:ea typeface="Arial Unicode MS"/>
              <a:cs typeface="Arial Unicode MS"/>
            </a:endParaRPr>
          </a:p>
          <a:p>
            <a:pPr>
              <a:lnSpc>
                <a:spcPct val="120000"/>
              </a:lnSpc>
              <a:spcBef>
                <a:spcPts val="800"/>
              </a:spcBef>
            </a:pPr>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a:lnSpc>
                <a:spcPct val="120000"/>
              </a:lnSpc>
              <a:spcBef>
                <a:spcPts val="800"/>
              </a:spcBef>
            </a:pPr>
            <a:r>
              <a:rPr lang="en-US" sz="1800" dirty="0">
                <a:ln>
                  <a:noFill/>
                </a:ln>
                <a:solidFill>
                  <a:srgbClr val="000000"/>
                </a:solidFill>
                <a:effectLst/>
                <a:latin typeface="Helvetica" panose="020B0604020202020204" pitchFamily="34" charset="0"/>
                <a:ea typeface="Arial Unicode MS"/>
                <a:cs typeface="Arial Unicode MS"/>
              </a:rPr>
              <a:t>The FG2 participants made a number of recommendations in relation to the following themes and issues:</a:t>
            </a:r>
            <a:endParaRPr lang="en-GB" sz="1800" dirty="0">
              <a:ln>
                <a:noFill/>
              </a:ln>
              <a:solidFill>
                <a:srgbClr val="000000"/>
              </a:solidFill>
              <a:effectLst/>
              <a:latin typeface="Helvetica Neue"/>
              <a:ea typeface="Arial Unicode MS"/>
              <a:cs typeface="Arial Unicode MS"/>
            </a:endParaRPr>
          </a:p>
          <a:p>
            <a:pPr>
              <a:lnSpc>
                <a:spcPct val="120000"/>
              </a:lnSpc>
              <a:spcBef>
                <a:spcPts val="800"/>
              </a:spcBef>
            </a:pPr>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Targeted interventions </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More targeted interventions in relation to ethnic minorities are needed. It was indicated that the institution needs to take more action to overcome barriers to social justice, in particular in relation to awarding gaps.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a:lnSpc>
                <a:spcPct val="120000"/>
              </a:lnSpc>
              <a:spcBef>
                <a:spcPts val="800"/>
              </a:spcBef>
            </a:pPr>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Evidence barriers</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Requirements need to be reconsidered. Current requirements create significant challenges for students. More consideration for exemptions and special circumstances needs to be given.</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Building community and belonging </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Give students an opportunity to get to know one another and have support of people from the same culture and background. Students have strongly identified this need in feedback. This might include reviving the access and participation plan with its original focus.</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Arial Unicode MS"/>
                <a:cs typeface="Arial Unicode MS"/>
              </a:rPr>
              <a:t>Students should have a single point of contact person who stays with them throughout their studies. This would develop a relationship and create a sense of belonging.</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Arial Unicode MS"/>
                <a:cs typeface="Arial Unicode MS"/>
              </a:rPr>
              <a:t>More work needs to be done on creating a joined up community of support and joined up systems. For instance, special circumstances and discretionary postponement forms are sent in online but how they are dealt with is often dependent on who is triaging and how the system is managed at that time. Highly sensitive information can go amiss, or there is no follow up or referral made to the support team. This can also create a feeling of isolation. The OU needs to change this.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Lack of diversity</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The OU needs to recruit more people from ethnic backgrounds, including more ALs  who have a better understanding of BAME students’ experiences and needs. Beyond that there also needs to be more diversity amongst module authors and central academics to address the work of </a:t>
            </a:r>
            <a:r>
              <a:rPr lang="en-US" sz="1800" dirty="0" err="1">
                <a:ln>
                  <a:noFill/>
                </a:ln>
                <a:solidFill>
                  <a:srgbClr val="000000"/>
                </a:solidFill>
                <a:effectLst/>
                <a:latin typeface="Helvetica" panose="020B0604020202020204" pitchFamily="34" charset="0"/>
                <a:ea typeface="Arial Unicode MS"/>
                <a:cs typeface="Arial Unicode MS"/>
              </a:rPr>
              <a:t>decolonising</a:t>
            </a:r>
            <a:r>
              <a:rPr lang="en-US" sz="1800" dirty="0">
                <a:ln>
                  <a:noFill/>
                </a:ln>
                <a:solidFill>
                  <a:srgbClr val="000000"/>
                </a:solidFill>
                <a:effectLst/>
                <a:latin typeface="Helvetica" panose="020B0604020202020204" pitchFamily="34" charset="0"/>
                <a:ea typeface="Arial Unicode MS"/>
                <a:cs typeface="Arial Unicode MS"/>
              </a:rPr>
              <a:t> the curriculum.</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OUSA – </a:t>
            </a:r>
            <a:r>
              <a:rPr lang="en-US" sz="1800" u="none" strike="noStrike" kern="0" spc="0">
                <a:ln>
                  <a:noFill/>
                </a:ln>
                <a:solidFill>
                  <a:srgbClr val="000000"/>
                </a:solidFill>
                <a:effectLst/>
                <a:latin typeface="Helvetica" panose="020B0604020202020204" pitchFamily="34" charset="0"/>
                <a:ea typeface="Helvetica Neue"/>
                <a:cs typeface="Arial Unicode MS"/>
              </a:rPr>
              <a:t>Student Association</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The main OUSA page should make BAME related content and resources more visible.</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Data analysis</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There needs to be more analysis of hard data in relation to BAME students needs and experiences.</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Individual learning plan</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While retaining commitment to Open Access, there needs to be space for a conversation with each student about realistic study plans, taking into account the student’s situation and discussing the most relevant support. For example, students should not be allowed to take on too much of a study commitment, or at too high a level. This conversation should lead to an individual learning plan which goes with them throughout their study journey with the OU.</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Revisit tuition strategy</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It is not working at the moment. Students should be asked what they want, and what will work for them. The strategy needs to encourage BAME students to feel they belong, and to build those personal relationships.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Proactive focus on retention by module teams/tutors </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Module teams need to work more closely with tutors to be proactive in reaching out to students who have not contributed to a forum or not submitted TMA01, rather than leaving it to the student support team to send an automated e-mail.  While the latter is a fall back, students need to be offered a direct contact and a second chance to submit to help them over the first hurdle.</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Tutors’ access to Voice</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ALs need access to Voice so that they can see all that is going on for the students in their group, and again be proactive. Otherwise, by the time the tutor is aware that there are problems the student has suddenly withdrawn, and the tutor can no longer make contact.</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Improved HCI</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The OU website is very good in terms of having so much information on there. However,  it needs to be more user friendly, particularly for stage one students who are having to get used to academic study and university level study. The website can sometimes be a barrier in and of itself.</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Unconscious bias training</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The existing unconscious bias training on the My Learning Centre is not good enough. First of all, unconscious bias needs to given much greater importance. In terms of content, there needs to be an effective person-to-person module completed by everyone who joins the Open University, with the aim of enabling all student facing staff to develop awareness and sensitivity regarding the experiences and needs of BAME students.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Cuts</a:t>
            </a:r>
            <a:endParaRPr lang="en-GB" sz="1800"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It is vital that the OU financial and jobs cuts </a:t>
            </a:r>
            <a:r>
              <a:rPr lang="en-US" sz="1800" dirty="0" err="1">
                <a:ln>
                  <a:noFill/>
                </a:ln>
                <a:solidFill>
                  <a:srgbClr val="000000"/>
                </a:solidFill>
                <a:effectLst/>
                <a:latin typeface="Helvetica" panose="020B0604020202020204" pitchFamily="34" charset="0"/>
                <a:ea typeface="Arial Unicode MS"/>
                <a:cs typeface="Arial Unicode MS"/>
              </a:rPr>
              <a:t>programme</a:t>
            </a:r>
            <a:r>
              <a:rPr lang="en-US" sz="1800" dirty="0">
                <a:ln>
                  <a:noFill/>
                </a:ln>
                <a:solidFill>
                  <a:srgbClr val="000000"/>
                </a:solidFill>
                <a:effectLst/>
                <a:latin typeface="Helvetica" panose="020B0604020202020204" pitchFamily="34" charset="0"/>
                <a:ea typeface="Arial Unicode MS"/>
                <a:cs typeface="Arial Unicode MS"/>
              </a:rPr>
              <a:t> does not disadvantage EDI work and the focus on the needs of minority ethnic students.</a:t>
            </a:r>
            <a:endParaRPr lang="en-GB" sz="1800" dirty="0">
              <a:ln>
                <a:noFill/>
              </a:ln>
              <a:solidFill>
                <a:srgbClr val="000000"/>
              </a:solidFill>
              <a:effectLst/>
              <a:latin typeface="Helvetica Neue"/>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13</a:t>
            </a:fld>
            <a:endParaRPr lang="en-GB"/>
          </a:p>
        </p:txBody>
      </p:sp>
    </p:spTree>
    <p:extLst>
      <p:ext uri="{BB962C8B-B14F-4D97-AF65-F5344CB8AC3E}">
        <p14:creationId xmlns:p14="http://schemas.microsoft.com/office/powerpoint/2010/main" val="160970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writersally.blogspot.com/2015/12/iwsgprepping-for-next-step.html"/>
              </a:rPr>
              <a:t>This Photo</a:t>
            </a:r>
            <a:r>
              <a:rPr lang="en-GB" sz="1200" dirty="0"/>
              <a:t> by Unknown Author is licensed under </a:t>
            </a:r>
            <a:r>
              <a:rPr lang="en-GB" sz="1200" dirty="0">
                <a:hlinkClick r:id="rId4" tooltip="https://creativecommons.org/licenses/by-nc-nd/3.0/"/>
              </a:rPr>
              <a:t>CC BY-NC-ND</a:t>
            </a:r>
            <a:endParaRPr lang="en-GB" sz="1200" dirty="0"/>
          </a:p>
        </p:txBody>
      </p:sp>
      <p:sp>
        <p:nvSpPr>
          <p:cNvPr id="4" name="Slide Number Placeholder 3"/>
          <p:cNvSpPr>
            <a:spLocks noGrp="1"/>
          </p:cNvSpPr>
          <p:nvPr>
            <p:ph type="sldNum" sz="quarter" idx="5"/>
          </p:nvPr>
        </p:nvSpPr>
        <p:spPr/>
        <p:txBody>
          <a:bodyPr/>
          <a:lstStyle/>
          <a:p>
            <a:fld id="{E5661D4A-2E35-4319-8718-5C8E8D65201B}" type="slidenum">
              <a:rPr lang="en-GB" smtClean="0"/>
              <a:t>14</a:t>
            </a:fld>
            <a:endParaRPr lang="en-GB"/>
          </a:p>
        </p:txBody>
      </p:sp>
    </p:spTree>
    <p:extLst>
      <p:ext uri="{BB962C8B-B14F-4D97-AF65-F5344CB8AC3E}">
        <p14:creationId xmlns:p14="http://schemas.microsoft.com/office/powerpoint/2010/main" val="278528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management-datascience.org/articles/14345/"/>
              </a:rPr>
              <a:t>This Photo</a:t>
            </a:r>
            <a:r>
              <a:rPr lang="en-GB" sz="1200" dirty="0"/>
              <a:t> by Unknown Author is licensed under </a:t>
            </a:r>
            <a:r>
              <a:rPr lang="en-GB" sz="1200" dirty="0">
                <a:hlinkClick r:id="rId4" tooltip="https://creativecommons.org/licenses/by-nd/3.0/"/>
              </a:rPr>
              <a:t>CC BY-ND</a:t>
            </a:r>
            <a:endParaRPr lang="en-GB" sz="1200" dirty="0"/>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4</a:t>
            </a:fld>
            <a:endParaRPr lang="en-GB"/>
          </a:p>
        </p:txBody>
      </p:sp>
    </p:spTree>
    <p:extLst>
      <p:ext uri="{BB962C8B-B14F-4D97-AF65-F5344CB8AC3E}">
        <p14:creationId xmlns:p14="http://schemas.microsoft.com/office/powerpoint/2010/main" val="46165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www.z3xmi.it/pagina.phtml?_id_articolo=9802-I-focus-group.-Una-scheda-formativa-prima-parte.html"/>
              </a:rPr>
              <a:t>This Photo</a:t>
            </a:r>
            <a:r>
              <a:rPr lang="en-GB" sz="1200" dirty="0"/>
              <a:t> by Unknown Author is licensed under </a:t>
            </a:r>
            <a:r>
              <a:rPr lang="en-GB" sz="1200" dirty="0">
                <a:hlinkClick r:id="rId4" tooltip="https://creativecommons.org/licenses/by/3.0/"/>
              </a:rPr>
              <a:t>CC BY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technofaq.org/posts/2019/07/qualitative-research-or-quantitative-research/"/>
              </a:rPr>
              <a:t>This Photo</a:t>
            </a:r>
            <a:r>
              <a:rPr lang="en-GB" sz="1200" dirty="0"/>
              <a:t> by Unknown Author is licensed under </a:t>
            </a:r>
            <a:r>
              <a:rPr lang="en-GB" sz="1200" dirty="0">
                <a:hlinkClick r:id="rId6"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7" tooltip="https://uxmastery.com/choosing-right-ux-research-method/"/>
              </a:rPr>
              <a:t>This Photo</a:t>
            </a:r>
            <a:r>
              <a:rPr lang="en-GB" sz="1200" dirty="0"/>
              <a:t> by Unknown Author is licensed under </a:t>
            </a:r>
            <a:r>
              <a:rPr lang="en-GB" sz="1200" dirty="0">
                <a:hlinkClick r:id="rId8" tooltip="https://creativecommons.org/licenses/by-nd/3.0/"/>
              </a:rPr>
              <a:t>CC BY-ND</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5</a:t>
            </a:fld>
            <a:endParaRPr lang="en-GB"/>
          </a:p>
        </p:txBody>
      </p:sp>
    </p:spTree>
    <p:extLst>
      <p:ext uri="{BB962C8B-B14F-4D97-AF65-F5344CB8AC3E}">
        <p14:creationId xmlns:p14="http://schemas.microsoft.com/office/powerpoint/2010/main" val="81751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n>
                  <a:noFill/>
                </a:ln>
                <a:solidFill>
                  <a:srgbClr val="000000"/>
                </a:solidFill>
                <a:effectLst/>
                <a:latin typeface="Helvetica" panose="020B0604020202020204" pitchFamily="34" charset="0"/>
                <a:ea typeface="Arial Unicode MS"/>
                <a:cs typeface="Arial Unicode MS"/>
              </a:rPr>
              <a:t>An initial literature search revealed pre-existing structural explanations for higher risks of COVID-19 for BAME individuals and communities which fall under a range of frequently overlapping factors, and that BAME students experienced inequalities in relation to the following categories:</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Economic disadvantage</a:t>
            </a:r>
            <a:endParaRPr lang="en-GB" sz="1800" u="none" strike="noStrike" kern="0" spc="0" dirty="0">
              <a:ln>
                <a:noFill/>
              </a:ln>
              <a:solidFill>
                <a:srgbClr val="000000"/>
              </a:solidFill>
              <a:effectLst/>
              <a:latin typeface="Helvetica Neue"/>
              <a:ea typeface="Helvetica Neue"/>
              <a:cs typeface="Helvetica Neue"/>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0" spc="0" dirty="0">
                <a:ln>
                  <a:noFill/>
                </a:ln>
                <a:solidFill>
                  <a:srgbClr val="000000"/>
                </a:solidFill>
                <a:effectLst/>
                <a:latin typeface="Helvetica Neue"/>
                <a:ea typeface="Helvetica Neue"/>
                <a:cs typeface="Helvetica Neue"/>
              </a:rPr>
              <a:t>The digital divide </a:t>
            </a:r>
            <a:r>
              <a:rPr lang="en-GB" sz="1800" dirty="0">
                <a:hlinkClick r:id="rId3" tooltip="https://shaunmwilliams.com/thedigitalchemist/index.php/2018/11/12/understanding-the-digital-divide/"/>
              </a:rPr>
              <a:t>This Photo</a:t>
            </a:r>
            <a:r>
              <a:rPr lang="en-GB" sz="1800" dirty="0"/>
              <a:t> by Unknown Author is licensed under </a:t>
            </a:r>
            <a:r>
              <a:rPr lang="en-GB" sz="1800" dirty="0">
                <a:hlinkClick r:id="rId4" tooltip="https://creativecommons.org/licenses/by-nc-sa/3.0/"/>
              </a:rPr>
              <a:t>CC BY-SA-NC</a:t>
            </a:r>
            <a:endParaRPr lang="en-GB" sz="1800" dirty="0"/>
          </a:p>
          <a:p>
            <a:pPr marL="342900" lvl="0" indent="-342900" fontAlgn="base">
              <a:buFont typeface="Arial" panose="020B0604020202020204" pitchFamily="34" charset="0"/>
              <a:buChar char="•"/>
            </a:pPr>
            <a:endParaRPr lang="en-GB" sz="18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Housing </a:t>
            </a:r>
            <a:endParaRPr lang="en-GB" sz="18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Employment</a:t>
            </a:r>
            <a:endParaRPr lang="en-GB" sz="18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Racism, discrimination, hate and mental health</a:t>
            </a:r>
            <a:endParaRPr lang="en-GB" sz="18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Unconscious bias</a:t>
            </a:r>
            <a:endParaRPr lang="en-GB" sz="1800" u="none" strike="noStrike" kern="0" spc="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6</a:t>
            </a:fld>
            <a:endParaRPr lang="en-GB"/>
          </a:p>
        </p:txBody>
      </p:sp>
    </p:spTree>
    <p:extLst>
      <p:ext uri="{BB962C8B-B14F-4D97-AF65-F5344CB8AC3E}">
        <p14:creationId xmlns:p14="http://schemas.microsoft.com/office/powerpoint/2010/main" val="134867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www.z3xmi.it/pagina.phtml?_id_articolo=9802-I-focus-group.-Una-scheda-formativa-prima-parte.html"/>
              </a:rPr>
              <a:t>This Photo</a:t>
            </a:r>
            <a:r>
              <a:rPr lang="en-GB" sz="1200" dirty="0"/>
              <a:t> by Unknown Author is licensed under </a:t>
            </a:r>
            <a:r>
              <a:rPr lang="en-GB" sz="1200" dirty="0">
                <a:hlinkClick r:id="rId4" tooltip="https://creativecommons.org/licenses/by/3.0/"/>
              </a:rPr>
              <a:t>CC BY</a:t>
            </a:r>
            <a:endParaRPr lang="en-GB" sz="1200" dirty="0"/>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7</a:t>
            </a:fld>
            <a:endParaRPr lang="en-GB"/>
          </a:p>
        </p:txBody>
      </p:sp>
    </p:spTree>
    <p:extLst>
      <p:ext uri="{BB962C8B-B14F-4D97-AF65-F5344CB8AC3E}">
        <p14:creationId xmlns:p14="http://schemas.microsoft.com/office/powerpoint/2010/main" val="18507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Ethics cleared a. IAR reference number is 28-04-117 (date: 03/10/2022) b. SSPP approved, (06/10/2022) c. HREC/4525/Kbaier: HREC approval date: 13/01/2023</a:t>
            </a:r>
            <a:endParaRPr lang="en-GB" dirty="0"/>
          </a:p>
          <a:p>
            <a:endParaRPr lang="en-GB" b="1" dirty="0"/>
          </a:p>
        </p:txBody>
      </p:sp>
      <p:sp>
        <p:nvSpPr>
          <p:cNvPr id="4" name="Slide Number Placeholder 3"/>
          <p:cNvSpPr>
            <a:spLocks noGrp="1"/>
          </p:cNvSpPr>
          <p:nvPr>
            <p:ph type="sldNum" sz="quarter" idx="5"/>
          </p:nvPr>
        </p:nvSpPr>
        <p:spPr/>
        <p:txBody>
          <a:bodyPr/>
          <a:lstStyle/>
          <a:p>
            <a:fld id="{E5661D4A-2E35-4319-8718-5C8E8D65201B}" type="slidenum">
              <a:rPr lang="en-GB" smtClean="0"/>
              <a:t>8</a:t>
            </a:fld>
            <a:endParaRPr lang="en-GB"/>
          </a:p>
        </p:txBody>
      </p:sp>
    </p:spTree>
    <p:extLst>
      <p:ext uri="{BB962C8B-B14F-4D97-AF65-F5344CB8AC3E}">
        <p14:creationId xmlns:p14="http://schemas.microsoft.com/office/powerpoint/2010/main" val="216101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n>
                  <a:noFill/>
                </a:ln>
                <a:solidFill>
                  <a:srgbClr val="000000"/>
                </a:solidFill>
                <a:effectLst/>
                <a:latin typeface="Helvetica Neue"/>
                <a:ea typeface="Helvetica Neue"/>
                <a:cs typeface="Helvetica Neue"/>
              </a:rPr>
              <a:t> </a:t>
            </a:r>
            <a:r>
              <a:rPr lang="en-US" sz="1200" dirty="0">
                <a:ln>
                  <a:noFill/>
                </a:ln>
                <a:solidFill>
                  <a:srgbClr val="000000"/>
                </a:solidFill>
                <a:effectLst/>
                <a:latin typeface="Helvetica Neue"/>
                <a:ea typeface="Helvetica Neue"/>
                <a:cs typeface="Helvetica Neue"/>
              </a:rPr>
              <a:t>Despite not usually having knowledge of students’ ethnicity, tutors were generally in agreement that ethnicity was not in itself a significant factor </a:t>
            </a:r>
            <a:r>
              <a:rPr lang="pt-PT" sz="1200" dirty="0">
                <a:ln>
                  <a:noFill/>
                </a:ln>
                <a:solidFill>
                  <a:srgbClr val="000000"/>
                </a:solidFill>
                <a:effectLst/>
                <a:latin typeface="Helvetica Neue"/>
                <a:ea typeface="Helvetica Neue"/>
                <a:cs typeface="Helvetica Neue"/>
              </a:rPr>
              <a:t>impact</a:t>
            </a:r>
            <a:r>
              <a:rPr lang="en-US" sz="1200" dirty="0" err="1">
                <a:ln>
                  <a:noFill/>
                </a:ln>
                <a:solidFill>
                  <a:srgbClr val="000000"/>
                </a:solidFill>
                <a:effectLst/>
                <a:latin typeface="Helvetica Neue"/>
                <a:ea typeface="Helvetica Neue"/>
                <a:cs typeface="Helvetica Neue"/>
              </a:rPr>
              <a:t>ing</a:t>
            </a:r>
            <a:r>
              <a:rPr lang="en-US" sz="1200" dirty="0">
                <a:ln>
                  <a:noFill/>
                </a:ln>
                <a:solidFill>
                  <a:srgbClr val="000000"/>
                </a:solidFill>
                <a:effectLst/>
                <a:latin typeface="Helvetica Neue"/>
                <a:ea typeface="Helvetica Neue"/>
                <a:cs typeface="Helvetica Neue"/>
              </a:rPr>
              <a:t> the learning experiences and study performance of ethnic minority students.</a:t>
            </a:r>
            <a:endParaRPr lang="en-GB" sz="1200" dirty="0">
              <a:ln>
                <a:noFill/>
              </a:ln>
              <a:solidFill>
                <a:srgbClr val="000000"/>
              </a:solidFill>
              <a:effectLst/>
              <a:latin typeface="Helvetica Neue"/>
              <a:ea typeface="Helvetica Neue"/>
              <a:cs typeface="Helvetica Neue"/>
            </a:endParaRPr>
          </a:p>
          <a:p>
            <a:endParaRPr lang="en-GB" dirty="0"/>
          </a:p>
          <a:p>
            <a:pPr lvl="0"/>
            <a:r>
              <a:rPr lang="en-US" dirty="0"/>
              <a:t>Tutors were nevertheless keen to </a:t>
            </a:r>
            <a:r>
              <a:rPr lang="en-US" dirty="0" err="1"/>
              <a:t>emphasise</a:t>
            </a:r>
            <a:r>
              <a:rPr lang="en-US" dirty="0"/>
              <a:t> a number of structural factors impacting on the learning experiences and study performance of some students, including BAME students. These were:</a:t>
            </a:r>
          </a:p>
          <a:p>
            <a:pPr lvl="1"/>
            <a:r>
              <a:rPr lang="en-US" dirty="0"/>
              <a:t>Poverty</a:t>
            </a:r>
          </a:p>
          <a:p>
            <a:pPr lvl="1"/>
            <a:r>
              <a:rPr lang="en-US" dirty="0"/>
              <a:t>The digital divide</a:t>
            </a:r>
          </a:p>
          <a:p>
            <a:pPr lvl="1"/>
            <a:r>
              <a:rPr lang="en-US" dirty="0"/>
              <a:t>Housing </a:t>
            </a:r>
          </a:p>
          <a:p>
            <a:pPr lvl="1"/>
            <a:r>
              <a:rPr lang="en-US" dirty="0"/>
              <a:t>Employment</a:t>
            </a:r>
          </a:p>
          <a:p>
            <a:pPr lvl="1"/>
            <a:r>
              <a:rPr lang="en-US" dirty="0"/>
              <a:t>Family responsibilities</a:t>
            </a:r>
          </a:p>
          <a:p>
            <a:pPr lvl="1"/>
            <a:r>
              <a:rPr lang="en-US" dirty="0"/>
              <a:t>Mental health issues</a:t>
            </a:r>
          </a:p>
          <a:p>
            <a:endParaRPr lang="en-GB" dirty="0"/>
          </a:p>
          <a:p>
            <a:r>
              <a:rPr lang="en-US" sz="1800" dirty="0">
                <a:ln>
                  <a:noFill/>
                </a:ln>
                <a:solidFill>
                  <a:srgbClr val="000000"/>
                </a:solidFill>
                <a:effectLst/>
                <a:latin typeface="Helvetica Neue"/>
                <a:ea typeface="Helvetica Neue"/>
                <a:cs typeface="Helvetica Neue"/>
              </a:rPr>
              <a:t>There was consensus amongst participants that these structural conditions had significant impacts on the learning experiences and study performance of affected students, and that these impacts were heightened during the pandemic. </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There was a view that it is helpful for tutors to know about some of these circumstances, particularly mental health issues, but that students are often reluctant to declare the latter because of associated stigma.</a:t>
            </a:r>
            <a:endParaRPr lang="en-GB" sz="180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9</a:t>
            </a:fld>
            <a:endParaRPr lang="en-GB"/>
          </a:p>
        </p:txBody>
      </p:sp>
    </p:spTree>
    <p:extLst>
      <p:ext uri="{BB962C8B-B14F-4D97-AF65-F5344CB8AC3E}">
        <p14:creationId xmlns:p14="http://schemas.microsoft.com/office/powerpoint/2010/main" val="302371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800"/>
              </a:spcBef>
            </a:pPr>
            <a:r>
              <a:rPr lang="en-US" sz="1200" dirty="0">
                <a:ln>
                  <a:noFill/>
                </a:ln>
                <a:solidFill>
                  <a:srgbClr val="000000"/>
                </a:solidFill>
                <a:effectLst/>
                <a:latin typeface="Helvetica" panose="020B0604020202020204" pitchFamily="34" charset="0"/>
                <a:ea typeface="Arial Unicode MS"/>
                <a:cs typeface="Arial Unicode MS"/>
              </a:rPr>
              <a:t>Focus Group 2 participants identified structural factors impacting on the learning experiences and study performance of some students, including BAME students. Among the structural factors identified are those which emerged in both the literature review and in FG1. However, as mentioned above, further factors specific to the experience of BAME were also reported. The participants also noted  an overlap between structural factors and institutional factors. The latter will be detailed in the section which follows. The structural factors identified by FG2 participants were:</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Poverty</a:t>
            </a:r>
            <a:endParaRPr lang="en-GB" sz="1200" u="none" strike="noStrike" kern="0" spc="0" dirty="0">
              <a:ln>
                <a:noFill/>
              </a:ln>
              <a:solidFill>
                <a:srgbClr val="000000"/>
              </a:solidFill>
              <a:effectLst/>
              <a:latin typeface="Helvetica Neue"/>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Housing </a:t>
            </a:r>
            <a:endParaRPr lang="en-GB" sz="1200" u="none" strike="noStrike" kern="0" spc="0" dirty="0">
              <a:ln>
                <a:noFill/>
              </a:ln>
              <a:solidFill>
                <a:srgbClr val="000000"/>
              </a:solidFill>
              <a:effectLst/>
              <a:latin typeface="Helvetica Neue"/>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Family responsibilities</a:t>
            </a:r>
            <a:endParaRPr lang="en-GB" sz="1200" u="none" strike="noStrike" kern="0" spc="0" dirty="0">
              <a:ln>
                <a:noFill/>
              </a:ln>
              <a:solidFill>
                <a:srgbClr val="000000"/>
              </a:solidFill>
              <a:effectLst/>
              <a:latin typeface="Helvetica Neue"/>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Mental health issues</a:t>
            </a:r>
            <a:endParaRPr lang="en-GB" sz="1200" u="none" strike="noStrike" kern="0" spc="0" dirty="0">
              <a:ln>
                <a:noFill/>
              </a:ln>
              <a:solidFill>
                <a:srgbClr val="000000"/>
              </a:solidFill>
              <a:effectLst/>
              <a:latin typeface="Helvetica Neue"/>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Safeguarding issues (Say something about how this had not emerged in the literature and was pandemic related</a:t>
            </a:r>
            <a:endParaRPr lang="en-GB" sz="1200" u="none" strike="noStrike" kern="0" spc="0" dirty="0">
              <a:ln>
                <a:noFill/>
              </a:ln>
              <a:solidFill>
                <a:srgbClr val="000000"/>
              </a:solidFill>
              <a:effectLst/>
              <a:latin typeface="Helvetica Neue"/>
              <a:ea typeface="Helvetica Neue"/>
              <a:cs typeface="Helvetica Neue"/>
            </a:endParaRPr>
          </a:p>
          <a:p>
            <a:pPr marL="171450" lvl="0" indent="-171450">
              <a:buFont typeface="Arial" panose="020B0604020202020204" pitchFamily="34" charset="0"/>
              <a:buChar char="•"/>
            </a:pPr>
            <a:r>
              <a:rPr lang="en-US" sz="1200" dirty="0">
                <a:ln>
                  <a:noFill/>
                </a:ln>
                <a:effectLst/>
                <a:latin typeface="Helvetica" panose="020B0604020202020204" pitchFamily="34" charset="0"/>
                <a:ea typeface="Arial Unicode MS"/>
                <a:cs typeface="Times New Roman" panose="02020603050405020304" pitchFamily="18" charset="0"/>
              </a:rPr>
              <a:t>Vaccine hesitancy</a:t>
            </a:r>
            <a:endParaRPr lang="en-GB" sz="1400" dirty="0">
              <a:ln>
                <a:noFill/>
              </a:ln>
              <a:solidFill>
                <a:srgbClr val="000000"/>
              </a:solidFill>
              <a:effectLst/>
              <a:latin typeface="Helvetica Neue"/>
              <a:ea typeface="Helvetica Neue"/>
              <a:cs typeface="Helvetica Neue"/>
            </a:endParaRPr>
          </a:p>
          <a:p>
            <a:endParaRPr lang="en-GB" dirty="0"/>
          </a:p>
          <a:p>
            <a:endParaRPr lang="en-GB" dirty="0"/>
          </a:p>
          <a:p>
            <a:pPr marL="342900" lvl="0" indent="-342900" fontAlgn="base">
              <a:lnSpc>
                <a:spcPct val="120000"/>
              </a:lnSpc>
              <a:spcBef>
                <a:spcPts val="800"/>
              </a:spcBef>
              <a:spcAft>
                <a:spcPts val="0"/>
              </a:spcAft>
              <a:buFont typeface="Arial" panose="020B0604020202020204" pitchFamily="34" charset="0"/>
              <a:buChar char="•"/>
            </a:pPr>
            <a:r>
              <a:rPr lang="en-US" sz="1800" b="1" u="none" strike="noStrike" kern="0" spc="0" dirty="0">
                <a:ln>
                  <a:noFill/>
                </a:ln>
                <a:solidFill>
                  <a:srgbClr val="000000"/>
                </a:solidFill>
                <a:effectLst/>
                <a:latin typeface="Helvetica" panose="020B0604020202020204" pitchFamily="34" charset="0"/>
                <a:ea typeface="Helvetica Neue"/>
                <a:cs typeface="Arial Unicode MS"/>
              </a:rPr>
              <a:t>Safeguarding issues </a:t>
            </a:r>
            <a:endParaRPr lang="en-GB" sz="1800" b="1" u="none" strike="noStrike" kern="0" spc="0" dirty="0">
              <a:ln>
                <a:noFill/>
              </a:ln>
              <a:solidFill>
                <a:srgbClr val="000000"/>
              </a:solidFill>
              <a:effectLst/>
              <a:latin typeface="Helvetica Neue"/>
              <a:ea typeface="Helvetica Neue"/>
              <a:cs typeface="Helvetica Neue"/>
            </a:endParaRPr>
          </a:p>
          <a:p>
            <a:pPr>
              <a:lnSpc>
                <a:spcPct val="120000"/>
              </a:lnSpc>
              <a:spcBef>
                <a:spcPts val="800"/>
              </a:spcBef>
            </a:pPr>
            <a:r>
              <a:rPr lang="en-US" sz="1800" dirty="0">
                <a:ln>
                  <a:noFill/>
                </a:ln>
                <a:solidFill>
                  <a:srgbClr val="000000"/>
                </a:solidFill>
                <a:effectLst/>
                <a:latin typeface="Helvetica" panose="020B0604020202020204" pitchFamily="34" charset="0"/>
                <a:ea typeface="Arial Unicode MS"/>
                <a:cs typeface="Arial Unicode MS"/>
              </a:rPr>
              <a:t>A category which has not emerged so far in the literature review, nor in FG1, but which emerged in FG2 is that concerning safeguarding.  FG2 participants noted that data and feedback showed a significant increase in safeguarding referrals during the COVID pandemic. In particular there was an increase in cases of domestic violence cases being shared, in the changed environment of lockdowns. Furthermore, since COVID there has continued to be an increase in safeguarding referrals to the team, such that the overall safeguarding team has been expanded, and referrals are now first triaged to </a:t>
            </a:r>
            <a:r>
              <a:rPr lang="en-US" sz="1800" dirty="0" err="1">
                <a:ln>
                  <a:noFill/>
                </a:ln>
                <a:solidFill>
                  <a:srgbClr val="000000"/>
                </a:solidFill>
                <a:effectLst/>
                <a:latin typeface="Helvetica" panose="020B0604020202020204" pitchFamily="34" charset="0"/>
                <a:ea typeface="Arial Unicode MS"/>
                <a:cs typeface="Arial Unicode MS"/>
              </a:rPr>
              <a:t>specialised</a:t>
            </a:r>
            <a:r>
              <a:rPr lang="en-US" sz="1800" dirty="0">
                <a:ln>
                  <a:noFill/>
                </a:ln>
                <a:solidFill>
                  <a:srgbClr val="000000"/>
                </a:solidFill>
                <a:effectLst/>
                <a:latin typeface="Helvetica" panose="020B0604020202020204" pitchFamily="34" charset="0"/>
                <a:ea typeface="Arial Unicode MS"/>
                <a:cs typeface="Arial Unicode MS"/>
              </a:rPr>
              <a:t> support teams. However, as noted above, participants commented that hard data which is broken down by ethnicity is not always available, and so available evidence frequently remains anecdotal.</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800" b="1" u="none" strike="noStrike" kern="0" spc="0" dirty="0">
                <a:ln>
                  <a:noFill/>
                </a:ln>
                <a:solidFill>
                  <a:srgbClr val="000000"/>
                </a:solidFill>
                <a:effectLst/>
                <a:latin typeface="Helvetica" panose="020B0604020202020204" pitchFamily="34" charset="0"/>
                <a:ea typeface="Helvetica Neue"/>
                <a:cs typeface="Arial Unicode MS"/>
              </a:rPr>
              <a:t>Vaccine hesitancy</a:t>
            </a:r>
            <a:endParaRPr lang="en-GB" sz="1800" b="1"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A further category which has not yet emerged in the literature review, and was not identified in FG1, is that of vaccine hesitancy. Vaccine hesitancy was identified in FG2 as a significant</a:t>
            </a:r>
            <a:r>
              <a:rPr lang="en-US" sz="1800" b="1" dirty="0">
                <a:ln>
                  <a:noFill/>
                </a:ln>
                <a:solidFill>
                  <a:srgbClr val="000000"/>
                </a:solidFill>
                <a:effectLst/>
                <a:latin typeface="Helvetica" panose="020B0604020202020204" pitchFamily="34" charset="0"/>
                <a:ea typeface="Arial Unicode MS"/>
                <a:cs typeface="Arial Unicode MS"/>
              </a:rPr>
              <a:t> </a:t>
            </a:r>
            <a:r>
              <a:rPr lang="en-US" sz="1800" dirty="0">
                <a:ln>
                  <a:noFill/>
                </a:ln>
                <a:solidFill>
                  <a:srgbClr val="000000"/>
                </a:solidFill>
                <a:effectLst/>
                <a:latin typeface="Helvetica" panose="020B0604020202020204" pitchFamily="34" charset="0"/>
                <a:ea typeface="Arial Unicode MS"/>
                <a:cs typeface="Arial Unicode MS"/>
              </a:rPr>
              <a:t>pressure which particularly impacted BAME students</a:t>
            </a:r>
            <a:r>
              <a:rPr lang="en-US" sz="1800" b="1" i="1" dirty="0">
                <a:ln>
                  <a:noFill/>
                </a:ln>
                <a:solidFill>
                  <a:srgbClr val="000000"/>
                </a:solidFill>
                <a:effectLst/>
                <a:latin typeface="Helvetica" panose="020B0604020202020204" pitchFamily="34" charset="0"/>
                <a:ea typeface="Arial Unicode MS"/>
                <a:cs typeface="Arial Unicode MS"/>
              </a:rPr>
              <a:t> </a:t>
            </a:r>
            <a:r>
              <a:rPr lang="en-US" sz="1800" dirty="0">
                <a:ln>
                  <a:noFill/>
                </a:ln>
                <a:solidFill>
                  <a:srgbClr val="000000"/>
                </a:solidFill>
                <a:effectLst/>
                <a:latin typeface="Helvetica" panose="020B0604020202020204" pitchFamily="34" charset="0"/>
                <a:ea typeface="Arial Unicode MS"/>
                <a:cs typeface="Arial Unicode MS"/>
              </a:rPr>
              <a:t>during the pandemic. It was observed in FG2 that anxieties about whether vaccinations could be trusted were expressed by students in discussion forums, and that BAME students felt societal pressure to get on board with the </a:t>
            </a:r>
            <a:r>
              <a:rPr lang="it-IT" sz="1800" dirty="0">
                <a:ln>
                  <a:noFill/>
                </a:ln>
                <a:solidFill>
                  <a:srgbClr val="000000"/>
                </a:solidFill>
                <a:effectLst/>
                <a:latin typeface="Helvetica" panose="020B0604020202020204" pitchFamily="34" charset="0"/>
                <a:ea typeface="Arial Unicode MS"/>
                <a:cs typeface="Arial Unicode MS"/>
              </a:rPr>
              <a:t>vaccination</a:t>
            </a:r>
            <a:r>
              <a:rPr lang="en-US" sz="1800" dirty="0">
                <a:ln>
                  <a:noFill/>
                </a:ln>
                <a:solidFill>
                  <a:srgbClr val="000000"/>
                </a:solidFill>
                <a:effectLst/>
                <a:latin typeface="Helvetica" panose="020B0604020202020204" pitchFamily="34" charset="0"/>
                <a:ea typeface="Arial Unicode MS"/>
                <a:cs typeface="Arial Unicode MS"/>
              </a:rPr>
              <a:t> </a:t>
            </a:r>
            <a:r>
              <a:rPr lang="en-US" sz="1800" dirty="0" err="1">
                <a:ln>
                  <a:noFill/>
                </a:ln>
                <a:solidFill>
                  <a:srgbClr val="000000"/>
                </a:solidFill>
                <a:effectLst/>
                <a:latin typeface="Helvetica" panose="020B0604020202020204" pitchFamily="34" charset="0"/>
                <a:ea typeface="Arial Unicode MS"/>
                <a:cs typeface="Arial Unicode MS"/>
              </a:rPr>
              <a:t>programme</a:t>
            </a:r>
            <a:r>
              <a:rPr lang="en-US" sz="1800" dirty="0">
                <a:ln>
                  <a:noFill/>
                </a:ln>
                <a:solidFill>
                  <a:srgbClr val="000000"/>
                </a:solidFill>
                <a:effectLst/>
                <a:latin typeface="Helvetica" panose="020B0604020202020204" pitchFamily="34" charset="0"/>
                <a:ea typeface="Arial Unicode MS"/>
                <a:cs typeface="Arial Unicode MS"/>
              </a:rPr>
              <a:t> in the context of mistrust within certain ethnic minority communities. It was suggested in FG2 that this pressure was felt negatively and impacted how safe and willing students felt to interact with the support and the communities that exist at the Open University. As noted, the category of vaccine hesitancy as a structural factor specifically impacting BAME students’ learning experience has not, so far, been explored in the literature on BAME students’ study experience. However, mistrust of vaccination </a:t>
            </a:r>
            <a:r>
              <a:rPr lang="en-US" sz="1800" dirty="0" err="1">
                <a:ln>
                  <a:noFill/>
                </a:ln>
                <a:solidFill>
                  <a:srgbClr val="000000"/>
                </a:solidFill>
                <a:effectLst/>
                <a:latin typeface="Helvetica" panose="020B0604020202020204" pitchFamily="34" charset="0"/>
                <a:ea typeface="Arial Unicode MS"/>
                <a:cs typeface="Arial Unicode MS"/>
              </a:rPr>
              <a:t>programmes</a:t>
            </a:r>
            <a:r>
              <a:rPr lang="en-US" sz="1800" dirty="0">
                <a:ln>
                  <a:noFill/>
                </a:ln>
                <a:solidFill>
                  <a:srgbClr val="000000"/>
                </a:solidFill>
                <a:effectLst/>
                <a:latin typeface="Helvetica" panose="020B0604020202020204" pitchFamily="34" charset="0"/>
                <a:ea typeface="Arial Unicode MS"/>
                <a:cs typeface="Arial Unicode MS"/>
              </a:rPr>
              <a:t> within some ethnic minority communities has been discussed in reviews of Covid misinformation on social media during the pandemic. (Kbaier et al, 2022;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10</a:t>
            </a:fld>
            <a:endParaRPr lang="en-GB"/>
          </a:p>
        </p:txBody>
      </p:sp>
    </p:spTree>
    <p:extLst>
      <p:ext uri="{BB962C8B-B14F-4D97-AF65-F5344CB8AC3E}">
        <p14:creationId xmlns:p14="http://schemas.microsoft.com/office/powerpoint/2010/main" val="153759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n>
                  <a:noFill/>
                </a:ln>
                <a:solidFill>
                  <a:srgbClr val="000000"/>
                </a:solidFill>
                <a:effectLst/>
                <a:latin typeface="Helvetica" panose="020B0604020202020204" pitchFamily="34" charset="0"/>
                <a:ea typeface="Arial Unicode MS"/>
                <a:cs typeface="Arial Unicode MS"/>
              </a:rPr>
              <a:t>Nevertheless, it was noted that support from ALs and SSTs during COVID had often enabled students to progress with their studies successfully. It was noted that some tutors went ‘above and beyond’ in providing pastoral support to students. It was also noted that during the years of the pandemic there was significant institutional flexibility in allowing for special circumstances and discretionary postponements. For example, the usual requirements for supporting evidence for special circumstances and discretionary postponements were suspended.</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Arial Unicode MS"/>
                <a:cs typeface="Arial Unicode MS"/>
              </a:rPr>
              <a:t>However, institutional factors were also identified as exacerbating negative study experience for BAME students. It was commented that while the OU espouses social justice values, whether the University takes enough action to fulfil those values is open to question in relation to the following categories:</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a:lnSpc>
                <a:spcPct val="120000"/>
              </a:lnSpc>
              <a:spcBef>
                <a:spcPts val="800"/>
              </a:spcBef>
            </a:pPr>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Systemic racism and unconscious bias</a:t>
            </a:r>
            <a:endParaRPr lang="en-GB" sz="18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OU institutional policies</a:t>
            </a:r>
            <a:endParaRPr lang="en-GB" sz="1800" u="none" strike="noStrike" kern="0" spc="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11</a:t>
            </a:fld>
            <a:endParaRPr lang="en-GB"/>
          </a:p>
        </p:txBody>
      </p:sp>
    </p:spTree>
    <p:extLst>
      <p:ext uri="{BB962C8B-B14F-4D97-AF65-F5344CB8AC3E}">
        <p14:creationId xmlns:p14="http://schemas.microsoft.com/office/powerpoint/2010/main" val="881299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title - blue">
    <p:bg>
      <p:bgPr>
        <a:solidFill>
          <a:schemeClr val="accent1"/>
        </a:solidFill>
        <a:effectLst/>
      </p:bgPr>
    </p:bg>
    <p:spTree>
      <p:nvGrpSpPr>
        <p:cNvPr id="1" name=""/>
        <p:cNvGrpSpPr/>
        <p:nvPr/>
      </p:nvGrpSpPr>
      <p:grpSpPr>
        <a:xfrm>
          <a:off x="0" y="0"/>
          <a:ext cx="0" cy="0"/>
          <a:chOff x="0" y="0"/>
          <a:chExt cx="0" cy="0"/>
        </a:xfrm>
      </p:grpSpPr>
      <p:pic>
        <p:nvPicPr>
          <p:cNvPr id="22" name="Picture 2" descr="Picture 2"/>
          <p:cNvPicPr>
            <a:picLocks noChangeAspect="1"/>
          </p:cNvPicPr>
          <p:nvPr/>
        </p:nvPicPr>
        <p:blipFill>
          <a:blip r:embed="rId2"/>
          <a:stretch>
            <a:fillRect/>
          </a:stretch>
        </p:blipFill>
        <p:spPr>
          <a:xfrm>
            <a:off x="8061342" y="226557"/>
            <a:ext cx="838350" cy="573543"/>
          </a:xfrm>
          <a:prstGeom prst="rect">
            <a:avLst/>
          </a:prstGeom>
          <a:ln w="12700">
            <a:miter lim="400000"/>
          </a:ln>
        </p:spPr>
      </p:pic>
      <p:sp>
        <p:nvSpPr>
          <p:cNvPr id="23" name="Title Text"/>
          <p:cNvSpPr txBox="1">
            <a:spLocks noGrp="1"/>
          </p:cNvSpPr>
          <p:nvPr>
            <p:ph type="title"/>
          </p:nvPr>
        </p:nvSpPr>
        <p:spPr>
          <a:xfrm>
            <a:off x="1775316" y="3179701"/>
            <a:ext cx="5400000" cy="498600"/>
          </a:xfrm>
          <a:prstGeom prst="rect">
            <a:avLst/>
          </a:prstGeom>
          <a:noFill/>
        </p:spPr>
        <p:txBody>
          <a:bodyPr anchor="t"/>
          <a:lstStyle>
            <a:lvl1pPr>
              <a:defRPr sz="3600"/>
            </a:lvl1pPr>
          </a:lstStyle>
          <a:p>
            <a:r>
              <a:t>Title Text</a:t>
            </a:r>
          </a:p>
        </p:txBody>
      </p:sp>
      <p:sp>
        <p:nvSpPr>
          <p:cNvPr id="24" name="Body Level One…"/>
          <p:cNvSpPr txBox="1">
            <a:spLocks noGrp="1"/>
          </p:cNvSpPr>
          <p:nvPr>
            <p:ph type="body" sz="quarter" idx="1"/>
          </p:nvPr>
        </p:nvSpPr>
        <p:spPr>
          <a:xfrm>
            <a:off x="1775317" y="4186692"/>
            <a:ext cx="5400000" cy="498600"/>
          </a:xfrm>
          <a:prstGeom prst="rect">
            <a:avLst/>
          </a:prstGeom>
        </p:spPr>
        <p:txBody>
          <a:bodyPr lIns="0" tIns="0" rIns="0" bIns="0" numCol="1" spcCol="38100"/>
          <a:lstStyle>
            <a:lvl1pPr defTabSz="914400">
              <a:lnSpc>
                <a:spcPct val="90000"/>
              </a:lnSpc>
              <a:spcBef>
                <a:spcPts val="0"/>
              </a:spcBef>
              <a:defRPr sz="1800" b="0">
                <a:solidFill>
                  <a:srgbClr val="FFFFFF"/>
                </a:solidFill>
              </a:defRPr>
            </a:lvl1pPr>
            <a:lvl2pPr marL="0" indent="0" defTabSz="914400">
              <a:lnSpc>
                <a:spcPct val="90000"/>
              </a:lnSpc>
              <a:spcBef>
                <a:spcPts val="0"/>
              </a:spcBef>
              <a:buSzTx/>
              <a:buNone/>
              <a:defRPr sz="1800" b="0">
                <a:solidFill>
                  <a:srgbClr val="FFFFFF"/>
                </a:solidFill>
              </a:defRPr>
            </a:lvl2pPr>
            <a:lvl3pPr marL="0" indent="0" defTabSz="914400">
              <a:lnSpc>
                <a:spcPct val="90000"/>
              </a:lnSpc>
              <a:spcBef>
                <a:spcPts val="0"/>
              </a:spcBef>
              <a:buSzTx/>
              <a:buNone/>
              <a:defRPr sz="1800" b="0">
                <a:solidFill>
                  <a:srgbClr val="FFFFFF"/>
                </a:solidFill>
              </a:defRPr>
            </a:lvl3pPr>
            <a:lvl4pPr marL="0" indent="0" defTabSz="914400">
              <a:lnSpc>
                <a:spcPct val="90000"/>
              </a:lnSpc>
              <a:spcBef>
                <a:spcPts val="0"/>
              </a:spcBef>
              <a:buSzTx/>
              <a:buNone/>
              <a:defRPr sz="1800" b="0">
                <a:solidFill>
                  <a:srgbClr val="FFFFFF"/>
                </a:solidFill>
              </a:defRPr>
            </a:lvl4pPr>
            <a:lvl5pPr marL="0" indent="0" defTabSz="914400">
              <a:lnSpc>
                <a:spcPct val="90000"/>
              </a:lnSpc>
              <a:spcBef>
                <a:spcPts val="0"/>
              </a:spcBef>
              <a:buSzTx/>
              <a:buNone/>
              <a:defRPr sz="18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6279546" y="6224224"/>
            <a:ext cx="273654" cy="264253"/>
          </a:xfrm>
          <a:prstGeom prst="rect">
            <a:avLst/>
          </a:prstGeom>
          <a:noFill/>
        </p:spPr>
        <p:txBody>
          <a:bodyPr wrap="none" lIns="45718" tIns="45718" rIns="45718" bIns="45718"/>
          <a:lstStyle>
            <a:lvl1pPr algn="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7911251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ection title - orange">
    <p:bg>
      <p:bgPr>
        <a:solidFill>
          <a:schemeClr val="accent4"/>
        </a:solidFill>
        <a:effectLst/>
      </p:bgPr>
    </p:bg>
    <p:spTree>
      <p:nvGrpSpPr>
        <p:cNvPr id="1" name=""/>
        <p:cNvGrpSpPr/>
        <p:nvPr/>
      </p:nvGrpSpPr>
      <p:grpSpPr>
        <a:xfrm>
          <a:off x="0" y="0"/>
          <a:ext cx="0" cy="0"/>
          <a:chOff x="0" y="0"/>
          <a:chExt cx="0" cy="0"/>
        </a:xfrm>
      </p:grpSpPr>
      <p:pic>
        <p:nvPicPr>
          <p:cNvPr id="32" name="Picture 2" descr="Picture 2"/>
          <p:cNvPicPr>
            <a:picLocks noChangeAspect="1"/>
          </p:cNvPicPr>
          <p:nvPr/>
        </p:nvPicPr>
        <p:blipFill>
          <a:blip r:embed="rId2"/>
          <a:stretch>
            <a:fillRect/>
          </a:stretch>
        </p:blipFill>
        <p:spPr>
          <a:xfrm>
            <a:off x="8061342" y="226557"/>
            <a:ext cx="838350" cy="573543"/>
          </a:xfrm>
          <a:prstGeom prst="rect">
            <a:avLst/>
          </a:prstGeom>
          <a:ln w="12700">
            <a:miter lim="400000"/>
          </a:ln>
        </p:spPr>
      </p:pic>
      <p:sp>
        <p:nvSpPr>
          <p:cNvPr id="33" name="Title Text"/>
          <p:cNvSpPr txBox="1">
            <a:spLocks noGrp="1"/>
          </p:cNvSpPr>
          <p:nvPr>
            <p:ph type="title"/>
          </p:nvPr>
        </p:nvSpPr>
        <p:spPr>
          <a:xfrm>
            <a:off x="1775316" y="3179701"/>
            <a:ext cx="5400000" cy="498600"/>
          </a:xfrm>
          <a:prstGeom prst="rect">
            <a:avLst/>
          </a:prstGeom>
          <a:noFill/>
        </p:spPr>
        <p:txBody>
          <a:bodyPr anchor="t"/>
          <a:lstStyle>
            <a:lvl1pPr>
              <a:defRPr sz="3600"/>
            </a:lvl1pPr>
          </a:lstStyle>
          <a:p>
            <a:r>
              <a:t>Title Text</a:t>
            </a:r>
          </a:p>
        </p:txBody>
      </p:sp>
      <p:sp>
        <p:nvSpPr>
          <p:cNvPr id="34" name="Body Level One…"/>
          <p:cNvSpPr txBox="1">
            <a:spLocks noGrp="1"/>
          </p:cNvSpPr>
          <p:nvPr>
            <p:ph type="body" sz="quarter" idx="1"/>
          </p:nvPr>
        </p:nvSpPr>
        <p:spPr>
          <a:xfrm>
            <a:off x="1775317" y="4186692"/>
            <a:ext cx="5400000" cy="498600"/>
          </a:xfrm>
          <a:prstGeom prst="rect">
            <a:avLst/>
          </a:prstGeom>
        </p:spPr>
        <p:txBody>
          <a:bodyPr lIns="0" tIns="0" rIns="0" bIns="0" numCol="1" spcCol="38100"/>
          <a:lstStyle>
            <a:lvl1pPr defTabSz="914400">
              <a:lnSpc>
                <a:spcPct val="90000"/>
              </a:lnSpc>
              <a:spcBef>
                <a:spcPts val="0"/>
              </a:spcBef>
              <a:defRPr sz="1800" b="0">
                <a:solidFill>
                  <a:srgbClr val="FFFFFF"/>
                </a:solidFill>
              </a:defRPr>
            </a:lvl1pPr>
            <a:lvl2pPr marL="0" indent="0" defTabSz="914400">
              <a:lnSpc>
                <a:spcPct val="90000"/>
              </a:lnSpc>
              <a:spcBef>
                <a:spcPts val="0"/>
              </a:spcBef>
              <a:buSzTx/>
              <a:buNone/>
              <a:defRPr sz="1800" b="0">
                <a:solidFill>
                  <a:srgbClr val="FFFFFF"/>
                </a:solidFill>
              </a:defRPr>
            </a:lvl2pPr>
            <a:lvl3pPr marL="0" indent="0" defTabSz="914400">
              <a:lnSpc>
                <a:spcPct val="90000"/>
              </a:lnSpc>
              <a:spcBef>
                <a:spcPts val="0"/>
              </a:spcBef>
              <a:buSzTx/>
              <a:buNone/>
              <a:defRPr sz="1800" b="0">
                <a:solidFill>
                  <a:srgbClr val="FFFFFF"/>
                </a:solidFill>
              </a:defRPr>
            </a:lvl3pPr>
            <a:lvl4pPr marL="0" indent="0" defTabSz="914400">
              <a:lnSpc>
                <a:spcPct val="90000"/>
              </a:lnSpc>
              <a:spcBef>
                <a:spcPts val="0"/>
              </a:spcBef>
              <a:buSzTx/>
              <a:buNone/>
              <a:defRPr sz="1800" b="0">
                <a:solidFill>
                  <a:srgbClr val="FFFFFF"/>
                </a:solidFill>
              </a:defRPr>
            </a:lvl4pPr>
            <a:lvl5pPr marL="0" indent="0" defTabSz="914400">
              <a:lnSpc>
                <a:spcPct val="90000"/>
              </a:lnSpc>
              <a:spcBef>
                <a:spcPts val="0"/>
              </a:spcBef>
              <a:buSzTx/>
              <a:buNone/>
              <a:defRPr sz="18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6279546" y="6224224"/>
            <a:ext cx="273654" cy="264253"/>
          </a:xfrm>
          <a:prstGeom prst="rect">
            <a:avLst/>
          </a:prstGeom>
          <a:noFill/>
        </p:spPr>
        <p:txBody>
          <a:bodyPr wrap="none" lIns="45718" tIns="45718" rIns="45718" bIns="45718"/>
          <a:lstStyle>
            <a:lvl1pPr algn="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7701933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ection title - pink">
    <p:bg>
      <p:bgPr>
        <a:solidFill>
          <a:schemeClr val="accent2"/>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8061342" y="226557"/>
            <a:ext cx="838350" cy="573543"/>
          </a:xfrm>
          <a:prstGeom prst="rect">
            <a:avLst/>
          </a:prstGeom>
          <a:ln w="12700">
            <a:miter lim="400000"/>
          </a:ln>
        </p:spPr>
      </p:pic>
      <p:sp>
        <p:nvSpPr>
          <p:cNvPr id="43" name="Title Text"/>
          <p:cNvSpPr txBox="1">
            <a:spLocks noGrp="1"/>
          </p:cNvSpPr>
          <p:nvPr>
            <p:ph type="title"/>
          </p:nvPr>
        </p:nvSpPr>
        <p:spPr>
          <a:xfrm>
            <a:off x="1775316" y="3179701"/>
            <a:ext cx="5400000" cy="498600"/>
          </a:xfrm>
          <a:prstGeom prst="rect">
            <a:avLst/>
          </a:prstGeom>
          <a:noFill/>
        </p:spPr>
        <p:txBody>
          <a:bodyPr anchor="t"/>
          <a:lstStyle>
            <a:lvl1pPr>
              <a:defRPr sz="3600"/>
            </a:lvl1pPr>
          </a:lstStyle>
          <a:p>
            <a:r>
              <a:t>Title Text</a:t>
            </a:r>
          </a:p>
        </p:txBody>
      </p:sp>
      <p:sp>
        <p:nvSpPr>
          <p:cNvPr id="44" name="Body Level One…"/>
          <p:cNvSpPr txBox="1">
            <a:spLocks noGrp="1"/>
          </p:cNvSpPr>
          <p:nvPr>
            <p:ph type="body" sz="quarter" idx="1"/>
          </p:nvPr>
        </p:nvSpPr>
        <p:spPr>
          <a:xfrm>
            <a:off x="1775317" y="4186692"/>
            <a:ext cx="5400000" cy="498600"/>
          </a:xfrm>
          <a:prstGeom prst="rect">
            <a:avLst/>
          </a:prstGeom>
        </p:spPr>
        <p:txBody>
          <a:bodyPr lIns="0" tIns="0" rIns="0" bIns="0" numCol="1" spcCol="38100"/>
          <a:lstStyle>
            <a:lvl1pPr defTabSz="914400">
              <a:lnSpc>
                <a:spcPct val="90000"/>
              </a:lnSpc>
              <a:spcBef>
                <a:spcPts val="0"/>
              </a:spcBef>
              <a:defRPr sz="1800" b="0">
                <a:solidFill>
                  <a:srgbClr val="FFFFFF"/>
                </a:solidFill>
              </a:defRPr>
            </a:lvl1pPr>
            <a:lvl2pPr marL="0" indent="0" defTabSz="914400">
              <a:lnSpc>
                <a:spcPct val="90000"/>
              </a:lnSpc>
              <a:spcBef>
                <a:spcPts val="0"/>
              </a:spcBef>
              <a:buSzTx/>
              <a:buNone/>
              <a:defRPr sz="1800" b="0">
                <a:solidFill>
                  <a:srgbClr val="FFFFFF"/>
                </a:solidFill>
              </a:defRPr>
            </a:lvl2pPr>
            <a:lvl3pPr marL="0" indent="0" defTabSz="914400">
              <a:lnSpc>
                <a:spcPct val="90000"/>
              </a:lnSpc>
              <a:spcBef>
                <a:spcPts val="0"/>
              </a:spcBef>
              <a:buSzTx/>
              <a:buNone/>
              <a:defRPr sz="1800" b="0">
                <a:solidFill>
                  <a:srgbClr val="FFFFFF"/>
                </a:solidFill>
              </a:defRPr>
            </a:lvl3pPr>
            <a:lvl4pPr marL="0" indent="0" defTabSz="914400">
              <a:lnSpc>
                <a:spcPct val="90000"/>
              </a:lnSpc>
              <a:spcBef>
                <a:spcPts val="0"/>
              </a:spcBef>
              <a:buSzTx/>
              <a:buNone/>
              <a:defRPr sz="1800" b="0">
                <a:solidFill>
                  <a:srgbClr val="FFFFFF"/>
                </a:solidFill>
              </a:defRPr>
            </a:lvl4pPr>
            <a:lvl5pPr marL="0" indent="0" defTabSz="914400">
              <a:lnSpc>
                <a:spcPct val="90000"/>
              </a:lnSpc>
              <a:spcBef>
                <a:spcPts val="0"/>
              </a:spcBef>
              <a:buSzTx/>
              <a:buNone/>
              <a:defRPr sz="18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6279546" y="6224224"/>
            <a:ext cx="273654" cy="264253"/>
          </a:xfrm>
          <a:prstGeom prst="rect">
            <a:avLst/>
          </a:prstGeom>
          <a:noFill/>
        </p:spPr>
        <p:txBody>
          <a:bodyPr wrap="none" lIns="45718" tIns="45718" rIns="45718" bIns="45718"/>
          <a:lstStyle>
            <a:lvl1pPr algn="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0803563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ection title - turquoise">
    <p:bg>
      <p:bgPr>
        <a:solidFill>
          <a:schemeClr val="accent3"/>
        </a:solidFill>
        <a:effectLst/>
      </p:bgPr>
    </p:bg>
    <p:spTree>
      <p:nvGrpSpPr>
        <p:cNvPr id="1" name=""/>
        <p:cNvGrpSpPr/>
        <p:nvPr/>
      </p:nvGrpSpPr>
      <p:grpSpPr>
        <a:xfrm>
          <a:off x="0" y="0"/>
          <a:ext cx="0" cy="0"/>
          <a:chOff x="0" y="0"/>
          <a:chExt cx="0" cy="0"/>
        </a:xfrm>
      </p:grpSpPr>
      <p:pic>
        <p:nvPicPr>
          <p:cNvPr id="52" name="Picture 2" descr="Picture 2"/>
          <p:cNvPicPr>
            <a:picLocks noChangeAspect="1"/>
          </p:cNvPicPr>
          <p:nvPr/>
        </p:nvPicPr>
        <p:blipFill>
          <a:blip r:embed="rId2"/>
          <a:stretch>
            <a:fillRect/>
          </a:stretch>
        </p:blipFill>
        <p:spPr>
          <a:xfrm>
            <a:off x="8061342" y="226557"/>
            <a:ext cx="838350" cy="573543"/>
          </a:xfrm>
          <a:prstGeom prst="rect">
            <a:avLst/>
          </a:prstGeom>
          <a:ln w="12700">
            <a:miter lim="400000"/>
          </a:ln>
        </p:spPr>
      </p:pic>
      <p:sp>
        <p:nvSpPr>
          <p:cNvPr id="53" name="Title Text"/>
          <p:cNvSpPr txBox="1">
            <a:spLocks noGrp="1"/>
          </p:cNvSpPr>
          <p:nvPr>
            <p:ph type="title"/>
          </p:nvPr>
        </p:nvSpPr>
        <p:spPr>
          <a:xfrm>
            <a:off x="1775316" y="3179701"/>
            <a:ext cx="5400000" cy="498600"/>
          </a:xfrm>
          <a:prstGeom prst="rect">
            <a:avLst/>
          </a:prstGeom>
          <a:noFill/>
        </p:spPr>
        <p:txBody>
          <a:bodyPr anchor="t"/>
          <a:lstStyle>
            <a:lvl1pPr>
              <a:defRPr sz="3600"/>
            </a:lvl1pPr>
          </a:lstStyle>
          <a:p>
            <a:r>
              <a:t>Title Text</a:t>
            </a:r>
          </a:p>
        </p:txBody>
      </p:sp>
      <p:sp>
        <p:nvSpPr>
          <p:cNvPr id="54" name="Body Level One…"/>
          <p:cNvSpPr txBox="1">
            <a:spLocks noGrp="1"/>
          </p:cNvSpPr>
          <p:nvPr>
            <p:ph type="body" sz="quarter" idx="1"/>
          </p:nvPr>
        </p:nvSpPr>
        <p:spPr>
          <a:xfrm>
            <a:off x="1775317" y="4186692"/>
            <a:ext cx="5400000" cy="498600"/>
          </a:xfrm>
          <a:prstGeom prst="rect">
            <a:avLst/>
          </a:prstGeom>
        </p:spPr>
        <p:txBody>
          <a:bodyPr lIns="0" tIns="0" rIns="0" bIns="0" numCol="1" spcCol="38100"/>
          <a:lstStyle>
            <a:lvl1pPr defTabSz="914400">
              <a:lnSpc>
                <a:spcPct val="90000"/>
              </a:lnSpc>
              <a:spcBef>
                <a:spcPts val="0"/>
              </a:spcBef>
              <a:defRPr sz="1800" b="0">
                <a:solidFill>
                  <a:srgbClr val="FFFFFF"/>
                </a:solidFill>
              </a:defRPr>
            </a:lvl1pPr>
            <a:lvl2pPr marL="0" indent="0" defTabSz="914400">
              <a:lnSpc>
                <a:spcPct val="90000"/>
              </a:lnSpc>
              <a:spcBef>
                <a:spcPts val="0"/>
              </a:spcBef>
              <a:buSzTx/>
              <a:buNone/>
              <a:defRPr sz="1800" b="0">
                <a:solidFill>
                  <a:srgbClr val="FFFFFF"/>
                </a:solidFill>
              </a:defRPr>
            </a:lvl2pPr>
            <a:lvl3pPr marL="0" indent="0" defTabSz="914400">
              <a:lnSpc>
                <a:spcPct val="90000"/>
              </a:lnSpc>
              <a:spcBef>
                <a:spcPts val="0"/>
              </a:spcBef>
              <a:buSzTx/>
              <a:buNone/>
              <a:defRPr sz="1800" b="0">
                <a:solidFill>
                  <a:srgbClr val="FFFFFF"/>
                </a:solidFill>
              </a:defRPr>
            </a:lvl3pPr>
            <a:lvl4pPr marL="0" indent="0" defTabSz="914400">
              <a:lnSpc>
                <a:spcPct val="90000"/>
              </a:lnSpc>
              <a:spcBef>
                <a:spcPts val="0"/>
              </a:spcBef>
              <a:buSzTx/>
              <a:buNone/>
              <a:defRPr sz="1800" b="0">
                <a:solidFill>
                  <a:srgbClr val="FFFFFF"/>
                </a:solidFill>
              </a:defRPr>
            </a:lvl4pPr>
            <a:lvl5pPr marL="0" indent="0" defTabSz="914400">
              <a:lnSpc>
                <a:spcPct val="90000"/>
              </a:lnSpc>
              <a:spcBef>
                <a:spcPts val="0"/>
              </a:spcBef>
              <a:buSzTx/>
              <a:buNone/>
              <a:defRPr sz="18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79546" y="6224224"/>
            <a:ext cx="273654" cy="264253"/>
          </a:xfrm>
          <a:prstGeom prst="rect">
            <a:avLst/>
          </a:prstGeom>
          <a:noFill/>
        </p:spPr>
        <p:txBody>
          <a:bodyPr wrap="none" lIns="45718" tIns="45718" rIns="45718" bIns="45718"/>
          <a:lstStyle>
            <a:lvl1pPr algn="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224746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layout - contents 1">
    <p:spTree>
      <p:nvGrpSpPr>
        <p:cNvPr id="1" name=""/>
        <p:cNvGrpSpPr/>
        <p:nvPr/>
      </p:nvGrpSpPr>
      <p:grpSpPr>
        <a:xfrm>
          <a:off x="0" y="0"/>
          <a:ext cx="0" cy="0"/>
          <a:chOff x="0" y="0"/>
          <a:chExt cx="0" cy="0"/>
        </a:xfrm>
      </p:grpSpPr>
      <p:sp>
        <p:nvSpPr>
          <p:cNvPr id="62" name="Body Level One…"/>
          <p:cNvSpPr txBox="1">
            <a:spLocks noGrp="1"/>
          </p:cNvSpPr>
          <p:nvPr>
            <p:ph type="body" sz="quarter" idx="1"/>
          </p:nvPr>
        </p:nvSpPr>
        <p:spPr>
          <a:xfrm>
            <a:off x="4232378" y="1176736"/>
            <a:ext cx="540002" cy="504001"/>
          </a:xfrm>
          <a:prstGeom prst="rect">
            <a:avLst/>
          </a:prstGeom>
        </p:spPr>
        <p:txBody>
          <a:bodyPr lIns="0" tIns="0" rIns="0" bIns="0" numCol="1" spcCol="38100"/>
          <a:lstStyle>
            <a:lvl1pPr defTabSz="914400">
              <a:lnSpc>
                <a:spcPct val="90000"/>
              </a:lnSpc>
              <a:defRPr sz="3600">
                <a:solidFill>
                  <a:schemeClr val="accent1"/>
                </a:solidFill>
              </a:defRPr>
            </a:lvl1pPr>
            <a:lvl2pPr marL="800100" indent="-342900" defTabSz="914400">
              <a:lnSpc>
                <a:spcPct val="90000"/>
              </a:lnSpc>
              <a:defRPr sz="3600">
                <a:solidFill>
                  <a:schemeClr val="accent1"/>
                </a:solidFill>
              </a:defRPr>
            </a:lvl2pPr>
            <a:lvl3pPr marL="1325878" indent="-411478" defTabSz="914400">
              <a:lnSpc>
                <a:spcPct val="90000"/>
              </a:lnSpc>
              <a:defRPr sz="3600">
                <a:solidFill>
                  <a:schemeClr val="accent1"/>
                </a:solidFill>
              </a:defRPr>
            </a:lvl3pPr>
            <a:lvl4pPr marL="1828800" indent="-457200" defTabSz="914400">
              <a:lnSpc>
                <a:spcPct val="90000"/>
              </a:lnSpc>
              <a:defRPr sz="3600">
                <a:solidFill>
                  <a:schemeClr val="accent1"/>
                </a:solidFill>
              </a:defRPr>
            </a:lvl4pPr>
            <a:lvl5pPr marL="2286000" indent="-457200" defTabSz="914400">
              <a:lnSpc>
                <a:spcPct val="90000"/>
              </a:lnSpc>
              <a:defRPr sz="36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63" name="Text Placeholder 31"/>
          <p:cNvSpPr>
            <a:spLocks noGrp="1"/>
          </p:cNvSpPr>
          <p:nvPr>
            <p:ph type="body" sz="quarter" idx="13"/>
          </p:nvPr>
        </p:nvSpPr>
        <p:spPr>
          <a:xfrm>
            <a:off x="4772378" y="1176733"/>
            <a:ext cx="3207058" cy="261940"/>
          </a:xfrm>
          <a:prstGeom prst="rect">
            <a:avLst/>
          </a:prstGeom>
        </p:spPr>
        <p:txBody>
          <a:bodyPr lIns="45718" tIns="45718" rIns="45718" bIns="45718" numCol="1" spcCol="38100"/>
          <a:lstStyle/>
          <a:p>
            <a:endParaRPr/>
          </a:p>
        </p:txBody>
      </p:sp>
      <p:sp>
        <p:nvSpPr>
          <p:cNvPr id="64" name="Text Placeholder 31"/>
          <p:cNvSpPr>
            <a:spLocks noGrp="1"/>
          </p:cNvSpPr>
          <p:nvPr>
            <p:ph type="body" sz="quarter" idx="14"/>
          </p:nvPr>
        </p:nvSpPr>
        <p:spPr>
          <a:xfrm>
            <a:off x="4772378" y="1445872"/>
            <a:ext cx="3207058" cy="360002"/>
          </a:xfrm>
          <a:prstGeom prst="rect">
            <a:avLst/>
          </a:prstGeom>
        </p:spPr>
        <p:txBody>
          <a:bodyPr lIns="0" tIns="0" rIns="0" bIns="0" numCol="1" spcCol="38100"/>
          <a:lstStyle/>
          <a:p>
            <a:endParaRPr/>
          </a:p>
        </p:txBody>
      </p:sp>
      <p:sp>
        <p:nvSpPr>
          <p:cNvPr id="65" name="Text Placeholder 4"/>
          <p:cNvSpPr>
            <a:spLocks noGrp="1"/>
          </p:cNvSpPr>
          <p:nvPr>
            <p:ph type="body" sz="quarter" idx="15"/>
          </p:nvPr>
        </p:nvSpPr>
        <p:spPr>
          <a:xfrm>
            <a:off x="4232378" y="1877242"/>
            <a:ext cx="540002" cy="504001"/>
          </a:xfrm>
          <a:prstGeom prst="rect">
            <a:avLst/>
          </a:prstGeom>
        </p:spPr>
        <p:txBody>
          <a:bodyPr lIns="0" tIns="0" rIns="0" bIns="0" numCol="1" spcCol="38100"/>
          <a:lstStyle/>
          <a:p>
            <a:endParaRPr/>
          </a:p>
        </p:txBody>
      </p:sp>
      <p:sp>
        <p:nvSpPr>
          <p:cNvPr id="66" name="Text Placeholder 31"/>
          <p:cNvSpPr>
            <a:spLocks noGrp="1"/>
          </p:cNvSpPr>
          <p:nvPr>
            <p:ph type="body" sz="quarter" idx="16"/>
          </p:nvPr>
        </p:nvSpPr>
        <p:spPr>
          <a:xfrm>
            <a:off x="4772378" y="1877241"/>
            <a:ext cx="3207058" cy="261940"/>
          </a:xfrm>
          <a:prstGeom prst="rect">
            <a:avLst/>
          </a:prstGeom>
        </p:spPr>
        <p:txBody>
          <a:bodyPr lIns="45718" tIns="45718" rIns="45718" bIns="45718" numCol="1" spcCol="38100"/>
          <a:lstStyle/>
          <a:p>
            <a:endParaRPr/>
          </a:p>
        </p:txBody>
      </p:sp>
      <p:sp>
        <p:nvSpPr>
          <p:cNvPr id="67" name="Text Placeholder 31"/>
          <p:cNvSpPr>
            <a:spLocks noGrp="1"/>
          </p:cNvSpPr>
          <p:nvPr>
            <p:ph type="body" sz="quarter" idx="17"/>
          </p:nvPr>
        </p:nvSpPr>
        <p:spPr>
          <a:xfrm>
            <a:off x="4772378" y="2146379"/>
            <a:ext cx="3207058" cy="360002"/>
          </a:xfrm>
          <a:prstGeom prst="rect">
            <a:avLst/>
          </a:prstGeom>
        </p:spPr>
        <p:txBody>
          <a:bodyPr lIns="0" tIns="0" rIns="0" bIns="0" numCol="1" spcCol="38100"/>
          <a:lstStyle/>
          <a:p>
            <a:endParaRPr/>
          </a:p>
        </p:txBody>
      </p:sp>
      <p:sp>
        <p:nvSpPr>
          <p:cNvPr id="68" name="Text Placeholder 4"/>
          <p:cNvSpPr>
            <a:spLocks noGrp="1"/>
          </p:cNvSpPr>
          <p:nvPr>
            <p:ph type="body" sz="quarter" idx="18"/>
          </p:nvPr>
        </p:nvSpPr>
        <p:spPr>
          <a:xfrm>
            <a:off x="4232378" y="2577750"/>
            <a:ext cx="540002" cy="504001"/>
          </a:xfrm>
          <a:prstGeom prst="rect">
            <a:avLst/>
          </a:prstGeom>
        </p:spPr>
        <p:txBody>
          <a:bodyPr lIns="0" tIns="0" rIns="0" bIns="0" numCol="1" spcCol="38100"/>
          <a:lstStyle/>
          <a:p>
            <a:endParaRPr/>
          </a:p>
        </p:txBody>
      </p:sp>
      <p:sp>
        <p:nvSpPr>
          <p:cNvPr id="69" name="Text Placeholder 31"/>
          <p:cNvSpPr>
            <a:spLocks noGrp="1"/>
          </p:cNvSpPr>
          <p:nvPr>
            <p:ph type="body" sz="quarter" idx="19"/>
          </p:nvPr>
        </p:nvSpPr>
        <p:spPr>
          <a:xfrm>
            <a:off x="4772378" y="2577748"/>
            <a:ext cx="3207058" cy="261940"/>
          </a:xfrm>
          <a:prstGeom prst="rect">
            <a:avLst/>
          </a:prstGeom>
        </p:spPr>
        <p:txBody>
          <a:bodyPr lIns="45718" tIns="45718" rIns="45718" bIns="45718" numCol="1" spcCol="38100"/>
          <a:lstStyle/>
          <a:p>
            <a:endParaRPr/>
          </a:p>
        </p:txBody>
      </p:sp>
      <p:sp>
        <p:nvSpPr>
          <p:cNvPr id="70" name="Text Placeholder 31"/>
          <p:cNvSpPr>
            <a:spLocks noGrp="1"/>
          </p:cNvSpPr>
          <p:nvPr>
            <p:ph type="body" sz="quarter" idx="20"/>
          </p:nvPr>
        </p:nvSpPr>
        <p:spPr>
          <a:xfrm>
            <a:off x="4772378" y="2846884"/>
            <a:ext cx="3207058" cy="360002"/>
          </a:xfrm>
          <a:prstGeom prst="rect">
            <a:avLst/>
          </a:prstGeom>
        </p:spPr>
        <p:txBody>
          <a:bodyPr lIns="0" tIns="0" rIns="0" bIns="0" numCol="1" spcCol="38100"/>
          <a:lstStyle/>
          <a:p>
            <a:endParaRPr/>
          </a:p>
        </p:txBody>
      </p:sp>
      <p:sp>
        <p:nvSpPr>
          <p:cNvPr id="71" name="Text Placeholder 4"/>
          <p:cNvSpPr>
            <a:spLocks noGrp="1"/>
          </p:cNvSpPr>
          <p:nvPr>
            <p:ph type="body" sz="quarter" idx="21"/>
          </p:nvPr>
        </p:nvSpPr>
        <p:spPr>
          <a:xfrm>
            <a:off x="4232378" y="3278254"/>
            <a:ext cx="540002" cy="504001"/>
          </a:xfrm>
          <a:prstGeom prst="rect">
            <a:avLst/>
          </a:prstGeom>
        </p:spPr>
        <p:txBody>
          <a:bodyPr lIns="0" tIns="0" rIns="0" bIns="0" numCol="1" spcCol="38100"/>
          <a:lstStyle/>
          <a:p>
            <a:endParaRPr/>
          </a:p>
        </p:txBody>
      </p:sp>
      <p:sp>
        <p:nvSpPr>
          <p:cNvPr id="72" name="Text Placeholder 31"/>
          <p:cNvSpPr>
            <a:spLocks noGrp="1"/>
          </p:cNvSpPr>
          <p:nvPr>
            <p:ph type="body" sz="quarter" idx="22"/>
          </p:nvPr>
        </p:nvSpPr>
        <p:spPr>
          <a:xfrm>
            <a:off x="4772378" y="3278254"/>
            <a:ext cx="3207058" cy="261940"/>
          </a:xfrm>
          <a:prstGeom prst="rect">
            <a:avLst/>
          </a:prstGeom>
        </p:spPr>
        <p:txBody>
          <a:bodyPr lIns="45718" tIns="45718" rIns="45718" bIns="45718" numCol="1" spcCol="38100"/>
          <a:lstStyle/>
          <a:p>
            <a:endParaRPr/>
          </a:p>
        </p:txBody>
      </p:sp>
      <p:sp>
        <p:nvSpPr>
          <p:cNvPr id="73" name="Text Placeholder 31"/>
          <p:cNvSpPr>
            <a:spLocks noGrp="1"/>
          </p:cNvSpPr>
          <p:nvPr>
            <p:ph type="body" sz="quarter" idx="23"/>
          </p:nvPr>
        </p:nvSpPr>
        <p:spPr>
          <a:xfrm>
            <a:off x="4772378" y="3547393"/>
            <a:ext cx="3207058" cy="360002"/>
          </a:xfrm>
          <a:prstGeom prst="rect">
            <a:avLst/>
          </a:prstGeom>
        </p:spPr>
        <p:txBody>
          <a:bodyPr lIns="0" tIns="0" rIns="0" bIns="0" numCol="1" spcCol="38100"/>
          <a:lstStyle/>
          <a:p>
            <a:endParaRPr/>
          </a:p>
        </p:txBody>
      </p:sp>
      <p:sp>
        <p:nvSpPr>
          <p:cNvPr id="74" name="Text Placeholder 4"/>
          <p:cNvSpPr>
            <a:spLocks noGrp="1"/>
          </p:cNvSpPr>
          <p:nvPr>
            <p:ph type="body" sz="quarter" idx="24"/>
          </p:nvPr>
        </p:nvSpPr>
        <p:spPr>
          <a:xfrm>
            <a:off x="4232378" y="3978762"/>
            <a:ext cx="540002" cy="504001"/>
          </a:xfrm>
          <a:prstGeom prst="rect">
            <a:avLst/>
          </a:prstGeom>
        </p:spPr>
        <p:txBody>
          <a:bodyPr lIns="0" tIns="0" rIns="0" bIns="0" numCol="1" spcCol="38100"/>
          <a:lstStyle/>
          <a:p>
            <a:endParaRPr/>
          </a:p>
        </p:txBody>
      </p:sp>
      <p:sp>
        <p:nvSpPr>
          <p:cNvPr id="75" name="Text Placeholder 31"/>
          <p:cNvSpPr>
            <a:spLocks noGrp="1"/>
          </p:cNvSpPr>
          <p:nvPr>
            <p:ph type="body" sz="quarter" idx="25"/>
          </p:nvPr>
        </p:nvSpPr>
        <p:spPr>
          <a:xfrm>
            <a:off x="4772378" y="3978762"/>
            <a:ext cx="3207058" cy="261940"/>
          </a:xfrm>
          <a:prstGeom prst="rect">
            <a:avLst/>
          </a:prstGeom>
        </p:spPr>
        <p:txBody>
          <a:bodyPr lIns="45718" tIns="45718" rIns="45718" bIns="45718" numCol="1" spcCol="38100"/>
          <a:lstStyle/>
          <a:p>
            <a:endParaRPr/>
          </a:p>
        </p:txBody>
      </p:sp>
      <p:sp>
        <p:nvSpPr>
          <p:cNvPr id="76" name="Text Placeholder 31"/>
          <p:cNvSpPr>
            <a:spLocks noGrp="1"/>
          </p:cNvSpPr>
          <p:nvPr>
            <p:ph type="body" sz="quarter" idx="26"/>
          </p:nvPr>
        </p:nvSpPr>
        <p:spPr>
          <a:xfrm>
            <a:off x="4772378" y="4247900"/>
            <a:ext cx="3207058" cy="360002"/>
          </a:xfrm>
          <a:prstGeom prst="rect">
            <a:avLst/>
          </a:prstGeom>
        </p:spPr>
        <p:txBody>
          <a:bodyPr lIns="0" tIns="0" rIns="0" bIns="0" numCol="1" spcCol="38100"/>
          <a:lstStyle/>
          <a:p>
            <a:endParaRPr/>
          </a:p>
        </p:txBody>
      </p:sp>
      <p:sp>
        <p:nvSpPr>
          <p:cNvPr id="77" name="Text Placeholder 4"/>
          <p:cNvSpPr>
            <a:spLocks noGrp="1"/>
          </p:cNvSpPr>
          <p:nvPr>
            <p:ph type="body" sz="quarter" idx="27"/>
          </p:nvPr>
        </p:nvSpPr>
        <p:spPr>
          <a:xfrm>
            <a:off x="4232378" y="4679269"/>
            <a:ext cx="540002" cy="504001"/>
          </a:xfrm>
          <a:prstGeom prst="rect">
            <a:avLst/>
          </a:prstGeom>
        </p:spPr>
        <p:txBody>
          <a:bodyPr lIns="0" tIns="0" rIns="0" bIns="0" numCol="1" spcCol="38100"/>
          <a:lstStyle/>
          <a:p>
            <a:endParaRPr/>
          </a:p>
        </p:txBody>
      </p:sp>
      <p:sp>
        <p:nvSpPr>
          <p:cNvPr id="78" name="Text Placeholder 31"/>
          <p:cNvSpPr>
            <a:spLocks noGrp="1"/>
          </p:cNvSpPr>
          <p:nvPr>
            <p:ph type="body" sz="quarter" idx="28"/>
          </p:nvPr>
        </p:nvSpPr>
        <p:spPr>
          <a:xfrm>
            <a:off x="4772378" y="4679269"/>
            <a:ext cx="3207058" cy="261940"/>
          </a:xfrm>
          <a:prstGeom prst="rect">
            <a:avLst/>
          </a:prstGeom>
        </p:spPr>
        <p:txBody>
          <a:bodyPr lIns="45718" tIns="45718" rIns="45718" bIns="45718" numCol="1" spcCol="38100"/>
          <a:lstStyle/>
          <a:p>
            <a:endParaRPr/>
          </a:p>
        </p:txBody>
      </p:sp>
      <p:sp>
        <p:nvSpPr>
          <p:cNvPr id="79" name="Text Placeholder 31"/>
          <p:cNvSpPr>
            <a:spLocks noGrp="1"/>
          </p:cNvSpPr>
          <p:nvPr>
            <p:ph type="body" sz="quarter" idx="29"/>
          </p:nvPr>
        </p:nvSpPr>
        <p:spPr>
          <a:xfrm>
            <a:off x="4772378" y="4948406"/>
            <a:ext cx="3207058" cy="360002"/>
          </a:xfrm>
          <a:prstGeom prst="rect">
            <a:avLst/>
          </a:prstGeom>
        </p:spPr>
        <p:txBody>
          <a:bodyPr lIns="0" tIns="0" rIns="0" bIns="0" numCol="1" spcCol="38100"/>
          <a:lstStyle/>
          <a:p>
            <a:endParaRPr/>
          </a:p>
        </p:txBody>
      </p:sp>
      <p:sp>
        <p:nvSpPr>
          <p:cNvPr id="80" name="Picture Placeholder 2"/>
          <p:cNvSpPr>
            <a:spLocks noGrp="1"/>
          </p:cNvSpPr>
          <p:nvPr>
            <p:ph type="pic" idx="30"/>
          </p:nvPr>
        </p:nvSpPr>
        <p:spPr>
          <a:xfrm>
            <a:off x="0" y="0"/>
            <a:ext cx="3825920" cy="6858000"/>
          </a:xfrm>
          <a:prstGeom prst="rect">
            <a:avLst/>
          </a:prstGeom>
        </p:spPr>
        <p:txBody>
          <a:bodyPr lIns="91439" tIns="45719" rIns="91439" bIns="45719" numCol="1" spcCol="38100">
            <a:noAutofit/>
          </a:bodyPr>
          <a:lstStyle/>
          <a:p>
            <a:endParaRPr/>
          </a:p>
        </p:txBody>
      </p:sp>
      <p:sp>
        <p:nvSpPr>
          <p:cNvPr id="81" name="Title Text"/>
          <p:cNvSpPr txBox="1">
            <a:spLocks noGrp="1"/>
          </p:cNvSpPr>
          <p:nvPr>
            <p:ph type="title"/>
          </p:nvPr>
        </p:nvSpPr>
        <p:spPr>
          <a:xfrm>
            <a:off x="4232378" y="770472"/>
            <a:ext cx="1044377" cy="212077"/>
          </a:xfrm>
          <a:prstGeom prst="rect">
            <a:avLst/>
          </a:prstGeom>
        </p:spPr>
        <p:txBody>
          <a:bodyPr/>
          <a:lstStyle/>
          <a:p>
            <a:r>
              <a:t>Title Text</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93770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layout - contents 2">
    <p:spTree>
      <p:nvGrpSpPr>
        <p:cNvPr id="1" name=""/>
        <p:cNvGrpSpPr/>
        <p:nvPr/>
      </p:nvGrpSpPr>
      <p:grpSpPr>
        <a:xfrm>
          <a:off x="0" y="0"/>
          <a:ext cx="0" cy="0"/>
          <a:chOff x="0" y="0"/>
          <a:chExt cx="0" cy="0"/>
        </a:xfrm>
      </p:grpSpPr>
      <p:sp>
        <p:nvSpPr>
          <p:cNvPr id="8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Title Text"/>
          <p:cNvSpPr txBox="1">
            <a:spLocks noGrp="1"/>
          </p:cNvSpPr>
          <p:nvPr>
            <p:ph type="title"/>
          </p:nvPr>
        </p:nvSpPr>
        <p:spPr>
          <a:prstGeom prst="rect">
            <a:avLst/>
          </a:prstGeom>
        </p:spPr>
        <p:txBody>
          <a:bodyPr/>
          <a:lstStyle/>
          <a:p>
            <a:r>
              <a:t>Title Text</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119435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layout - just text">
    <p:spTree>
      <p:nvGrpSpPr>
        <p:cNvPr id="1" name=""/>
        <p:cNvGrpSpPr/>
        <p:nvPr/>
      </p:nvGrpSpPr>
      <p:grpSpPr>
        <a:xfrm>
          <a:off x="0" y="0"/>
          <a:ext cx="0" cy="0"/>
          <a:chOff x="0" y="0"/>
          <a:chExt cx="0" cy="0"/>
        </a:xfrm>
      </p:grpSpPr>
      <p:sp>
        <p:nvSpPr>
          <p:cNvPr id="98" name="Body Level One…"/>
          <p:cNvSpPr txBox="1">
            <a:spLocks noGrp="1"/>
          </p:cNvSpPr>
          <p:nvPr>
            <p:ph type="body" sz="quarter" idx="1"/>
          </p:nvPr>
        </p:nvSpPr>
        <p:spPr>
          <a:xfrm>
            <a:off x="388801" y="761441"/>
            <a:ext cx="7418107" cy="252001"/>
          </a:xfrm>
          <a:prstGeom prst="rect">
            <a:avLst/>
          </a:prstGeom>
        </p:spPr>
        <p:txBody>
          <a:bodyPr lIns="0" tIns="0" rIns="0" bIns="0" numCol="1" spcCol="38100" anchor="ctr"/>
          <a:lstStyle>
            <a:lvl1pPr defTabSz="914400">
              <a:lnSpc>
                <a:spcPct val="90000"/>
              </a:lnSpc>
              <a:defRPr sz="1400"/>
            </a:lvl1pPr>
            <a:lvl2pPr marL="590550" indent="-133350" defTabSz="914400">
              <a:lnSpc>
                <a:spcPct val="90000"/>
              </a:lnSpc>
              <a:defRPr sz="1400"/>
            </a:lvl2pPr>
            <a:lvl3pPr marL="1074419" indent="-160019" defTabSz="914400">
              <a:lnSpc>
                <a:spcPct val="90000"/>
              </a:lnSpc>
              <a:defRPr sz="1400"/>
            </a:lvl3pPr>
            <a:lvl4pPr marL="1549400" indent="-177800" defTabSz="914400">
              <a:lnSpc>
                <a:spcPct val="90000"/>
              </a:lnSpc>
              <a:defRPr sz="1400"/>
            </a:lvl4pPr>
            <a:lvl5pPr marL="2006600" indent="-177800" defTabSz="914400">
              <a:lnSpc>
                <a:spcPct val="90000"/>
              </a:lnSpc>
              <a:defRPr sz="1400"/>
            </a:lvl5pPr>
          </a:lstStyle>
          <a:p>
            <a:r>
              <a:t>Body Level One</a:t>
            </a:r>
          </a:p>
          <a:p>
            <a:pPr lvl="1"/>
            <a:r>
              <a:t>Body Level Two</a:t>
            </a:r>
          </a:p>
          <a:p>
            <a:pPr lvl="2"/>
            <a:r>
              <a:t>Body Level Three</a:t>
            </a:r>
          </a:p>
          <a:p>
            <a:pPr lvl="3"/>
            <a:r>
              <a:t>Body Level Four</a:t>
            </a:r>
          </a:p>
          <a:p>
            <a:pPr lvl="4"/>
            <a:r>
              <a:t>Body Level Five</a:t>
            </a:r>
          </a:p>
        </p:txBody>
      </p:sp>
      <p:sp>
        <p:nvSpPr>
          <p:cNvPr id="99" name="Title Text"/>
          <p:cNvSpPr txBox="1">
            <a:spLocks noGrp="1"/>
          </p:cNvSpPr>
          <p:nvPr>
            <p:ph type="title"/>
          </p:nvPr>
        </p:nvSpPr>
        <p:spPr>
          <a:xfrm>
            <a:off x="431999" y="544317"/>
            <a:ext cx="1260002" cy="212077"/>
          </a:xfrm>
          <a:prstGeom prst="rect">
            <a:avLst/>
          </a:prstGeom>
        </p:spPr>
        <p:txBody>
          <a:bodyPr/>
          <a:lstStyle/>
          <a:p>
            <a:r>
              <a:t>Title Text</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17722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layout - just an image">
    <p:spTree>
      <p:nvGrpSpPr>
        <p:cNvPr id="1" name=""/>
        <p:cNvGrpSpPr/>
        <p:nvPr/>
      </p:nvGrpSpPr>
      <p:grpSpPr>
        <a:xfrm>
          <a:off x="0" y="0"/>
          <a:ext cx="0" cy="0"/>
          <a:chOff x="0" y="0"/>
          <a:chExt cx="0" cy="0"/>
        </a:xfrm>
      </p:grpSpPr>
      <p:sp>
        <p:nvSpPr>
          <p:cNvPr id="107" name="Body Level One…"/>
          <p:cNvSpPr txBox="1">
            <a:spLocks noGrp="1"/>
          </p:cNvSpPr>
          <p:nvPr>
            <p:ph type="body" sz="quarter" idx="1"/>
          </p:nvPr>
        </p:nvSpPr>
        <p:spPr>
          <a:xfrm>
            <a:off x="388801" y="761441"/>
            <a:ext cx="7418107" cy="252001"/>
          </a:xfrm>
          <a:prstGeom prst="rect">
            <a:avLst/>
          </a:prstGeom>
        </p:spPr>
        <p:txBody>
          <a:bodyPr lIns="0" tIns="0" rIns="0" bIns="0" numCol="1" spcCol="38100" anchor="ctr"/>
          <a:lstStyle>
            <a:lvl1pPr defTabSz="914400">
              <a:lnSpc>
                <a:spcPct val="90000"/>
              </a:lnSpc>
              <a:defRPr sz="1400"/>
            </a:lvl1pPr>
            <a:lvl2pPr marL="590550" indent="-133350" defTabSz="914400">
              <a:lnSpc>
                <a:spcPct val="90000"/>
              </a:lnSpc>
              <a:defRPr sz="1400"/>
            </a:lvl2pPr>
            <a:lvl3pPr marL="1074419" indent="-160019" defTabSz="914400">
              <a:lnSpc>
                <a:spcPct val="90000"/>
              </a:lnSpc>
              <a:defRPr sz="1400"/>
            </a:lvl3pPr>
            <a:lvl4pPr marL="1549400" indent="-177800" defTabSz="914400">
              <a:lnSpc>
                <a:spcPct val="90000"/>
              </a:lnSpc>
              <a:defRPr sz="1400"/>
            </a:lvl4pPr>
            <a:lvl5pPr marL="2006600" indent="-177800" defTabSz="914400">
              <a:lnSpc>
                <a:spcPct val="90000"/>
              </a:lnSpc>
              <a:defRPr sz="1400"/>
            </a:lvl5pPr>
          </a:lstStyle>
          <a:p>
            <a:r>
              <a:t>Body Level One</a:t>
            </a:r>
          </a:p>
          <a:p>
            <a:pPr lvl="1"/>
            <a:r>
              <a:t>Body Level Two</a:t>
            </a:r>
          </a:p>
          <a:p>
            <a:pPr lvl="2"/>
            <a:r>
              <a:t>Body Level Three</a:t>
            </a:r>
          </a:p>
          <a:p>
            <a:pPr lvl="3"/>
            <a:r>
              <a:t>Body Level Four</a:t>
            </a:r>
          </a:p>
          <a:p>
            <a:pPr lvl="4"/>
            <a:r>
              <a:t>Body Level Five</a:t>
            </a:r>
          </a:p>
        </p:txBody>
      </p:sp>
      <p:sp>
        <p:nvSpPr>
          <p:cNvPr id="108" name="Picture Placeholder 2"/>
          <p:cNvSpPr>
            <a:spLocks noGrp="1"/>
          </p:cNvSpPr>
          <p:nvPr>
            <p:ph type="pic" idx="13"/>
          </p:nvPr>
        </p:nvSpPr>
        <p:spPr>
          <a:xfrm>
            <a:off x="388599" y="1150618"/>
            <a:ext cx="8263496" cy="5214347"/>
          </a:xfrm>
          <a:prstGeom prst="rect">
            <a:avLst/>
          </a:prstGeom>
        </p:spPr>
        <p:txBody>
          <a:bodyPr lIns="91439" tIns="45719" rIns="91439" bIns="45719" numCol="1" spcCol="38100">
            <a:noAutofit/>
          </a:bodyPr>
          <a:lstStyle/>
          <a:p>
            <a:endParaRPr/>
          </a:p>
        </p:txBody>
      </p:sp>
      <p:sp>
        <p:nvSpPr>
          <p:cNvPr id="109" name="Title Text"/>
          <p:cNvSpPr txBox="1">
            <a:spLocks noGrp="1"/>
          </p:cNvSpPr>
          <p:nvPr>
            <p:ph type="title"/>
          </p:nvPr>
        </p:nvSpPr>
        <p:spPr>
          <a:xfrm>
            <a:off x="431999" y="544317"/>
            <a:ext cx="1260002" cy="212077"/>
          </a:xfrm>
          <a:prstGeom prst="rect">
            <a:avLst/>
          </a:prstGeom>
        </p:spPr>
        <p:txBody>
          <a:bodyPr/>
          <a:lstStyle/>
          <a:p>
            <a:r>
              <a:t>Title Text</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407363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layout - 2 col text / med image">
    <p:spTree>
      <p:nvGrpSpPr>
        <p:cNvPr id="1" name=""/>
        <p:cNvGrpSpPr/>
        <p:nvPr/>
      </p:nvGrpSpPr>
      <p:grpSpPr>
        <a:xfrm>
          <a:off x="0" y="0"/>
          <a:ext cx="0" cy="0"/>
          <a:chOff x="0" y="0"/>
          <a:chExt cx="0" cy="0"/>
        </a:xfrm>
      </p:grpSpPr>
      <p:sp>
        <p:nvSpPr>
          <p:cNvPr id="117" name="Body Level One…"/>
          <p:cNvSpPr txBox="1">
            <a:spLocks noGrp="1"/>
          </p:cNvSpPr>
          <p:nvPr>
            <p:ph type="body" sz="quarter" idx="1"/>
          </p:nvPr>
        </p:nvSpPr>
        <p:spPr>
          <a:xfrm>
            <a:off x="388801" y="761441"/>
            <a:ext cx="7418107" cy="252001"/>
          </a:xfrm>
          <a:prstGeom prst="rect">
            <a:avLst/>
          </a:prstGeom>
        </p:spPr>
        <p:txBody>
          <a:bodyPr lIns="0" tIns="0" rIns="0" bIns="0" numCol="1" spcCol="38100" anchor="ctr"/>
          <a:lstStyle>
            <a:lvl1pPr defTabSz="914400">
              <a:lnSpc>
                <a:spcPct val="90000"/>
              </a:lnSpc>
              <a:defRPr sz="1400"/>
            </a:lvl1pPr>
            <a:lvl2pPr marL="590550" indent="-133350" defTabSz="914400">
              <a:lnSpc>
                <a:spcPct val="90000"/>
              </a:lnSpc>
              <a:defRPr sz="1400"/>
            </a:lvl2pPr>
            <a:lvl3pPr marL="1074419" indent="-160019" defTabSz="914400">
              <a:lnSpc>
                <a:spcPct val="90000"/>
              </a:lnSpc>
              <a:defRPr sz="1400"/>
            </a:lvl3pPr>
            <a:lvl4pPr marL="1549400" indent="-177800" defTabSz="914400">
              <a:lnSpc>
                <a:spcPct val="90000"/>
              </a:lnSpc>
              <a:defRPr sz="1400"/>
            </a:lvl4pPr>
            <a:lvl5pPr marL="2006600" indent="-177800" defTabSz="914400">
              <a:lnSpc>
                <a:spcPct val="90000"/>
              </a:lnSpc>
              <a:defRPr sz="1400"/>
            </a:lvl5pPr>
          </a:lstStyle>
          <a:p>
            <a:r>
              <a:t>Body Level One</a:t>
            </a:r>
          </a:p>
          <a:p>
            <a:pPr lvl="1"/>
            <a:r>
              <a:t>Body Level Two</a:t>
            </a:r>
          </a:p>
          <a:p>
            <a:pPr lvl="2"/>
            <a:r>
              <a:t>Body Level Three</a:t>
            </a:r>
          </a:p>
          <a:p>
            <a:pPr lvl="3"/>
            <a:r>
              <a:t>Body Level Four</a:t>
            </a:r>
          </a:p>
          <a:p>
            <a:pPr lvl="4"/>
            <a:r>
              <a:t>Body Level Five</a:t>
            </a:r>
          </a:p>
        </p:txBody>
      </p:sp>
      <p:sp>
        <p:nvSpPr>
          <p:cNvPr id="118" name="Picture Placeholder 2"/>
          <p:cNvSpPr>
            <a:spLocks noGrp="1"/>
          </p:cNvSpPr>
          <p:nvPr>
            <p:ph type="pic" idx="13"/>
          </p:nvPr>
        </p:nvSpPr>
        <p:spPr>
          <a:xfrm>
            <a:off x="2644138" y="1150618"/>
            <a:ext cx="6007956" cy="5214347"/>
          </a:xfrm>
          <a:prstGeom prst="rect">
            <a:avLst/>
          </a:prstGeom>
        </p:spPr>
        <p:txBody>
          <a:bodyPr lIns="91439" tIns="45719" rIns="91439" bIns="45719" numCol="1" spcCol="38100">
            <a:noAutofit/>
          </a:bodyPr>
          <a:lstStyle/>
          <a:p>
            <a:endParaRPr/>
          </a:p>
        </p:txBody>
      </p:sp>
      <p:sp>
        <p:nvSpPr>
          <p:cNvPr id="119" name="Text Placeholder 2"/>
          <p:cNvSpPr>
            <a:spLocks noGrp="1"/>
          </p:cNvSpPr>
          <p:nvPr>
            <p:ph type="body" sz="quarter" idx="14"/>
          </p:nvPr>
        </p:nvSpPr>
        <p:spPr>
          <a:xfrm>
            <a:off x="388801" y="1150617"/>
            <a:ext cx="2072459" cy="5214351"/>
          </a:xfrm>
          <a:prstGeom prst="rect">
            <a:avLst/>
          </a:prstGeom>
        </p:spPr>
        <p:txBody>
          <a:bodyPr numCol="1" spcCol="38100"/>
          <a:lstStyle/>
          <a:p>
            <a:endParaRPr/>
          </a:p>
        </p:txBody>
      </p:sp>
      <p:sp>
        <p:nvSpPr>
          <p:cNvPr id="120" name="Title Text"/>
          <p:cNvSpPr txBox="1">
            <a:spLocks noGrp="1"/>
          </p:cNvSpPr>
          <p:nvPr>
            <p:ph type="title"/>
          </p:nvPr>
        </p:nvSpPr>
        <p:spPr>
          <a:xfrm>
            <a:off x="431999" y="544317"/>
            <a:ext cx="1260002" cy="212077"/>
          </a:xfrm>
          <a:prstGeom prst="rect">
            <a:avLst/>
          </a:prstGeom>
        </p:spPr>
        <p:txBody>
          <a:bodyPr/>
          <a:lstStyle/>
          <a:p>
            <a:r>
              <a:t>Title Text</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415394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layout - 2 col text / image">
    <p:spTree>
      <p:nvGrpSpPr>
        <p:cNvPr id="1" name=""/>
        <p:cNvGrpSpPr/>
        <p:nvPr/>
      </p:nvGrpSpPr>
      <p:grpSpPr>
        <a:xfrm>
          <a:off x="0" y="0"/>
          <a:ext cx="0" cy="0"/>
          <a:chOff x="0" y="0"/>
          <a:chExt cx="0" cy="0"/>
        </a:xfrm>
      </p:grpSpPr>
      <p:sp>
        <p:nvSpPr>
          <p:cNvPr id="128" name="Body Level One…"/>
          <p:cNvSpPr txBox="1">
            <a:spLocks noGrp="1"/>
          </p:cNvSpPr>
          <p:nvPr>
            <p:ph type="body" sz="quarter" idx="1"/>
          </p:nvPr>
        </p:nvSpPr>
        <p:spPr>
          <a:xfrm>
            <a:off x="388801" y="761441"/>
            <a:ext cx="7418107" cy="252001"/>
          </a:xfrm>
          <a:prstGeom prst="rect">
            <a:avLst/>
          </a:prstGeom>
        </p:spPr>
        <p:txBody>
          <a:bodyPr lIns="0" tIns="0" rIns="0" bIns="0" numCol="1" spcCol="38100" anchor="ctr"/>
          <a:lstStyle>
            <a:lvl1pPr defTabSz="914400">
              <a:lnSpc>
                <a:spcPct val="90000"/>
              </a:lnSpc>
              <a:defRPr sz="1400"/>
            </a:lvl1pPr>
            <a:lvl2pPr marL="590550" indent="-133350" defTabSz="914400">
              <a:lnSpc>
                <a:spcPct val="90000"/>
              </a:lnSpc>
              <a:defRPr sz="1400"/>
            </a:lvl2pPr>
            <a:lvl3pPr marL="1074419" indent="-160019" defTabSz="914400">
              <a:lnSpc>
                <a:spcPct val="90000"/>
              </a:lnSpc>
              <a:defRPr sz="1400"/>
            </a:lvl3pPr>
            <a:lvl4pPr marL="1549400" indent="-177800" defTabSz="914400">
              <a:lnSpc>
                <a:spcPct val="90000"/>
              </a:lnSpc>
              <a:defRPr sz="1400"/>
            </a:lvl4pPr>
            <a:lvl5pPr marL="2006600" indent="-177800" defTabSz="914400">
              <a:lnSpc>
                <a:spcPct val="90000"/>
              </a:lnSpc>
              <a:defRPr sz="1400"/>
            </a:lvl5pPr>
          </a:lstStyle>
          <a:p>
            <a:r>
              <a:t>Body Level One</a:t>
            </a:r>
          </a:p>
          <a:p>
            <a:pPr lvl="1"/>
            <a:r>
              <a:t>Body Level Two</a:t>
            </a:r>
          </a:p>
          <a:p>
            <a:pPr lvl="2"/>
            <a:r>
              <a:t>Body Level Three</a:t>
            </a:r>
          </a:p>
          <a:p>
            <a:pPr lvl="3"/>
            <a:r>
              <a:t>Body Level Four</a:t>
            </a:r>
          </a:p>
          <a:p>
            <a:pPr lvl="4"/>
            <a:r>
              <a:t>Body Level Five</a:t>
            </a:r>
          </a:p>
        </p:txBody>
      </p:sp>
      <p:sp>
        <p:nvSpPr>
          <p:cNvPr id="129" name="Picture Placeholder 2"/>
          <p:cNvSpPr>
            <a:spLocks noGrp="1"/>
          </p:cNvSpPr>
          <p:nvPr>
            <p:ph type="pic" sz="half" idx="13"/>
          </p:nvPr>
        </p:nvSpPr>
        <p:spPr>
          <a:xfrm>
            <a:off x="4434840" y="1150618"/>
            <a:ext cx="4217254" cy="5214347"/>
          </a:xfrm>
          <a:prstGeom prst="rect">
            <a:avLst/>
          </a:prstGeom>
        </p:spPr>
        <p:txBody>
          <a:bodyPr lIns="91439" tIns="45719" rIns="91439" bIns="45719" numCol="1" spcCol="38100">
            <a:noAutofit/>
          </a:bodyPr>
          <a:lstStyle/>
          <a:p>
            <a:endParaRPr/>
          </a:p>
        </p:txBody>
      </p:sp>
      <p:sp>
        <p:nvSpPr>
          <p:cNvPr id="130" name="Text Placeholder 2"/>
          <p:cNvSpPr>
            <a:spLocks noGrp="1"/>
          </p:cNvSpPr>
          <p:nvPr>
            <p:ph type="body" sz="half" idx="14"/>
          </p:nvPr>
        </p:nvSpPr>
        <p:spPr>
          <a:xfrm>
            <a:off x="388799" y="1150617"/>
            <a:ext cx="3855543" cy="5214351"/>
          </a:xfrm>
          <a:prstGeom prst="rect">
            <a:avLst/>
          </a:prstGeom>
        </p:spPr>
        <p:txBody>
          <a:bodyPr numCol="1" spcCol="38100"/>
          <a:lstStyle/>
          <a:p>
            <a:endParaRPr/>
          </a:p>
        </p:txBody>
      </p:sp>
      <p:sp>
        <p:nvSpPr>
          <p:cNvPr id="131" name="Title Text"/>
          <p:cNvSpPr txBox="1">
            <a:spLocks noGrp="1"/>
          </p:cNvSpPr>
          <p:nvPr>
            <p:ph type="title"/>
          </p:nvPr>
        </p:nvSpPr>
        <p:spPr>
          <a:xfrm>
            <a:off x="431999" y="544317"/>
            <a:ext cx="1260002" cy="212077"/>
          </a:xfrm>
          <a:prstGeom prst="rect">
            <a:avLst/>
          </a:prstGeom>
        </p:spPr>
        <p:txBody>
          <a:bodyPr/>
          <a:lstStyle/>
          <a:p>
            <a:r>
              <a:t>Title Text</a:t>
            </a:r>
          </a:p>
        </p:txBody>
      </p:sp>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785199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layout - 2 col text / chart">
    <p:spTree>
      <p:nvGrpSpPr>
        <p:cNvPr id="1" name=""/>
        <p:cNvGrpSpPr/>
        <p:nvPr/>
      </p:nvGrpSpPr>
      <p:grpSpPr>
        <a:xfrm>
          <a:off x="0" y="0"/>
          <a:ext cx="0" cy="0"/>
          <a:chOff x="0" y="0"/>
          <a:chExt cx="0" cy="0"/>
        </a:xfrm>
      </p:grpSpPr>
      <p:sp>
        <p:nvSpPr>
          <p:cNvPr id="139" name="Body Level One…"/>
          <p:cNvSpPr txBox="1">
            <a:spLocks noGrp="1"/>
          </p:cNvSpPr>
          <p:nvPr>
            <p:ph type="body" sz="quarter" idx="1"/>
          </p:nvPr>
        </p:nvSpPr>
        <p:spPr>
          <a:xfrm>
            <a:off x="388801" y="761441"/>
            <a:ext cx="7418107" cy="252001"/>
          </a:xfrm>
          <a:prstGeom prst="rect">
            <a:avLst/>
          </a:prstGeom>
        </p:spPr>
        <p:txBody>
          <a:bodyPr lIns="0" tIns="0" rIns="0" bIns="0" numCol="1" spcCol="38100" anchor="ctr"/>
          <a:lstStyle>
            <a:lvl1pPr defTabSz="914400">
              <a:lnSpc>
                <a:spcPct val="90000"/>
              </a:lnSpc>
              <a:defRPr sz="1400"/>
            </a:lvl1pPr>
            <a:lvl2pPr marL="590550" indent="-133350" defTabSz="914400">
              <a:lnSpc>
                <a:spcPct val="90000"/>
              </a:lnSpc>
              <a:defRPr sz="1400"/>
            </a:lvl2pPr>
            <a:lvl3pPr marL="1074419" indent="-160019" defTabSz="914400">
              <a:lnSpc>
                <a:spcPct val="90000"/>
              </a:lnSpc>
              <a:defRPr sz="1400"/>
            </a:lvl3pPr>
            <a:lvl4pPr marL="1549400" indent="-177800" defTabSz="914400">
              <a:lnSpc>
                <a:spcPct val="90000"/>
              </a:lnSpc>
              <a:defRPr sz="1400"/>
            </a:lvl4pPr>
            <a:lvl5pPr marL="2006600" indent="-177800" defTabSz="914400">
              <a:lnSpc>
                <a:spcPct val="90000"/>
              </a:lnSpc>
              <a:defRPr sz="1400"/>
            </a:lvl5pPr>
          </a:lstStyle>
          <a:p>
            <a:r>
              <a:t>Body Level One</a:t>
            </a:r>
          </a:p>
          <a:p>
            <a:pPr lvl="1"/>
            <a:r>
              <a:t>Body Level Two</a:t>
            </a:r>
          </a:p>
          <a:p>
            <a:pPr lvl="2"/>
            <a:r>
              <a:t>Body Level Three</a:t>
            </a:r>
          </a:p>
          <a:p>
            <a:pPr lvl="3"/>
            <a:r>
              <a:t>Body Level Four</a:t>
            </a:r>
          </a:p>
          <a:p>
            <a:pPr lvl="4"/>
            <a:r>
              <a:t>Body Level Five</a:t>
            </a:r>
          </a:p>
        </p:txBody>
      </p:sp>
      <p:sp>
        <p:nvSpPr>
          <p:cNvPr id="140" name="Picture Placeholder 2"/>
          <p:cNvSpPr>
            <a:spLocks noGrp="1"/>
          </p:cNvSpPr>
          <p:nvPr>
            <p:ph type="pic" sz="half" idx="13"/>
          </p:nvPr>
        </p:nvSpPr>
        <p:spPr>
          <a:xfrm>
            <a:off x="4434840" y="1150618"/>
            <a:ext cx="4217254" cy="5214347"/>
          </a:xfrm>
          <a:prstGeom prst="rect">
            <a:avLst/>
          </a:prstGeom>
        </p:spPr>
        <p:txBody>
          <a:bodyPr lIns="91439" tIns="45719" rIns="91439" bIns="45719" numCol="1" spcCol="38100">
            <a:noAutofit/>
          </a:bodyPr>
          <a:lstStyle/>
          <a:p>
            <a:endParaRPr/>
          </a:p>
        </p:txBody>
      </p:sp>
      <p:sp>
        <p:nvSpPr>
          <p:cNvPr id="141" name="Text Placeholder 2"/>
          <p:cNvSpPr>
            <a:spLocks noGrp="1"/>
          </p:cNvSpPr>
          <p:nvPr>
            <p:ph type="body" sz="quarter" idx="14"/>
          </p:nvPr>
        </p:nvSpPr>
        <p:spPr>
          <a:xfrm>
            <a:off x="388799" y="1150618"/>
            <a:ext cx="3855543" cy="2486370"/>
          </a:xfrm>
          <a:prstGeom prst="rect">
            <a:avLst/>
          </a:prstGeom>
        </p:spPr>
        <p:txBody>
          <a:bodyPr spcCol="38100"/>
          <a:lstStyle/>
          <a:p>
            <a:endParaRPr/>
          </a:p>
        </p:txBody>
      </p:sp>
      <p:sp>
        <p:nvSpPr>
          <p:cNvPr id="142" name="Text Placeholder 2"/>
          <p:cNvSpPr>
            <a:spLocks noGrp="1"/>
          </p:cNvSpPr>
          <p:nvPr>
            <p:ph type="body" sz="quarter" idx="15"/>
          </p:nvPr>
        </p:nvSpPr>
        <p:spPr>
          <a:xfrm>
            <a:off x="388798" y="3873241"/>
            <a:ext cx="3855543" cy="2486369"/>
          </a:xfrm>
          <a:prstGeom prst="rect">
            <a:avLst/>
          </a:prstGeom>
        </p:spPr>
        <p:txBody>
          <a:bodyPr numCol="1" spcCol="38100"/>
          <a:lstStyle/>
          <a:p>
            <a:endParaRPr/>
          </a:p>
        </p:txBody>
      </p:sp>
      <p:sp>
        <p:nvSpPr>
          <p:cNvPr id="143" name="Title Text"/>
          <p:cNvSpPr txBox="1">
            <a:spLocks noGrp="1"/>
          </p:cNvSpPr>
          <p:nvPr>
            <p:ph type="title"/>
          </p:nvPr>
        </p:nvSpPr>
        <p:spPr>
          <a:xfrm>
            <a:off x="431999" y="544317"/>
            <a:ext cx="1260002" cy="212077"/>
          </a:xfrm>
          <a:prstGeom prst="rect">
            <a:avLst/>
          </a:prstGeom>
        </p:spPr>
        <p:txBody>
          <a:bodyPr/>
          <a:lstStyle/>
          <a:p>
            <a:r>
              <a:t>Title Text</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13716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layout - 3 column">
    <p:spTree>
      <p:nvGrpSpPr>
        <p:cNvPr id="1" name=""/>
        <p:cNvGrpSpPr/>
        <p:nvPr/>
      </p:nvGrpSpPr>
      <p:grpSpPr>
        <a:xfrm>
          <a:off x="0" y="0"/>
          <a:ext cx="0" cy="0"/>
          <a:chOff x="0" y="0"/>
          <a:chExt cx="0" cy="0"/>
        </a:xfrm>
      </p:grpSpPr>
      <p:sp>
        <p:nvSpPr>
          <p:cNvPr id="151" name="Body Level One…"/>
          <p:cNvSpPr txBox="1">
            <a:spLocks noGrp="1"/>
          </p:cNvSpPr>
          <p:nvPr>
            <p:ph type="body" sz="quarter" idx="1"/>
          </p:nvPr>
        </p:nvSpPr>
        <p:spPr>
          <a:xfrm>
            <a:off x="388801" y="761441"/>
            <a:ext cx="7418107" cy="252001"/>
          </a:xfrm>
          <a:prstGeom prst="rect">
            <a:avLst/>
          </a:prstGeom>
        </p:spPr>
        <p:txBody>
          <a:bodyPr lIns="0" tIns="0" rIns="0" bIns="0" numCol="1" spcCol="38100" anchor="ctr"/>
          <a:lstStyle>
            <a:lvl1pPr defTabSz="914400">
              <a:lnSpc>
                <a:spcPct val="90000"/>
              </a:lnSpc>
              <a:defRPr sz="1400"/>
            </a:lvl1pPr>
            <a:lvl2pPr marL="590550" indent="-133350" defTabSz="914400">
              <a:lnSpc>
                <a:spcPct val="90000"/>
              </a:lnSpc>
              <a:defRPr sz="1400"/>
            </a:lvl2pPr>
            <a:lvl3pPr marL="1074419" indent="-160019" defTabSz="914400">
              <a:lnSpc>
                <a:spcPct val="90000"/>
              </a:lnSpc>
              <a:defRPr sz="1400"/>
            </a:lvl3pPr>
            <a:lvl4pPr marL="1549400" indent="-177800" defTabSz="914400">
              <a:lnSpc>
                <a:spcPct val="90000"/>
              </a:lnSpc>
              <a:defRPr sz="1400"/>
            </a:lvl4pPr>
            <a:lvl5pPr marL="2006600" indent="-177800" defTabSz="914400">
              <a:lnSpc>
                <a:spcPct val="90000"/>
              </a:lnSpc>
              <a:defRPr sz="1400"/>
            </a:lvl5pPr>
          </a:lstStyle>
          <a:p>
            <a:r>
              <a:t>Body Level One</a:t>
            </a:r>
          </a:p>
          <a:p>
            <a:pPr lvl="1"/>
            <a:r>
              <a:t>Body Level Two</a:t>
            </a:r>
          </a:p>
          <a:p>
            <a:pPr lvl="2"/>
            <a:r>
              <a:t>Body Level Three</a:t>
            </a:r>
          </a:p>
          <a:p>
            <a:pPr lvl="3"/>
            <a:r>
              <a:t>Body Level Four</a:t>
            </a:r>
          </a:p>
          <a:p>
            <a:pPr lvl="4"/>
            <a:r>
              <a:t>Body Level Five</a:t>
            </a:r>
          </a:p>
        </p:txBody>
      </p:sp>
      <p:sp>
        <p:nvSpPr>
          <p:cNvPr id="152" name="Text Placeholder 2"/>
          <p:cNvSpPr>
            <a:spLocks noGrp="1"/>
          </p:cNvSpPr>
          <p:nvPr>
            <p:ph type="body" sz="half" idx="13"/>
          </p:nvPr>
        </p:nvSpPr>
        <p:spPr>
          <a:xfrm>
            <a:off x="388800" y="1150618"/>
            <a:ext cx="2552521" cy="5214351"/>
          </a:xfrm>
          <a:prstGeom prst="rect">
            <a:avLst/>
          </a:prstGeom>
        </p:spPr>
        <p:txBody>
          <a:bodyPr numCol="1" spcCol="38100"/>
          <a:lstStyle/>
          <a:p>
            <a:endParaRPr/>
          </a:p>
        </p:txBody>
      </p:sp>
      <p:sp>
        <p:nvSpPr>
          <p:cNvPr id="153" name="Text Placeholder 2"/>
          <p:cNvSpPr>
            <a:spLocks noGrp="1"/>
          </p:cNvSpPr>
          <p:nvPr>
            <p:ph type="body" sz="half" idx="14"/>
          </p:nvPr>
        </p:nvSpPr>
        <p:spPr>
          <a:xfrm>
            <a:off x="3086030" y="1150617"/>
            <a:ext cx="2552521" cy="5214351"/>
          </a:xfrm>
          <a:prstGeom prst="rect">
            <a:avLst/>
          </a:prstGeom>
        </p:spPr>
        <p:txBody>
          <a:bodyPr numCol="1" spcCol="38100"/>
          <a:lstStyle/>
          <a:p>
            <a:endParaRPr/>
          </a:p>
        </p:txBody>
      </p:sp>
      <p:sp>
        <p:nvSpPr>
          <p:cNvPr id="154" name="Text Placeholder 2"/>
          <p:cNvSpPr>
            <a:spLocks noGrp="1"/>
          </p:cNvSpPr>
          <p:nvPr>
            <p:ph type="body" sz="half" idx="15"/>
          </p:nvPr>
        </p:nvSpPr>
        <p:spPr>
          <a:xfrm>
            <a:off x="5783259" y="1150614"/>
            <a:ext cx="2869035" cy="5214351"/>
          </a:xfrm>
          <a:prstGeom prst="rect">
            <a:avLst/>
          </a:prstGeom>
        </p:spPr>
        <p:txBody>
          <a:bodyPr numCol="1" spcCol="38100"/>
          <a:lstStyle/>
          <a:p>
            <a:endParaRPr/>
          </a:p>
        </p:txBody>
      </p:sp>
      <p:sp>
        <p:nvSpPr>
          <p:cNvPr id="155" name="Title Text"/>
          <p:cNvSpPr txBox="1">
            <a:spLocks noGrp="1"/>
          </p:cNvSpPr>
          <p:nvPr>
            <p:ph type="title"/>
          </p:nvPr>
        </p:nvSpPr>
        <p:spPr>
          <a:xfrm>
            <a:off x="431999" y="544317"/>
            <a:ext cx="1260002" cy="212077"/>
          </a:xfrm>
          <a:prstGeom prst="rect">
            <a:avLst/>
          </a:prstGeom>
        </p:spPr>
        <p:txBody>
          <a:bodyPr/>
          <a:lstStyle/>
          <a:p>
            <a:r>
              <a:t>Title Text</a:t>
            </a: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484499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layout - 2 rows">
    <p:spTree>
      <p:nvGrpSpPr>
        <p:cNvPr id="1" name=""/>
        <p:cNvGrpSpPr/>
        <p:nvPr/>
      </p:nvGrpSpPr>
      <p:grpSpPr>
        <a:xfrm>
          <a:off x="0" y="0"/>
          <a:ext cx="0" cy="0"/>
          <a:chOff x="0" y="0"/>
          <a:chExt cx="0" cy="0"/>
        </a:xfrm>
      </p:grpSpPr>
      <p:pic>
        <p:nvPicPr>
          <p:cNvPr id="163" name="Picture 1" descr="Picture 1"/>
          <p:cNvPicPr>
            <a:picLocks noChangeAspect="1"/>
          </p:cNvPicPr>
          <p:nvPr/>
        </p:nvPicPr>
        <p:blipFill>
          <a:blip r:embed="rId2"/>
          <a:stretch>
            <a:fillRect/>
          </a:stretch>
        </p:blipFill>
        <p:spPr>
          <a:xfrm>
            <a:off x="8093932" y="200297"/>
            <a:ext cx="812843" cy="558827"/>
          </a:xfrm>
          <a:prstGeom prst="rect">
            <a:avLst/>
          </a:prstGeom>
          <a:ln w="12700">
            <a:miter lim="400000"/>
          </a:ln>
        </p:spPr>
      </p:pic>
      <p:sp>
        <p:nvSpPr>
          <p:cNvPr id="164" name="Body Level One…"/>
          <p:cNvSpPr txBox="1">
            <a:spLocks noGrp="1"/>
          </p:cNvSpPr>
          <p:nvPr>
            <p:ph type="body" sz="quarter" idx="1"/>
          </p:nvPr>
        </p:nvSpPr>
        <p:spPr>
          <a:xfrm>
            <a:off x="388801" y="761441"/>
            <a:ext cx="7418107" cy="252001"/>
          </a:xfrm>
          <a:prstGeom prst="rect">
            <a:avLst/>
          </a:prstGeom>
        </p:spPr>
        <p:txBody>
          <a:bodyPr lIns="0" tIns="0" rIns="0" bIns="0" numCol="1" spcCol="38100" anchor="ctr"/>
          <a:lstStyle>
            <a:lvl1pPr defTabSz="914400">
              <a:lnSpc>
                <a:spcPct val="90000"/>
              </a:lnSpc>
              <a:defRPr sz="1400"/>
            </a:lvl1pPr>
            <a:lvl2pPr marL="590550" indent="-133350" defTabSz="914400">
              <a:lnSpc>
                <a:spcPct val="90000"/>
              </a:lnSpc>
              <a:defRPr sz="1400"/>
            </a:lvl2pPr>
            <a:lvl3pPr marL="1074419" indent="-160019" defTabSz="914400">
              <a:lnSpc>
                <a:spcPct val="90000"/>
              </a:lnSpc>
              <a:defRPr sz="1400"/>
            </a:lvl3pPr>
            <a:lvl4pPr marL="1549400" indent="-177800" defTabSz="914400">
              <a:lnSpc>
                <a:spcPct val="90000"/>
              </a:lnSpc>
              <a:defRPr sz="1400"/>
            </a:lvl4pPr>
            <a:lvl5pPr marL="2006600" indent="-177800" defTabSz="914400">
              <a:lnSpc>
                <a:spcPct val="90000"/>
              </a:lnSpc>
              <a:defRPr sz="1400"/>
            </a:lvl5pPr>
          </a:lstStyle>
          <a:p>
            <a:r>
              <a:t>Body Level One</a:t>
            </a:r>
          </a:p>
          <a:p>
            <a:pPr lvl="1"/>
            <a:r>
              <a:t>Body Level Two</a:t>
            </a:r>
          </a:p>
          <a:p>
            <a:pPr lvl="2"/>
            <a:r>
              <a:t>Body Level Three</a:t>
            </a:r>
          </a:p>
          <a:p>
            <a:pPr lvl="3"/>
            <a:r>
              <a:t>Body Level Four</a:t>
            </a:r>
          </a:p>
          <a:p>
            <a:pPr lvl="4"/>
            <a:r>
              <a:t>Body Level Five</a:t>
            </a:r>
          </a:p>
        </p:txBody>
      </p:sp>
      <p:sp>
        <p:nvSpPr>
          <p:cNvPr id="165" name="Text Placeholder 2"/>
          <p:cNvSpPr>
            <a:spLocks noGrp="1"/>
          </p:cNvSpPr>
          <p:nvPr>
            <p:ph type="body" sz="half" idx="13"/>
          </p:nvPr>
        </p:nvSpPr>
        <p:spPr>
          <a:xfrm>
            <a:off x="388800" y="1150618"/>
            <a:ext cx="8263495" cy="2278384"/>
          </a:xfrm>
          <a:prstGeom prst="rect">
            <a:avLst/>
          </a:prstGeom>
        </p:spPr>
        <p:txBody>
          <a:bodyPr numCol="1" spcCol="38100"/>
          <a:lstStyle/>
          <a:p>
            <a:endParaRPr/>
          </a:p>
        </p:txBody>
      </p:sp>
      <p:sp>
        <p:nvSpPr>
          <p:cNvPr id="166" name="Text Placeholder 2"/>
          <p:cNvSpPr>
            <a:spLocks noGrp="1"/>
          </p:cNvSpPr>
          <p:nvPr>
            <p:ph type="body" sz="half" idx="14"/>
          </p:nvPr>
        </p:nvSpPr>
        <p:spPr>
          <a:xfrm>
            <a:off x="388800" y="3566178"/>
            <a:ext cx="8263495" cy="2798786"/>
          </a:xfrm>
          <a:prstGeom prst="rect">
            <a:avLst/>
          </a:prstGeom>
        </p:spPr>
        <p:txBody>
          <a:bodyPr numCol="1" spcCol="38100"/>
          <a:lstStyle/>
          <a:p>
            <a:endParaRPr/>
          </a:p>
        </p:txBody>
      </p:sp>
      <p:sp>
        <p:nvSpPr>
          <p:cNvPr id="167" name="Title Text"/>
          <p:cNvSpPr txBox="1">
            <a:spLocks noGrp="1"/>
          </p:cNvSpPr>
          <p:nvPr>
            <p:ph type="title"/>
          </p:nvPr>
        </p:nvSpPr>
        <p:spPr>
          <a:xfrm>
            <a:off x="431999" y="544317"/>
            <a:ext cx="1260002" cy="212077"/>
          </a:xfrm>
          <a:prstGeom prst="rect">
            <a:avLst/>
          </a:prstGeom>
        </p:spPr>
        <p:txBody>
          <a:bodyPr/>
          <a:lstStyle/>
          <a:p>
            <a:r>
              <a:t>Title Text</a:t>
            </a: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70533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5"/>
          <a:stretch>
            <a:fillRect/>
          </a:stretch>
        </p:blipFill>
        <p:spPr>
          <a:xfrm>
            <a:off x="8093932" y="200297"/>
            <a:ext cx="812843" cy="558827"/>
          </a:xfrm>
          <a:prstGeom prst="rect">
            <a:avLst/>
          </a:prstGeom>
          <a:ln w="12700">
            <a:miter lim="400000"/>
          </a:ln>
        </p:spPr>
      </p:pic>
      <p:sp>
        <p:nvSpPr>
          <p:cNvPr id="3" name="Body Level One…"/>
          <p:cNvSpPr txBox="1">
            <a:spLocks noGrp="1"/>
          </p:cNvSpPr>
          <p:nvPr>
            <p:ph type="body" idx="1"/>
          </p:nvPr>
        </p:nvSpPr>
        <p:spPr>
          <a:xfrm>
            <a:off x="431999" y="1079999"/>
            <a:ext cx="8220296" cy="5284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000" tIns="36000" rIns="36000" bIns="36000" numCol="2" spcCol="359999">
            <a:normAutofit/>
          </a:bodyPr>
          <a:lstStyle/>
          <a:p>
            <a:r>
              <a:t>Body Level One</a:t>
            </a:r>
          </a:p>
          <a:p>
            <a:pPr lvl="1"/>
            <a:r>
              <a:t>Body Level Two</a:t>
            </a:r>
          </a:p>
          <a:p>
            <a:pPr lvl="2"/>
            <a:r>
              <a:t>Body Level Three</a:t>
            </a:r>
          </a:p>
          <a:p>
            <a:pPr lvl="3"/>
            <a:r>
              <a:t>Body Level Four</a:t>
            </a:r>
          </a:p>
          <a:p>
            <a:pPr lvl="4"/>
            <a:r>
              <a:t>Body Level Five</a:t>
            </a:r>
          </a:p>
        </p:txBody>
      </p:sp>
      <p:sp>
        <p:nvSpPr>
          <p:cNvPr id="4" name="Title Text"/>
          <p:cNvSpPr txBox="1">
            <a:spLocks noGrp="1"/>
          </p:cNvSpPr>
          <p:nvPr>
            <p:ph type="title"/>
          </p:nvPr>
        </p:nvSpPr>
        <p:spPr>
          <a:xfrm>
            <a:off x="431999" y="544317"/>
            <a:ext cx="1044376" cy="212077"/>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Title Text</a:t>
            </a:r>
          </a:p>
        </p:txBody>
      </p:sp>
      <p:sp>
        <p:nvSpPr>
          <p:cNvPr id="5" name="Slide Number"/>
          <p:cNvSpPr txBox="1">
            <a:spLocks noGrp="1"/>
          </p:cNvSpPr>
          <p:nvPr>
            <p:ph type="sldNum" sz="quarter" idx="2"/>
          </p:nvPr>
        </p:nvSpPr>
        <p:spPr>
          <a:xfrm>
            <a:off x="8652294" y="6524412"/>
            <a:ext cx="491708" cy="172815"/>
          </a:xfrm>
          <a:prstGeom prst="rect">
            <a:avLst/>
          </a:prstGeom>
          <a:solidFill>
            <a:schemeClr val="accent1"/>
          </a:solidFill>
          <a:ln w="12700">
            <a:miter lim="400000"/>
          </a:ln>
        </p:spPr>
        <p:txBody>
          <a:bodyPr lIns="0" tIns="0" rIns="0" bIns="0" anchor="ctr">
            <a:spAutoFit/>
          </a:bodyPr>
          <a:lstStyle>
            <a:lvl1pPr algn="ctr">
              <a:defRPr sz="1200">
                <a:solidFill>
                  <a:srgbClr val="FFFFFF"/>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4636873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txStyles>
    <p:titleStyle>
      <a:lvl1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1400" b="1" i="0" u="none" strike="noStrike" cap="none" spc="0" baseline="0">
          <a:solidFill>
            <a:srgbClr val="FFFFFF"/>
          </a:solidFill>
          <a:uFillTx/>
          <a:latin typeface="+mn-lt"/>
          <a:ea typeface="+mn-ea"/>
          <a:cs typeface="+mn-cs"/>
          <a:sym typeface="Arial"/>
        </a:defRPr>
      </a:lvl9pPr>
    </p:titleStyle>
    <p:bodyStyle>
      <a:lvl1pPr marL="0" marR="0" indent="0" algn="l" defTabSz="287993" rtl="0" latinLnBrk="0">
        <a:lnSpc>
          <a:spcPts val="1600"/>
        </a:lnSpc>
        <a:spcBef>
          <a:spcPts val="1000"/>
        </a:spcBef>
        <a:spcAft>
          <a:spcPts val="0"/>
        </a:spcAft>
        <a:buClrTx/>
        <a:buSzTx/>
        <a:buFontTx/>
        <a:buNone/>
        <a:tabLst/>
        <a:defRPr sz="1200" b="1" i="0" u="none" strike="noStrike" cap="none" spc="0" baseline="0">
          <a:solidFill>
            <a:srgbClr val="000000"/>
          </a:solidFill>
          <a:uFillTx/>
          <a:latin typeface="+mn-lt"/>
          <a:ea typeface="+mn-ea"/>
          <a:cs typeface="+mn-cs"/>
          <a:sym typeface="Arial"/>
        </a:defRPr>
      </a:lvl1pPr>
      <a:lvl2pPr marL="571500" marR="0" indent="-11430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2pPr>
      <a:lvl3pPr marL="1051560" marR="0" indent="-13716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3pPr>
      <a:lvl4pPr marL="1524000" marR="0" indent="-15240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4pPr>
      <a:lvl5pPr marL="1981200" marR="0" indent="-15240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5pPr>
      <a:lvl6pPr marL="2438400" marR="0" indent="-15240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6pPr>
      <a:lvl7pPr marL="2895600" marR="0" indent="-15240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7pPr>
      <a:lvl8pPr marL="3352800" marR="0" indent="-15240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8pPr>
      <a:lvl9pPr marL="3810000" marR="0" indent="-152400" algn="l" defTabSz="287993" rtl="0" latinLnBrk="0">
        <a:lnSpc>
          <a:spcPts val="1600"/>
        </a:lnSpc>
        <a:spcBef>
          <a:spcPts val="1000"/>
        </a:spcBef>
        <a:spcAft>
          <a:spcPts val="0"/>
        </a:spcAft>
        <a:buClrTx/>
        <a:buSzPct val="100000"/>
        <a:buFontTx/>
        <a:buChar char="•"/>
        <a:tabLst/>
        <a:defRPr sz="1200" b="1" i="0" u="none" strike="noStrike" cap="none" spc="0" baseline="0">
          <a:solidFill>
            <a:srgbClr val="000000"/>
          </a:solidFill>
          <a:uFillTx/>
          <a:latin typeface="+mn-lt"/>
          <a:ea typeface="+mn-ea"/>
          <a:cs typeface="+mn-cs"/>
          <a:sym typeface="Arial"/>
        </a:defRPr>
      </a:lvl9pPr>
    </p:bodyStyle>
    <p:otherStyle>
      <a:lvl1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ct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www.maxpixel.net/Question-Mark-Search-Engine-Question-Response-1020165"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hyperlink" Target="https://creativecommons.org/licenses/by/3.0/" TargetMode="External"/><Relationship Id="rId5" Type="http://schemas.openxmlformats.org/officeDocument/2006/relationships/diagramQuickStyle" Target="../diagrams/quickStyle3.xml"/><Relationship Id="rId10" Type="http://schemas.openxmlformats.org/officeDocument/2006/relationships/hyperlink" Target="https://foto.wuestenigel.com/human-hand-writing-organspende-on-whiteboard/" TargetMode="External"/><Relationship Id="rId4" Type="http://schemas.openxmlformats.org/officeDocument/2006/relationships/diagramLayout" Target="../diagrams/layout3.xml"/><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writersally.blogspot.com/2015/12/iwsgprepping-for-next-step.html" TargetMode="External"/><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aliem.com/paucis-verbis-approach-to-increased-osmolal-gap/mindthega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s://asiapacificreport.nz/2016/03/06/african-youth-gather-to-discuss-race-profiling-allegations-over-nz-police/" TargetMode="External"/><Relationship Id="rId10" Type="http://schemas.openxmlformats.org/officeDocument/2006/relationships/image" Target="../media/image5.png"/><Relationship Id="rId4" Type="http://schemas.openxmlformats.org/officeDocument/2006/relationships/image" Target="../media/image7.jpg"/><Relationship Id="rId9" Type="http://schemas.openxmlformats.org/officeDocument/2006/relationships/hyperlink" Target="https://www.studentdoctor.net/2016/04/06/guide-successful-gap-ye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12.png"/><Relationship Id="rId7" Type="http://schemas.openxmlformats.org/officeDocument/2006/relationships/hyperlink" Target="https://s4be.cochrane.org/blog/2015/07/24/nominal-ordinal-numerical-variables/" TargetMode="External"/><Relationship Id="rId12" Type="http://schemas.openxmlformats.org/officeDocument/2006/relationships/hyperlink" Target="https://www.publicdomainpictures.net/view-image.php?image=32559&amp;picture=-"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3.jpg"/><Relationship Id="rId11" Type="http://schemas.openxmlformats.org/officeDocument/2006/relationships/image" Target="../media/image15.jpg"/><Relationship Id="rId5" Type="http://schemas.openxmlformats.org/officeDocument/2006/relationships/hyperlink" Target="https://creativecommons.org/licenses/by-nc-nd/3.0/" TargetMode="External"/><Relationship Id="rId10" Type="http://schemas.openxmlformats.org/officeDocument/2006/relationships/hyperlink" Target="https://management-datascience.org/articles/14345/" TargetMode="External"/><Relationship Id="rId4" Type="http://schemas.openxmlformats.org/officeDocument/2006/relationships/hyperlink" Target="https://researchoutreach.org/articles/classism-education-exists-heres-what-about/" TargetMode="Externa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png"/><Relationship Id="rId7" Type="http://schemas.openxmlformats.org/officeDocument/2006/relationships/hyperlink" Target="https://uxmastery.com/choosing-right-ux-research-method/"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hyperlink" Target="https://www.z3xmi.it/pagina.phtml?_id_articolo=9802-I-focus-group.-Una-scheda-formativa-prima-parte.html" TargetMode="External"/><Relationship Id="rId9" Type="http://schemas.openxmlformats.org/officeDocument/2006/relationships/hyperlink" Target="https://technofaq.org/posts/2019/07/qualitative-research-or-quantitative-research/"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healthy-mind-mental-health-mental-wellness-mindfulness-2377075/" TargetMode="External"/><Relationship Id="rId13" Type="http://schemas.openxmlformats.org/officeDocument/2006/relationships/hyperlink" Target="https://www.pngall.com/employment-png/download/53876" TargetMode="External"/><Relationship Id="rId3" Type="http://schemas.openxmlformats.org/officeDocument/2006/relationships/image" Target="../media/image20.png"/><Relationship Id="rId7" Type="http://schemas.openxmlformats.org/officeDocument/2006/relationships/image" Target="../media/image22.jpeg"/><Relationship Id="rId12"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hyperlink" Target="https://www.maxpixel.net/Trade-Business-Global-Economy-Investment-1676138" TargetMode="External"/><Relationship Id="rId1" Type="http://schemas.openxmlformats.org/officeDocument/2006/relationships/slideLayout" Target="../slideLayouts/slideLayout8.xml"/><Relationship Id="rId6" Type="http://schemas.openxmlformats.org/officeDocument/2006/relationships/hyperlink" Target="https://www.pexels.com/photo/white-and-brown-concrete-building-144632/"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21.jpeg"/><Relationship Id="rId15" Type="http://schemas.openxmlformats.org/officeDocument/2006/relationships/image" Target="../media/image25.jpg"/><Relationship Id="rId10" Type="http://schemas.openxmlformats.org/officeDocument/2006/relationships/hyperlink" Target="https://www.youthvoices.live/unconscious-bias-making-millions-from-theory/" TargetMode="External"/><Relationship Id="rId4" Type="http://schemas.openxmlformats.org/officeDocument/2006/relationships/hyperlink" Target="https://shaunmwilliams.com/thedigitalchemist/index.php/2018/11/12/understanding-the-digital-divide/" TargetMode="External"/><Relationship Id="rId9" Type="http://schemas.openxmlformats.org/officeDocument/2006/relationships/image" Target="../media/image23.jpg"/><Relationship Id="rId1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z3xmi.it/pagina.phtml?_id_articolo=9802-I-focus-group.-Una-scheda-formativa-prima-part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6.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1289391"/>
            <a:ext cx="7920773" cy="1772793"/>
          </a:xfrm>
        </p:spPr>
        <p:txBody>
          <a:bodyPr/>
          <a:lstStyle/>
          <a:p>
            <a:r>
              <a:rPr lang="en-GB" sz="3200" dirty="0"/>
              <a:t>Understanding the Impact of Covid-19 on Ethnic Minority Students: a Case Study of Open University Level 1 Computing Modules</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0" y="3530993"/>
            <a:ext cx="7920774" cy="1631216"/>
          </a:xfrm>
        </p:spPr>
        <p:txBody>
          <a:bodyPr/>
          <a:lstStyle/>
          <a:p>
            <a:endParaRPr lang="en-GB" dirty="0"/>
          </a:p>
          <a:p>
            <a:r>
              <a:rPr lang="en-GB" u="sng" dirty="0"/>
              <a:t>Dhouha Kbaier (PI)</a:t>
            </a:r>
            <a:r>
              <a:rPr lang="en-GB" dirty="0"/>
              <a:t>, Soraya </a:t>
            </a:r>
            <a:r>
              <a:rPr lang="en-GB" dirty="0" err="1"/>
              <a:t>Kouadri</a:t>
            </a:r>
            <a:r>
              <a:rPr lang="en-GB" dirty="0"/>
              <a:t> &amp; Annemarie Kane</a:t>
            </a:r>
          </a:p>
          <a:p>
            <a:r>
              <a:rPr lang="en-GB" dirty="0"/>
              <a:t>2 years (Sep 2021 to Sep. 2023)</a:t>
            </a:r>
          </a:p>
          <a:p>
            <a:r>
              <a:rPr lang="en-GB" dirty="0"/>
              <a:t>Funded by the </a:t>
            </a:r>
            <a:r>
              <a:rPr lang="en-GB" dirty="0" err="1"/>
              <a:t>eSTEeM</a:t>
            </a:r>
            <a:r>
              <a:rPr lang="en-GB" dirty="0"/>
              <a:t>, the Faculty of Science, Technology, Engineering and Mathematics centre for STEM pedagogy</a:t>
            </a:r>
          </a:p>
        </p:txBody>
      </p:sp>
      <p:pic>
        <p:nvPicPr>
          <p:cNvPr id="11" name="Picture 10">
            <a:extLst>
              <a:ext uri="{FF2B5EF4-FFF2-40B4-BE49-F238E27FC236}">
                <a16:creationId xmlns:a16="http://schemas.microsoft.com/office/drawing/2014/main" id="{080DC90D-E246-B4EA-06DD-57462CC6C677}"/>
              </a:ext>
            </a:extLst>
          </p:cNvPr>
          <p:cNvPicPr>
            <a:picLocks noChangeAspect="1"/>
          </p:cNvPicPr>
          <p:nvPr/>
        </p:nvPicPr>
        <p:blipFill>
          <a:blip r:embed="rId2"/>
          <a:stretch>
            <a:fillRect/>
          </a:stretch>
        </p:blipFill>
        <p:spPr>
          <a:xfrm>
            <a:off x="515861" y="5784641"/>
            <a:ext cx="2520000" cy="840000"/>
          </a:xfrm>
          <a:prstGeom prst="rect">
            <a:avLst/>
          </a:prstGeom>
        </p:spPr>
      </p:pic>
    </p:spTree>
    <p:extLst>
      <p:ext uri="{BB962C8B-B14F-4D97-AF65-F5344CB8AC3E}">
        <p14:creationId xmlns:p14="http://schemas.microsoft.com/office/powerpoint/2010/main" val="44863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7DBA5-837C-4330-AA4E-74B98C2F83BF}"/>
              </a:ext>
            </a:extLst>
          </p:cNvPr>
          <p:cNvSpPr>
            <a:spLocks noGrp="1"/>
          </p:cNvSpPr>
          <p:nvPr>
            <p:ph type="ctrTitle"/>
          </p:nvPr>
        </p:nvSpPr>
        <p:spPr>
          <a:xfrm>
            <a:off x="388800" y="186025"/>
            <a:ext cx="5038459" cy="575417"/>
          </a:xfrm>
        </p:spPr>
        <p:txBody>
          <a:bodyPr/>
          <a:lstStyle/>
          <a:p>
            <a:r>
              <a:rPr lang="en-GB" sz="3200"/>
              <a:t>Research Findings</a:t>
            </a:r>
            <a:endParaRPr lang="en-GB" sz="3200" dirty="0"/>
          </a:p>
        </p:txBody>
      </p:sp>
      <p:pic>
        <p:nvPicPr>
          <p:cNvPr id="2" name="Picture 1" descr="A close-up of a logo&#10;&#10;Description automatically generated with low confidence">
            <a:extLst>
              <a:ext uri="{FF2B5EF4-FFF2-40B4-BE49-F238E27FC236}">
                <a16:creationId xmlns:a16="http://schemas.microsoft.com/office/drawing/2014/main" id="{51BA61B8-748E-8655-9EED-574F4CEA0B39}"/>
              </a:ext>
            </a:extLst>
          </p:cNvPr>
          <p:cNvPicPr>
            <a:picLocks noChangeAspect="1"/>
          </p:cNvPicPr>
          <p:nvPr/>
        </p:nvPicPr>
        <p:blipFill>
          <a:blip r:embed="rId3"/>
          <a:stretch>
            <a:fillRect/>
          </a:stretch>
        </p:blipFill>
        <p:spPr>
          <a:xfrm>
            <a:off x="515861" y="5784641"/>
            <a:ext cx="2520000" cy="840000"/>
          </a:xfrm>
          <a:prstGeom prst="rect">
            <a:avLst/>
          </a:prstGeom>
        </p:spPr>
      </p:pic>
      <p:graphicFrame>
        <p:nvGraphicFramePr>
          <p:cNvPr id="4102" name="TextBox 6">
            <a:extLst>
              <a:ext uri="{FF2B5EF4-FFF2-40B4-BE49-F238E27FC236}">
                <a16:creationId xmlns:a16="http://schemas.microsoft.com/office/drawing/2014/main" id="{637E4DF2-6275-5881-55BA-C14179DF0358}"/>
              </a:ext>
            </a:extLst>
          </p:cNvPr>
          <p:cNvGraphicFramePr/>
          <p:nvPr>
            <p:extLst>
              <p:ext uri="{D42A27DB-BD31-4B8C-83A1-F6EECF244321}">
                <p14:modId xmlns:p14="http://schemas.microsoft.com/office/powerpoint/2010/main" val="147532844"/>
              </p:ext>
            </p:extLst>
          </p:nvPr>
        </p:nvGraphicFramePr>
        <p:xfrm>
          <a:off x="4941828" y="1210828"/>
          <a:ext cx="4202172" cy="3888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B3EC2C5-0A17-649C-5523-DF721FAB6011}"/>
              </a:ext>
            </a:extLst>
          </p:cNvPr>
          <p:cNvSpPr txBox="1"/>
          <p:nvPr/>
        </p:nvSpPr>
        <p:spPr>
          <a:xfrm>
            <a:off x="515861" y="1210828"/>
            <a:ext cx="4778034" cy="4169283"/>
          </a:xfrm>
          <a:prstGeom prst="rect">
            <a:avLst/>
          </a:prstGeom>
          <a:noFill/>
        </p:spPr>
        <p:txBody>
          <a:bodyPr wrap="square">
            <a:spAutoFit/>
          </a:bodyPr>
          <a:lstStyle/>
          <a:p>
            <a:pPr>
              <a:lnSpc>
                <a:spcPct val="120000"/>
              </a:lnSpc>
              <a:spcBef>
                <a:spcPts val="800"/>
              </a:spcBef>
            </a:pPr>
            <a:r>
              <a:rPr lang="en-US" sz="2300" dirty="0">
                <a:solidFill>
                  <a:srgbClr val="000000"/>
                </a:solidFill>
                <a:latin typeface="+mj-lt"/>
                <a:ea typeface="Arial Unicode MS"/>
                <a:cs typeface="Arial Unicode MS"/>
              </a:rPr>
              <a:t>S</a:t>
            </a:r>
            <a:r>
              <a:rPr lang="en-US" sz="2300" dirty="0">
                <a:ln>
                  <a:noFill/>
                </a:ln>
                <a:solidFill>
                  <a:srgbClr val="000000"/>
                </a:solidFill>
                <a:effectLst/>
                <a:latin typeface="+mj-lt"/>
                <a:ea typeface="Arial Unicode MS"/>
                <a:cs typeface="Arial Unicode MS"/>
              </a:rPr>
              <a:t>tructural factors identified by FG2:</a:t>
            </a:r>
            <a:endParaRPr lang="en-GB" sz="2300" dirty="0">
              <a:solidFill>
                <a:srgbClr val="000000"/>
              </a:solidFill>
              <a:latin typeface="+mj-lt"/>
              <a:ea typeface="Arial Unicode MS"/>
              <a:cs typeface="Arial Unicode MS"/>
            </a:endParaRPr>
          </a:p>
          <a:p>
            <a:pPr>
              <a:lnSpc>
                <a:spcPct val="120000"/>
              </a:lnSpc>
              <a:spcBef>
                <a:spcPts val="800"/>
              </a:spcBef>
            </a:pPr>
            <a:endParaRPr lang="en-GB" sz="2300" dirty="0">
              <a:ln>
                <a:noFill/>
              </a:ln>
              <a:solidFill>
                <a:srgbClr val="000000"/>
              </a:solidFill>
              <a:effectLst/>
              <a:latin typeface="+mj-lt"/>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2300" u="none" strike="noStrike" kern="0" spc="0" dirty="0">
                <a:ln>
                  <a:noFill/>
                </a:ln>
                <a:solidFill>
                  <a:srgbClr val="000000"/>
                </a:solidFill>
                <a:effectLst/>
                <a:latin typeface="+mj-lt"/>
                <a:ea typeface="Helvetica Neue"/>
                <a:cs typeface="Arial Unicode MS"/>
              </a:rPr>
              <a:t>Poverty</a:t>
            </a:r>
            <a:endParaRPr lang="en-GB" sz="2300" u="none" strike="noStrike" kern="0" spc="0" dirty="0">
              <a:ln>
                <a:noFill/>
              </a:ln>
              <a:solidFill>
                <a:srgbClr val="000000"/>
              </a:solidFill>
              <a:effectLst/>
              <a:latin typeface="+mj-lt"/>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2300" u="none" strike="noStrike" kern="0" spc="0" dirty="0">
                <a:ln>
                  <a:noFill/>
                </a:ln>
                <a:solidFill>
                  <a:srgbClr val="000000"/>
                </a:solidFill>
                <a:effectLst/>
                <a:latin typeface="+mj-lt"/>
                <a:ea typeface="Helvetica Neue"/>
                <a:cs typeface="Arial Unicode MS"/>
              </a:rPr>
              <a:t>Housing </a:t>
            </a:r>
            <a:endParaRPr lang="en-GB" sz="2300" u="none" strike="noStrike" kern="0" spc="0" dirty="0">
              <a:ln>
                <a:noFill/>
              </a:ln>
              <a:solidFill>
                <a:srgbClr val="000000"/>
              </a:solidFill>
              <a:effectLst/>
              <a:latin typeface="+mj-lt"/>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2300" u="none" strike="noStrike" kern="0" spc="0" dirty="0">
                <a:ln>
                  <a:noFill/>
                </a:ln>
                <a:solidFill>
                  <a:srgbClr val="000000"/>
                </a:solidFill>
                <a:effectLst/>
                <a:latin typeface="+mj-lt"/>
                <a:ea typeface="Helvetica Neue"/>
                <a:cs typeface="Arial Unicode MS"/>
              </a:rPr>
              <a:t>Family responsibilities</a:t>
            </a:r>
            <a:endParaRPr lang="en-GB" sz="2300" u="none" strike="noStrike" kern="0" spc="0" dirty="0">
              <a:ln>
                <a:noFill/>
              </a:ln>
              <a:solidFill>
                <a:srgbClr val="000000"/>
              </a:solidFill>
              <a:effectLst/>
              <a:latin typeface="+mj-lt"/>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2300" u="none" strike="noStrike" kern="0" spc="0" dirty="0">
                <a:ln>
                  <a:noFill/>
                </a:ln>
                <a:solidFill>
                  <a:srgbClr val="000000"/>
                </a:solidFill>
                <a:effectLst/>
                <a:latin typeface="+mj-lt"/>
                <a:ea typeface="Helvetica Neue"/>
                <a:cs typeface="Arial Unicode MS"/>
              </a:rPr>
              <a:t>Mental health issues</a:t>
            </a:r>
            <a:endParaRPr lang="en-GB" sz="2300" u="none" strike="noStrike" kern="0" spc="0" dirty="0">
              <a:ln>
                <a:noFill/>
              </a:ln>
              <a:solidFill>
                <a:srgbClr val="000000"/>
              </a:solidFill>
              <a:effectLst/>
              <a:latin typeface="+mj-lt"/>
              <a:ea typeface="Helvetica Neue"/>
              <a:cs typeface="Helvetica Neue"/>
            </a:endParaRPr>
          </a:p>
          <a:p>
            <a:pPr marL="342900" lvl="0" indent="-342900" fontAlgn="base">
              <a:lnSpc>
                <a:spcPct val="120000"/>
              </a:lnSpc>
              <a:spcBef>
                <a:spcPts val="800"/>
              </a:spcBef>
              <a:spcAft>
                <a:spcPts val="0"/>
              </a:spcAft>
              <a:buFont typeface="Arial" panose="020B0604020202020204" pitchFamily="34" charset="0"/>
              <a:buChar char="•"/>
            </a:pPr>
            <a:r>
              <a:rPr lang="en-US" sz="2300" b="1" u="none" strike="noStrike" kern="0" spc="0" dirty="0">
                <a:ln>
                  <a:noFill/>
                </a:ln>
                <a:solidFill>
                  <a:schemeClr val="accent2"/>
                </a:solidFill>
                <a:effectLst/>
                <a:latin typeface="+mj-lt"/>
                <a:ea typeface="Helvetica Neue"/>
                <a:cs typeface="Arial Unicode MS"/>
              </a:rPr>
              <a:t>Safeguarding issues</a:t>
            </a:r>
          </a:p>
          <a:p>
            <a:pPr marL="342900" lvl="0" indent="-342900" fontAlgn="base">
              <a:lnSpc>
                <a:spcPct val="120000"/>
              </a:lnSpc>
              <a:spcBef>
                <a:spcPts val="800"/>
              </a:spcBef>
              <a:spcAft>
                <a:spcPts val="0"/>
              </a:spcAft>
              <a:buFont typeface="Arial" panose="020B0604020202020204" pitchFamily="34" charset="0"/>
              <a:buChar char="•"/>
            </a:pPr>
            <a:r>
              <a:rPr lang="en-US" sz="2300" b="1" u="none" strike="noStrike" kern="0" spc="0" dirty="0">
                <a:ln>
                  <a:noFill/>
                </a:ln>
                <a:solidFill>
                  <a:schemeClr val="accent2"/>
                </a:solidFill>
                <a:effectLst/>
                <a:latin typeface="+mj-lt"/>
                <a:ea typeface="Helvetica Neue"/>
                <a:cs typeface="Arial Unicode MS"/>
              </a:rPr>
              <a:t>Vaccine hesitancy</a:t>
            </a:r>
            <a:endParaRPr lang="en-GB" sz="2300" b="1" u="none" strike="noStrike" kern="0" spc="0" dirty="0">
              <a:ln>
                <a:noFill/>
              </a:ln>
              <a:solidFill>
                <a:schemeClr val="accent2"/>
              </a:solidFill>
              <a:effectLst/>
              <a:latin typeface="+mj-lt"/>
              <a:ea typeface="Helvetica Neue"/>
              <a:cs typeface="Helvetica Neue"/>
            </a:endParaRPr>
          </a:p>
        </p:txBody>
      </p:sp>
    </p:spTree>
    <p:extLst>
      <p:ext uri="{BB962C8B-B14F-4D97-AF65-F5344CB8AC3E}">
        <p14:creationId xmlns:p14="http://schemas.microsoft.com/office/powerpoint/2010/main" val="1801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0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628650" y="184805"/>
            <a:ext cx="7886700" cy="1505883"/>
          </a:xfrm>
        </p:spPr>
        <p:txBody>
          <a:bodyPr vert="horz" lIns="91440" tIns="45720" rIns="91440" bIns="45720" rtlCol="0" anchor="ctr">
            <a:normAutofit/>
          </a:bodyPr>
          <a:lstStyle/>
          <a:p>
            <a:r>
              <a:rPr lang="en-US" sz="4500" kern="1200" dirty="0">
                <a:latin typeface="+mj-lt"/>
                <a:ea typeface="+mj-ea"/>
                <a:cs typeface="+mj-cs"/>
              </a:rPr>
              <a:t>Emerging Themes – FG2</a:t>
            </a:r>
          </a:p>
        </p:txBody>
      </p:sp>
      <p:sp>
        <p:nvSpPr>
          <p:cNvPr id="3" name="TextBox 2">
            <a:extLst>
              <a:ext uri="{FF2B5EF4-FFF2-40B4-BE49-F238E27FC236}">
                <a16:creationId xmlns:a16="http://schemas.microsoft.com/office/drawing/2014/main" id="{F526B106-F261-CE1A-DAE8-DDDDC748115E}"/>
              </a:ext>
            </a:extLst>
          </p:cNvPr>
          <p:cNvSpPr txBox="1"/>
          <p:nvPr/>
        </p:nvSpPr>
        <p:spPr>
          <a:xfrm>
            <a:off x="628650" y="2084178"/>
            <a:ext cx="7062537" cy="4682307"/>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latin typeface="Helvetica" panose="020B0604020202020204" pitchFamily="34" charset="0"/>
                <a:ea typeface="Arial Unicode MS"/>
                <a:cs typeface="Arial Unicode MS"/>
              </a:rPr>
              <a:t>S</a:t>
            </a:r>
            <a:r>
              <a:rPr lang="en-US" sz="1800" dirty="0">
                <a:ln>
                  <a:noFill/>
                </a:ln>
                <a:solidFill>
                  <a:srgbClr val="000000"/>
                </a:solidFill>
                <a:effectLst/>
                <a:latin typeface="Helvetica" panose="020B0604020202020204" pitchFamily="34" charset="0"/>
                <a:ea typeface="Arial Unicode MS"/>
                <a:cs typeface="Arial Unicode MS"/>
              </a:rPr>
              <a:t>upport from ALs and SSTs during COVID had often enabled students to progress with their studies successfully</a:t>
            </a:r>
          </a:p>
          <a:p>
            <a:pPr marL="285750" indent="-285750">
              <a:buFont typeface="Arial" panose="020B0604020202020204" pitchFamily="34" charset="0"/>
              <a:buChar char="•"/>
            </a:pPr>
            <a:r>
              <a:rPr lang="en-US" dirty="0">
                <a:solidFill>
                  <a:srgbClr val="000000"/>
                </a:solidFill>
                <a:latin typeface="Helvetica" panose="020B0604020202020204" pitchFamily="34" charset="0"/>
                <a:ea typeface="Arial Unicode MS"/>
                <a:cs typeface="Arial Unicode MS"/>
              </a:rPr>
              <a:t>S</a:t>
            </a:r>
            <a:r>
              <a:rPr lang="en-US" sz="1800" dirty="0">
                <a:ln>
                  <a:noFill/>
                </a:ln>
                <a:solidFill>
                  <a:srgbClr val="000000"/>
                </a:solidFill>
                <a:effectLst/>
                <a:latin typeface="Helvetica" panose="020B0604020202020204" pitchFamily="34" charset="0"/>
                <a:ea typeface="Arial Unicode MS"/>
                <a:cs typeface="Arial Unicode MS"/>
              </a:rPr>
              <a:t>ome tutors went ‘above and beyond’ in providing pastoral support to students</a:t>
            </a:r>
            <a:endParaRPr lang="en-US" dirty="0">
              <a:solidFill>
                <a:srgbClr val="000000"/>
              </a:solidFill>
              <a:latin typeface="Helvetica" panose="020B0604020202020204" pitchFamily="34" charset="0"/>
              <a:ea typeface="Arial Unicode MS"/>
              <a:cs typeface="Arial Unicode MS"/>
            </a:endParaRPr>
          </a:p>
          <a:p>
            <a:pPr marL="285750" indent="-285750">
              <a:buFont typeface="Arial" panose="020B0604020202020204" pitchFamily="34" charset="0"/>
              <a:buChar char="•"/>
            </a:pPr>
            <a:r>
              <a:rPr lang="en-US" sz="1800" dirty="0">
                <a:ln>
                  <a:noFill/>
                </a:ln>
                <a:solidFill>
                  <a:srgbClr val="000000"/>
                </a:solidFill>
                <a:effectLst/>
                <a:latin typeface="Helvetica" panose="020B0604020202020204" pitchFamily="34" charset="0"/>
                <a:ea typeface="Arial Unicode MS"/>
                <a:cs typeface="Arial Unicode MS"/>
              </a:rPr>
              <a:t>During the years of the pandemic there was significant institutional flexibility in allowing for special circumstances and discretionary postponements</a:t>
            </a:r>
            <a:endParaRPr lang="en-US" dirty="0">
              <a:solidFill>
                <a:srgbClr val="000000"/>
              </a:solidFill>
              <a:latin typeface="Helvetica" panose="020B0604020202020204" pitchFamily="34" charset="0"/>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600" dirty="0">
              <a:ln>
                <a:noFill/>
              </a:ln>
              <a:solidFill>
                <a:srgbClr val="000000"/>
              </a:solidFill>
              <a:effectLst/>
              <a:latin typeface="Helvetica Neue"/>
              <a:ea typeface="Arial Unicode MS"/>
              <a:cs typeface="Arial Unicode MS"/>
            </a:endParaRPr>
          </a:p>
          <a:p>
            <a:r>
              <a:rPr lang="en-US" sz="1800" b="1" dirty="0">
                <a:ln>
                  <a:noFill/>
                </a:ln>
                <a:solidFill>
                  <a:schemeClr val="accent2"/>
                </a:solidFill>
                <a:effectLst/>
                <a:latin typeface="Helvetica" panose="020B0604020202020204" pitchFamily="34" charset="0"/>
                <a:ea typeface="Arial Unicode MS"/>
                <a:cs typeface="Arial Unicode MS"/>
              </a:rPr>
              <a:t>However, institutional factors were also identified as exacerbating negative study experience for BAME students</a:t>
            </a:r>
            <a:endParaRPr lang="en-US" b="1" dirty="0">
              <a:solidFill>
                <a:schemeClr val="accent2"/>
              </a:solidFill>
              <a:latin typeface="Helvetica" panose="020B0604020202020204" pitchFamily="34" charset="0"/>
              <a:ea typeface="Arial Unicode MS"/>
              <a:cs typeface="Arial Unicode MS"/>
            </a:endParaRPr>
          </a:p>
          <a:p>
            <a:endParaRPr lang="en-US" sz="1800" dirty="0">
              <a:ln>
                <a:noFill/>
              </a:ln>
              <a:solidFill>
                <a:srgbClr val="000000"/>
              </a:solidFill>
              <a:effectLst/>
              <a:latin typeface="Helvetica" panose="020B0604020202020204" pitchFamily="34" charset="0"/>
              <a:ea typeface="Arial Unicode MS"/>
              <a:cs typeface="Arial Unicode MS"/>
            </a:endParaRPr>
          </a:p>
          <a:p>
            <a:r>
              <a:rPr lang="en-US" dirty="0">
                <a:solidFill>
                  <a:srgbClr val="000000"/>
                </a:solidFill>
                <a:latin typeface="Helvetica" panose="020B0604020202020204" pitchFamily="34" charset="0"/>
                <a:ea typeface="Arial Unicode MS"/>
                <a:cs typeface="Arial Unicode MS"/>
              </a:rPr>
              <a:t>W</a:t>
            </a:r>
            <a:r>
              <a:rPr lang="en-US" sz="1800" dirty="0">
                <a:ln>
                  <a:noFill/>
                </a:ln>
                <a:solidFill>
                  <a:srgbClr val="000000"/>
                </a:solidFill>
                <a:effectLst/>
                <a:latin typeface="Helvetica" panose="020B0604020202020204" pitchFamily="34" charset="0"/>
                <a:ea typeface="Arial Unicode MS"/>
                <a:cs typeface="Arial Unicode MS"/>
              </a:rPr>
              <a:t>hile the OU espouses social justice values, whether the University takes enough action to fulfil those values is open to question in relation to the following categories:</a:t>
            </a:r>
            <a:endParaRPr lang="en-GB" sz="18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Systemic racism and unconscious bias</a:t>
            </a:r>
            <a:endParaRPr lang="en-GB" sz="18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panose="020B0604020202020204" pitchFamily="34" charset="0"/>
                <a:ea typeface="Helvetica Neue"/>
                <a:cs typeface="Arial Unicode MS"/>
              </a:rPr>
              <a:t>OU institutional policies</a:t>
            </a:r>
            <a:endParaRPr lang="en-GB" sz="1600" u="none" strike="noStrike" kern="0" spc="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4187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628650" y="184805"/>
            <a:ext cx="7234406" cy="1505883"/>
          </a:xfrm>
        </p:spPr>
        <p:txBody>
          <a:bodyPr vert="horz" lIns="91440" tIns="45720" rIns="91440" bIns="45720" rtlCol="0" anchor="ctr">
            <a:normAutofit/>
          </a:bodyPr>
          <a:lstStyle/>
          <a:p>
            <a:r>
              <a:rPr lang="en-GB" sz="3000" dirty="0"/>
              <a:t>Tutors’ suggestions for ways to better support the learning experiences and study performance of students</a:t>
            </a:r>
            <a:endParaRPr lang="en-US" sz="3000" kern="1200" dirty="0"/>
          </a:p>
        </p:txBody>
      </p:sp>
      <p:sp>
        <p:nvSpPr>
          <p:cNvPr id="3" name="TextBox 2">
            <a:extLst>
              <a:ext uri="{FF2B5EF4-FFF2-40B4-BE49-F238E27FC236}">
                <a16:creationId xmlns:a16="http://schemas.microsoft.com/office/drawing/2014/main" id="{BFB6A949-A85C-BF19-0852-6042B473E521}"/>
              </a:ext>
            </a:extLst>
          </p:cNvPr>
          <p:cNvSpPr txBox="1"/>
          <p:nvPr/>
        </p:nvSpPr>
        <p:spPr>
          <a:xfrm>
            <a:off x="628650" y="2164140"/>
            <a:ext cx="5796213" cy="400110"/>
          </a:xfrm>
          <a:prstGeom prst="rect">
            <a:avLst/>
          </a:prstGeom>
          <a:noFill/>
        </p:spPr>
        <p:txBody>
          <a:bodyPr wrap="square">
            <a:spAutoFit/>
          </a:bodyPr>
          <a:lstStyle/>
          <a:p>
            <a:endParaRPr lang="en-GB" sz="2000" u="none" strike="noStrike" kern="0" spc="0" dirty="0">
              <a:ln>
                <a:noFill/>
              </a:ln>
              <a:solidFill>
                <a:srgbClr val="000000"/>
              </a:solidFill>
              <a:effectLst/>
              <a:latin typeface="+mj-lt"/>
              <a:ea typeface="Helvetica Neue"/>
              <a:cs typeface="Helvetica Neue"/>
            </a:endParaRPr>
          </a:p>
        </p:txBody>
      </p:sp>
      <p:graphicFrame>
        <p:nvGraphicFramePr>
          <p:cNvPr id="14" name="Table 14">
            <a:extLst>
              <a:ext uri="{FF2B5EF4-FFF2-40B4-BE49-F238E27FC236}">
                <a16:creationId xmlns:a16="http://schemas.microsoft.com/office/drawing/2014/main" id="{35C0A9BF-D9F9-1D95-B487-7B5D41470BC1}"/>
              </a:ext>
            </a:extLst>
          </p:cNvPr>
          <p:cNvGraphicFramePr>
            <a:graphicFrameLocks noGrp="1"/>
          </p:cNvGraphicFramePr>
          <p:nvPr>
            <p:extLst>
              <p:ext uri="{D42A27DB-BD31-4B8C-83A1-F6EECF244321}">
                <p14:modId xmlns:p14="http://schemas.microsoft.com/office/powerpoint/2010/main" val="1227908600"/>
              </p:ext>
            </p:extLst>
          </p:nvPr>
        </p:nvGraphicFramePr>
        <p:xfrm>
          <a:off x="628650" y="2364195"/>
          <a:ext cx="7234406" cy="4025039"/>
        </p:xfrm>
        <a:graphic>
          <a:graphicData uri="http://schemas.openxmlformats.org/drawingml/2006/table">
            <a:tbl>
              <a:tblPr firstRow="1" bandRow="1">
                <a:tableStyleId>{5C22544A-7EE6-4342-B048-85BDC9FD1C3A}</a:tableStyleId>
              </a:tblPr>
              <a:tblGrid>
                <a:gridCol w="3617203">
                  <a:extLst>
                    <a:ext uri="{9D8B030D-6E8A-4147-A177-3AD203B41FA5}">
                      <a16:colId xmlns:a16="http://schemas.microsoft.com/office/drawing/2014/main" val="3679779121"/>
                    </a:ext>
                  </a:extLst>
                </a:gridCol>
                <a:gridCol w="3617203">
                  <a:extLst>
                    <a:ext uri="{9D8B030D-6E8A-4147-A177-3AD203B41FA5}">
                      <a16:colId xmlns:a16="http://schemas.microsoft.com/office/drawing/2014/main" val="168430462"/>
                    </a:ext>
                  </a:extLst>
                </a:gridCol>
              </a:tblGrid>
              <a:tr h="290163">
                <a:tc>
                  <a:txBody>
                    <a:bodyPr/>
                    <a:lstStyle/>
                    <a:p>
                      <a:r>
                        <a:rPr lang="en-GB" sz="1800" dirty="0"/>
                        <a:t>Issue</a:t>
                      </a:r>
                    </a:p>
                  </a:txBody>
                  <a:tcPr/>
                </a:tc>
                <a:tc>
                  <a:txBody>
                    <a:bodyPr/>
                    <a:lstStyle/>
                    <a:p>
                      <a:r>
                        <a:rPr lang="en-GB" sz="1800" dirty="0"/>
                        <a:t>Response</a:t>
                      </a:r>
                    </a:p>
                  </a:txBody>
                  <a:tcPr/>
                </a:tc>
                <a:extLst>
                  <a:ext uri="{0D108BD9-81ED-4DB2-BD59-A6C34878D82A}">
                    <a16:rowId xmlns:a16="http://schemas.microsoft.com/office/drawing/2014/main" val="275082883"/>
                  </a:ext>
                </a:extLst>
              </a:tr>
              <a:tr h="117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0" spc="0" dirty="0">
                          <a:ln>
                            <a:noFill/>
                          </a:ln>
                          <a:solidFill>
                            <a:srgbClr val="000000"/>
                          </a:solidFill>
                          <a:effectLst/>
                          <a:latin typeface="Helvetica Neue"/>
                          <a:ea typeface="Helvetica Neue"/>
                          <a:cs typeface="Helvetica Neue"/>
                        </a:rPr>
                        <a:t>Lack of collaborative approach to supporting students and variation in level of pastoral tutor support </a:t>
                      </a:r>
                      <a:endParaRPr lang="en-GB" sz="1800" u="none" strike="noStrike" kern="0" spc="0" dirty="0">
                        <a:ln>
                          <a:noFill/>
                        </a:ln>
                        <a:solidFill>
                          <a:srgbClr val="000000"/>
                        </a:solidFill>
                        <a:effectLst/>
                        <a:latin typeface="Helvetica Neue"/>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Helvetica Neue"/>
                          <a:cs typeface="Helvetica Neue"/>
                        </a:rPr>
                        <a:t>Introducing a pastoral role similar to the old tutor-counsellor role, but distinct from the academic tutor role</a:t>
                      </a:r>
                      <a:endParaRPr lang="en-GB" sz="1800" dirty="0"/>
                    </a:p>
                  </a:txBody>
                  <a:tcPr/>
                </a:tc>
                <a:extLst>
                  <a:ext uri="{0D108BD9-81ED-4DB2-BD59-A6C34878D82A}">
                    <a16:rowId xmlns:a16="http://schemas.microsoft.com/office/drawing/2014/main" val="3147349811"/>
                  </a:ext>
                </a:extLst>
              </a:tr>
              <a:tr h="512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0" spc="0" dirty="0">
                          <a:ln>
                            <a:noFill/>
                          </a:ln>
                          <a:solidFill>
                            <a:srgbClr val="000000"/>
                          </a:solidFill>
                          <a:effectLst/>
                          <a:latin typeface="Helvetica Neue"/>
                          <a:ea typeface="Helvetica Neue"/>
                          <a:cs typeface="Helvetica Neue"/>
                        </a:rPr>
                        <a:t>Poverty and the digital divide </a:t>
                      </a:r>
                      <a:endParaRPr lang="en-GB" sz="1800" u="none" strike="noStrike" kern="0" spc="0" dirty="0">
                        <a:ln>
                          <a:noFill/>
                        </a:ln>
                        <a:solidFill>
                          <a:srgbClr val="000000"/>
                        </a:solidFill>
                        <a:effectLst/>
                        <a:latin typeface="Helvetica Neue"/>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Helvetica Neue"/>
                          <a:cs typeface="Helvetica Neue"/>
                        </a:rPr>
                        <a:t>Funding of laptops and repair of equipment</a:t>
                      </a:r>
                    </a:p>
                  </a:txBody>
                  <a:tcPr/>
                </a:tc>
                <a:extLst>
                  <a:ext uri="{0D108BD9-81ED-4DB2-BD59-A6C34878D82A}">
                    <a16:rowId xmlns:a16="http://schemas.microsoft.com/office/drawing/2014/main" val="264726826"/>
                  </a:ext>
                </a:extLst>
              </a:tr>
              <a:tr h="1830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0" spc="0" dirty="0">
                          <a:ln>
                            <a:noFill/>
                          </a:ln>
                          <a:solidFill>
                            <a:srgbClr val="000000"/>
                          </a:solidFill>
                          <a:effectLst/>
                          <a:latin typeface="Helvetica Neue"/>
                          <a:ea typeface="Helvetica Neue"/>
                          <a:cs typeface="Helvetica Neue"/>
                        </a:rPr>
                        <a:t>Housing and family circumstances</a:t>
                      </a:r>
                      <a:endParaRPr lang="en-GB" sz="1800" u="none" strike="noStrike" kern="0" spc="0" dirty="0">
                        <a:ln>
                          <a:noFill/>
                        </a:ln>
                        <a:solidFill>
                          <a:srgbClr val="000000"/>
                        </a:solidFill>
                        <a:effectLst/>
                        <a:latin typeface="Helvetica Neue"/>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Helvetica Neue"/>
                          <a:cs typeface="Helvetica Neue"/>
                        </a:rPr>
                        <a:t>Recognition that online exams may disadvantage students without space in their home, or with family responsibilities, or without family support where this is needed</a:t>
                      </a:r>
                      <a:endParaRPr lang="en-GB" sz="1800" dirty="0">
                        <a:ln>
                          <a:noFill/>
                        </a:ln>
                        <a:solidFill>
                          <a:srgbClr val="000000"/>
                        </a:solidFill>
                        <a:effectLst/>
                        <a:latin typeface="Helvetica Neue"/>
                        <a:ea typeface="Helvetica Neue"/>
                        <a:cs typeface="Helvetica Neue"/>
                      </a:endParaRPr>
                    </a:p>
                  </a:txBody>
                  <a:tcPr/>
                </a:tc>
                <a:extLst>
                  <a:ext uri="{0D108BD9-81ED-4DB2-BD59-A6C34878D82A}">
                    <a16:rowId xmlns:a16="http://schemas.microsoft.com/office/drawing/2014/main" val="2195933141"/>
                  </a:ext>
                </a:extLst>
              </a:tr>
            </a:tbl>
          </a:graphicData>
        </a:graphic>
      </p:graphicFrame>
      <p:pic>
        <p:nvPicPr>
          <p:cNvPr id="16" name="Picture 15" descr="A cartoon character with a question mark&#10;&#10;Description automatically generated with low confidence">
            <a:extLst>
              <a:ext uri="{FF2B5EF4-FFF2-40B4-BE49-F238E27FC236}">
                <a16:creationId xmlns:a16="http://schemas.microsoft.com/office/drawing/2014/main" id="{4B52AB80-B9B4-E06F-A848-3D2A726F67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82207" y="1150688"/>
            <a:ext cx="1080000" cy="1080000"/>
          </a:xfrm>
          <a:prstGeom prst="rect">
            <a:avLst/>
          </a:prstGeom>
        </p:spPr>
      </p:pic>
    </p:spTree>
    <p:extLst>
      <p:ext uri="{BB962C8B-B14F-4D97-AF65-F5344CB8AC3E}">
        <p14:creationId xmlns:p14="http://schemas.microsoft.com/office/powerpoint/2010/main" val="41854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16866-251E-43EC-8490-DF854C08ABCD}"/>
              </a:ext>
            </a:extLst>
          </p:cNvPr>
          <p:cNvSpPr>
            <a:spLocks noGrp="1"/>
          </p:cNvSpPr>
          <p:nvPr>
            <p:ph type="ctrTitle"/>
          </p:nvPr>
        </p:nvSpPr>
        <p:spPr>
          <a:xfrm>
            <a:off x="388800" y="317302"/>
            <a:ext cx="5699179" cy="589991"/>
          </a:xfrm>
        </p:spPr>
        <p:txBody>
          <a:bodyPr/>
          <a:lstStyle/>
          <a:p>
            <a:r>
              <a:rPr lang="en-GB" sz="3600"/>
              <a:t>FG2 - Recommendations</a:t>
            </a:r>
            <a:endParaRPr lang="en-GB" sz="3600" dirty="0"/>
          </a:p>
        </p:txBody>
      </p:sp>
      <p:graphicFrame>
        <p:nvGraphicFramePr>
          <p:cNvPr id="2" name="Text Placeholder 5">
            <a:extLst>
              <a:ext uri="{FF2B5EF4-FFF2-40B4-BE49-F238E27FC236}">
                <a16:creationId xmlns:a16="http://schemas.microsoft.com/office/drawing/2014/main" id="{0932FA1F-E09D-494A-02EB-F5088D2AA3A3}"/>
              </a:ext>
            </a:extLst>
          </p:cNvPr>
          <p:cNvGraphicFramePr/>
          <p:nvPr>
            <p:extLst>
              <p:ext uri="{D42A27DB-BD31-4B8C-83A1-F6EECF244321}">
                <p14:modId xmlns:p14="http://schemas.microsoft.com/office/powerpoint/2010/main" val="2879439870"/>
              </p:ext>
            </p:extLst>
          </p:nvPr>
        </p:nvGraphicFramePr>
        <p:xfrm>
          <a:off x="388801" y="1150619"/>
          <a:ext cx="8263493" cy="378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F6C378B-C61F-0EF7-4C81-7877427F222B}"/>
              </a:ext>
            </a:extLst>
          </p:cNvPr>
          <p:cNvPicPr>
            <a:picLocks noChangeAspect="1"/>
          </p:cNvPicPr>
          <p:nvPr/>
        </p:nvPicPr>
        <p:blipFill>
          <a:blip r:embed="rId8"/>
          <a:stretch>
            <a:fillRect/>
          </a:stretch>
        </p:blipFill>
        <p:spPr>
          <a:xfrm>
            <a:off x="515861" y="5784641"/>
            <a:ext cx="2520000" cy="840000"/>
          </a:xfrm>
          <a:prstGeom prst="rect">
            <a:avLst/>
          </a:prstGeom>
        </p:spPr>
      </p:pic>
      <p:pic>
        <p:nvPicPr>
          <p:cNvPr id="14" name="Picture 13" descr="A hand writing on a white board&#10;&#10;Description automatically generated with low confidence">
            <a:extLst>
              <a:ext uri="{FF2B5EF4-FFF2-40B4-BE49-F238E27FC236}">
                <a16:creationId xmlns:a16="http://schemas.microsoft.com/office/drawing/2014/main" id="{CB4E49A3-7B38-FE8D-9849-4A832F4C963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572000" y="5344217"/>
            <a:ext cx="1800000" cy="1196481"/>
          </a:xfrm>
          <a:prstGeom prst="rect">
            <a:avLst/>
          </a:prstGeom>
        </p:spPr>
      </p:pic>
      <p:sp>
        <p:nvSpPr>
          <p:cNvPr id="15" name="TextBox 14">
            <a:extLst>
              <a:ext uri="{FF2B5EF4-FFF2-40B4-BE49-F238E27FC236}">
                <a16:creationId xmlns:a16="http://schemas.microsoft.com/office/drawing/2014/main" id="{05B62372-1CF0-3CFA-8D76-F7150514C468}"/>
              </a:ext>
            </a:extLst>
          </p:cNvPr>
          <p:cNvSpPr txBox="1"/>
          <p:nvPr/>
        </p:nvSpPr>
        <p:spPr>
          <a:xfrm>
            <a:off x="4572000" y="11422340"/>
            <a:ext cx="1800000" cy="230832"/>
          </a:xfrm>
          <a:prstGeom prst="rect">
            <a:avLst/>
          </a:prstGeom>
          <a:noFill/>
        </p:spPr>
        <p:txBody>
          <a:bodyPr wrap="square" rtlCol="0">
            <a:spAutoFit/>
          </a:bodyPr>
          <a:lstStyle/>
          <a:p>
            <a:r>
              <a:rPr lang="en-GB" sz="900">
                <a:hlinkClick r:id="rId10" tooltip="https://foto.wuestenigel.com/human-hand-writing-organspende-on-whiteboard/"/>
              </a:rPr>
              <a:t>This Photo</a:t>
            </a:r>
            <a:r>
              <a:rPr lang="en-GB" sz="900"/>
              <a:t> by Unknown Author is licensed under </a:t>
            </a:r>
            <a:r>
              <a:rPr lang="en-GB" sz="900">
                <a:hlinkClick r:id="rId11" tooltip="https://creativecommons.org/licenses/by/3.0/"/>
              </a:rPr>
              <a:t>CC BY</a:t>
            </a:r>
            <a:endParaRPr lang="en-GB" sz="900"/>
          </a:p>
        </p:txBody>
      </p:sp>
    </p:spTree>
    <p:extLst>
      <p:ext uri="{BB962C8B-B14F-4D97-AF65-F5344CB8AC3E}">
        <p14:creationId xmlns:p14="http://schemas.microsoft.com/office/powerpoint/2010/main" val="426773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4" name="Rectangle 615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66" name="Rectangle 616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63" name="Rectangle 616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F87DBA5-837C-4330-AA4E-74B98C2F83BF}"/>
              </a:ext>
            </a:extLst>
          </p:cNvPr>
          <p:cNvSpPr>
            <a:spLocks noGrp="1"/>
          </p:cNvSpPr>
          <p:nvPr>
            <p:ph type="ctrTitle"/>
          </p:nvPr>
        </p:nvSpPr>
        <p:spPr>
          <a:xfrm>
            <a:off x="836676" y="548640"/>
            <a:ext cx="7626096" cy="1179576"/>
          </a:xfrm>
        </p:spPr>
        <p:txBody>
          <a:bodyPr vert="horz" lIns="91440" tIns="45720" rIns="91440" bIns="45720" rtlCol="0" anchor="ctr">
            <a:normAutofit/>
          </a:bodyPr>
          <a:lstStyle/>
          <a:p>
            <a:r>
              <a:rPr lang="en-US" sz="3500">
                <a:solidFill>
                  <a:schemeClr val="tx1"/>
                </a:solidFill>
              </a:rPr>
              <a:t>Next Steps </a:t>
            </a:r>
          </a:p>
        </p:txBody>
      </p:sp>
      <p:sp>
        <p:nvSpPr>
          <p:cNvPr id="6165" name="Rectangle 616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tatue, cartoon, art&#10;&#10;Description automatically generated">
            <a:extLst>
              <a:ext uri="{FF2B5EF4-FFF2-40B4-BE49-F238E27FC236}">
                <a16:creationId xmlns:a16="http://schemas.microsoft.com/office/drawing/2014/main" id="{BBFBAF3C-0247-FBAD-B9CF-6412D8BF0CF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1" r="4" b="4"/>
          <a:stretch/>
        </p:blipFill>
        <p:spPr>
          <a:xfrm>
            <a:off x="681228" y="2478024"/>
            <a:ext cx="4507391" cy="3694176"/>
          </a:xfrm>
          <a:prstGeom prst="rect">
            <a:avLst/>
          </a:prstGeom>
        </p:spPr>
      </p:pic>
      <p:graphicFrame>
        <p:nvGraphicFramePr>
          <p:cNvPr id="4104" name="Text Placeholder 5">
            <a:extLst>
              <a:ext uri="{FF2B5EF4-FFF2-40B4-BE49-F238E27FC236}">
                <a16:creationId xmlns:a16="http://schemas.microsoft.com/office/drawing/2014/main" id="{FA497368-DBA6-4209-A845-7E2E3D996B2C}"/>
              </a:ext>
            </a:extLst>
          </p:cNvPr>
          <p:cNvGraphicFramePr/>
          <p:nvPr>
            <p:extLst>
              <p:ext uri="{D42A27DB-BD31-4B8C-83A1-F6EECF244321}">
                <p14:modId xmlns:p14="http://schemas.microsoft.com/office/powerpoint/2010/main" val="3312886314"/>
              </p:ext>
            </p:extLst>
          </p:nvPr>
        </p:nvGraphicFramePr>
        <p:xfrm>
          <a:off x="5558589" y="2478024"/>
          <a:ext cx="2904183" cy="36941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7126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a:t>THANK YOU</a:t>
            </a:r>
            <a:endParaRPr lang="en-GB" dirty="0"/>
          </a:p>
        </p:txBody>
      </p:sp>
      <p:pic>
        <p:nvPicPr>
          <p:cNvPr id="3" name="Picture 2">
            <a:extLst>
              <a:ext uri="{FF2B5EF4-FFF2-40B4-BE49-F238E27FC236}">
                <a16:creationId xmlns:a16="http://schemas.microsoft.com/office/drawing/2014/main" id="{41A50D54-4B80-C755-C3BE-C4C25ECA57A0}"/>
              </a:ext>
            </a:extLst>
          </p:cNvPr>
          <p:cNvPicPr>
            <a:picLocks noChangeAspect="1"/>
          </p:cNvPicPr>
          <p:nvPr/>
        </p:nvPicPr>
        <p:blipFill>
          <a:blip r:embed="rId2"/>
          <a:stretch>
            <a:fillRect/>
          </a:stretch>
        </p:blipFill>
        <p:spPr>
          <a:xfrm>
            <a:off x="515861" y="5784641"/>
            <a:ext cx="2520000" cy="840000"/>
          </a:xfrm>
          <a:prstGeom prst="rect">
            <a:avLst/>
          </a:prstGeom>
        </p:spPr>
      </p:pic>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244950" y="164840"/>
            <a:ext cx="4911525" cy="670667"/>
          </a:xfrm>
        </p:spPr>
        <p:txBody>
          <a:bodyPr/>
          <a:lstStyle/>
          <a:p>
            <a:r>
              <a:rPr lang="en-GB" sz="3200" dirty="0"/>
              <a:t>Background</a:t>
            </a:r>
          </a:p>
        </p:txBody>
      </p:sp>
      <p:sp>
        <p:nvSpPr>
          <p:cNvPr id="4" name="Text Placeholder 3">
            <a:extLst>
              <a:ext uri="{FF2B5EF4-FFF2-40B4-BE49-F238E27FC236}">
                <a16:creationId xmlns:a16="http://schemas.microsoft.com/office/drawing/2014/main" id="{BE50CB73-114F-483C-B888-5BB733363883}"/>
              </a:ext>
            </a:extLst>
          </p:cNvPr>
          <p:cNvSpPr>
            <a:spLocks noGrp="1"/>
          </p:cNvSpPr>
          <p:nvPr>
            <p:ph type="body" sz="quarter" idx="4294967295"/>
          </p:nvPr>
        </p:nvSpPr>
        <p:spPr>
          <a:xfrm>
            <a:off x="244950" y="1539932"/>
            <a:ext cx="3856038" cy="4299267"/>
          </a:xfrm>
          <a:prstGeom prst="rect">
            <a:avLst/>
          </a:prstGeom>
        </p:spPr>
        <p:txBody>
          <a:bodyPr/>
          <a:lstStyle/>
          <a:p>
            <a:r>
              <a:rPr lang="en-GB" sz="2800" dirty="0"/>
              <a:t>COVID-19 pandemic did not create, but rather exacerbated and exposed longstanding ethnic inequalities in health, employment and education in the UK (</a:t>
            </a:r>
            <a:r>
              <a:rPr lang="en-GB" sz="2800" dirty="0" err="1"/>
              <a:t>Solanke</a:t>
            </a:r>
            <a:r>
              <a:rPr lang="en-GB" sz="2800" dirty="0"/>
              <a:t>, 2020)</a:t>
            </a:r>
          </a:p>
          <a:p>
            <a:r>
              <a:rPr lang="en-GB" sz="2800" dirty="0"/>
              <a:t>Awarding gap</a:t>
            </a:r>
          </a:p>
          <a:p>
            <a:endParaRPr lang="en-GB" dirty="0"/>
          </a:p>
        </p:txBody>
      </p:sp>
      <p:pic>
        <p:nvPicPr>
          <p:cNvPr id="1028" name="Picture 4" descr="COVID-19 in the Middle East and Asia: Impacts and Responses | Middle East  Institute">
            <a:extLst>
              <a:ext uri="{FF2B5EF4-FFF2-40B4-BE49-F238E27FC236}">
                <a16:creationId xmlns:a16="http://schemas.microsoft.com/office/drawing/2014/main" id="{CC451A85-7A7E-415D-962F-F42F12037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990" y="1598478"/>
            <a:ext cx="2880000" cy="1514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ouple of women smiling in front of a mural&#10;&#10;Description automatically generated with low confidence">
            <a:extLst>
              <a:ext uri="{FF2B5EF4-FFF2-40B4-BE49-F238E27FC236}">
                <a16:creationId xmlns:a16="http://schemas.microsoft.com/office/drawing/2014/main" id="{57185628-AD87-3EC5-CBBB-8CDE0A80720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91787" y="3297632"/>
            <a:ext cx="1800000" cy="1350000"/>
          </a:xfrm>
          <a:prstGeom prst="rect">
            <a:avLst/>
          </a:prstGeom>
        </p:spPr>
      </p:pic>
      <p:pic>
        <p:nvPicPr>
          <p:cNvPr id="11" name="Picture 10" descr="A red circle with white text&#10;&#10;Description automatically generated with medium confidence">
            <a:extLst>
              <a:ext uri="{FF2B5EF4-FFF2-40B4-BE49-F238E27FC236}">
                <a16:creationId xmlns:a16="http://schemas.microsoft.com/office/drawing/2014/main" id="{54FF4FBD-4B9E-B2A9-3FC1-93DDDE69E24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149827" y="4842918"/>
            <a:ext cx="1741960" cy="1552574"/>
          </a:xfrm>
          <a:prstGeom prst="rect">
            <a:avLst/>
          </a:prstGeom>
        </p:spPr>
      </p:pic>
      <p:pic>
        <p:nvPicPr>
          <p:cNvPr id="14" name="Picture 13" descr="A green sign with white text&#10;&#10;Description automatically generated with medium confidence">
            <a:extLst>
              <a:ext uri="{FF2B5EF4-FFF2-40B4-BE49-F238E27FC236}">
                <a16:creationId xmlns:a16="http://schemas.microsoft.com/office/drawing/2014/main" id="{77C2AAA8-8C42-1857-B840-ECDFCDB141D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96387" y="3509237"/>
            <a:ext cx="1800000" cy="1001250"/>
          </a:xfrm>
          <a:prstGeom prst="rect">
            <a:avLst/>
          </a:prstGeom>
        </p:spPr>
      </p:pic>
      <p:pic>
        <p:nvPicPr>
          <p:cNvPr id="23" name="Picture 22">
            <a:extLst>
              <a:ext uri="{FF2B5EF4-FFF2-40B4-BE49-F238E27FC236}">
                <a16:creationId xmlns:a16="http://schemas.microsoft.com/office/drawing/2014/main" id="{7D0EEE1B-B72B-578C-BE20-A7FCB8F68332}"/>
              </a:ext>
            </a:extLst>
          </p:cNvPr>
          <p:cNvPicPr>
            <a:picLocks noChangeAspect="1"/>
          </p:cNvPicPr>
          <p:nvPr/>
        </p:nvPicPr>
        <p:blipFill>
          <a:blip r:embed="rId10"/>
          <a:stretch>
            <a:fillRect/>
          </a:stretch>
        </p:blipFill>
        <p:spPr>
          <a:xfrm>
            <a:off x="515861" y="5784641"/>
            <a:ext cx="2520000" cy="840000"/>
          </a:xfrm>
          <a:prstGeom prst="rect">
            <a:avLst/>
          </a:prstGeom>
        </p:spPr>
      </p:pic>
    </p:spTree>
    <p:extLst>
      <p:ext uri="{BB962C8B-B14F-4D97-AF65-F5344CB8AC3E}">
        <p14:creationId xmlns:p14="http://schemas.microsoft.com/office/powerpoint/2010/main" val="411097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Is health misinformation a significant problem?"/>
          <p:cNvSpPr txBox="1">
            <a:spLocks noGrp="1"/>
          </p:cNvSpPr>
          <p:nvPr>
            <p:ph type="title"/>
          </p:nvPr>
        </p:nvSpPr>
        <p:spPr>
          <a:xfrm>
            <a:off x="444699" y="544317"/>
            <a:ext cx="7468393" cy="816397"/>
          </a:xfrm>
          <a:prstGeom prst="rect">
            <a:avLst/>
          </a:prstGeom>
        </p:spPr>
        <p:txBody>
          <a:bodyPr>
            <a:noAutofit/>
          </a:bodyPr>
          <a:lstStyle/>
          <a:p>
            <a:pPr defTabSz="292607">
              <a:lnSpc>
                <a:spcPct val="100000"/>
              </a:lnSpc>
              <a:defRPr sz="1984">
                <a:uFill>
                  <a:solidFill>
                    <a:srgbClr val="000000"/>
                  </a:solidFill>
                </a:uFill>
                <a:latin typeface="Helvetica Neue"/>
                <a:ea typeface="Helvetica Neue"/>
                <a:cs typeface="Helvetica Neue"/>
                <a:sym typeface="Helvetica Neue"/>
              </a:defRPr>
            </a:pPr>
            <a:r>
              <a:rPr lang="en-GB" sz="4000" dirty="0"/>
              <a:t>Awarding Gap</a:t>
            </a:r>
            <a:endParaRPr sz="4000" dirty="0"/>
          </a:p>
        </p:txBody>
      </p:sp>
      <p:pic>
        <p:nvPicPr>
          <p:cNvPr id="2" name="Picture 1">
            <a:extLst>
              <a:ext uri="{FF2B5EF4-FFF2-40B4-BE49-F238E27FC236}">
                <a16:creationId xmlns:a16="http://schemas.microsoft.com/office/drawing/2014/main" id="{F6FCCC70-9368-9093-9C2A-C8716080203D}"/>
              </a:ext>
            </a:extLst>
          </p:cNvPr>
          <p:cNvPicPr>
            <a:picLocks noChangeAspect="1"/>
          </p:cNvPicPr>
          <p:nvPr/>
        </p:nvPicPr>
        <p:blipFill>
          <a:blip r:embed="rId2"/>
          <a:stretch>
            <a:fillRect/>
          </a:stretch>
        </p:blipFill>
        <p:spPr>
          <a:xfrm>
            <a:off x="444699" y="1866269"/>
            <a:ext cx="3600000" cy="1703413"/>
          </a:xfrm>
          <a:prstGeom prst="rect">
            <a:avLst/>
          </a:prstGeom>
        </p:spPr>
      </p:pic>
      <p:sp>
        <p:nvSpPr>
          <p:cNvPr id="3" name="TextBox 2">
            <a:extLst>
              <a:ext uri="{FF2B5EF4-FFF2-40B4-BE49-F238E27FC236}">
                <a16:creationId xmlns:a16="http://schemas.microsoft.com/office/drawing/2014/main" id="{B187E5E2-4ADE-4359-14C6-624A3B939DD0}"/>
              </a:ext>
            </a:extLst>
          </p:cNvPr>
          <p:cNvSpPr txBox="1"/>
          <p:nvPr/>
        </p:nvSpPr>
        <p:spPr>
          <a:xfrm>
            <a:off x="444699" y="3761938"/>
            <a:ext cx="4572000" cy="369332"/>
          </a:xfrm>
          <a:prstGeom prst="rect">
            <a:avLst/>
          </a:prstGeom>
          <a:noFill/>
        </p:spPr>
        <p:txBody>
          <a:bodyPr wrap="square">
            <a:spAutoFit/>
          </a:bodyPr>
          <a:lstStyle/>
          <a:p>
            <a:r>
              <a:rPr lang="en-GB" dirty="0"/>
              <a:t>Source: Office for Students, 2021 </a:t>
            </a:r>
          </a:p>
        </p:txBody>
      </p:sp>
      <p:pic>
        <p:nvPicPr>
          <p:cNvPr id="4" name="Picture 3">
            <a:extLst>
              <a:ext uri="{FF2B5EF4-FFF2-40B4-BE49-F238E27FC236}">
                <a16:creationId xmlns:a16="http://schemas.microsoft.com/office/drawing/2014/main" id="{729FF887-8781-1564-5CAE-0803C8E97AFA}"/>
              </a:ext>
            </a:extLst>
          </p:cNvPr>
          <p:cNvPicPr>
            <a:picLocks noChangeAspect="1"/>
          </p:cNvPicPr>
          <p:nvPr/>
        </p:nvPicPr>
        <p:blipFill>
          <a:blip r:embed="rId3"/>
          <a:stretch>
            <a:fillRect/>
          </a:stretch>
        </p:blipFill>
        <p:spPr>
          <a:xfrm>
            <a:off x="4211552" y="2203562"/>
            <a:ext cx="4725619" cy="3116751"/>
          </a:xfrm>
          <a:prstGeom prst="rect">
            <a:avLst/>
          </a:prstGeom>
        </p:spPr>
      </p:pic>
      <p:sp>
        <p:nvSpPr>
          <p:cNvPr id="7" name="TextBox 6">
            <a:extLst>
              <a:ext uri="{FF2B5EF4-FFF2-40B4-BE49-F238E27FC236}">
                <a16:creationId xmlns:a16="http://schemas.microsoft.com/office/drawing/2014/main" id="{947B7635-E7F3-096B-098A-DEF306931BA4}"/>
              </a:ext>
            </a:extLst>
          </p:cNvPr>
          <p:cNvSpPr txBox="1"/>
          <p:nvPr/>
        </p:nvSpPr>
        <p:spPr>
          <a:xfrm>
            <a:off x="4572000" y="5504980"/>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Core level 1 OU modules’ pass rate             </a:t>
            </a:r>
          </a:p>
        </p:txBody>
      </p:sp>
      <p:pic>
        <p:nvPicPr>
          <p:cNvPr id="8" name="Picture 7">
            <a:extLst>
              <a:ext uri="{FF2B5EF4-FFF2-40B4-BE49-F238E27FC236}">
                <a16:creationId xmlns:a16="http://schemas.microsoft.com/office/drawing/2014/main" id="{BF092B19-2963-4AA2-86AD-6F5FA4B56246}"/>
              </a:ext>
            </a:extLst>
          </p:cNvPr>
          <p:cNvPicPr>
            <a:picLocks noChangeAspect="1"/>
          </p:cNvPicPr>
          <p:nvPr/>
        </p:nvPicPr>
        <p:blipFill>
          <a:blip r:embed="rId4"/>
          <a:stretch>
            <a:fillRect/>
          </a:stretch>
        </p:blipFill>
        <p:spPr>
          <a:xfrm>
            <a:off x="515861" y="5784641"/>
            <a:ext cx="2520000" cy="8400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Mobilising user correction…"/>
          <p:cNvSpPr txBox="1">
            <a:spLocks noGrp="1"/>
          </p:cNvSpPr>
          <p:nvPr>
            <p:ph type="body" idx="1"/>
          </p:nvPr>
        </p:nvSpPr>
        <p:spPr>
          <a:xfrm>
            <a:off x="431999" y="1079999"/>
            <a:ext cx="10464602" cy="5284967"/>
          </a:xfrm>
          <a:prstGeom prst="rect">
            <a:avLst/>
          </a:prstGeom>
        </p:spPr>
        <p:txBody>
          <a:bodyPr>
            <a:normAutofit/>
          </a:bodyPr>
          <a:lstStyle/>
          <a:p>
            <a:pPr marL="342900" indent="-342900" defTabSz="388620">
              <a:lnSpc>
                <a:spcPct val="100000"/>
              </a:lnSpc>
              <a:spcBef>
                <a:spcPts val="0"/>
              </a:spcBef>
              <a:buFont typeface="Arial" panose="020B0604020202020204" pitchFamily="34" charset="0"/>
              <a:buChar char="•"/>
              <a:defRPr sz="935" b="0">
                <a:uFill>
                  <a:solidFill>
                    <a:srgbClr val="000000"/>
                  </a:solidFill>
                </a:uFill>
                <a:latin typeface="Helvetica Neue"/>
                <a:ea typeface="Helvetica Neue"/>
                <a:cs typeface="Helvetica Neue"/>
                <a:sym typeface="Helvetica Neue"/>
              </a:defRPr>
            </a:pPr>
            <a:r>
              <a:rPr lang="en-GB" sz="2000" dirty="0"/>
              <a:t>Investigate the impact of COVID-19 on ethnic minority students’ study experiences and awarding gap at the OU</a:t>
            </a:r>
          </a:p>
          <a:p>
            <a:pPr marL="342900" indent="-342900" defTabSz="388620">
              <a:lnSpc>
                <a:spcPct val="100000"/>
              </a:lnSpc>
              <a:spcBef>
                <a:spcPts val="0"/>
              </a:spcBef>
              <a:buFont typeface="Arial" panose="020B0604020202020204" pitchFamily="34" charset="0"/>
              <a:buChar char="•"/>
              <a:defRPr sz="935" b="0">
                <a:uFill>
                  <a:solidFill>
                    <a:srgbClr val="000000"/>
                  </a:solidFill>
                </a:uFill>
                <a:latin typeface="Helvetica Neue"/>
                <a:ea typeface="Helvetica Neue"/>
                <a:cs typeface="Helvetica Neue"/>
                <a:sym typeface="Helvetica Neue"/>
              </a:defRPr>
            </a:pPr>
            <a:endParaRPr lang="en-GB" sz="2000" dirty="0"/>
          </a:p>
          <a:p>
            <a:pPr marL="914400" lvl="1" indent="-342900" defTabSz="388620">
              <a:lnSpc>
                <a:spcPct val="100000"/>
              </a:lnSpc>
              <a:spcBef>
                <a:spcPts val="0"/>
              </a:spcBef>
              <a:buFont typeface="Wingdings" panose="05000000000000000000" pitchFamily="2" charset="2"/>
              <a:buChar char="ü"/>
              <a:defRPr sz="935" b="0">
                <a:uFill>
                  <a:solidFill>
                    <a:srgbClr val="000000"/>
                  </a:solidFill>
                </a:uFill>
                <a:latin typeface="Helvetica Neue"/>
                <a:ea typeface="Helvetica Neue"/>
                <a:cs typeface="Helvetica Neue"/>
                <a:sym typeface="Helvetica Neue"/>
              </a:defRPr>
            </a:pPr>
            <a:r>
              <a:rPr lang="en-GB" sz="2000" dirty="0"/>
              <a:t>Understand patterns of ethnic minority students’ progression on the core level 1 computing modules</a:t>
            </a:r>
          </a:p>
          <a:p>
            <a:pPr marL="914400" lvl="1" indent="-342900" defTabSz="388620">
              <a:lnSpc>
                <a:spcPct val="100000"/>
              </a:lnSpc>
              <a:spcBef>
                <a:spcPts val="0"/>
              </a:spcBef>
              <a:buFont typeface="Wingdings" panose="05000000000000000000" pitchFamily="2" charset="2"/>
              <a:buChar char="ü"/>
              <a:defRPr sz="935" b="0">
                <a:uFill>
                  <a:solidFill>
                    <a:srgbClr val="000000"/>
                  </a:solidFill>
                </a:uFill>
                <a:latin typeface="Helvetica Neue"/>
                <a:ea typeface="Helvetica Neue"/>
                <a:cs typeface="Helvetica Neue"/>
                <a:sym typeface="Helvetica Neue"/>
              </a:defRPr>
            </a:pPr>
            <a:endParaRPr lang="en-GB" sz="2000" dirty="0"/>
          </a:p>
          <a:p>
            <a:pPr marL="914400" lvl="1" indent="-342900" defTabSz="388620">
              <a:lnSpc>
                <a:spcPct val="100000"/>
              </a:lnSpc>
              <a:spcBef>
                <a:spcPts val="0"/>
              </a:spcBef>
              <a:buFont typeface="Wingdings" panose="05000000000000000000" pitchFamily="2" charset="2"/>
              <a:buChar char="ü"/>
              <a:defRPr sz="935" b="0">
                <a:uFill>
                  <a:solidFill>
                    <a:srgbClr val="000000"/>
                  </a:solidFill>
                </a:uFill>
                <a:latin typeface="Helvetica Neue"/>
                <a:ea typeface="Helvetica Neue"/>
                <a:cs typeface="Helvetica Neue"/>
                <a:sym typeface="Helvetica Neue"/>
              </a:defRPr>
            </a:pPr>
            <a:r>
              <a:rPr lang="en-GB" sz="2000" dirty="0"/>
              <a:t>Assess the impact of COVID-19 on ethnic minority students’ study experiences and awarding gap</a:t>
            </a:r>
          </a:p>
          <a:p>
            <a:pPr marL="342900" indent="-342900" defTabSz="388620">
              <a:lnSpc>
                <a:spcPct val="100000"/>
              </a:lnSpc>
              <a:spcBef>
                <a:spcPts val="0"/>
              </a:spcBef>
              <a:buFont typeface="Arial" panose="020B0604020202020204" pitchFamily="34" charset="0"/>
              <a:buChar char="•"/>
              <a:defRPr sz="935" b="0">
                <a:uFill>
                  <a:solidFill>
                    <a:srgbClr val="000000"/>
                  </a:solidFill>
                </a:uFill>
                <a:latin typeface="Helvetica Neue"/>
                <a:ea typeface="Helvetica Neue"/>
                <a:cs typeface="Helvetica Neue"/>
                <a:sym typeface="Helvetica Neue"/>
              </a:defRPr>
            </a:pPr>
            <a:endParaRPr lang="en-GB" sz="2000" dirty="0"/>
          </a:p>
          <a:p>
            <a:pPr marL="342900" indent="-342900" defTabSz="388620">
              <a:lnSpc>
                <a:spcPct val="100000"/>
              </a:lnSpc>
              <a:spcBef>
                <a:spcPts val="0"/>
              </a:spcBef>
              <a:buFont typeface="Arial" panose="020B0604020202020204" pitchFamily="34" charset="0"/>
              <a:buChar char="•"/>
              <a:defRPr sz="935" b="0">
                <a:uFill>
                  <a:solidFill>
                    <a:srgbClr val="000000"/>
                  </a:solidFill>
                </a:uFill>
                <a:latin typeface="Helvetica Neue"/>
                <a:ea typeface="Helvetica Neue"/>
                <a:cs typeface="Helvetica Neue"/>
                <a:sym typeface="Helvetica Neue"/>
              </a:defRPr>
            </a:pPr>
            <a:r>
              <a:rPr lang="en-GB" sz="2000" dirty="0"/>
              <a:t>Develop a predictive model to forecast the long-term COVID-19’s impact on ethnic minority students’ awarding gap</a:t>
            </a:r>
          </a:p>
        </p:txBody>
      </p:sp>
      <p:sp>
        <p:nvSpPr>
          <p:cNvPr id="183" name="Strategies to correct online misinformation"/>
          <p:cNvSpPr txBox="1">
            <a:spLocks noGrp="1"/>
          </p:cNvSpPr>
          <p:nvPr>
            <p:ph type="title"/>
          </p:nvPr>
        </p:nvSpPr>
        <p:spPr>
          <a:xfrm>
            <a:off x="444699" y="326571"/>
            <a:ext cx="7468393" cy="631633"/>
          </a:xfrm>
          <a:prstGeom prst="rect">
            <a:avLst/>
          </a:prstGeom>
        </p:spPr>
        <p:txBody>
          <a:bodyPr>
            <a:noAutofit/>
          </a:bodyPr>
          <a:lstStyle>
            <a:lvl1pPr defTabSz="292607">
              <a:lnSpc>
                <a:spcPct val="100000"/>
              </a:lnSpc>
              <a:defRPr sz="1984">
                <a:uFill>
                  <a:solidFill>
                    <a:srgbClr val="000000"/>
                  </a:solidFill>
                </a:uFill>
                <a:latin typeface="Helvetica Neue"/>
                <a:ea typeface="Helvetica Neue"/>
                <a:cs typeface="Helvetica Neue"/>
                <a:sym typeface="Helvetica Neue"/>
              </a:defRPr>
            </a:lvl1pPr>
          </a:lstStyle>
          <a:p>
            <a:r>
              <a:rPr lang="en-GB" sz="4000" dirty="0"/>
              <a:t>Research aims</a:t>
            </a:r>
            <a:endParaRPr sz="4000" dirty="0"/>
          </a:p>
        </p:txBody>
      </p:sp>
      <p:pic>
        <p:nvPicPr>
          <p:cNvPr id="3" name="Picture 2" descr="A picture containing cartoon, illustration&#10;&#10;Description automatically generated">
            <a:extLst>
              <a:ext uri="{FF2B5EF4-FFF2-40B4-BE49-F238E27FC236}">
                <a16:creationId xmlns:a16="http://schemas.microsoft.com/office/drawing/2014/main" id="{AA31FB7B-4853-32DB-47BA-EF8F898CB6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56514" y="1079999"/>
            <a:ext cx="1560515" cy="916695"/>
          </a:xfrm>
          <a:prstGeom prst="rect">
            <a:avLst/>
          </a:prstGeom>
        </p:spPr>
      </p:pic>
      <p:sp>
        <p:nvSpPr>
          <p:cNvPr id="4" name="TextBox 3">
            <a:extLst>
              <a:ext uri="{FF2B5EF4-FFF2-40B4-BE49-F238E27FC236}">
                <a16:creationId xmlns:a16="http://schemas.microsoft.com/office/drawing/2014/main" id="{916ED0E4-0434-85DB-879A-556E9B914E96}"/>
              </a:ext>
            </a:extLst>
          </p:cNvPr>
          <p:cNvSpPr txBox="1"/>
          <p:nvPr/>
        </p:nvSpPr>
        <p:spPr>
          <a:xfrm>
            <a:off x="7013092" y="7880574"/>
            <a:ext cx="1800000" cy="230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900">
                <a:hlinkClick r:id="rId4" tooltip="https://researchoutreach.org/articles/classism-education-exists-heres-what-about/"/>
              </a:rPr>
              <a:t>This Photo</a:t>
            </a:r>
            <a:r>
              <a:rPr lang="en-GB" sz="900"/>
              <a:t> by Unknown Author is licensed under </a:t>
            </a:r>
            <a:r>
              <a:rPr lang="en-GB" sz="900">
                <a:hlinkClick r:id="rId5" tooltip="https://creativecommons.org/licenses/by-nc-nd/3.0/"/>
              </a:rPr>
              <a:t>CC BY-NC-ND</a:t>
            </a:r>
            <a:endParaRPr lang="en-GB" sz="900"/>
          </a:p>
        </p:txBody>
      </p:sp>
      <p:pic>
        <p:nvPicPr>
          <p:cNvPr id="6" name="Picture 5" descr="A magnifying glass with gears and graphs&#10;&#10;Description automatically generated with low confidence">
            <a:extLst>
              <a:ext uri="{FF2B5EF4-FFF2-40B4-BE49-F238E27FC236}">
                <a16:creationId xmlns:a16="http://schemas.microsoft.com/office/drawing/2014/main" id="{2F48BD8F-89EF-C97C-E338-00A1D5606DA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664300" y="2244014"/>
            <a:ext cx="1800000" cy="1086861"/>
          </a:xfrm>
          <a:prstGeom prst="rect">
            <a:avLst/>
          </a:prstGeom>
        </p:spPr>
      </p:pic>
      <p:sp>
        <p:nvSpPr>
          <p:cNvPr id="7" name="TextBox 6">
            <a:extLst>
              <a:ext uri="{FF2B5EF4-FFF2-40B4-BE49-F238E27FC236}">
                <a16:creationId xmlns:a16="http://schemas.microsoft.com/office/drawing/2014/main" id="{7B364635-EDE7-1E26-4330-3CB50BC010C4}"/>
              </a:ext>
            </a:extLst>
          </p:cNvPr>
          <p:cNvSpPr txBox="1"/>
          <p:nvPr/>
        </p:nvSpPr>
        <p:spPr>
          <a:xfrm>
            <a:off x="5617029" y="8163045"/>
            <a:ext cx="1800000" cy="2308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900">
                <a:hlinkClick r:id="rId7" tooltip="https://s4be.cochrane.org/blog/2015/07/24/nominal-ordinal-numerical-variables/"/>
              </a:rPr>
              <a:t>This Photo</a:t>
            </a:r>
            <a:r>
              <a:rPr lang="en-GB" sz="900"/>
              <a:t> by Unknown Author is licensed under </a:t>
            </a:r>
            <a:r>
              <a:rPr lang="en-GB" sz="900">
                <a:hlinkClick r:id="rId8" tooltip="https://creativecommons.org/licenses/by-nd/3.0/"/>
              </a:rPr>
              <a:t>CC BY-ND</a:t>
            </a:r>
            <a:endParaRPr lang="en-GB" sz="900"/>
          </a:p>
        </p:txBody>
      </p:sp>
      <p:pic>
        <p:nvPicPr>
          <p:cNvPr id="9" name="Picture 8" descr="A picture containing majorelle blue, blue, light&#10;&#10;Description automatically generated">
            <a:extLst>
              <a:ext uri="{FF2B5EF4-FFF2-40B4-BE49-F238E27FC236}">
                <a16:creationId xmlns:a16="http://schemas.microsoft.com/office/drawing/2014/main" id="{207F027E-EF81-13F1-0443-3E33D5362E9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82715" y="3452670"/>
            <a:ext cx="1800000" cy="1200000"/>
          </a:xfrm>
          <a:prstGeom prst="rect">
            <a:avLst/>
          </a:prstGeom>
        </p:spPr>
      </p:pic>
      <p:pic>
        <p:nvPicPr>
          <p:cNvPr id="12" name="Picture 11" descr="A picture containing cartoon, art, silhouette&#10;&#10;Description automatically generated">
            <a:extLst>
              <a:ext uri="{FF2B5EF4-FFF2-40B4-BE49-F238E27FC236}">
                <a16:creationId xmlns:a16="http://schemas.microsoft.com/office/drawing/2014/main" id="{9138B8D5-EC4C-692E-38FB-B3368A64688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566285" y="5004315"/>
            <a:ext cx="2140971" cy="115653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113EC7C-368D-469A-9B5C-F3555B088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group of people in a speech bubble shape&#10;&#10;Description automatically generated with medium confidence">
            <a:extLst>
              <a:ext uri="{FF2B5EF4-FFF2-40B4-BE49-F238E27FC236}">
                <a16:creationId xmlns:a16="http://schemas.microsoft.com/office/drawing/2014/main" id="{F34EB5B5-A983-EB31-0188-E25D97B1384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683" r="39655" b="2"/>
          <a:stretch/>
        </p:blipFill>
        <p:spPr>
          <a:xfrm>
            <a:off x="59872" y="3592286"/>
            <a:ext cx="1404258" cy="2656114"/>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p:spPr>
      </p:pic>
      <p:pic>
        <p:nvPicPr>
          <p:cNvPr id="6146" name="Picture 2" descr="Interrater Reliability Module | MCG Health">
            <a:extLst>
              <a:ext uri="{FF2B5EF4-FFF2-40B4-BE49-F238E27FC236}">
                <a16:creationId xmlns:a16="http://schemas.microsoft.com/office/drawing/2014/main" id="{E4A0FE3C-639D-42D6-A0DC-E28A90636E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107" r="9740" b="-2"/>
          <a:stretch/>
        </p:blipFill>
        <p:spPr bwMode="auto">
          <a:xfrm>
            <a:off x="3986136" y="163286"/>
            <a:ext cx="2431124" cy="1524000"/>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CD5B87B-E906-48E5-B940-232000B5B16E}"/>
              </a:ext>
            </a:extLst>
          </p:cNvPr>
          <p:cNvSpPr>
            <a:spLocks noGrp="1"/>
          </p:cNvSpPr>
          <p:nvPr>
            <p:ph type="ctrTitle"/>
          </p:nvPr>
        </p:nvSpPr>
        <p:spPr>
          <a:xfrm>
            <a:off x="1524001" y="1763486"/>
            <a:ext cx="5148309" cy="829366"/>
          </a:xfrm>
        </p:spPr>
        <p:txBody>
          <a:bodyPr vert="horz" lIns="91440" tIns="45720" rIns="91440" bIns="45720" rtlCol="0" anchor="b">
            <a:normAutofit/>
          </a:bodyPr>
          <a:lstStyle/>
          <a:p>
            <a:r>
              <a:rPr lang="en-US" sz="4400" kern="1200" dirty="0">
                <a:solidFill>
                  <a:schemeClr val="tx1"/>
                </a:solidFill>
                <a:latin typeface="+mj-lt"/>
                <a:ea typeface="+mj-ea"/>
                <a:cs typeface="+mj-cs"/>
              </a:rPr>
              <a:t>Methods</a:t>
            </a:r>
          </a:p>
        </p:txBody>
      </p:sp>
      <p:pic>
        <p:nvPicPr>
          <p:cNvPr id="22" name="Picture 21" descr="A person holding a pencil over a paper&#10;&#10;Description automatically generated with low confidence">
            <a:extLst>
              <a:ext uri="{FF2B5EF4-FFF2-40B4-BE49-F238E27FC236}">
                <a16:creationId xmlns:a16="http://schemas.microsoft.com/office/drawing/2014/main" id="{1C8D3075-C7D6-F077-4AFE-44CDEC73F95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368" r="-5" b="-5"/>
          <a:stretch/>
        </p:blipFill>
        <p:spPr>
          <a:xfrm>
            <a:off x="360132" y="4"/>
            <a:ext cx="3735388" cy="1126207"/>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25" name="Picture 24" descr="A picture containing screenshot, animation, 3d modeling, cartoon&#10;&#10;Description automatically generated">
            <a:extLst>
              <a:ext uri="{FF2B5EF4-FFF2-40B4-BE49-F238E27FC236}">
                <a16:creationId xmlns:a16="http://schemas.microsoft.com/office/drawing/2014/main" id="{4CE94FAC-3F8E-0F78-948E-3813202C97E4}"/>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0833" r="24656" b="-1"/>
          <a:stretch/>
        </p:blipFill>
        <p:spPr>
          <a:xfrm>
            <a:off x="6417262" y="11"/>
            <a:ext cx="2726740" cy="1763475"/>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sp>
        <p:nvSpPr>
          <p:cNvPr id="15" name="TextBox 14">
            <a:extLst>
              <a:ext uri="{FF2B5EF4-FFF2-40B4-BE49-F238E27FC236}">
                <a16:creationId xmlns:a16="http://schemas.microsoft.com/office/drawing/2014/main" id="{17945779-9885-4681-A404-52FF3D13AC75}"/>
              </a:ext>
            </a:extLst>
          </p:cNvPr>
          <p:cNvSpPr txBox="1"/>
          <p:nvPr/>
        </p:nvSpPr>
        <p:spPr>
          <a:xfrm>
            <a:off x="1524001" y="2732312"/>
            <a:ext cx="7417153" cy="3962401"/>
          </a:xfrm>
          <a:prstGeom prst="rect">
            <a:avLst/>
          </a:prstGeom>
          <a:ln w="76200"/>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285750" indent="-228600" defTabSz="914400">
              <a:lnSpc>
                <a:spcPct val="90000"/>
              </a:lnSpc>
              <a:spcAft>
                <a:spcPts val="600"/>
              </a:spcAft>
              <a:buFont typeface="Arial" panose="020B0604020202020204" pitchFamily="34" charset="0"/>
              <a:buChar char="•"/>
            </a:pPr>
            <a:r>
              <a:rPr lang="en-US" dirty="0">
                <a:solidFill>
                  <a:schemeClr val="tx1"/>
                </a:solidFill>
              </a:rPr>
              <a:t>Combination of qualitative quantitative data analytics (mixed method approach)</a:t>
            </a:r>
          </a:p>
          <a:p>
            <a:pPr marL="285750" indent="-228600" defTabSz="914400">
              <a:lnSpc>
                <a:spcPct val="90000"/>
              </a:lnSpc>
              <a:spcAft>
                <a:spcPts val="600"/>
              </a:spcAft>
              <a:buFont typeface="Arial" panose="020B0604020202020204" pitchFamily="34" charset="0"/>
              <a:buChar char="•"/>
            </a:pPr>
            <a:r>
              <a:rPr lang="en-US" dirty="0">
                <a:solidFill>
                  <a:schemeClr val="tx1"/>
                </a:solidFill>
              </a:rPr>
              <a:t>Quantitative data collected and </a:t>
            </a:r>
            <a:r>
              <a:rPr lang="en-US" dirty="0" err="1">
                <a:solidFill>
                  <a:schemeClr val="tx1"/>
                </a:solidFill>
              </a:rPr>
              <a:t>analysed</a:t>
            </a:r>
            <a:r>
              <a:rPr lang="en-US" dirty="0">
                <a:solidFill>
                  <a:schemeClr val="tx1"/>
                </a:solidFill>
              </a:rPr>
              <a:t> at the institutional level, cross-faculty, for different levels of study (retention/module performance)</a:t>
            </a:r>
          </a:p>
          <a:p>
            <a:pPr marL="285750" indent="-228600" defTabSz="914400">
              <a:lnSpc>
                <a:spcPct val="90000"/>
              </a:lnSpc>
              <a:spcAft>
                <a:spcPts val="600"/>
              </a:spcAft>
              <a:buFont typeface="Arial" panose="020B0604020202020204" pitchFamily="34" charset="0"/>
              <a:buChar char="•"/>
            </a:pPr>
            <a:r>
              <a:rPr lang="en-US" dirty="0">
                <a:solidFill>
                  <a:schemeClr val="tx1"/>
                </a:solidFill>
              </a:rPr>
              <a:t>Student Experience on the end of Module Survey data </a:t>
            </a:r>
            <a:r>
              <a:rPr lang="en-US" dirty="0" err="1">
                <a:solidFill>
                  <a:schemeClr val="tx1"/>
                </a:solidFill>
              </a:rPr>
              <a:t>analysed</a:t>
            </a:r>
            <a:r>
              <a:rPr lang="en-US" dirty="0">
                <a:solidFill>
                  <a:schemeClr val="tx1"/>
                </a:solidFill>
              </a:rPr>
              <a:t> (quantitative survey with open text comments)</a:t>
            </a:r>
          </a:p>
          <a:p>
            <a:pPr marL="285750" indent="-228600" defTabSz="914400">
              <a:lnSpc>
                <a:spcPct val="90000"/>
              </a:lnSpc>
              <a:spcAft>
                <a:spcPts val="600"/>
              </a:spcAft>
              <a:buFont typeface="Arial" panose="020B0604020202020204" pitchFamily="34" charset="0"/>
              <a:buChar char="•"/>
            </a:pPr>
            <a:r>
              <a:rPr lang="en-US" dirty="0">
                <a:solidFill>
                  <a:schemeClr val="tx1"/>
                </a:solidFill>
              </a:rPr>
              <a:t>Online Focus groups FG1 with tutors and FG2 with key stakeholders</a:t>
            </a:r>
          </a:p>
          <a:p>
            <a:pPr marL="285750" indent="-228600" defTabSz="914400">
              <a:lnSpc>
                <a:spcPct val="90000"/>
              </a:lnSpc>
              <a:spcAft>
                <a:spcPts val="600"/>
              </a:spcAft>
              <a:buFont typeface="Arial" panose="020B0604020202020204" pitchFamily="34" charset="0"/>
              <a:buChar char="•"/>
            </a:pPr>
            <a:r>
              <a:rPr lang="en-US" dirty="0">
                <a:solidFill>
                  <a:schemeClr val="tx1"/>
                </a:solidFill>
              </a:rPr>
              <a:t>Exploratory data analysis to identify patterns, trends, and correlations in the data using statistical techniques such as regression analysis, correlation analysis, and clustering to gain insights into the data</a:t>
            </a:r>
          </a:p>
          <a:p>
            <a:pPr marL="285750" indent="-228600" defTabSz="914400">
              <a:lnSpc>
                <a:spcPct val="90000"/>
              </a:lnSpc>
              <a:spcAft>
                <a:spcPts val="600"/>
              </a:spcAft>
              <a:buFont typeface="Arial" panose="020B0604020202020204" pitchFamily="34" charset="0"/>
              <a:buChar char="•"/>
            </a:pPr>
            <a:r>
              <a:rPr lang="en-US" dirty="0">
                <a:solidFill>
                  <a:schemeClr val="tx1"/>
                </a:solidFill>
              </a:rPr>
              <a:t>Development of a predictive model to forecast the long-term impact of COVID-19 on ethnic minority students’ awarding gap</a:t>
            </a:r>
          </a:p>
        </p:txBody>
      </p:sp>
    </p:spTree>
    <p:extLst>
      <p:ext uri="{BB962C8B-B14F-4D97-AF65-F5344CB8AC3E}">
        <p14:creationId xmlns:p14="http://schemas.microsoft.com/office/powerpoint/2010/main" val="43514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628650" y="184805"/>
            <a:ext cx="7886700" cy="1505883"/>
          </a:xfrm>
        </p:spPr>
        <p:txBody>
          <a:bodyPr vert="horz" lIns="91440" tIns="45720" rIns="91440" bIns="45720" rtlCol="0" anchor="ctr">
            <a:normAutofit/>
          </a:bodyPr>
          <a:lstStyle/>
          <a:p>
            <a:r>
              <a:rPr lang="en-US" sz="4500"/>
              <a:t>Initial literature search</a:t>
            </a:r>
            <a:endParaRPr lang="en-US" sz="4500" kern="1200" dirty="0">
              <a:latin typeface="+mj-lt"/>
              <a:ea typeface="+mj-ea"/>
              <a:cs typeface="+mj-cs"/>
            </a:endParaRPr>
          </a:p>
        </p:txBody>
      </p:sp>
      <p:sp>
        <p:nvSpPr>
          <p:cNvPr id="3" name="TextBox 2">
            <a:extLst>
              <a:ext uri="{FF2B5EF4-FFF2-40B4-BE49-F238E27FC236}">
                <a16:creationId xmlns:a16="http://schemas.microsoft.com/office/drawing/2014/main" id="{BFB6A949-A85C-BF19-0852-6042B473E521}"/>
              </a:ext>
            </a:extLst>
          </p:cNvPr>
          <p:cNvSpPr txBox="1"/>
          <p:nvPr/>
        </p:nvSpPr>
        <p:spPr>
          <a:xfrm>
            <a:off x="628650" y="2164140"/>
            <a:ext cx="5796213" cy="2862322"/>
          </a:xfrm>
          <a:prstGeom prst="rect">
            <a:avLst/>
          </a:prstGeom>
          <a:noFill/>
        </p:spPr>
        <p:txBody>
          <a:bodyPr wrap="square">
            <a:spAutoFit/>
          </a:bodyPr>
          <a:lstStyle/>
          <a:p>
            <a:r>
              <a:rPr lang="en-US" sz="2000">
                <a:ln>
                  <a:noFill/>
                </a:ln>
                <a:solidFill>
                  <a:srgbClr val="000000"/>
                </a:solidFill>
                <a:effectLst/>
                <a:latin typeface="+mj-lt"/>
                <a:ea typeface="Arial Unicode MS"/>
                <a:cs typeface="Arial Unicode MS"/>
              </a:rPr>
              <a:t>BAME students experienced inequalities in relation to the following categories:</a:t>
            </a:r>
            <a:endParaRPr lang="en-GB" sz="2000">
              <a:ln>
                <a:noFill/>
              </a:ln>
              <a:solidFill>
                <a:srgbClr val="000000"/>
              </a:solidFill>
              <a:effectLst/>
              <a:latin typeface="+mj-lt"/>
              <a:ea typeface="Arial Unicode MS"/>
              <a:cs typeface="Arial Unicode MS"/>
            </a:endParaRPr>
          </a:p>
          <a:p>
            <a:r>
              <a:rPr lang="en-US" sz="2000">
                <a:ln>
                  <a:noFill/>
                </a:ln>
                <a:solidFill>
                  <a:srgbClr val="000000"/>
                </a:solidFill>
                <a:effectLst/>
                <a:latin typeface="+mj-lt"/>
                <a:ea typeface="Helvetica" panose="020B0604020202020204" pitchFamily="34" charset="0"/>
                <a:cs typeface="Arial Unicode MS"/>
              </a:rPr>
              <a:t> </a:t>
            </a:r>
            <a:endParaRPr lang="en-GB" sz="2000">
              <a:ln>
                <a:noFill/>
              </a:ln>
              <a:solidFill>
                <a:srgbClr val="000000"/>
              </a:solidFill>
              <a:effectLst/>
              <a:latin typeface="+mj-lt"/>
              <a:ea typeface="Arial Unicode MS"/>
              <a:cs typeface="Arial Unicode MS"/>
            </a:endParaRPr>
          </a:p>
          <a:p>
            <a:pPr marL="342900" lvl="0" indent="-342900" fontAlgn="base">
              <a:buFont typeface="Arial" panose="020B0604020202020204" pitchFamily="34" charset="0"/>
              <a:buChar char="•"/>
            </a:pPr>
            <a:r>
              <a:rPr lang="en-US" sz="2000" u="none" strike="noStrike" kern="0" spc="0">
                <a:ln>
                  <a:noFill/>
                </a:ln>
                <a:solidFill>
                  <a:srgbClr val="000000"/>
                </a:solidFill>
                <a:effectLst/>
                <a:latin typeface="+mj-lt"/>
                <a:ea typeface="Helvetica Neue"/>
                <a:cs typeface="Helvetica Neue"/>
              </a:rPr>
              <a:t>Economic disadvantage</a:t>
            </a:r>
            <a:endParaRPr lang="en-GB" sz="2000" u="none" strike="noStrike" kern="0" spc="0">
              <a:ln>
                <a:noFill/>
              </a:ln>
              <a:solidFill>
                <a:srgbClr val="000000"/>
              </a:solidFill>
              <a:effectLst/>
              <a:latin typeface="+mj-lt"/>
              <a:ea typeface="Helvetica Neue"/>
              <a:cs typeface="Helvetica Neue"/>
            </a:endParaRPr>
          </a:p>
          <a:p>
            <a:pPr marL="342900" lvl="0" indent="-342900" fontAlgn="base">
              <a:buFont typeface="Arial" panose="020B0604020202020204" pitchFamily="34" charset="0"/>
              <a:buChar char="•"/>
            </a:pPr>
            <a:r>
              <a:rPr lang="en-US" sz="2000" kern="0">
                <a:solidFill>
                  <a:srgbClr val="000000"/>
                </a:solidFill>
                <a:latin typeface="+mj-lt"/>
                <a:ea typeface="Helvetica Neue"/>
                <a:cs typeface="Helvetica Neue"/>
              </a:rPr>
              <a:t>D</a:t>
            </a:r>
            <a:r>
              <a:rPr lang="en-US" sz="2000" u="none" strike="noStrike" kern="0" spc="0">
                <a:ln>
                  <a:noFill/>
                </a:ln>
                <a:solidFill>
                  <a:srgbClr val="000000"/>
                </a:solidFill>
                <a:effectLst/>
                <a:latin typeface="+mj-lt"/>
                <a:ea typeface="Helvetica Neue"/>
                <a:cs typeface="Helvetica Neue"/>
              </a:rPr>
              <a:t>igital divide</a:t>
            </a:r>
            <a:endParaRPr lang="en-GB" sz="2000" u="none" strike="noStrike" kern="0" spc="0">
              <a:ln>
                <a:noFill/>
              </a:ln>
              <a:solidFill>
                <a:srgbClr val="000000"/>
              </a:solidFill>
              <a:effectLst/>
              <a:latin typeface="+mj-lt"/>
              <a:ea typeface="Helvetica Neue"/>
              <a:cs typeface="Helvetica Neue"/>
            </a:endParaRPr>
          </a:p>
          <a:p>
            <a:pPr marL="342900" lvl="0" indent="-342900" fontAlgn="base">
              <a:buFont typeface="Arial" panose="020B0604020202020204" pitchFamily="34" charset="0"/>
              <a:buChar char="•"/>
            </a:pPr>
            <a:r>
              <a:rPr lang="en-US" sz="2000" u="none" strike="noStrike" kern="0" spc="0">
                <a:ln>
                  <a:noFill/>
                </a:ln>
                <a:solidFill>
                  <a:srgbClr val="000000"/>
                </a:solidFill>
                <a:effectLst/>
                <a:latin typeface="+mj-lt"/>
                <a:ea typeface="Helvetica Neue"/>
                <a:cs typeface="Helvetica Neue"/>
              </a:rPr>
              <a:t>Housing </a:t>
            </a:r>
            <a:endParaRPr lang="en-GB" sz="2000" u="none" strike="noStrike" kern="0" spc="0">
              <a:ln>
                <a:noFill/>
              </a:ln>
              <a:solidFill>
                <a:srgbClr val="000000"/>
              </a:solidFill>
              <a:effectLst/>
              <a:latin typeface="+mj-lt"/>
              <a:ea typeface="Helvetica Neue"/>
              <a:cs typeface="Helvetica Neue"/>
            </a:endParaRPr>
          </a:p>
          <a:p>
            <a:pPr marL="342900" lvl="0" indent="-342900" fontAlgn="base">
              <a:buFont typeface="Arial" panose="020B0604020202020204" pitchFamily="34" charset="0"/>
              <a:buChar char="•"/>
            </a:pPr>
            <a:r>
              <a:rPr lang="en-US" sz="2000" u="none" strike="noStrike" kern="0" spc="0">
                <a:ln>
                  <a:noFill/>
                </a:ln>
                <a:solidFill>
                  <a:srgbClr val="000000"/>
                </a:solidFill>
                <a:effectLst/>
                <a:latin typeface="+mj-lt"/>
                <a:ea typeface="Helvetica Neue"/>
                <a:cs typeface="Helvetica Neue"/>
              </a:rPr>
              <a:t>Employment</a:t>
            </a:r>
            <a:endParaRPr lang="en-GB" sz="2000" u="none" strike="noStrike" kern="0" spc="0">
              <a:ln>
                <a:noFill/>
              </a:ln>
              <a:solidFill>
                <a:srgbClr val="000000"/>
              </a:solidFill>
              <a:effectLst/>
              <a:latin typeface="+mj-lt"/>
              <a:ea typeface="Helvetica Neue"/>
              <a:cs typeface="Helvetica Neue"/>
            </a:endParaRPr>
          </a:p>
          <a:p>
            <a:pPr marL="342900" lvl="0" indent="-342900" fontAlgn="base">
              <a:buFont typeface="Arial" panose="020B0604020202020204" pitchFamily="34" charset="0"/>
              <a:buChar char="•"/>
            </a:pPr>
            <a:r>
              <a:rPr lang="en-US" sz="2000" u="none" strike="noStrike" kern="0" spc="0">
                <a:ln>
                  <a:noFill/>
                </a:ln>
                <a:solidFill>
                  <a:srgbClr val="000000"/>
                </a:solidFill>
                <a:effectLst/>
                <a:latin typeface="+mj-lt"/>
                <a:ea typeface="Helvetica Neue"/>
                <a:cs typeface="Helvetica Neue"/>
              </a:rPr>
              <a:t>Racism, discrimination, hate and mental health</a:t>
            </a:r>
            <a:endParaRPr lang="en-GB" sz="2000" u="none" strike="noStrike" kern="0" spc="0">
              <a:ln>
                <a:noFill/>
              </a:ln>
              <a:solidFill>
                <a:srgbClr val="000000"/>
              </a:solidFill>
              <a:effectLst/>
              <a:latin typeface="+mj-lt"/>
              <a:ea typeface="Helvetica Neue"/>
              <a:cs typeface="Helvetica Neue"/>
            </a:endParaRPr>
          </a:p>
          <a:p>
            <a:pPr marL="342900" lvl="0" indent="-342900" fontAlgn="base">
              <a:buFont typeface="Arial" panose="020B0604020202020204" pitchFamily="34" charset="0"/>
              <a:buChar char="•"/>
            </a:pPr>
            <a:r>
              <a:rPr lang="en-US" sz="2000" u="none" strike="noStrike" kern="0" spc="0">
                <a:ln>
                  <a:noFill/>
                </a:ln>
                <a:solidFill>
                  <a:srgbClr val="000000"/>
                </a:solidFill>
                <a:effectLst/>
                <a:latin typeface="+mj-lt"/>
                <a:ea typeface="Helvetica Neue"/>
                <a:cs typeface="Helvetica Neue"/>
              </a:rPr>
              <a:t>Unconscious bias</a:t>
            </a:r>
            <a:endParaRPr lang="en-GB" sz="2000" u="none" strike="noStrike" kern="0" spc="0" dirty="0">
              <a:ln>
                <a:noFill/>
              </a:ln>
              <a:solidFill>
                <a:srgbClr val="000000"/>
              </a:solidFill>
              <a:effectLst/>
              <a:latin typeface="+mj-lt"/>
              <a:ea typeface="Helvetica Neue"/>
              <a:cs typeface="Helvetica Neue"/>
            </a:endParaRPr>
          </a:p>
        </p:txBody>
      </p:sp>
      <p:pic>
        <p:nvPicPr>
          <p:cNvPr id="6" name="Picture 5" descr="A picture containing screenshot, graphic design, graphics, logo&#10;&#10;Description automatically generated">
            <a:extLst>
              <a:ext uri="{FF2B5EF4-FFF2-40B4-BE49-F238E27FC236}">
                <a16:creationId xmlns:a16="http://schemas.microsoft.com/office/drawing/2014/main" id="{1081C640-F04C-953C-A634-8281A88E93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3288" y="2135250"/>
            <a:ext cx="1800000" cy="957909"/>
          </a:xfrm>
          <a:prstGeom prst="rect">
            <a:avLst/>
          </a:prstGeom>
        </p:spPr>
      </p:pic>
      <p:pic>
        <p:nvPicPr>
          <p:cNvPr id="10" name="Picture 9" descr="A picture containing building, sky, outdoor, window&#10;&#10;Description automatically generated">
            <a:extLst>
              <a:ext uri="{FF2B5EF4-FFF2-40B4-BE49-F238E27FC236}">
                <a16:creationId xmlns:a16="http://schemas.microsoft.com/office/drawing/2014/main" id="{B1881730-6AFA-4C40-8146-1434D041AA5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3513" y="3591812"/>
            <a:ext cx="1800000" cy="1012857"/>
          </a:xfrm>
          <a:prstGeom prst="rect">
            <a:avLst/>
          </a:prstGeom>
        </p:spPr>
      </p:pic>
      <p:pic>
        <p:nvPicPr>
          <p:cNvPr id="17" name="Picture 16" descr="A picture containing text, plant&#10;&#10;Description automatically generated">
            <a:extLst>
              <a:ext uri="{FF2B5EF4-FFF2-40B4-BE49-F238E27FC236}">
                <a16:creationId xmlns:a16="http://schemas.microsoft.com/office/drawing/2014/main" id="{54AB4052-27D5-5090-F227-2B604359C2AB}"/>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2580" r="3473" b="22521"/>
          <a:stretch/>
        </p:blipFill>
        <p:spPr>
          <a:xfrm>
            <a:off x="6181173" y="5049231"/>
            <a:ext cx="2160000" cy="1168714"/>
          </a:xfrm>
          <a:prstGeom prst="rect">
            <a:avLst/>
          </a:prstGeom>
        </p:spPr>
      </p:pic>
      <p:pic>
        <p:nvPicPr>
          <p:cNvPr id="19" name="Picture 18" descr="A picture containing text, poster, graphic design, illustration&#10;&#10;Description automatically generated">
            <a:extLst>
              <a:ext uri="{FF2B5EF4-FFF2-40B4-BE49-F238E27FC236}">
                <a16:creationId xmlns:a16="http://schemas.microsoft.com/office/drawing/2014/main" id="{75D194BA-B71E-4E14-5296-D924BCA5BC0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64322" y="4830774"/>
            <a:ext cx="1800000" cy="1749375"/>
          </a:xfrm>
          <a:prstGeom prst="rect">
            <a:avLst/>
          </a:prstGeom>
        </p:spPr>
      </p:pic>
      <p:sp>
        <p:nvSpPr>
          <p:cNvPr id="20" name="TextBox 19">
            <a:extLst>
              <a:ext uri="{FF2B5EF4-FFF2-40B4-BE49-F238E27FC236}">
                <a16:creationId xmlns:a16="http://schemas.microsoft.com/office/drawing/2014/main" id="{CC4679E1-C374-CF81-80AF-427A4602E72F}"/>
              </a:ext>
            </a:extLst>
          </p:cNvPr>
          <p:cNvSpPr txBox="1"/>
          <p:nvPr/>
        </p:nvSpPr>
        <p:spPr>
          <a:xfrm>
            <a:off x="3777118" y="9101467"/>
            <a:ext cx="1800000" cy="230832"/>
          </a:xfrm>
          <a:prstGeom prst="rect">
            <a:avLst/>
          </a:prstGeom>
          <a:noFill/>
        </p:spPr>
        <p:txBody>
          <a:bodyPr wrap="square" rtlCol="0">
            <a:spAutoFit/>
          </a:bodyPr>
          <a:lstStyle/>
          <a:p>
            <a:r>
              <a:rPr lang="en-GB" sz="900">
                <a:hlinkClick r:id="rId10" tooltip="https://www.youthvoices.live/unconscious-bias-making-millions-from-theory/"/>
              </a:rPr>
              <a:t>This Photo</a:t>
            </a:r>
            <a:r>
              <a:rPr lang="en-GB" sz="900"/>
              <a:t> by Unknown Author is licensed under </a:t>
            </a:r>
            <a:r>
              <a:rPr lang="en-GB" sz="900">
                <a:hlinkClick r:id="rId11" tooltip="https://creativecommons.org/licenses/by-sa/3.0/"/>
              </a:rPr>
              <a:t>CC BY-SA</a:t>
            </a:r>
            <a:endParaRPr lang="en-GB" sz="900"/>
          </a:p>
        </p:txBody>
      </p:sp>
      <p:pic>
        <p:nvPicPr>
          <p:cNvPr id="22" name="Picture 21" descr="A blue icon of a person holding a briefcase&#10;&#10;Description automatically generated with medium confidence">
            <a:extLst>
              <a:ext uri="{FF2B5EF4-FFF2-40B4-BE49-F238E27FC236}">
                <a16:creationId xmlns:a16="http://schemas.microsoft.com/office/drawing/2014/main" id="{53835EED-D88D-55B5-CB0E-15E72DFC9253}"/>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657605" y="2940743"/>
            <a:ext cx="1440000" cy="1440000"/>
          </a:xfrm>
          <a:prstGeom prst="rect">
            <a:avLst/>
          </a:prstGeom>
        </p:spPr>
      </p:pic>
      <p:sp>
        <p:nvSpPr>
          <p:cNvPr id="23" name="TextBox 22">
            <a:extLst>
              <a:ext uri="{FF2B5EF4-FFF2-40B4-BE49-F238E27FC236}">
                <a16:creationId xmlns:a16="http://schemas.microsoft.com/office/drawing/2014/main" id="{E14A729E-9041-2316-25A4-D3EDD43D47CD}"/>
              </a:ext>
            </a:extLst>
          </p:cNvPr>
          <p:cNvSpPr txBox="1"/>
          <p:nvPr/>
        </p:nvSpPr>
        <p:spPr>
          <a:xfrm>
            <a:off x="4323018" y="9682146"/>
            <a:ext cx="1440000" cy="230832"/>
          </a:xfrm>
          <a:prstGeom prst="rect">
            <a:avLst/>
          </a:prstGeom>
          <a:noFill/>
        </p:spPr>
        <p:txBody>
          <a:bodyPr wrap="square" rtlCol="0">
            <a:spAutoFit/>
          </a:bodyPr>
          <a:lstStyle/>
          <a:p>
            <a:r>
              <a:rPr lang="en-GB" sz="900">
                <a:hlinkClick r:id="rId13" tooltip="https://www.pngall.com/employment-png/download/53876"/>
              </a:rPr>
              <a:t>This Photo</a:t>
            </a:r>
            <a:r>
              <a:rPr lang="en-GB" sz="900"/>
              <a:t> by Unknown Author is licensed under </a:t>
            </a:r>
            <a:r>
              <a:rPr lang="en-GB" sz="900">
                <a:hlinkClick r:id="rId14" tooltip="https://creativecommons.org/licenses/by-nc/3.0/"/>
              </a:rPr>
              <a:t>CC BY-NC</a:t>
            </a:r>
            <a:endParaRPr lang="en-GB" sz="900" dirty="0"/>
          </a:p>
        </p:txBody>
      </p:sp>
      <p:pic>
        <p:nvPicPr>
          <p:cNvPr id="25" name="Picture 24" descr="A picture containing gear, metalware, wheel&#10;&#10;Description automatically generated">
            <a:extLst>
              <a:ext uri="{FF2B5EF4-FFF2-40B4-BE49-F238E27FC236}">
                <a16:creationId xmlns:a16="http://schemas.microsoft.com/office/drawing/2014/main" id="{19F2D267-8D70-2C8A-504C-5992C66C9B51}"/>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4898221" y="2752087"/>
            <a:ext cx="1800000" cy="1050000"/>
          </a:xfrm>
          <a:prstGeom prst="rect">
            <a:avLst/>
          </a:prstGeom>
        </p:spPr>
      </p:pic>
    </p:spTree>
    <p:extLst>
      <p:ext uri="{BB962C8B-B14F-4D97-AF65-F5344CB8AC3E}">
        <p14:creationId xmlns:p14="http://schemas.microsoft.com/office/powerpoint/2010/main" val="77543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628650" y="184805"/>
            <a:ext cx="7886700" cy="1505883"/>
          </a:xfrm>
        </p:spPr>
        <p:txBody>
          <a:bodyPr vert="horz" lIns="91440" tIns="45720" rIns="91440" bIns="45720" rtlCol="0" anchor="ctr">
            <a:normAutofit/>
          </a:bodyPr>
          <a:lstStyle/>
          <a:p>
            <a:r>
              <a:rPr lang="en-US" sz="4500" dirty="0"/>
              <a:t>Focus Groups</a:t>
            </a:r>
            <a:endParaRPr lang="en-US" sz="4500" kern="1200" dirty="0">
              <a:latin typeface="+mj-lt"/>
              <a:ea typeface="+mj-ea"/>
              <a:cs typeface="+mj-cs"/>
            </a:endParaRPr>
          </a:p>
        </p:txBody>
      </p:sp>
      <p:sp>
        <p:nvSpPr>
          <p:cNvPr id="3" name="TextBox 2">
            <a:extLst>
              <a:ext uri="{FF2B5EF4-FFF2-40B4-BE49-F238E27FC236}">
                <a16:creationId xmlns:a16="http://schemas.microsoft.com/office/drawing/2014/main" id="{BFB6A949-A85C-BF19-0852-6042B473E521}"/>
              </a:ext>
            </a:extLst>
          </p:cNvPr>
          <p:cNvSpPr txBox="1"/>
          <p:nvPr/>
        </p:nvSpPr>
        <p:spPr>
          <a:xfrm>
            <a:off x="628650" y="2164140"/>
            <a:ext cx="5796213" cy="400110"/>
          </a:xfrm>
          <a:prstGeom prst="rect">
            <a:avLst/>
          </a:prstGeom>
          <a:noFill/>
        </p:spPr>
        <p:txBody>
          <a:bodyPr wrap="square">
            <a:spAutoFit/>
          </a:bodyPr>
          <a:lstStyle/>
          <a:p>
            <a:endParaRPr lang="en-GB" sz="2000" u="none" strike="noStrike" kern="0" spc="0" dirty="0">
              <a:ln>
                <a:noFill/>
              </a:ln>
              <a:solidFill>
                <a:srgbClr val="000000"/>
              </a:solidFill>
              <a:effectLst/>
              <a:latin typeface="+mj-lt"/>
              <a:ea typeface="Helvetica Neue"/>
              <a:cs typeface="Helvetica Neue"/>
            </a:endParaRPr>
          </a:p>
        </p:txBody>
      </p:sp>
      <p:pic>
        <p:nvPicPr>
          <p:cNvPr id="5" name="Picture 4" descr="A group of people in a speech bubble shape&#10;&#10;Description automatically generated with medium confidence">
            <a:extLst>
              <a:ext uri="{FF2B5EF4-FFF2-40B4-BE49-F238E27FC236}">
                <a16:creationId xmlns:a16="http://schemas.microsoft.com/office/drawing/2014/main" id="{14B40954-B3FF-95D4-F0AF-3E3FDC9DDED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8306"/>
          <a:stretch/>
        </p:blipFill>
        <p:spPr>
          <a:xfrm>
            <a:off x="7136475" y="1875493"/>
            <a:ext cx="1800000" cy="1673796"/>
          </a:xfrm>
          <a:prstGeom prst="rect">
            <a:avLst/>
          </a:prstGeom>
        </p:spPr>
      </p:pic>
      <p:sp>
        <p:nvSpPr>
          <p:cNvPr id="7" name="TextBox 6">
            <a:extLst>
              <a:ext uri="{FF2B5EF4-FFF2-40B4-BE49-F238E27FC236}">
                <a16:creationId xmlns:a16="http://schemas.microsoft.com/office/drawing/2014/main" id="{2C0FB3F5-6D49-EA1F-1051-F60EEC198AC4}"/>
              </a:ext>
            </a:extLst>
          </p:cNvPr>
          <p:cNvSpPr txBox="1"/>
          <p:nvPr/>
        </p:nvSpPr>
        <p:spPr>
          <a:xfrm>
            <a:off x="2428875" y="4857750"/>
            <a:ext cx="4286250" cy="230832"/>
          </a:xfrm>
          <a:prstGeom prst="rect">
            <a:avLst/>
          </a:prstGeom>
          <a:noFill/>
        </p:spPr>
        <p:txBody>
          <a:bodyPr wrap="square" rtlCol="0">
            <a:spAutoFit/>
          </a:bodyPr>
          <a:lstStyle/>
          <a:p>
            <a:endParaRPr lang="en-GB" sz="900" dirty="0"/>
          </a:p>
        </p:txBody>
      </p:sp>
      <p:sp>
        <p:nvSpPr>
          <p:cNvPr id="11" name="TextBox 10">
            <a:extLst>
              <a:ext uri="{FF2B5EF4-FFF2-40B4-BE49-F238E27FC236}">
                <a16:creationId xmlns:a16="http://schemas.microsoft.com/office/drawing/2014/main" id="{4FBB7B7E-E80B-A928-F2B9-E5532212133B}"/>
              </a:ext>
            </a:extLst>
          </p:cNvPr>
          <p:cNvSpPr txBox="1"/>
          <p:nvPr/>
        </p:nvSpPr>
        <p:spPr>
          <a:xfrm>
            <a:off x="646278" y="1875493"/>
            <a:ext cx="7017838" cy="5386090"/>
          </a:xfrm>
          <a:prstGeom prst="rect">
            <a:avLst/>
          </a:prstGeom>
          <a:noFill/>
        </p:spPr>
        <p:txBody>
          <a:bodyPr wrap="square">
            <a:spAutoFit/>
          </a:bodyPr>
          <a:lstStyle/>
          <a:p>
            <a:pPr marL="285750" indent="-285750">
              <a:buFont typeface="Arial" panose="020B0604020202020204" pitchFamily="34" charset="0"/>
              <a:buChar char="•"/>
            </a:pPr>
            <a:r>
              <a:rPr lang="en-US" sz="1800" dirty="0">
                <a:ln>
                  <a:noFill/>
                </a:ln>
                <a:solidFill>
                  <a:srgbClr val="000000"/>
                </a:solidFill>
                <a:effectLst/>
                <a:latin typeface="Helvetica" panose="020B0604020202020204" pitchFamily="34" charset="0"/>
                <a:ea typeface="Arial Unicode MS"/>
                <a:cs typeface="Arial Unicode MS"/>
              </a:rPr>
              <a:t>Two FGs conducted to compare </a:t>
            </a:r>
            <a:r>
              <a:rPr lang="en-US" dirty="0">
                <a:solidFill>
                  <a:srgbClr val="000000"/>
                </a:solidFill>
                <a:latin typeface="Helvetica" panose="020B0604020202020204" pitchFamily="34" charset="0"/>
                <a:ea typeface="Arial Unicode MS"/>
                <a:cs typeface="Arial Unicode MS"/>
              </a:rPr>
              <a:t>OU </a:t>
            </a:r>
            <a:r>
              <a:rPr lang="en-US" sz="1800" dirty="0">
                <a:ln>
                  <a:noFill/>
                </a:ln>
                <a:solidFill>
                  <a:srgbClr val="000000"/>
                </a:solidFill>
                <a:effectLst/>
                <a:latin typeface="Helvetica" panose="020B0604020202020204" pitchFamily="34" charset="0"/>
                <a:ea typeface="Arial Unicode MS"/>
                <a:cs typeface="Arial Unicode MS"/>
              </a:rPr>
              <a:t>educators’ perspectives with emerging themes in the literature</a:t>
            </a:r>
            <a:endParaRPr lang="en-US" dirty="0">
              <a:solidFill>
                <a:srgbClr val="000000"/>
              </a:solidFill>
              <a:latin typeface="Helvetica" panose="020B0604020202020204" pitchFamily="34" charset="0"/>
              <a:ea typeface="Arial Unicode MS"/>
              <a:cs typeface="Arial Unicode MS"/>
            </a:endParaRPr>
          </a:p>
          <a:p>
            <a:pPr marL="285750" indent="-285750">
              <a:buFont typeface="Arial" panose="020B0604020202020204" pitchFamily="34" charset="0"/>
              <a:buChar char="•"/>
            </a:pPr>
            <a:endParaRPr lang="en-US" sz="1800" dirty="0">
              <a:ln>
                <a:noFill/>
              </a:ln>
              <a:solidFill>
                <a:srgbClr val="000000"/>
              </a:solidFill>
              <a:effectLst/>
              <a:latin typeface="Helvetica" panose="020B0604020202020204" pitchFamily="34" charset="0"/>
              <a:ea typeface="Arial Unicode MS"/>
              <a:cs typeface="Arial Unicode MS"/>
            </a:endParaRPr>
          </a:p>
          <a:p>
            <a:pPr marL="285750" indent="-285750">
              <a:buFont typeface="Arial" panose="020B0604020202020204" pitchFamily="34" charset="0"/>
              <a:buChar char="•"/>
            </a:pPr>
            <a:r>
              <a:rPr lang="en-US" sz="1800" dirty="0">
                <a:ln>
                  <a:noFill/>
                </a:ln>
                <a:solidFill>
                  <a:srgbClr val="000000"/>
                </a:solidFill>
                <a:effectLst/>
                <a:latin typeface="Helvetica" panose="020B0604020202020204" pitchFamily="34" charset="0"/>
                <a:ea typeface="Arial Unicode MS"/>
                <a:cs typeface="Arial Unicode MS"/>
              </a:rPr>
              <a:t>FGs discussion was therefore centered around key topics prompted by the themes in the literature:</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800100" lvl="1" indent="-342900" fontAlgn="base">
              <a:buFont typeface="Arial" panose="020B0604020202020204" pitchFamily="34" charset="0"/>
              <a:buChar char="•"/>
            </a:pPr>
            <a:r>
              <a:rPr lang="en-US" u="none" strike="noStrike" kern="0" spc="0" dirty="0">
                <a:ln>
                  <a:noFill/>
                </a:ln>
                <a:solidFill>
                  <a:srgbClr val="000000"/>
                </a:solidFill>
                <a:effectLst/>
                <a:latin typeface="Helvetica Neue"/>
                <a:ea typeface="Helvetica Neue"/>
                <a:cs typeface="Helvetica Neue"/>
              </a:rPr>
              <a:t>Whether and in what ways COVID-19 impacted ethnic minority students’ learning experiences and study performance in the modules taught by participants</a:t>
            </a:r>
            <a:endParaRPr lang="en-GB" u="none" strike="noStrike" kern="0" spc="0" dirty="0">
              <a:ln>
                <a:noFill/>
              </a:ln>
              <a:solidFill>
                <a:srgbClr val="000000"/>
              </a:solidFill>
              <a:effectLst/>
              <a:latin typeface="Helvetica Neue"/>
              <a:ea typeface="Helvetica Neue"/>
              <a:cs typeface="Helvetica Neue"/>
            </a:endParaRPr>
          </a:p>
          <a:p>
            <a:pPr lvl="1"/>
            <a:r>
              <a:rPr lang="en-GB" dirty="0">
                <a:ln>
                  <a:noFill/>
                </a:ln>
                <a:solidFill>
                  <a:srgbClr val="000000"/>
                </a:solidFill>
                <a:effectLst/>
                <a:latin typeface="Helvetica Neue"/>
                <a:ea typeface="Helvetica Neue"/>
                <a:cs typeface="Helvetica Neue"/>
              </a:rPr>
              <a:t> </a:t>
            </a:r>
          </a:p>
          <a:p>
            <a:pPr marL="800100" lvl="1" indent="-342900" fontAlgn="base">
              <a:buFont typeface="Arial" panose="020B0604020202020204" pitchFamily="34" charset="0"/>
              <a:buChar char="•"/>
            </a:pPr>
            <a:r>
              <a:rPr lang="en-US" u="none" strike="noStrike" kern="0" spc="0" dirty="0">
                <a:ln>
                  <a:noFill/>
                </a:ln>
                <a:solidFill>
                  <a:srgbClr val="000000"/>
                </a:solidFill>
                <a:effectLst/>
                <a:latin typeface="Helvetica Neue"/>
                <a:ea typeface="Helvetica Neue"/>
                <a:cs typeface="Helvetica Neue"/>
              </a:rPr>
              <a:t>The sources and types of support available for students, and the degree to which they were useful in meeting students’ needs</a:t>
            </a:r>
            <a:endParaRPr lang="en-GB" u="none" strike="noStrike" kern="0" spc="0" dirty="0">
              <a:ln>
                <a:noFill/>
              </a:ln>
              <a:solidFill>
                <a:srgbClr val="000000"/>
              </a:solidFill>
              <a:effectLst/>
              <a:latin typeface="Helvetica Neue"/>
              <a:ea typeface="Helvetica Neue"/>
              <a:cs typeface="Helvetica Neue"/>
            </a:endParaRPr>
          </a:p>
          <a:p>
            <a:pPr lvl="1"/>
            <a:r>
              <a:rPr lang="en-GB" dirty="0">
                <a:ln>
                  <a:noFill/>
                </a:ln>
                <a:solidFill>
                  <a:srgbClr val="000000"/>
                </a:solidFill>
                <a:effectLst/>
                <a:latin typeface="Helvetica Neue"/>
                <a:ea typeface="Helvetica Neue"/>
                <a:cs typeface="Helvetica Neue"/>
              </a:rPr>
              <a:t> </a:t>
            </a:r>
          </a:p>
          <a:p>
            <a:pPr marL="800100" lvl="1" indent="-342900" fontAlgn="base">
              <a:buFont typeface="Arial" panose="020B0604020202020204" pitchFamily="34" charset="0"/>
              <a:buChar char="•"/>
            </a:pPr>
            <a:r>
              <a:rPr lang="en-US" u="none" strike="noStrike" kern="0" spc="0" dirty="0">
                <a:ln>
                  <a:noFill/>
                </a:ln>
                <a:solidFill>
                  <a:srgbClr val="000000"/>
                </a:solidFill>
                <a:effectLst/>
                <a:latin typeface="Helvetica Neue"/>
                <a:ea typeface="Helvetica Neue"/>
                <a:cs typeface="Helvetica Neue"/>
              </a:rPr>
              <a:t>How the University as an institution could provide a better learning experience and help students from ethnic minority backgrounds perform better in times like COVD-19</a:t>
            </a:r>
            <a:endParaRPr lang="en-GB" u="none" strike="noStrike" kern="0" spc="0" dirty="0">
              <a:ln>
                <a:noFill/>
              </a:ln>
              <a:solidFill>
                <a:srgbClr val="000000"/>
              </a:solidFill>
              <a:effectLst/>
              <a:latin typeface="Helvetica Neue"/>
              <a:ea typeface="Helvetica Neue"/>
              <a:cs typeface="Helvetica Neue"/>
            </a:endParaRPr>
          </a:p>
          <a:p>
            <a:pPr lvl="1"/>
            <a:r>
              <a:rPr lang="en-US"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dirty="0">
              <a:ln>
                <a:noFill/>
              </a:ln>
              <a:solidFill>
                <a:srgbClr val="000000"/>
              </a:solidFill>
              <a:effectLst/>
              <a:latin typeface="Helvetica Neue"/>
              <a:ea typeface="Arial Unicode MS"/>
              <a:cs typeface="Arial Unicode MS"/>
            </a:endParaRPr>
          </a:p>
          <a:p>
            <a:endParaRPr lang="en-GB" sz="2000" u="none" strike="noStrike" kern="0" spc="0" dirty="0">
              <a:ln>
                <a:noFill/>
              </a:ln>
              <a:solidFill>
                <a:srgbClr val="000000"/>
              </a:solidFill>
              <a:effectLst/>
              <a:latin typeface="+mj-lt"/>
              <a:ea typeface="Helvetica Neue"/>
              <a:cs typeface="Helvetica Neue"/>
            </a:endParaRPr>
          </a:p>
        </p:txBody>
      </p:sp>
    </p:spTree>
    <p:extLst>
      <p:ext uri="{BB962C8B-B14F-4D97-AF65-F5344CB8AC3E}">
        <p14:creationId xmlns:p14="http://schemas.microsoft.com/office/powerpoint/2010/main" val="24377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783A80-3495-41F6-98F6-17660ED116DE}"/>
              </a:ext>
            </a:extLst>
          </p:cNvPr>
          <p:cNvSpPr>
            <a:spLocks noGrp="1"/>
          </p:cNvSpPr>
          <p:nvPr>
            <p:ph type="ctrTitle"/>
          </p:nvPr>
        </p:nvSpPr>
        <p:spPr>
          <a:xfrm>
            <a:off x="628650" y="184805"/>
            <a:ext cx="7886700" cy="1505883"/>
          </a:xfrm>
        </p:spPr>
        <p:txBody>
          <a:bodyPr vert="horz" lIns="91440" tIns="45720" rIns="91440" bIns="45720" rtlCol="0" anchor="ctr">
            <a:normAutofit/>
          </a:bodyPr>
          <a:lstStyle/>
          <a:p>
            <a:r>
              <a:rPr lang="en-US" sz="4500" dirty="0"/>
              <a:t>Focus Groups</a:t>
            </a:r>
            <a:endParaRPr lang="en-US" sz="4500" kern="1200" dirty="0">
              <a:latin typeface="+mj-lt"/>
              <a:ea typeface="+mj-ea"/>
              <a:cs typeface="+mj-cs"/>
            </a:endParaRPr>
          </a:p>
        </p:txBody>
      </p:sp>
      <p:sp>
        <p:nvSpPr>
          <p:cNvPr id="3" name="TextBox 2">
            <a:extLst>
              <a:ext uri="{FF2B5EF4-FFF2-40B4-BE49-F238E27FC236}">
                <a16:creationId xmlns:a16="http://schemas.microsoft.com/office/drawing/2014/main" id="{BFB6A949-A85C-BF19-0852-6042B473E521}"/>
              </a:ext>
            </a:extLst>
          </p:cNvPr>
          <p:cNvSpPr txBox="1"/>
          <p:nvPr/>
        </p:nvSpPr>
        <p:spPr>
          <a:xfrm>
            <a:off x="628650" y="2164140"/>
            <a:ext cx="5796213" cy="400110"/>
          </a:xfrm>
          <a:prstGeom prst="rect">
            <a:avLst/>
          </a:prstGeom>
          <a:noFill/>
        </p:spPr>
        <p:txBody>
          <a:bodyPr wrap="square">
            <a:spAutoFit/>
          </a:bodyPr>
          <a:lstStyle/>
          <a:p>
            <a:endParaRPr lang="en-GB" sz="2000" u="none" strike="noStrike" kern="0" spc="0" dirty="0">
              <a:ln>
                <a:noFill/>
              </a:ln>
              <a:solidFill>
                <a:srgbClr val="000000"/>
              </a:solidFill>
              <a:effectLst/>
              <a:latin typeface="+mj-lt"/>
              <a:ea typeface="Helvetica Neue"/>
              <a:cs typeface="Helvetica Neue"/>
            </a:endParaRPr>
          </a:p>
        </p:txBody>
      </p:sp>
      <p:sp>
        <p:nvSpPr>
          <p:cNvPr id="7" name="TextBox 6">
            <a:extLst>
              <a:ext uri="{FF2B5EF4-FFF2-40B4-BE49-F238E27FC236}">
                <a16:creationId xmlns:a16="http://schemas.microsoft.com/office/drawing/2014/main" id="{2C0FB3F5-6D49-EA1F-1051-F60EEC198AC4}"/>
              </a:ext>
            </a:extLst>
          </p:cNvPr>
          <p:cNvSpPr txBox="1"/>
          <p:nvPr/>
        </p:nvSpPr>
        <p:spPr>
          <a:xfrm>
            <a:off x="2428875" y="4857750"/>
            <a:ext cx="4286250" cy="230832"/>
          </a:xfrm>
          <a:prstGeom prst="rect">
            <a:avLst/>
          </a:prstGeom>
          <a:noFill/>
        </p:spPr>
        <p:txBody>
          <a:bodyPr wrap="square" rtlCol="0">
            <a:spAutoFit/>
          </a:bodyPr>
          <a:lstStyle/>
          <a:p>
            <a:endParaRPr lang="en-GB" sz="900" dirty="0"/>
          </a:p>
        </p:txBody>
      </p:sp>
      <p:sp>
        <p:nvSpPr>
          <p:cNvPr id="11" name="TextBox 10">
            <a:extLst>
              <a:ext uri="{FF2B5EF4-FFF2-40B4-BE49-F238E27FC236}">
                <a16:creationId xmlns:a16="http://schemas.microsoft.com/office/drawing/2014/main" id="{4FBB7B7E-E80B-A928-F2B9-E5532212133B}"/>
              </a:ext>
            </a:extLst>
          </p:cNvPr>
          <p:cNvSpPr txBox="1"/>
          <p:nvPr/>
        </p:nvSpPr>
        <p:spPr>
          <a:xfrm>
            <a:off x="646278" y="1875493"/>
            <a:ext cx="7017838" cy="6217087"/>
          </a:xfrm>
          <a:prstGeom prst="rect">
            <a:avLst/>
          </a:prstGeom>
          <a:noFill/>
        </p:spPr>
        <p:txBody>
          <a:bodyPr wrap="square">
            <a:spAutoFit/>
          </a:bodyPr>
          <a:lstStyle/>
          <a:p>
            <a:r>
              <a:rPr lang="en-GB" b="1" dirty="0"/>
              <a:t>FG1</a:t>
            </a:r>
            <a:endParaRPr lang="en-GB" dirty="0"/>
          </a:p>
          <a:p>
            <a:pPr marL="285750" indent="-285750">
              <a:buFont typeface="Arial" panose="020B0604020202020204" pitchFamily="34" charset="0"/>
              <a:buChar char="•"/>
            </a:pPr>
            <a:r>
              <a:rPr lang="en-US" dirty="0"/>
              <a:t>Formed of educators who teach on Open University Level 1 computing modules</a:t>
            </a:r>
          </a:p>
          <a:p>
            <a:pPr marL="285750" indent="-285750">
              <a:buFont typeface="Arial" panose="020B0604020202020204" pitchFamily="34" charset="0"/>
              <a:buChar char="•"/>
            </a:pPr>
            <a:r>
              <a:rPr lang="en-US" dirty="0"/>
              <a:t>Criteria: tutors were teaching on OU level 1 computing modules between 2019 and 2021 covering the period of the pandemic</a:t>
            </a:r>
          </a:p>
          <a:p>
            <a:pPr marL="285750" indent="-285750">
              <a:buFont typeface="Arial" panose="020B0604020202020204" pitchFamily="34" charset="0"/>
              <a:buChar char="•"/>
            </a:pPr>
            <a:r>
              <a:rPr lang="en-US" dirty="0"/>
              <a:t>5 tutors: 2 women and 3 men, each of white British/Northern Irish ethnicity</a:t>
            </a:r>
          </a:p>
          <a:p>
            <a:pPr marL="285750" indent="-285750">
              <a:buFont typeface="Arial" panose="020B0604020202020204" pitchFamily="34" charset="0"/>
              <a:buChar char="•"/>
            </a:pPr>
            <a:r>
              <a:rPr lang="en-US" dirty="0"/>
              <a:t>All had considerable experience as Open University tutors</a:t>
            </a:r>
          </a:p>
          <a:p>
            <a:pPr marL="285750" indent="-285750">
              <a:buFont typeface="Arial" panose="020B0604020202020204" pitchFamily="34" charset="0"/>
              <a:buChar char="•"/>
            </a:pPr>
            <a:endParaRPr lang="en-US" dirty="0"/>
          </a:p>
          <a:p>
            <a:r>
              <a:rPr lang="en-GB" b="1" dirty="0"/>
              <a:t>FG2</a:t>
            </a:r>
          </a:p>
          <a:p>
            <a:pPr marL="285750" indent="-285750">
              <a:buFont typeface="Arial" panose="020B0604020202020204" pitchFamily="34" charset="0"/>
              <a:buChar char="•"/>
            </a:pPr>
            <a:r>
              <a:rPr lang="en-US" dirty="0"/>
              <a:t>Formed of EDI (Equality, Diversity and Inclusion) and SST (Student Support Team) stakeholders at the OU</a:t>
            </a:r>
          </a:p>
          <a:p>
            <a:pPr marL="285750" indent="-285750">
              <a:buFont typeface="Arial" panose="020B0604020202020204" pitchFamily="34" charset="0"/>
              <a:buChar char="•"/>
            </a:pPr>
            <a:r>
              <a:rPr lang="en-US" dirty="0"/>
              <a:t> Criteria: participants engaged in an OU STEM educational advisory role or a student supporting role between 2019 and 2021</a:t>
            </a:r>
          </a:p>
          <a:p>
            <a:pPr marL="285750" indent="-285750">
              <a:buFont typeface="Arial" panose="020B0604020202020204" pitchFamily="34" charset="0"/>
              <a:buChar char="•"/>
            </a:pPr>
            <a:r>
              <a:rPr lang="en-US" dirty="0"/>
              <a:t>6 stakeholders participated in FG2: four women and two men. Two were of British BAME background, while four were of white British background</a:t>
            </a:r>
            <a:endParaRPr lang="en-GB" dirty="0"/>
          </a:p>
          <a:p>
            <a:endParaRPr lang="en-GB" b="1" dirty="0"/>
          </a:p>
          <a:p>
            <a:endParaRPr lang="en-GB" dirty="0"/>
          </a:p>
          <a:p>
            <a:endParaRPr lang="en-GB" dirty="0"/>
          </a:p>
          <a:p>
            <a:endParaRPr lang="en-GB" sz="2000" u="none" strike="noStrike" kern="0" spc="0" dirty="0">
              <a:ln>
                <a:noFill/>
              </a:ln>
              <a:solidFill>
                <a:srgbClr val="000000"/>
              </a:solidFill>
              <a:effectLst/>
              <a:latin typeface="+mj-lt"/>
              <a:ea typeface="Helvetica Neue"/>
              <a:cs typeface="Helvetica Neue"/>
            </a:endParaRPr>
          </a:p>
        </p:txBody>
      </p:sp>
    </p:spTree>
    <p:extLst>
      <p:ext uri="{BB962C8B-B14F-4D97-AF65-F5344CB8AC3E}">
        <p14:creationId xmlns:p14="http://schemas.microsoft.com/office/powerpoint/2010/main" val="56738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7DBA5-837C-4330-AA4E-74B98C2F83BF}"/>
              </a:ext>
            </a:extLst>
          </p:cNvPr>
          <p:cNvSpPr>
            <a:spLocks noGrp="1"/>
          </p:cNvSpPr>
          <p:nvPr>
            <p:ph type="ctrTitle"/>
          </p:nvPr>
        </p:nvSpPr>
        <p:spPr>
          <a:xfrm>
            <a:off x="388800" y="186025"/>
            <a:ext cx="5038459" cy="575417"/>
          </a:xfrm>
        </p:spPr>
        <p:txBody>
          <a:bodyPr/>
          <a:lstStyle/>
          <a:p>
            <a:r>
              <a:rPr lang="en-GB" sz="3200"/>
              <a:t>Research Findings</a:t>
            </a:r>
            <a:endParaRPr lang="en-GB" sz="3200" dirty="0"/>
          </a:p>
        </p:txBody>
      </p:sp>
      <p:pic>
        <p:nvPicPr>
          <p:cNvPr id="4100" name="Picture 4" descr="Psychiatry UK (@Psychiatry_UK) | Twitter">
            <a:extLst>
              <a:ext uri="{FF2B5EF4-FFF2-40B4-BE49-F238E27FC236}">
                <a16:creationId xmlns:a16="http://schemas.microsoft.com/office/drawing/2014/main" id="{0704602A-8C0C-40A3-ABE7-A13E48A34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00" y="347461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up of a logo&#10;&#10;Description automatically generated with low confidence">
            <a:extLst>
              <a:ext uri="{FF2B5EF4-FFF2-40B4-BE49-F238E27FC236}">
                <a16:creationId xmlns:a16="http://schemas.microsoft.com/office/drawing/2014/main" id="{51BA61B8-748E-8655-9EED-574F4CEA0B39}"/>
              </a:ext>
            </a:extLst>
          </p:cNvPr>
          <p:cNvPicPr>
            <a:picLocks noChangeAspect="1"/>
          </p:cNvPicPr>
          <p:nvPr/>
        </p:nvPicPr>
        <p:blipFill>
          <a:blip r:embed="rId4"/>
          <a:stretch>
            <a:fillRect/>
          </a:stretch>
        </p:blipFill>
        <p:spPr>
          <a:xfrm>
            <a:off x="515861" y="5784641"/>
            <a:ext cx="2520000" cy="840000"/>
          </a:xfrm>
          <a:prstGeom prst="rect">
            <a:avLst/>
          </a:prstGeom>
        </p:spPr>
      </p:pic>
      <p:sp>
        <p:nvSpPr>
          <p:cNvPr id="5" name="TextBox 4">
            <a:extLst>
              <a:ext uri="{FF2B5EF4-FFF2-40B4-BE49-F238E27FC236}">
                <a16:creationId xmlns:a16="http://schemas.microsoft.com/office/drawing/2014/main" id="{CF983C70-5123-BABA-C06E-4B9A9900B7BE}"/>
              </a:ext>
            </a:extLst>
          </p:cNvPr>
          <p:cNvSpPr txBox="1"/>
          <p:nvPr/>
        </p:nvSpPr>
        <p:spPr>
          <a:xfrm>
            <a:off x="388800" y="994646"/>
            <a:ext cx="4572000" cy="1323439"/>
          </a:xfrm>
          <a:prstGeom prst="rect">
            <a:avLst/>
          </a:prstGeom>
          <a:noFill/>
        </p:spPr>
        <p:txBody>
          <a:bodyPr wrap="square">
            <a:spAutoFit/>
          </a:bodyPr>
          <a:lstStyle/>
          <a:p>
            <a:r>
              <a:rPr lang="en-US" sz="2000" dirty="0">
                <a:solidFill>
                  <a:srgbClr val="000000"/>
                </a:solidFill>
                <a:latin typeface="Helvetica Neue"/>
                <a:ea typeface="Helvetica Neue"/>
                <a:cs typeface="Helvetica Neue"/>
              </a:rPr>
              <a:t>E</a:t>
            </a:r>
            <a:r>
              <a:rPr lang="en-US" sz="2000" dirty="0">
                <a:ln>
                  <a:noFill/>
                </a:ln>
                <a:solidFill>
                  <a:srgbClr val="000000"/>
                </a:solidFill>
                <a:effectLst/>
                <a:latin typeface="Helvetica Neue"/>
                <a:ea typeface="Helvetica Neue"/>
                <a:cs typeface="Helvetica Neue"/>
              </a:rPr>
              <a:t>thnicity was not in itself a significant factor </a:t>
            </a:r>
            <a:r>
              <a:rPr lang="pt-PT" sz="2000" dirty="0">
                <a:ln>
                  <a:noFill/>
                </a:ln>
                <a:solidFill>
                  <a:srgbClr val="000000"/>
                </a:solidFill>
                <a:effectLst/>
                <a:latin typeface="Helvetica Neue"/>
                <a:ea typeface="Helvetica Neue"/>
                <a:cs typeface="Helvetica Neue"/>
              </a:rPr>
              <a:t>impact</a:t>
            </a:r>
            <a:r>
              <a:rPr lang="en-US" sz="2000" dirty="0" err="1">
                <a:ln>
                  <a:noFill/>
                </a:ln>
                <a:solidFill>
                  <a:srgbClr val="000000"/>
                </a:solidFill>
                <a:effectLst/>
                <a:latin typeface="Helvetica Neue"/>
                <a:ea typeface="Helvetica Neue"/>
                <a:cs typeface="Helvetica Neue"/>
              </a:rPr>
              <a:t>ing</a:t>
            </a:r>
            <a:r>
              <a:rPr lang="en-US" sz="2000" dirty="0">
                <a:ln>
                  <a:noFill/>
                </a:ln>
                <a:solidFill>
                  <a:srgbClr val="000000"/>
                </a:solidFill>
                <a:effectLst/>
                <a:latin typeface="Helvetica Neue"/>
                <a:ea typeface="Helvetica Neue"/>
                <a:cs typeface="Helvetica Neue"/>
              </a:rPr>
              <a:t> the learning experiences and study performance of ethnic minority students</a:t>
            </a:r>
            <a:endParaRPr lang="en-GB" sz="2000" dirty="0">
              <a:ln>
                <a:noFill/>
              </a:ln>
              <a:solidFill>
                <a:srgbClr val="000000"/>
              </a:solidFill>
              <a:effectLst/>
              <a:latin typeface="Helvetica Neue"/>
              <a:ea typeface="Helvetica Neue"/>
              <a:cs typeface="Helvetica Neue"/>
            </a:endParaRPr>
          </a:p>
        </p:txBody>
      </p:sp>
      <p:graphicFrame>
        <p:nvGraphicFramePr>
          <p:cNvPr id="4102" name="TextBox 6">
            <a:extLst>
              <a:ext uri="{FF2B5EF4-FFF2-40B4-BE49-F238E27FC236}">
                <a16:creationId xmlns:a16="http://schemas.microsoft.com/office/drawing/2014/main" id="{637E4DF2-6275-5881-55BA-C14179DF0358}"/>
              </a:ext>
            </a:extLst>
          </p:cNvPr>
          <p:cNvGraphicFramePr/>
          <p:nvPr>
            <p:extLst>
              <p:ext uri="{D42A27DB-BD31-4B8C-83A1-F6EECF244321}">
                <p14:modId xmlns:p14="http://schemas.microsoft.com/office/powerpoint/2010/main" val="1986906844"/>
              </p:ext>
            </p:extLst>
          </p:nvPr>
        </p:nvGraphicFramePr>
        <p:xfrm>
          <a:off x="3798828" y="1619399"/>
          <a:ext cx="5221705" cy="44076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C741E952-FF9E-0B76-E4BD-B42E5CB8CA57}"/>
              </a:ext>
            </a:extLst>
          </p:cNvPr>
          <p:cNvSpPr txBox="1"/>
          <p:nvPr/>
        </p:nvSpPr>
        <p:spPr>
          <a:xfrm>
            <a:off x="4448533" y="6029214"/>
            <a:ext cx="4572000" cy="830997"/>
          </a:xfrm>
          <a:prstGeom prst="rect">
            <a:avLst/>
          </a:prstGeom>
          <a:noFill/>
        </p:spPr>
        <p:txBody>
          <a:bodyPr wrap="square">
            <a:spAutoFit/>
          </a:bodyPr>
          <a:lstStyle/>
          <a:p>
            <a:r>
              <a:rPr lang="en-US" sz="2400" dirty="0">
                <a:effectLst/>
                <a:latin typeface="Times New Roman" panose="02020603050405020304" pitchFamily="18" charset="0"/>
                <a:ea typeface="Arial Unicode MS"/>
              </a:rPr>
              <a:t>These impacts were heightened during the pandemic</a:t>
            </a:r>
            <a:endParaRPr lang="en-GB" sz="2400" dirty="0"/>
          </a:p>
        </p:txBody>
      </p:sp>
    </p:spTree>
    <p:extLst>
      <p:ext uri="{BB962C8B-B14F-4D97-AF65-F5344CB8AC3E}">
        <p14:creationId xmlns:p14="http://schemas.microsoft.com/office/powerpoint/2010/main" val="15748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02" grpId="0">
        <p:bldAsOne/>
      </p:bldGraphic>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0cc0f684-fbbb-4352-9133-d1fa47dd1bf5"/>
</p:tagLst>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U Title">
  <a:themeElements>
    <a:clrScheme name="OU Title">
      <a:dk1>
        <a:srgbClr val="000000"/>
      </a:dk1>
      <a:lt1>
        <a:srgbClr val="1E4B9B"/>
      </a:lt1>
      <a:dk2>
        <a:srgbClr val="A7A7A7"/>
      </a:dk2>
      <a:lt2>
        <a:srgbClr val="535353"/>
      </a:lt2>
      <a:accent1>
        <a:srgbClr val="1E4B9B"/>
      </a:accent1>
      <a:accent2>
        <a:srgbClr val="ED2891"/>
      </a:accent2>
      <a:accent3>
        <a:srgbClr val="00B7B2"/>
      </a:accent3>
      <a:accent4>
        <a:srgbClr val="F26522"/>
      </a:accent4>
      <a:accent5>
        <a:srgbClr val="FFD400"/>
      </a:accent5>
      <a:accent6>
        <a:srgbClr val="716FB3"/>
      </a:accent6>
      <a:hlink>
        <a:srgbClr val="0000FF"/>
      </a:hlink>
      <a:folHlink>
        <a:srgbClr val="FF00FF"/>
      </a:folHlink>
    </a:clrScheme>
    <a:fontScheme name="OU Title">
      <a:majorFont>
        <a:latin typeface="Helvetica"/>
        <a:ea typeface="Helvetica"/>
        <a:cs typeface="Helvetica"/>
      </a:majorFont>
      <a:minorFont>
        <a:latin typeface="Arial"/>
        <a:ea typeface="Arial"/>
        <a:cs typeface="Arial"/>
      </a:minorFont>
    </a:fontScheme>
    <a:fmtScheme name="OU 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2595</TotalTime>
  <Words>2908</Words>
  <Application>Microsoft Office PowerPoint</Application>
  <PresentationFormat>On-screen Show (4:3)</PresentationFormat>
  <Paragraphs>264</Paragraphs>
  <Slides>15</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Helvetica</vt:lpstr>
      <vt:lpstr>Helvetica Neue</vt:lpstr>
      <vt:lpstr>Times New Roman</vt:lpstr>
      <vt:lpstr>Wingdings</vt:lpstr>
      <vt:lpstr>OU Title</vt:lpstr>
      <vt:lpstr>OU Section</vt:lpstr>
      <vt:lpstr>OU Layouts</vt:lpstr>
      <vt:lpstr>1_OU Title</vt:lpstr>
      <vt:lpstr>Understanding the Impact of Covid-19 on Ethnic Minority Students: a Case Study of Open University Level 1 Computing Modules</vt:lpstr>
      <vt:lpstr>Background</vt:lpstr>
      <vt:lpstr>Awarding Gap</vt:lpstr>
      <vt:lpstr>Research aims</vt:lpstr>
      <vt:lpstr>Methods</vt:lpstr>
      <vt:lpstr>Initial literature search</vt:lpstr>
      <vt:lpstr>Focus Groups</vt:lpstr>
      <vt:lpstr>Focus Groups</vt:lpstr>
      <vt:lpstr>Research Findings</vt:lpstr>
      <vt:lpstr>Research Findings</vt:lpstr>
      <vt:lpstr>Emerging Themes – FG2</vt:lpstr>
      <vt:lpstr>Tutors’ suggestions for ways to better support the learning experiences and study performance of students</vt:lpstr>
      <vt:lpstr>FG2 - Recommendations</vt:lpstr>
      <vt:lpstr>Next Steps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Austin</dc:creator>
  <cp:lastModifiedBy>Diane.Ford</cp:lastModifiedBy>
  <cp:revision>149</cp:revision>
  <dcterms:created xsi:type="dcterms:W3CDTF">2017-12-14T14:52:50Z</dcterms:created>
  <dcterms:modified xsi:type="dcterms:W3CDTF">2023-06-14T08:54:14Z</dcterms:modified>
</cp:coreProperties>
</file>