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18"/>
  </p:notesMasterIdLst>
  <p:handoutMasterIdLst>
    <p:handoutMasterId r:id="rId19"/>
  </p:handoutMasterIdLst>
  <p:sldIdLst>
    <p:sldId id="316" r:id="rId9"/>
    <p:sldId id="326" r:id="rId10"/>
    <p:sldId id="264" r:id="rId11"/>
    <p:sldId id="327" r:id="rId12"/>
    <p:sldId id="324" r:id="rId13"/>
    <p:sldId id="321" r:id="rId14"/>
    <p:sldId id="267" r:id="rId15"/>
    <p:sldId id="322"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488"/>
    <a:srgbClr val="FFF0F3"/>
    <a:srgbClr val="FF8A77"/>
    <a:srgbClr val="FFFEED"/>
    <a:srgbClr val="FFF3FD"/>
    <a:srgbClr val="E8FFF7"/>
    <a:srgbClr val="FFB4FF"/>
    <a:srgbClr val="060645"/>
    <a:srgbClr val="7DF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0CE98-932C-4F40-A2CE-274A90C29F31}" v="18" dt="2025-03-17T12:27:35.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9" autoAdjust="0"/>
    <p:restoredTop sz="94966" autoAdjust="0"/>
  </p:normalViewPr>
  <p:slideViewPr>
    <p:cSldViewPr snapToGrid="0" snapToObjects="1">
      <p:cViewPr varScale="1">
        <p:scale>
          <a:sx n="79" d="100"/>
          <a:sy n="79" d="100"/>
        </p:scale>
        <p:origin x="845"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pPr/>
              <a:t>17/03/2025</a:t>
            </a:fld>
            <a:endParaRPr lang="en-GB" dirty="0"/>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pPr/>
              <a:t>‹#›</a:t>
            </a:fld>
            <a:endParaRPr lang="en-GB" dirty="0"/>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2FE4-2A89-2C48-B077-AF8EE4693F31}" type="datetimeFigureOut">
              <a:rPr lang="en-US" smtClean="0"/>
              <a:pPr/>
              <a:t>3/17/2025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D80B4-3417-B74B-BDCD-C7836226A258}" type="slidenum">
              <a:rPr lang="en-US" smtClean="0"/>
              <a:pPr/>
              <a:t>‹#›</a:t>
            </a:fld>
            <a:endParaRPr lang="en-US" dirty="0"/>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US" dirty="0"/>
              <a:t>Click icon to add picture</a:t>
            </a:r>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3" name="Picture 2" descr="A picture containing ax, tool, vector graphics&#10;&#10;Description automatically generated">
            <a:extLst>
              <a:ext uri="{FF2B5EF4-FFF2-40B4-BE49-F238E27FC236}">
                <a16:creationId xmlns:a16="http://schemas.microsoft.com/office/drawing/2014/main" id="{044E638D-6AD4-9B4C-B7A9-1F0500BFE0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6" name="Picture 5" descr="A picture containing ax, vector graphics&#10;&#10;Description automatically generated">
            <a:extLst>
              <a:ext uri="{FF2B5EF4-FFF2-40B4-BE49-F238E27FC236}">
                <a16:creationId xmlns:a16="http://schemas.microsoft.com/office/drawing/2014/main" id="{19B06383-A6CB-5648-834D-B48F237057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15" name="Picture 14" descr="Icon&#10;&#10;Description automatically generated with medium confidence">
            <a:extLst>
              <a:ext uri="{FF2B5EF4-FFF2-40B4-BE49-F238E27FC236}">
                <a16:creationId xmlns:a16="http://schemas.microsoft.com/office/drawing/2014/main" id="{D9A59EDF-990B-8A48-B3FB-ACAE78C6BE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5" name="Picture 4">
            <a:extLst>
              <a:ext uri="{FF2B5EF4-FFF2-40B4-BE49-F238E27FC236}">
                <a16:creationId xmlns:a16="http://schemas.microsoft.com/office/drawing/2014/main" id="{0B51B024-02F2-5EFA-230E-7EF4CB15844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5" name="Picture 4">
            <a:extLst>
              <a:ext uri="{FF2B5EF4-FFF2-40B4-BE49-F238E27FC236}">
                <a16:creationId xmlns:a16="http://schemas.microsoft.com/office/drawing/2014/main" id="{5A176635-0D9A-318C-7E7A-70539D9E69F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78491E11-C10D-5DDF-F581-B813FF8360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4" name="Picture 3">
            <a:extLst>
              <a:ext uri="{FF2B5EF4-FFF2-40B4-BE49-F238E27FC236}">
                <a16:creationId xmlns:a16="http://schemas.microsoft.com/office/drawing/2014/main" id="{5B4B1BE7-2571-2635-2BAE-7919281B9E0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DC83551F-5FB0-9945-E01E-6CB9436CE2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7" name="Picture 6">
            <a:extLst>
              <a:ext uri="{FF2B5EF4-FFF2-40B4-BE49-F238E27FC236}">
                <a16:creationId xmlns:a16="http://schemas.microsoft.com/office/drawing/2014/main" id="{317DA136-F775-4E4C-35DB-866AF036B4E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print">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descr="Shape&#10;&#10;Description automatically generated">
            <a:extLst>
              <a:ext uri="{FF2B5EF4-FFF2-40B4-BE49-F238E27FC236}">
                <a16:creationId xmlns:a16="http://schemas.microsoft.com/office/drawing/2014/main" id="{C0329EC4-43A1-4C93-CC9C-F8056BDA6D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4" name="Picture 3">
            <a:extLst>
              <a:ext uri="{FF2B5EF4-FFF2-40B4-BE49-F238E27FC236}">
                <a16:creationId xmlns:a16="http://schemas.microsoft.com/office/drawing/2014/main" id="{C5C24151-A80D-7D37-B014-1E2D90CE3D1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052FB48F-821A-CA54-A34E-E55E101C6CC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US" dirty="0"/>
              <a:t>Click icon to add picture</a:t>
            </a:r>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pic>
        <p:nvPicPr>
          <p:cNvPr id="15" name="Picture 14">
            <a:extLst>
              <a:ext uri="{FF2B5EF4-FFF2-40B4-BE49-F238E27FC236}">
                <a16:creationId xmlns:a16="http://schemas.microsoft.com/office/drawing/2014/main" id="{95ADE654-C78D-7069-71BF-CB8E04298DE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Green">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6" name="Picture 45" descr="Shape&#10;&#10;Description automatically generated">
            <a:extLst>
              <a:ext uri="{FF2B5EF4-FFF2-40B4-BE49-F238E27FC236}">
                <a16:creationId xmlns:a16="http://schemas.microsoft.com/office/drawing/2014/main" id="{D0C3721D-6354-0D00-0D29-E1A27C93E6F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7" name="TextBox 26">
            <a:extLst>
              <a:ext uri="{FF2B5EF4-FFF2-40B4-BE49-F238E27FC236}">
                <a16:creationId xmlns:a16="http://schemas.microsoft.com/office/drawing/2014/main" id="{35565AC2-DB77-DCDB-808B-BF51C9FFA89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28" name="Text Placeholder 11">
            <a:extLst>
              <a:ext uri="{FF2B5EF4-FFF2-40B4-BE49-F238E27FC236}">
                <a16:creationId xmlns:a16="http://schemas.microsoft.com/office/drawing/2014/main" id="{04A903AE-E2D6-5F9D-50A4-1473F9218254}"/>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9" name="Text Placeholder 11">
            <a:extLst>
              <a:ext uri="{FF2B5EF4-FFF2-40B4-BE49-F238E27FC236}">
                <a16:creationId xmlns:a16="http://schemas.microsoft.com/office/drawing/2014/main" id="{CE01E99E-260A-2E00-5A10-B640DA7C8C9E}"/>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8" name="Text Placeholder 4">
            <a:extLst>
              <a:ext uri="{FF2B5EF4-FFF2-40B4-BE49-F238E27FC236}">
                <a16:creationId xmlns:a16="http://schemas.microsoft.com/office/drawing/2014/main" id="{816DAC74-8EE3-1746-99BA-A5E8DA7424EA}"/>
              </a:ext>
            </a:extLst>
          </p:cNvPr>
          <p:cNvSpPr>
            <a:spLocks noGrp="1"/>
          </p:cNvSpPr>
          <p:nvPr>
            <p:ph type="body" sz="quarter" idx="27" hasCustomPrompt="1"/>
          </p:nvPr>
        </p:nvSpPr>
        <p:spPr>
          <a:xfrm>
            <a:off x="3286746" y="156244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9" name="Text Placeholder 11">
            <a:extLst>
              <a:ext uri="{FF2B5EF4-FFF2-40B4-BE49-F238E27FC236}">
                <a16:creationId xmlns:a16="http://schemas.microsoft.com/office/drawing/2014/main" id="{D626BEB0-893F-DB77-7783-7CC66EADF597}"/>
              </a:ext>
            </a:extLst>
          </p:cNvPr>
          <p:cNvSpPr>
            <a:spLocks noGrp="1"/>
          </p:cNvSpPr>
          <p:nvPr>
            <p:ph type="body" sz="quarter" idx="12" hasCustomPrompt="1"/>
          </p:nvPr>
        </p:nvSpPr>
        <p:spPr>
          <a:xfrm>
            <a:off x="887895" y="156244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0" name="Text Placeholder 4">
            <a:extLst>
              <a:ext uri="{FF2B5EF4-FFF2-40B4-BE49-F238E27FC236}">
                <a16:creationId xmlns:a16="http://schemas.microsoft.com/office/drawing/2014/main" id="{034433D2-285A-2138-B801-9350BFC7DFBE}"/>
              </a:ext>
            </a:extLst>
          </p:cNvPr>
          <p:cNvSpPr>
            <a:spLocks noGrp="1"/>
          </p:cNvSpPr>
          <p:nvPr>
            <p:ph type="body" sz="quarter" idx="28" hasCustomPrompt="1"/>
          </p:nvPr>
        </p:nvSpPr>
        <p:spPr>
          <a:xfrm>
            <a:off x="3286746" y="245933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1" name="Text Placeholder 11">
            <a:extLst>
              <a:ext uri="{FF2B5EF4-FFF2-40B4-BE49-F238E27FC236}">
                <a16:creationId xmlns:a16="http://schemas.microsoft.com/office/drawing/2014/main" id="{2B0C5214-C8B5-BB5C-400E-6D335A90D847}"/>
              </a:ext>
            </a:extLst>
          </p:cNvPr>
          <p:cNvSpPr>
            <a:spLocks noGrp="1"/>
          </p:cNvSpPr>
          <p:nvPr>
            <p:ph type="body" sz="quarter" idx="29" hasCustomPrompt="1"/>
          </p:nvPr>
        </p:nvSpPr>
        <p:spPr>
          <a:xfrm>
            <a:off x="887895" y="245933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2" name="Text Placeholder 4">
            <a:extLst>
              <a:ext uri="{FF2B5EF4-FFF2-40B4-BE49-F238E27FC236}">
                <a16:creationId xmlns:a16="http://schemas.microsoft.com/office/drawing/2014/main" id="{08C2F145-D295-DD87-F65F-5B20EF149970}"/>
              </a:ext>
            </a:extLst>
          </p:cNvPr>
          <p:cNvSpPr>
            <a:spLocks noGrp="1"/>
          </p:cNvSpPr>
          <p:nvPr>
            <p:ph type="body" sz="quarter" idx="30" hasCustomPrompt="1"/>
          </p:nvPr>
        </p:nvSpPr>
        <p:spPr>
          <a:xfrm>
            <a:off x="3286746" y="335622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3" name="Text Placeholder 11">
            <a:extLst>
              <a:ext uri="{FF2B5EF4-FFF2-40B4-BE49-F238E27FC236}">
                <a16:creationId xmlns:a16="http://schemas.microsoft.com/office/drawing/2014/main" id="{F7C453FF-E315-37FD-0D9E-C09E04B12F7A}"/>
              </a:ext>
            </a:extLst>
          </p:cNvPr>
          <p:cNvSpPr>
            <a:spLocks noGrp="1"/>
          </p:cNvSpPr>
          <p:nvPr>
            <p:ph type="body" sz="quarter" idx="31" hasCustomPrompt="1"/>
          </p:nvPr>
        </p:nvSpPr>
        <p:spPr>
          <a:xfrm>
            <a:off x="887895" y="335622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4" name="Text Placeholder 4">
            <a:extLst>
              <a:ext uri="{FF2B5EF4-FFF2-40B4-BE49-F238E27FC236}">
                <a16:creationId xmlns:a16="http://schemas.microsoft.com/office/drawing/2014/main" id="{F8F9FC77-DF8B-FDB1-2221-949F35B1E2DE}"/>
              </a:ext>
            </a:extLst>
          </p:cNvPr>
          <p:cNvSpPr>
            <a:spLocks noGrp="1"/>
          </p:cNvSpPr>
          <p:nvPr>
            <p:ph type="body" sz="quarter" idx="32" hasCustomPrompt="1"/>
          </p:nvPr>
        </p:nvSpPr>
        <p:spPr>
          <a:xfrm>
            <a:off x="3286746" y="4249549"/>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F2515635-1F1A-5EC5-9397-A7584981B605}"/>
              </a:ext>
            </a:extLst>
          </p:cNvPr>
          <p:cNvSpPr>
            <a:spLocks noGrp="1"/>
          </p:cNvSpPr>
          <p:nvPr>
            <p:ph type="body" sz="quarter" idx="33" hasCustomPrompt="1"/>
          </p:nvPr>
        </p:nvSpPr>
        <p:spPr>
          <a:xfrm>
            <a:off x="887895" y="4249549"/>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1D819EE6-532E-7816-0325-42D8941AE6A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5675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Pink">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EB22FC-8717-3ACD-B1AA-0DDD82CD2B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6" name="TextBox 35">
            <a:extLst>
              <a:ext uri="{FF2B5EF4-FFF2-40B4-BE49-F238E27FC236}">
                <a16:creationId xmlns:a16="http://schemas.microsoft.com/office/drawing/2014/main" id="{4A74F5EC-4A0A-EE9E-CEEC-0C8B1DEDD4A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24" name="Text Placeholder 11">
            <a:extLst>
              <a:ext uri="{FF2B5EF4-FFF2-40B4-BE49-F238E27FC236}">
                <a16:creationId xmlns:a16="http://schemas.microsoft.com/office/drawing/2014/main" id="{9EC74F6E-3E12-4CC9-3CF9-A0A016ADF3D3}"/>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8" name="Text Placeholder 11">
            <a:extLst>
              <a:ext uri="{FF2B5EF4-FFF2-40B4-BE49-F238E27FC236}">
                <a16:creationId xmlns:a16="http://schemas.microsoft.com/office/drawing/2014/main" id="{DAC45FAB-EC84-4094-4E00-5D39E06DC8EF}"/>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7971CCC8-8887-2D6D-F859-840625714F85}"/>
              </a:ext>
            </a:extLst>
          </p:cNvPr>
          <p:cNvSpPr>
            <a:spLocks noGrp="1"/>
          </p:cNvSpPr>
          <p:nvPr>
            <p:ph type="body" sz="quarter" idx="27" hasCustomPrompt="1"/>
          </p:nvPr>
        </p:nvSpPr>
        <p:spPr>
          <a:xfrm>
            <a:off x="3286746" y="156244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93C70281-93BC-78B1-39A7-6A9CC94228F5}"/>
              </a:ext>
            </a:extLst>
          </p:cNvPr>
          <p:cNvSpPr>
            <a:spLocks noGrp="1"/>
          </p:cNvSpPr>
          <p:nvPr>
            <p:ph type="body" sz="quarter" idx="12" hasCustomPrompt="1"/>
          </p:nvPr>
        </p:nvSpPr>
        <p:spPr>
          <a:xfrm>
            <a:off x="887895" y="156244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41913BF3-8DA6-86CE-9297-CF7440C214D0}"/>
              </a:ext>
            </a:extLst>
          </p:cNvPr>
          <p:cNvSpPr>
            <a:spLocks noGrp="1"/>
          </p:cNvSpPr>
          <p:nvPr>
            <p:ph type="body" sz="quarter" idx="28" hasCustomPrompt="1"/>
          </p:nvPr>
        </p:nvSpPr>
        <p:spPr>
          <a:xfrm>
            <a:off x="3286746" y="245933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9" name="Text Placeholder 11">
            <a:extLst>
              <a:ext uri="{FF2B5EF4-FFF2-40B4-BE49-F238E27FC236}">
                <a16:creationId xmlns:a16="http://schemas.microsoft.com/office/drawing/2014/main" id="{F6994FB5-5FB6-3649-0B5C-0DE7371587EE}"/>
              </a:ext>
            </a:extLst>
          </p:cNvPr>
          <p:cNvSpPr>
            <a:spLocks noGrp="1"/>
          </p:cNvSpPr>
          <p:nvPr>
            <p:ph type="body" sz="quarter" idx="29" hasCustomPrompt="1"/>
          </p:nvPr>
        </p:nvSpPr>
        <p:spPr>
          <a:xfrm>
            <a:off x="887895" y="245933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0" name="Text Placeholder 4">
            <a:extLst>
              <a:ext uri="{FF2B5EF4-FFF2-40B4-BE49-F238E27FC236}">
                <a16:creationId xmlns:a16="http://schemas.microsoft.com/office/drawing/2014/main" id="{480BC2B6-2F32-2B89-2F65-DEDFE06C5F29}"/>
              </a:ext>
            </a:extLst>
          </p:cNvPr>
          <p:cNvSpPr>
            <a:spLocks noGrp="1"/>
          </p:cNvSpPr>
          <p:nvPr>
            <p:ph type="body" sz="quarter" idx="30" hasCustomPrompt="1"/>
          </p:nvPr>
        </p:nvSpPr>
        <p:spPr>
          <a:xfrm>
            <a:off x="3286746" y="335622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3" name="Text Placeholder 11">
            <a:extLst>
              <a:ext uri="{FF2B5EF4-FFF2-40B4-BE49-F238E27FC236}">
                <a16:creationId xmlns:a16="http://schemas.microsoft.com/office/drawing/2014/main" id="{EF834E28-71E5-8B57-FCC7-46E2FEE233DD}"/>
              </a:ext>
            </a:extLst>
          </p:cNvPr>
          <p:cNvSpPr>
            <a:spLocks noGrp="1"/>
          </p:cNvSpPr>
          <p:nvPr>
            <p:ph type="body" sz="quarter" idx="31" hasCustomPrompt="1"/>
          </p:nvPr>
        </p:nvSpPr>
        <p:spPr>
          <a:xfrm>
            <a:off x="887895" y="335622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1984B553-0CF7-BBE3-8247-C11CDDCFA73B}"/>
              </a:ext>
            </a:extLst>
          </p:cNvPr>
          <p:cNvSpPr>
            <a:spLocks noGrp="1"/>
          </p:cNvSpPr>
          <p:nvPr>
            <p:ph type="body" sz="quarter" idx="32" hasCustomPrompt="1"/>
          </p:nvPr>
        </p:nvSpPr>
        <p:spPr>
          <a:xfrm>
            <a:off x="3286746" y="4249549"/>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9" name="Text Placeholder 11">
            <a:extLst>
              <a:ext uri="{FF2B5EF4-FFF2-40B4-BE49-F238E27FC236}">
                <a16:creationId xmlns:a16="http://schemas.microsoft.com/office/drawing/2014/main" id="{01AC7231-C3AA-8DB0-7055-96197A3F30DA}"/>
              </a:ext>
            </a:extLst>
          </p:cNvPr>
          <p:cNvSpPr>
            <a:spLocks noGrp="1"/>
          </p:cNvSpPr>
          <p:nvPr>
            <p:ph type="body" sz="quarter" idx="33" hasCustomPrompt="1"/>
          </p:nvPr>
        </p:nvSpPr>
        <p:spPr>
          <a:xfrm>
            <a:off x="887895" y="4249549"/>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7" name="Picture 6">
            <a:extLst>
              <a:ext uri="{FF2B5EF4-FFF2-40B4-BE49-F238E27FC236}">
                <a16:creationId xmlns:a16="http://schemas.microsoft.com/office/drawing/2014/main" id="{5D266997-B6CA-C429-0D2C-74E70FBC7A3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47392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Yellow">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1E32E92A-D60B-13B9-30ED-6BA5F1EDCE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D09E5BE0-09DA-15C3-2ADE-E1DB04ED1C1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AA34D264-D08C-0201-6BF1-636745F0544D}"/>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4" name="Text Placeholder 11">
            <a:extLst>
              <a:ext uri="{FF2B5EF4-FFF2-40B4-BE49-F238E27FC236}">
                <a16:creationId xmlns:a16="http://schemas.microsoft.com/office/drawing/2014/main" id="{230135D4-803B-4DF5-9DDF-8CFC64C30466}"/>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2C9476F1-805D-12F6-C40A-921E21A365D0}"/>
              </a:ext>
            </a:extLst>
          </p:cNvPr>
          <p:cNvSpPr>
            <a:spLocks noGrp="1"/>
          </p:cNvSpPr>
          <p:nvPr>
            <p:ph type="body" sz="quarter" idx="27" hasCustomPrompt="1"/>
          </p:nvPr>
        </p:nvSpPr>
        <p:spPr>
          <a:xfrm>
            <a:off x="3286746" y="156244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F1B542CF-469A-BF23-4EF9-B73FE940A59B}"/>
              </a:ext>
            </a:extLst>
          </p:cNvPr>
          <p:cNvSpPr>
            <a:spLocks noGrp="1"/>
          </p:cNvSpPr>
          <p:nvPr>
            <p:ph type="body" sz="quarter" idx="12" hasCustomPrompt="1"/>
          </p:nvPr>
        </p:nvSpPr>
        <p:spPr>
          <a:xfrm>
            <a:off x="887895" y="156244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AC7EF676-AF43-70E8-FB03-904CA94EC6E6}"/>
              </a:ext>
            </a:extLst>
          </p:cNvPr>
          <p:cNvSpPr>
            <a:spLocks noGrp="1"/>
          </p:cNvSpPr>
          <p:nvPr>
            <p:ph type="body" sz="quarter" idx="28" hasCustomPrompt="1"/>
          </p:nvPr>
        </p:nvSpPr>
        <p:spPr>
          <a:xfrm>
            <a:off x="3286746" y="245933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A31A30F3-E0AB-4333-FC27-1CA81121A4A7}"/>
              </a:ext>
            </a:extLst>
          </p:cNvPr>
          <p:cNvSpPr>
            <a:spLocks noGrp="1"/>
          </p:cNvSpPr>
          <p:nvPr>
            <p:ph type="body" sz="quarter" idx="29" hasCustomPrompt="1"/>
          </p:nvPr>
        </p:nvSpPr>
        <p:spPr>
          <a:xfrm>
            <a:off x="887895" y="245933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9" name="Text Placeholder 4">
            <a:extLst>
              <a:ext uri="{FF2B5EF4-FFF2-40B4-BE49-F238E27FC236}">
                <a16:creationId xmlns:a16="http://schemas.microsoft.com/office/drawing/2014/main" id="{CC6F3B42-12FA-AB16-C752-2D3AA399C58E}"/>
              </a:ext>
            </a:extLst>
          </p:cNvPr>
          <p:cNvSpPr>
            <a:spLocks noGrp="1"/>
          </p:cNvSpPr>
          <p:nvPr>
            <p:ph type="body" sz="quarter" idx="30" hasCustomPrompt="1"/>
          </p:nvPr>
        </p:nvSpPr>
        <p:spPr>
          <a:xfrm>
            <a:off x="3286746" y="335622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0" name="Text Placeholder 11">
            <a:extLst>
              <a:ext uri="{FF2B5EF4-FFF2-40B4-BE49-F238E27FC236}">
                <a16:creationId xmlns:a16="http://schemas.microsoft.com/office/drawing/2014/main" id="{3CBCFE3C-98F5-4CBE-B476-7DA12DB92E19}"/>
              </a:ext>
            </a:extLst>
          </p:cNvPr>
          <p:cNvSpPr>
            <a:spLocks noGrp="1"/>
          </p:cNvSpPr>
          <p:nvPr>
            <p:ph type="body" sz="quarter" idx="31" hasCustomPrompt="1"/>
          </p:nvPr>
        </p:nvSpPr>
        <p:spPr>
          <a:xfrm>
            <a:off x="887895" y="335622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BBBEC787-2362-ECDC-D4F9-5B3386B2171D}"/>
              </a:ext>
            </a:extLst>
          </p:cNvPr>
          <p:cNvSpPr>
            <a:spLocks noGrp="1"/>
          </p:cNvSpPr>
          <p:nvPr>
            <p:ph type="body" sz="quarter" idx="32" hasCustomPrompt="1"/>
          </p:nvPr>
        </p:nvSpPr>
        <p:spPr>
          <a:xfrm>
            <a:off x="3286746" y="4249549"/>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8" name="Text Placeholder 11">
            <a:extLst>
              <a:ext uri="{FF2B5EF4-FFF2-40B4-BE49-F238E27FC236}">
                <a16:creationId xmlns:a16="http://schemas.microsoft.com/office/drawing/2014/main" id="{5316AE4E-85A5-6332-E3F9-F94D35286018}"/>
              </a:ext>
            </a:extLst>
          </p:cNvPr>
          <p:cNvSpPr>
            <a:spLocks noGrp="1"/>
          </p:cNvSpPr>
          <p:nvPr>
            <p:ph type="body" sz="quarter" idx="33" hasCustomPrompt="1"/>
          </p:nvPr>
        </p:nvSpPr>
        <p:spPr>
          <a:xfrm>
            <a:off x="887895" y="4249549"/>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6C3E81DC-D1F7-D057-AEF0-4BBDAFA3003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527288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C107E3E2-7CA3-497F-C4E8-4ECE3460E5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5AD93BCC-9ABA-3DB6-4ED6-2BD13246CBC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descr="Shape&#10;&#10;Description automatically generated">
            <a:extLst>
              <a:ext uri="{FF2B5EF4-FFF2-40B4-BE49-F238E27FC236}">
                <a16:creationId xmlns:a16="http://schemas.microsoft.com/office/drawing/2014/main" id="{5BD7FBF3-7226-2149-BBD3-0981851732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aliquip</a:t>
            </a:r>
            <a:r>
              <a:rPr lang="en-GB" dirty="0"/>
              <a:t> ex </a:t>
            </a:r>
            <a:r>
              <a:rPr lang="en-GB" dirty="0" err="1"/>
              <a:t>ea</a:t>
            </a:r>
            <a:r>
              <a:rPr lang="en-GB" dirty="0"/>
              <a:t> </a:t>
            </a:r>
            <a:r>
              <a:rPr lang="en-GB" dirty="0" err="1"/>
              <a:t>commodo</a:t>
            </a:r>
            <a:r>
              <a:rPr lang="en-GB" dirty="0"/>
              <a:t> consequat.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p>
        </p:txBody>
      </p:sp>
      <p:pic>
        <p:nvPicPr>
          <p:cNvPr id="11" name="Picture 10" descr="Shape&#10;&#10;Description automatically generated">
            <a:extLst>
              <a:ext uri="{FF2B5EF4-FFF2-40B4-BE49-F238E27FC236}">
                <a16:creationId xmlns:a16="http://schemas.microsoft.com/office/drawing/2014/main" id="{0CDFCC4E-7800-CD8E-7918-FDBF10EDE7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AE34CE98-E3B1-6061-EDE1-1BE86846C7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Blu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93273484-F508-2B81-CCEE-DC47E2E8AA6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5C790601-4580-5ADA-F52F-147800921BD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71417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Green">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2C2B24-B59D-4045-B95F-60BA9A01695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52BFE576-A66B-7FC2-2AF8-D9E087E5F717}"/>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p>
        </p:txBody>
      </p:sp>
      <p:sp>
        <p:nvSpPr>
          <p:cNvPr id="28" name="Text Placeholder 11">
            <a:extLst>
              <a:ext uri="{FF2B5EF4-FFF2-40B4-BE49-F238E27FC236}">
                <a16:creationId xmlns:a16="http://schemas.microsoft.com/office/drawing/2014/main" id="{D86881BD-54AC-7487-0941-5BB9151601CA}"/>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4D97A87F-8E6A-F78D-2518-1700657A7FBA}"/>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02B87BCE-4110-4945-8965-86EF471BD5C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45EC8079-8BCF-9E9A-455F-1A5CAC815545}"/>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FE5E9D17-411D-CACE-6EE7-57DAEF36B31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618EF7DC-1E5C-B9D3-A788-F0B8F2A68CC1}"/>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BB586181-7C71-E362-374D-D81E521D3DF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3446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Purpl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70BCA8-BFE1-BD4C-8A2B-F873ACAEF21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14" name="Round Single Corner of Rectangle 6">
            <a:extLst>
              <a:ext uri="{FF2B5EF4-FFF2-40B4-BE49-F238E27FC236}">
                <a16:creationId xmlns:a16="http://schemas.microsoft.com/office/drawing/2014/main" id="{5EE03332-6A33-A4DC-1B53-C8E0ED83CF34}"/>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p>
        </p:txBody>
      </p:sp>
      <p:sp>
        <p:nvSpPr>
          <p:cNvPr id="28" name="Text Placeholder 11">
            <a:extLst>
              <a:ext uri="{FF2B5EF4-FFF2-40B4-BE49-F238E27FC236}">
                <a16:creationId xmlns:a16="http://schemas.microsoft.com/office/drawing/2014/main" id="{92594254-34B5-3D2F-8C9E-B4CF5619E4EB}"/>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61CFF534-4266-FB7E-ECB3-915EBA7E4778}"/>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8C870DDD-0474-0E67-8EE1-F6A7B942272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AE9ED43E-DEDD-8388-30B6-DA88176A2417}"/>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C195E836-04B5-EA96-187B-20C706FCC954}"/>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AABAC910-D562-B43B-D4A6-4369B25191CE}"/>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8A8F8D57-D7F0-C0BA-B1AB-FA27880A45B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49010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pic>
        <p:nvPicPr>
          <p:cNvPr id="8" name="Picture 7">
            <a:extLst>
              <a:ext uri="{FF2B5EF4-FFF2-40B4-BE49-F238E27FC236}">
                <a16:creationId xmlns:a16="http://schemas.microsoft.com/office/drawing/2014/main" id="{80C98C54-E3BB-6758-54CF-5A28F76F67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Yellow">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697FB0-A487-634A-AFFC-B0FA0F10772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F81D5E62-54E8-91C1-B1DC-3631E16FFAEC}"/>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p>
        </p:txBody>
      </p:sp>
      <p:sp>
        <p:nvSpPr>
          <p:cNvPr id="28" name="Text Placeholder 11">
            <a:extLst>
              <a:ext uri="{FF2B5EF4-FFF2-40B4-BE49-F238E27FC236}">
                <a16:creationId xmlns:a16="http://schemas.microsoft.com/office/drawing/2014/main" id="{0AD0970C-6421-A42E-0F95-DCB033DB9EB2}"/>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66478310-0DF0-9183-8E4A-BBB12EE20402}"/>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05CD6409-287B-3038-1114-7628DCD1F30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67A0FF1C-9422-2209-7C7A-E0A2D747B0D6}"/>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8F9F0D77-12CE-8ADC-96D3-AC1745EFF62B}"/>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1B19F31F-971E-506B-20EB-7212F8B7630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75E0C39-A58A-88F5-7763-881132BDF9A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04871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dirty="0"/>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C59290A-21C8-252A-8F81-5329E41ECF3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ACB3074-1854-E7EC-F48F-3A436A9ECE7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DB69A77A-2865-2800-84A5-23627231AA4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pPr algn="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06AF88F0-EB3C-10FF-135B-7E354D928A2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07E50EC8-E5C7-AD40-90E5-430C56B16F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4" name="TextBox 23">
            <a:extLst>
              <a:ext uri="{FF2B5EF4-FFF2-40B4-BE49-F238E27FC236}">
                <a16:creationId xmlns:a16="http://schemas.microsoft.com/office/drawing/2014/main" id="{522A1E28-041A-B3F5-D5FB-EABC446DAE3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3B847471-0055-301D-46FD-68020323DA5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print">
            <a:alphaModFix amt="66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229558BF-A54E-47FA-68A6-97DFAB2933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7" name="TextBox 26">
            <a:extLst>
              <a:ext uri="{FF2B5EF4-FFF2-40B4-BE49-F238E27FC236}">
                <a16:creationId xmlns:a16="http://schemas.microsoft.com/office/drawing/2014/main" id="{888213F3-4453-A554-A2A2-1E2477D6A2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E3E81F7C-61DD-D358-4A52-ABFFD0542AF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9DCE3FF2-F47F-EF71-B12F-36613C1F63D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7" name="TextBox 26">
            <a:extLst>
              <a:ext uri="{FF2B5EF4-FFF2-40B4-BE49-F238E27FC236}">
                <a16:creationId xmlns:a16="http://schemas.microsoft.com/office/drawing/2014/main" id="{228F1C98-6D29-CDD1-9F34-084D00E4780D}"/>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E057109C-F92E-0D50-7E20-FC588E76B0B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print">
            <a:alphaModFix amt="28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517B80B5-A611-770D-A4A5-4985E7825C1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4DD4F8-C9DA-CD10-7F0A-98A2826C79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9676" y="5829301"/>
            <a:ext cx="1709990" cy="584195"/>
          </a:xfrm>
          <a:prstGeom prst="rect">
            <a:avLst/>
          </a:prstGeom>
        </p:spPr>
      </p:pic>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dirty="0"/>
              <a:t>Type your message here</a:t>
            </a:r>
          </a:p>
        </p:txBody>
      </p:sp>
    </p:spTree>
    <p:extLst>
      <p:ext uri="{BB962C8B-B14F-4D97-AF65-F5344CB8AC3E}">
        <p14:creationId xmlns:p14="http://schemas.microsoft.com/office/powerpoint/2010/main" val="216126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 Green">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78491E11-C10D-5DDF-F581-B813FF8360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4" name="Picture 3">
            <a:extLst>
              <a:ext uri="{FF2B5EF4-FFF2-40B4-BE49-F238E27FC236}">
                <a16:creationId xmlns:a16="http://schemas.microsoft.com/office/drawing/2014/main" id="{5B4B1BE7-2571-2635-2BAE-7919281B9E0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775551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8F0E0-0334-005F-5AE6-97F8EFADF09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5" name="Picture 4">
            <a:extLst>
              <a:ext uri="{FF2B5EF4-FFF2-40B4-BE49-F238E27FC236}">
                <a16:creationId xmlns:a16="http://schemas.microsoft.com/office/drawing/2014/main" id="{5A176635-0D9A-318C-7E7A-70539D9E69F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70436101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02</a:t>
            </a:r>
          </a:p>
        </p:txBody>
      </p:sp>
      <p:pic>
        <p:nvPicPr>
          <p:cNvPr id="10" name="Picture 9" descr="Icon&#10;&#10;Description automatically generated with medium confidence">
            <a:extLst>
              <a:ext uri="{FF2B5EF4-FFF2-40B4-BE49-F238E27FC236}">
                <a16:creationId xmlns:a16="http://schemas.microsoft.com/office/drawing/2014/main" id="{C3B3B649-1EB8-9846-A24F-3002667E7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Sub-Content 01</a:t>
            </a:r>
          </a:p>
          <a:p>
            <a:pPr lvl="0"/>
            <a:r>
              <a:rPr lang="en-GB" dirty="0"/>
              <a:t>Sub-Content 02</a:t>
            </a:r>
          </a:p>
          <a:p>
            <a:pPr lvl="0"/>
            <a:r>
              <a:rPr lang="en-GB" dirty="0"/>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dirty="0"/>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pic>
        <p:nvPicPr>
          <p:cNvPr id="38" name="Picture 37" descr="Shape&#10;&#10;Description automatically generated with medium confidence">
            <a:extLst>
              <a:ext uri="{FF2B5EF4-FFF2-40B4-BE49-F238E27FC236}">
                <a16:creationId xmlns:a16="http://schemas.microsoft.com/office/drawing/2014/main" id="{2B25C514-5CFA-FD4E-BB21-038E4D8FF8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Sub-Content 01</a:t>
            </a:r>
          </a:p>
          <a:p>
            <a:pPr lvl="0"/>
            <a:r>
              <a:rPr lang="en-GB" dirty="0"/>
              <a:t>Sub-Content 02</a:t>
            </a:r>
          </a:p>
          <a:p>
            <a:pPr lvl="0"/>
            <a:r>
              <a:rPr lang="en-GB" dirty="0"/>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dirty="0"/>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pPr algn="r"/>
              <a:t>‹#›</a:t>
            </a:fld>
            <a:endParaRPr lang="en-GB" sz="1500" dirty="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09</a:t>
            </a:r>
          </a:p>
        </p:txBody>
      </p:sp>
      <p:pic>
        <p:nvPicPr>
          <p:cNvPr id="7" name="Picture 6">
            <a:extLst>
              <a:ext uri="{FF2B5EF4-FFF2-40B4-BE49-F238E27FC236}">
                <a16:creationId xmlns:a16="http://schemas.microsoft.com/office/drawing/2014/main" id="{E4D12D21-2F9E-2846-20E0-F0307CE0821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3" name="Picture 2" descr="A picture containing ax, tool&#10;&#10;Description automatically generated">
            <a:extLst>
              <a:ext uri="{FF2B5EF4-FFF2-40B4-BE49-F238E27FC236}">
                <a16:creationId xmlns:a16="http://schemas.microsoft.com/office/drawing/2014/main" id="{331C3DB8-28FE-CD4A-AC01-87EE1020C5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4.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1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pPr/>
              <a:t>3/17/2025</a:t>
            </a:fld>
            <a:endParaRPr lang="en-US" dirty="0"/>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pPr/>
              <a:t>‹#›</a:t>
            </a:fld>
            <a:endParaRPr lang="en-US" dirty="0"/>
          </a:p>
        </p:txBody>
      </p:sp>
      <p:pic>
        <p:nvPicPr>
          <p:cNvPr id="8" name="Picture 7" descr="A black background with white text&#10;&#10;Description automatically generated">
            <a:extLst>
              <a:ext uri="{FF2B5EF4-FFF2-40B4-BE49-F238E27FC236}">
                <a16:creationId xmlns:a16="http://schemas.microsoft.com/office/drawing/2014/main" id="{D7689DD6-9F39-AD40-D712-4FACCDFC24A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68975" y="5849302"/>
            <a:ext cx="4587249" cy="655321"/>
          </a:xfrm>
          <a:prstGeom prst="rect">
            <a:avLst/>
          </a:prstGeom>
        </p:spPr>
      </p:pic>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5" r:id="rId4"/>
    <p:sldLayoutId id="214748393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pic>
        <p:nvPicPr>
          <p:cNvPr id="3" name="Picture 2" descr="A black background with blue text&#10;&#10;Description automatically generated">
            <a:extLst>
              <a:ext uri="{FF2B5EF4-FFF2-40B4-BE49-F238E27FC236}">
                <a16:creationId xmlns:a16="http://schemas.microsoft.com/office/drawing/2014/main" id="{8865D5A9-B1FB-2E40-785F-35AC3D8C653F}"/>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606541" y="5815964"/>
            <a:ext cx="4559817" cy="655321"/>
          </a:xfrm>
          <a:prstGeom prst="rect">
            <a:avLst/>
          </a:prstGeom>
        </p:spPr>
      </p:pic>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9" r:id="rId12"/>
    <p:sldLayoutId id="2147483842" r:id="rId13"/>
    <p:sldLayoutId id="2147483918"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pic>
        <p:nvPicPr>
          <p:cNvPr id="2" name="Picture 1" descr="A black background with white text&#10;&#10;Description automatically generated">
            <a:extLst>
              <a:ext uri="{FF2B5EF4-FFF2-40B4-BE49-F238E27FC236}">
                <a16:creationId xmlns:a16="http://schemas.microsoft.com/office/drawing/2014/main" id="{4FB0D22B-7D1A-1B79-EB8E-9A34CA894C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8975" y="5849302"/>
            <a:ext cx="4587249" cy="655321"/>
          </a:xfrm>
          <a:prstGeom prst="rect">
            <a:avLst/>
          </a:prstGeom>
        </p:spPr>
      </p:pic>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hyperlink" Target="https://openuniv.sharepoint.com/sites/intranet-office-pvc-students/Pages/Inclusive-Curriculum.aspx" TargetMode="Externa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mailto:Andrew.Potter@open.ac.uk" TargetMode="External"/><Relationship Id="rId2" Type="http://schemas.openxmlformats.org/officeDocument/2006/relationships/hyperlink" Target="mailto:Diane.Butler@open.ac.uk" TargetMode="Externa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a:xfrm>
            <a:off x="408208" y="1628800"/>
            <a:ext cx="10740439" cy="1800200"/>
          </a:xfrm>
        </p:spPr>
        <p:txBody>
          <a:bodyPr/>
          <a:lstStyle/>
          <a:p>
            <a:r>
              <a:rPr lang="en-GB" dirty="0"/>
              <a:t>Inclusive Curriculum in STEM</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p:txBody>
          <a:bodyPr/>
          <a:lstStyle/>
          <a:p>
            <a:r>
              <a:rPr lang="en-GB" dirty="0"/>
              <a:t>Diane Butler, Andrew Potter and Peter Wood</a:t>
            </a:r>
          </a:p>
        </p:txBody>
      </p:sp>
      <p:sp>
        <p:nvSpPr>
          <p:cNvPr id="6" name="Text Placeholder 5">
            <a:extLst>
              <a:ext uri="{FF2B5EF4-FFF2-40B4-BE49-F238E27FC236}">
                <a16:creationId xmlns:a16="http://schemas.microsoft.com/office/drawing/2014/main" id="{ACABBB09-F912-DB24-0AE2-20F38FB0713D}"/>
              </a:ext>
            </a:extLst>
          </p:cNvPr>
          <p:cNvSpPr>
            <a:spLocks noGrp="1"/>
          </p:cNvSpPr>
          <p:nvPr>
            <p:ph type="body" sz="quarter" idx="14"/>
          </p:nvPr>
        </p:nvSpPr>
        <p:spPr>
          <a:xfrm>
            <a:off x="408207" y="4198584"/>
            <a:ext cx="8059518" cy="625086"/>
          </a:xfrm>
        </p:spPr>
        <p:txBody>
          <a:bodyPr/>
          <a:lstStyle/>
          <a:p>
            <a:r>
              <a:rPr lang="en-GB" dirty="0" err="1"/>
              <a:t>eSTEeM</a:t>
            </a:r>
            <a:r>
              <a:rPr lang="en-GB" dirty="0"/>
              <a:t> STEMinar series</a:t>
            </a:r>
          </a:p>
          <a:p>
            <a:r>
              <a:rPr lang="en-GB" dirty="0"/>
              <a:t>18</a:t>
            </a:r>
            <a:r>
              <a:rPr lang="en-GB" baseline="30000" dirty="0"/>
              <a:t>th</a:t>
            </a:r>
            <a:r>
              <a:rPr lang="en-GB" dirty="0"/>
              <a:t> March 2025</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r>
              <a:rPr lang="en-GB" dirty="0"/>
              <a:t>Where are we now, and where to next?</a:t>
            </a:r>
          </a:p>
        </p:txBody>
      </p:sp>
      <p:pic>
        <p:nvPicPr>
          <p:cNvPr id="9" name="Picture 8" descr="This image is identical to the one on the previous slide, except that the white woman has been replaced by a white man, and the white man has been replaced by a Black man.">
            <a:extLst>
              <a:ext uri="{FF2B5EF4-FFF2-40B4-BE49-F238E27FC236}">
                <a16:creationId xmlns:a16="http://schemas.microsoft.com/office/drawing/2014/main" id="{419E2BEB-A9B1-142A-F6B2-2456C145D4E7}"/>
              </a:ext>
            </a:extLst>
          </p:cNvPr>
          <p:cNvPicPr>
            <a:picLocks noChangeAspect="1"/>
          </p:cNvPicPr>
          <p:nvPr/>
        </p:nvPicPr>
        <p:blipFill>
          <a:blip r:embed="rId2" cstate="print"/>
          <a:stretch>
            <a:fillRect/>
          </a:stretch>
        </p:blipFill>
        <p:spPr>
          <a:xfrm>
            <a:off x="8244475" y="2476490"/>
            <a:ext cx="2329490" cy="4069273"/>
          </a:xfrm>
          <a:prstGeom prst="rect">
            <a:avLst/>
          </a:prstGeom>
          <a:ln w="28575">
            <a:solidFill>
              <a:schemeClr val="accent3">
                <a:lumMod val="50000"/>
              </a:schemeClr>
            </a:solidFill>
          </a:ln>
        </p:spPr>
      </p:pic>
    </p:spTree>
    <p:extLst>
      <p:ext uri="{BB962C8B-B14F-4D97-AF65-F5344CB8AC3E}">
        <p14:creationId xmlns:p14="http://schemas.microsoft.com/office/powerpoint/2010/main" val="88709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2"/>
          </p:nvPr>
        </p:nvSpPr>
        <p:spPr>
          <a:xfrm>
            <a:off x="603994" y="1569667"/>
            <a:ext cx="7191040" cy="1242743"/>
          </a:xfrm>
        </p:spPr>
        <p:txBody>
          <a:bodyPr/>
          <a:lstStyle/>
          <a:p>
            <a:r>
              <a:rPr lang="en-GB" sz="2000" b="0" dirty="0"/>
              <a:t>The Inclusive Curriculum Tool (ICT) was developed by colleagues across the University as part of a suite of measures to address awarding gaps as part of the University’s Access and Participation Plan (APP).</a:t>
            </a:r>
          </a:p>
        </p:txBody>
      </p:sp>
      <p:sp>
        <p:nvSpPr>
          <p:cNvPr id="10" name="Text Placeholder 9">
            <a:extLst>
              <a:ext uri="{FF2B5EF4-FFF2-40B4-BE49-F238E27FC236}">
                <a16:creationId xmlns:a16="http://schemas.microsoft.com/office/drawing/2014/main" id="{E74A4259-4A62-A5BB-1094-3E61746176DE}"/>
              </a:ext>
            </a:extLst>
          </p:cNvPr>
          <p:cNvSpPr>
            <a:spLocks noGrp="1"/>
          </p:cNvSpPr>
          <p:nvPr>
            <p:ph type="body" sz="quarter" idx="14"/>
          </p:nvPr>
        </p:nvSpPr>
        <p:spPr>
          <a:xfrm>
            <a:off x="603994" y="3180598"/>
            <a:ext cx="7191040" cy="2213906"/>
          </a:xfrm>
        </p:spPr>
        <p:txBody>
          <a:bodyPr/>
          <a:lstStyle/>
          <a:p>
            <a:r>
              <a:rPr lang="en-GB" sz="2000" dirty="0"/>
              <a:t>Training, guidance and resources available on the </a:t>
            </a:r>
            <a:r>
              <a:rPr lang="en-GB" sz="2000" dirty="0">
                <a:hlinkClick r:id="rId2"/>
              </a:rPr>
              <a:t>Inclusive Curriculum intranet page</a:t>
            </a:r>
            <a:endParaRPr lang="en-GB" sz="2000" dirty="0"/>
          </a:p>
          <a:p>
            <a:r>
              <a:rPr lang="en-GB" sz="2000" dirty="0"/>
              <a:t>In March 2022, VCE Academic mandated that:</a:t>
            </a:r>
          </a:p>
          <a:p>
            <a:pPr lvl="1"/>
            <a:r>
              <a:rPr lang="en-GB" sz="2000" dirty="0">
                <a:solidFill>
                  <a:schemeClr val="tx1"/>
                </a:solidFill>
              </a:rPr>
              <a:t>All </a:t>
            </a:r>
            <a:r>
              <a:rPr lang="en-GB" sz="2000" b="1" dirty="0">
                <a:solidFill>
                  <a:schemeClr val="tx1"/>
                </a:solidFill>
              </a:rPr>
              <a:t>new</a:t>
            </a:r>
            <a:r>
              <a:rPr lang="en-GB" sz="2000" dirty="0">
                <a:solidFill>
                  <a:schemeClr val="tx1"/>
                </a:solidFill>
              </a:rPr>
              <a:t> modules must use the ICT</a:t>
            </a:r>
          </a:p>
          <a:p>
            <a:pPr lvl="1"/>
            <a:r>
              <a:rPr lang="en-GB" sz="2000" dirty="0">
                <a:solidFill>
                  <a:schemeClr val="tx1"/>
                </a:solidFill>
              </a:rPr>
              <a:t>All </a:t>
            </a:r>
            <a:r>
              <a:rPr lang="en-GB" sz="2000" b="1" dirty="0">
                <a:solidFill>
                  <a:schemeClr val="tx1"/>
                </a:solidFill>
              </a:rPr>
              <a:t>existing</a:t>
            </a:r>
            <a:r>
              <a:rPr lang="en-GB" sz="2000" dirty="0">
                <a:solidFill>
                  <a:schemeClr val="tx1"/>
                </a:solidFill>
              </a:rPr>
              <a:t> modules must use the ICT before the end of AY 28/29</a:t>
            </a:r>
          </a:p>
        </p:txBody>
      </p:sp>
      <p:sp>
        <p:nvSpPr>
          <p:cNvPr id="12" name="Text Placeholder 11">
            <a:extLst>
              <a:ext uri="{FF2B5EF4-FFF2-40B4-BE49-F238E27FC236}">
                <a16:creationId xmlns:a16="http://schemas.microsoft.com/office/drawing/2014/main" id="{BAFCD0D6-CA0B-0E85-64E3-DB48ED7D4F20}"/>
              </a:ext>
            </a:extLst>
          </p:cNvPr>
          <p:cNvSpPr>
            <a:spLocks noGrp="1"/>
          </p:cNvSpPr>
          <p:nvPr>
            <p:ph type="body" sz="quarter" idx="24"/>
          </p:nvPr>
        </p:nvSpPr>
        <p:spPr/>
        <p:txBody>
          <a:bodyPr/>
          <a:lstStyle/>
          <a:p>
            <a:r>
              <a:rPr lang="en-GB" dirty="0"/>
              <a:t>Inclusive Curriculum</a:t>
            </a:r>
          </a:p>
        </p:txBody>
      </p:sp>
      <p:sp>
        <p:nvSpPr>
          <p:cNvPr id="4" name="Text Placeholder 3">
            <a:extLst>
              <a:ext uri="{FF2B5EF4-FFF2-40B4-BE49-F238E27FC236}">
                <a16:creationId xmlns:a16="http://schemas.microsoft.com/office/drawing/2014/main" id="{A93121C4-C9B6-368A-DB17-05AA2BD4440E}"/>
              </a:ext>
            </a:extLst>
          </p:cNvPr>
          <p:cNvSpPr>
            <a:spLocks noGrp="1"/>
          </p:cNvSpPr>
          <p:nvPr>
            <p:ph type="body" sz="quarter" idx="25"/>
          </p:nvPr>
        </p:nvSpPr>
        <p:spPr/>
        <p:txBody>
          <a:bodyPr/>
          <a:lstStyle/>
          <a:p>
            <a:r>
              <a:rPr lang="en-GB" dirty="0"/>
              <a:t>Background</a:t>
            </a:r>
          </a:p>
        </p:txBody>
      </p:sp>
      <p:sp>
        <p:nvSpPr>
          <p:cNvPr id="8" name="Title 1">
            <a:extLst>
              <a:ext uri="{FF2B5EF4-FFF2-40B4-BE49-F238E27FC236}">
                <a16:creationId xmlns:a16="http://schemas.microsoft.com/office/drawing/2014/main" id="{9D7A1368-F0BE-0073-29D3-5894B62F39AB}"/>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t>Page Title 2</a:t>
            </a:r>
            <a:endParaRPr lang="en-GB" sz="2000" dirty="0"/>
          </a:p>
        </p:txBody>
      </p:sp>
      <p:pic>
        <p:nvPicPr>
          <p:cNvPr id="1026" name="Picture 2">
            <a:extLst>
              <a:ext uri="{FF2B5EF4-FFF2-40B4-BE49-F238E27FC236}">
                <a16:creationId xmlns:a16="http://schemas.microsoft.com/office/drawing/2014/main" id="{0EE5B075-898C-55B4-1546-FE688B793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586" y="246134"/>
            <a:ext cx="3597275" cy="1216533"/>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9" descr="Cartoon image of 3 books in a pile">
            <a:extLst>
              <a:ext uri="{FF2B5EF4-FFF2-40B4-BE49-F238E27FC236}">
                <a16:creationId xmlns:a16="http://schemas.microsoft.com/office/drawing/2014/main" id="{E1B8B17F-D548-45F7-DA55-A5F1C43090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6881" y="4011222"/>
            <a:ext cx="1934610" cy="1934610"/>
          </a:xfrm>
          <a:prstGeom prst="rect">
            <a:avLst/>
          </a:prstGeom>
        </p:spPr>
      </p:pic>
      <p:pic>
        <p:nvPicPr>
          <p:cNvPr id="14" name="Grafik 10" descr="Silhouette of a head in profile with thought bubbles above ">
            <a:extLst>
              <a:ext uri="{FF2B5EF4-FFF2-40B4-BE49-F238E27FC236}">
                <a16:creationId xmlns:a16="http://schemas.microsoft.com/office/drawing/2014/main" id="{54E5CEDC-6A03-E809-BABD-91D1607A27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030551" y="1937791"/>
            <a:ext cx="1607270" cy="1628378"/>
          </a:xfrm>
          <a:prstGeom prst="rect">
            <a:avLst/>
          </a:prstGeom>
        </p:spPr>
      </p:pic>
    </p:spTree>
    <p:extLst>
      <p:ext uri="{BB962C8B-B14F-4D97-AF65-F5344CB8AC3E}">
        <p14:creationId xmlns:p14="http://schemas.microsoft.com/office/powerpoint/2010/main" val="112080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9D4216-699F-D7B0-E688-E913AD18D334}"/>
              </a:ext>
            </a:extLst>
          </p:cNvPr>
          <p:cNvSpPr>
            <a:spLocks noGrp="1"/>
          </p:cNvSpPr>
          <p:nvPr>
            <p:ph type="body" sz="quarter" idx="24"/>
          </p:nvPr>
        </p:nvSpPr>
        <p:spPr/>
        <p:txBody>
          <a:bodyPr/>
          <a:lstStyle/>
          <a:p>
            <a:r>
              <a:rPr lang="en-GB" dirty="0"/>
              <a:t>STEM Inclusive Curriculum Project </a:t>
            </a:r>
          </a:p>
        </p:txBody>
      </p:sp>
      <p:sp>
        <p:nvSpPr>
          <p:cNvPr id="12" name="Text Placeholder 11">
            <a:extLst>
              <a:ext uri="{FF2B5EF4-FFF2-40B4-BE49-F238E27FC236}">
                <a16:creationId xmlns:a16="http://schemas.microsoft.com/office/drawing/2014/main" id="{67545AD0-7EB3-A222-973B-9A43DDBF47D6}"/>
              </a:ext>
            </a:extLst>
          </p:cNvPr>
          <p:cNvSpPr>
            <a:spLocks noGrp="1"/>
          </p:cNvSpPr>
          <p:nvPr>
            <p:ph type="body" sz="quarter" idx="25"/>
          </p:nvPr>
        </p:nvSpPr>
        <p:spPr/>
        <p:txBody>
          <a:bodyPr/>
          <a:lstStyle/>
          <a:p>
            <a:r>
              <a:rPr lang="en-GB" dirty="0"/>
              <a:t>Phases 1—4: from May 2021 to present</a:t>
            </a:r>
          </a:p>
        </p:txBody>
      </p:sp>
      <p:sp>
        <p:nvSpPr>
          <p:cNvPr id="10" name="Text Placeholder 9">
            <a:extLst>
              <a:ext uri="{FF2B5EF4-FFF2-40B4-BE49-F238E27FC236}">
                <a16:creationId xmlns:a16="http://schemas.microsoft.com/office/drawing/2014/main" id="{2566D277-0FE0-47A3-457B-60D9BB82D0A2}"/>
              </a:ext>
            </a:extLst>
          </p:cNvPr>
          <p:cNvSpPr>
            <a:spLocks noGrp="1"/>
          </p:cNvSpPr>
          <p:nvPr>
            <p:ph type="body" sz="quarter" idx="15"/>
          </p:nvPr>
        </p:nvSpPr>
        <p:spPr>
          <a:xfrm>
            <a:off x="553432" y="1808699"/>
            <a:ext cx="3819392" cy="3404033"/>
          </a:xfrm>
        </p:spPr>
        <p:txBody>
          <a:bodyPr/>
          <a:lstStyle/>
          <a:p>
            <a:r>
              <a:rPr lang="en-GB" sz="2000" dirty="0"/>
              <a:t>Audits of ~65 STEM modules – looking at distance learning materials, both online and print</a:t>
            </a:r>
          </a:p>
          <a:p>
            <a:r>
              <a:rPr lang="en-GB" sz="2000" dirty="0"/>
              <a:t>Associate Lecturer reviewers</a:t>
            </a:r>
          </a:p>
          <a:p>
            <a:r>
              <a:rPr lang="en-GB" sz="2000" dirty="0"/>
              <a:t>Intensive expert-led EDI training </a:t>
            </a:r>
          </a:p>
        </p:txBody>
      </p:sp>
      <p:sp>
        <p:nvSpPr>
          <p:cNvPr id="2" name="Title 1">
            <a:extLst>
              <a:ext uri="{FF2B5EF4-FFF2-40B4-BE49-F238E27FC236}">
                <a16:creationId xmlns:a16="http://schemas.microsoft.com/office/drawing/2014/main" id="{28F06A32-6E82-4686-9350-76E31F5A7592}"/>
              </a:ext>
            </a:extLst>
          </p:cNvPr>
          <p:cNvSpPr>
            <a:spLocks noGrp="1"/>
          </p:cNvSpPr>
          <p:nvPr>
            <p:ph type="title" idx="4294967295"/>
          </p:nvPr>
        </p:nvSpPr>
        <p:spPr>
          <a:xfrm>
            <a:off x="0" y="-1325563"/>
            <a:ext cx="10515600" cy="1325563"/>
          </a:xfrm>
          <a:prstGeom prst="rect">
            <a:avLst/>
          </a:prstGeom>
        </p:spPr>
        <p:txBody>
          <a:bodyPr anchor="b"/>
          <a:lstStyle/>
          <a:p>
            <a:r>
              <a:rPr lang="en-GB" sz="2000" dirty="0"/>
              <a:t>Page Title 3</a:t>
            </a:r>
          </a:p>
        </p:txBody>
      </p:sp>
      <p:pic>
        <p:nvPicPr>
          <p:cNvPr id="3" name="Picture 2">
            <a:extLst>
              <a:ext uri="{FF2B5EF4-FFF2-40B4-BE49-F238E27FC236}">
                <a16:creationId xmlns:a16="http://schemas.microsoft.com/office/drawing/2014/main" id="{5E031519-79D3-2DB5-DFA7-C39375572E21}"/>
              </a:ext>
            </a:extLst>
          </p:cNvPr>
          <p:cNvPicPr>
            <a:picLocks noChangeAspect="1"/>
          </p:cNvPicPr>
          <p:nvPr/>
        </p:nvPicPr>
        <p:blipFill>
          <a:blip r:embed="rId2"/>
          <a:stretch>
            <a:fillRect/>
          </a:stretch>
        </p:blipFill>
        <p:spPr>
          <a:xfrm>
            <a:off x="5023393" y="1589355"/>
            <a:ext cx="6233381" cy="3842723"/>
          </a:xfrm>
          <a:prstGeom prst="rect">
            <a:avLst/>
          </a:prstGeom>
          <a:ln w="228600" cap="sq" cmpd="thickThin">
            <a:solidFill>
              <a:schemeClr val="tx2"/>
            </a:solidFill>
            <a:prstDash val="solid"/>
            <a:miter lim="800000"/>
          </a:ln>
          <a:effectLst>
            <a:innerShdw blurRad="76200">
              <a:srgbClr val="000000"/>
            </a:innerShdw>
          </a:effectLst>
        </p:spPr>
      </p:pic>
    </p:spTree>
    <p:extLst>
      <p:ext uri="{BB962C8B-B14F-4D97-AF65-F5344CB8AC3E}">
        <p14:creationId xmlns:p14="http://schemas.microsoft.com/office/powerpoint/2010/main" val="11229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85945-A4C6-2970-9D91-066E62B6E92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642042F-2131-68FD-27D0-35C394303CEB}"/>
              </a:ext>
            </a:extLst>
          </p:cNvPr>
          <p:cNvSpPr>
            <a:spLocks noGrp="1"/>
          </p:cNvSpPr>
          <p:nvPr>
            <p:ph type="body" sz="quarter" idx="14"/>
          </p:nvPr>
        </p:nvSpPr>
        <p:spPr>
          <a:xfrm>
            <a:off x="591530" y="1447613"/>
            <a:ext cx="9809770" cy="863639"/>
          </a:xfrm>
        </p:spPr>
        <p:txBody>
          <a:bodyPr/>
          <a:lstStyle/>
          <a:p>
            <a:r>
              <a:rPr lang="en-GB" sz="2000" dirty="0"/>
              <a:t>We decided early in the project that the work would benefit from a scholarly evaluation, with generous support from </a:t>
            </a:r>
            <a:r>
              <a:rPr lang="en-GB" sz="2000" dirty="0" err="1"/>
              <a:t>eSTEeM</a:t>
            </a:r>
            <a:r>
              <a:rPr lang="en-GB" sz="2000" dirty="0"/>
              <a:t>.</a:t>
            </a:r>
          </a:p>
        </p:txBody>
      </p:sp>
      <p:sp>
        <p:nvSpPr>
          <p:cNvPr id="11" name="Text Placeholder 10">
            <a:extLst>
              <a:ext uri="{FF2B5EF4-FFF2-40B4-BE49-F238E27FC236}">
                <a16:creationId xmlns:a16="http://schemas.microsoft.com/office/drawing/2014/main" id="{3F826718-F67C-DBE5-CB3A-F92174BF3CE1}"/>
              </a:ext>
            </a:extLst>
          </p:cNvPr>
          <p:cNvSpPr>
            <a:spLocks noGrp="1"/>
          </p:cNvSpPr>
          <p:nvPr>
            <p:ph type="body" sz="quarter" idx="24"/>
          </p:nvPr>
        </p:nvSpPr>
        <p:spPr/>
        <p:txBody>
          <a:bodyPr/>
          <a:lstStyle/>
          <a:p>
            <a:r>
              <a:rPr lang="en-GB" dirty="0"/>
              <a:t>Scholarship of Teaching &amp; Learning</a:t>
            </a:r>
          </a:p>
        </p:txBody>
      </p:sp>
      <p:sp>
        <p:nvSpPr>
          <p:cNvPr id="12" name="Text Placeholder 11">
            <a:extLst>
              <a:ext uri="{FF2B5EF4-FFF2-40B4-BE49-F238E27FC236}">
                <a16:creationId xmlns:a16="http://schemas.microsoft.com/office/drawing/2014/main" id="{6220F3F3-8CFC-35DC-2C13-D548FEAE77A2}"/>
              </a:ext>
            </a:extLst>
          </p:cNvPr>
          <p:cNvSpPr>
            <a:spLocks noGrp="1"/>
          </p:cNvSpPr>
          <p:nvPr>
            <p:ph type="body" sz="quarter" idx="25"/>
          </p:nvPr>
        </p:nvSpPr>
        <p:spPr/>
        <p:txBody>
          <a:bodyPr/>
          <a:lstStyle/>
          <a:p>
            <a:r>
              <a:rPr lang="en-GB" dirty="0"/>
              <a:t>Bringing a scholarly lens to the day job</a:t>
            </a:r>
          </a:p>
        </p:txBody>
      </p:sp>
      <p:sp>
        <p:nvSpPr>
          <p:cNvPr id="10" name="Text Placeholder 9">
            <a:extLst>
              <a:ext uri="{FF2B5EF4-FFF2-40B4-BE49-F238E27FC236}">
                <a16:creationId xmlns:a16="http://schemas.microsoft.com/office/drawing/2014/main" id="{F1E284D9-1D9D-2A18-44B8-37C2092ADCAA}"/>
              </a:ext>
            </a:extLst>
          </p:cNvPr>
          <p:cNvSpPr>
            <a:spLocks noGrp="1"/>
          </p:cNvSpPr>
          <p:nvPr>
            <p:ph type="body" sz="quarter" idx="15"/>
          </p:nvPr>
        </p:nvSpPr>
        <p:spPr>
          <a:xfrm>
            <a:off x="591531" y="2311252"/>
            <a:ext cx="7638070" cy="3210774"/>
          </a:xfrm>
        </p:spPr>
        <p:txBody>
          <a:bodyPr/>
          <a:lstStyle/>
          <a:p>
            <a:pPr marL="0" indent="0">
              <a:buNone/>
            </a:pPr>
            <a:r>
              <a:rPr lang="en-GB" sz="2000" b="1" dirty="0"/>
              <a:t>Qualitative data collection</a:t>
            </a:r>
          </a:p>
          <a:p>
            <a:r>
              <a:rPr lang="en-GB" sz="2000" dirty="0"/>
              <a:t>Practitioner reflective journals</a:t>
            </a:r>
          </a:p>
          <a:p>
            <a:r>
              <a:rPr lang="en-GB" sz="2000" dirty="0"/>
              <a:t>Recorded project meetings</a:t>
            </a:r>
          </a:p>
          <a:p>
            <a:r>
              <a:rPr lang="en-GB" sz="2000" dirty="0"/>
              <a:t>Semi-structured interviews</a:t>
            </a:r>
          </a:p>
          <a:p>
            <a:pPr marL="0" indent="0">
              <a:buNone/>
            </a:pPr>
            <a:r>
              <a:rPr lang="en-GB" sz="2000" b="1" dirty="0"/>
              <a:t>Thematic analysis</a:t>
            </a:r>
          </a:p>
          <a:p>
            <a:r>
              <a:rPr lang="en-GB" sz="2000" dirty="0"/>
              <a:t>Results on what kind of issues were identified in reviews</a:t>
            </a:r>
          </a:p>
          <a:p>
            <a:r>
              <a:rPr lang="en-GB" sz="2000" dirty="0"/>
              <a:t>Meta-analysis on the experience of being a reviewer</a:t>
            </a:r>
          </a:p>
          <a:p>
            <a:endParaRPr lang="en-GB" sz="2000" dirty="0">
              <a:solidFill>
                <a:schemeClr val="tx1"/>
              </a:solidFill>
            </a:endParaRPr>
          </a:p>
        </p:txBody>
      </p:sp>
      <p:sp>
        <p:nvSpPr>
          <p:cNvPr id="8" name="Title 1">
            <a:extLst>
              <a:ext uri="{FF2B5EF4-FFF2-40B4-BE49-F238E27FC236}">
                <a16:creationId xmlns:a16="http://schemas.microsoft.com/office/drawing/2014/main" id="{BBC4F6AF-D540-FB85-55A8-3902F3E1E82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t>Page Title 2</a:t>
            </a:r>
            <a:endParaRPr lang="en-GB" sz="2000" dirty="0"/>
          </a:p>
        </p:txBody>
      </p:sp>
      <p:pic>
        <p:nvPicPr>
          <p:cNvPr id="2" name="Picture 2" descr="Scholarship of Teaching and Learning | Office of Teaching and Learning">
            <a:extLst>
              <a:ext uri="{FF2B5EF4-FFF2-40B4-BE49-F238E27FC236}">
                <a16:creationId xmlns:a16="http://schemas.microsoft.com/office/drawing/2014/main" id="{5CDD197E-1E68-1866-0679-73C3D3262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523" y="1944060"/>
            <a:ext cx="3298355" cy="314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8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r>
              <a:rPr lang="en-GB" dirty="0"/>
              <a:t>Themes</a:t>
            </a:r>
          </a:p>
        </p:txBody>
      </p:sp>
      <p:sp>
        <p:nvSpPr>
          <p:cNvPr id="26" name="Text Placeholder 25">
            <a:extLst>
              <a:ext uri="{FF2B5EF4-FFF2-40B4-BE49-F238E27FC236}">
                <a16:creationId xmlns:a16="http://schemas.microsoft.com/office/drawing/2014/main" id="{83578277-CEE8-F157-4661-5938D288B374}"/>
              </a:ext>
            </a:extLst>
          </p:cNvPr>
          <p:cNvSpPr>
            <a:spLocks noGrp="1"/>
          </p:cNvSpPr>
          <p:nvPr>
            <p:ph type="body" sz="quarter" idx="27"/>
          </p:nvPr>
        </p:nvSpPr>
        <p:spPr>
          <a:xfrm>
            <a:off x="3039097" y="1716385"/>
            <a:ext cx="2809254" cy="742950"/>
          </a:xfrm>
        </p:spPr>
        <p:txBody>
          <a:bodyPr/>
          <a:lstStyle/>
          <a:p>
            <a:r>
              <a:rPr lang="en-GB" dirty="0"/>
              <a:t>Avoiding colloquialism and cultural assumption</a:t>
            </a:r>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a:xfrm>
            <a:off x="640245" y="1712819"/>
            <a:ext cx="2313071" cy="746515"/>
          </a:xfrm>
        </p:spPr>
        <p:txBody>
          <a:bodyPr anchor="ctr" anchorCtr="0"/>
          <a:lstStyle/>
          <a:p>
            <a:r>
              <a:rPr lang="en-GB" dirty="0"/>
              <a:t>Language</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a:xfrm>
            <a:off x="3039097" y="2613275"/>
            <a:ext cx="2809254" cy="742950"/>
          </a:xfrm>
        </p:spPr>
        <p:txBody>
          <a:bodyPr/>
          <a:lstStyle/>
          <a:p>
            <a:r>
              <a:rPr lang="en-GB" dirty="0"/>
              <a:t>Avoiding problematic figures / issues</a:t>
            </a:r>
          </a:p>
        </p:txBody>
      </p:sp>
      <p:sp>
        <p:nvSpPr>
          <p:cNvPr id="28" name="Text Placeholder 27">
            <a:extLst>
              <a:ext uri="{FF2B5EF4-FFF2-40B4-BE49-F238E27FC236}">
                <a16:creationId xmlns:a16="http://schemas.microsoft.com/office/drawing/2014/main" id="{E95C9409-83BF-0393-751E-383790087EA5}"/>
              </a:ext>
            </a:extLst>
          </p:cNvPr>
          <p:cNvSpPr>
            <a:spLocks noGrp="1"/>
          </p:cNvSpPr>
          <p:nvPr>
            <p:ph type="body" sz="quarter" idx="29"/>
          </p:nvPr>
        </p:nvSpPr>
        <p:spPr>
          <a:xfrm>
            <a:off x="640245" y="2609709"/>
            <a:ext cx="2313071" cy="746515"/>
          </a:xfrm>
        </p:spPr>
        <p:txBody>
          <a:bodyPr anchor="ctr" anchorCtr="0"/>
          <a:lstStyle/>
          <a:p>
            <a:r>
              <a:rPr lang="en-GB" dirty="0"/>
              <a:t>History</a:t>
            </a:r>
          </a:p>
        </p:txBody>
      </p:sp>
      <p:sp>
        <p:nvSpPr>
          <p:cNvPr id="29" name="Text Placeholder 28">
            <a:extLst>
              <a:ext uri="{FF2B5EF4-FFF2-40B4-BE49-F238E27FC236}">
                <a16:creationId xmlns:a16="http://schemas.microsoft.com/office/drawing/2014/main" id="{0BAC87D0-6A27-2090-BB16-9FAB62FF6A52}"/>
              </a:ext>
            </a:extLst>
          </p:cNvPr>
          <p:cNvSpPr>
            <a:spLocks noGrp="1"/>
          </p:cNvSpPr>
          <p:nvPr>
            <p:ph type="body" sz="quarter" idx="30"/>
          </p:nvPr>
        </p:nvSpPr>
        <p:spPr>
          <a:xfrm>
            <a:off x="3039096" y="3510165"/>
            <a:ext cx="2809255" cy="742950"/>
          </a:xfrm>
        </p:spPr>
        <p:txBody>
          <a:bodyPr/>
          <a:lstStyle/>
          <a:p>
            <a:r>
              <a:rPr lang="en-GB" dirty="0"/>
              <a:t>Removing stereotypical images</a:t>
            </a:r>
          </a:p>
        </p:txBody>
      </p:sp>
      <p:sp>
        <p:nvSpPr>
          <p:cNvPr id="30" name="Text Placeholder 29">
            <a:extLst>
              <a:ext uri="{FF2B5EF4-FFF2-40B4-BE49-F238E27FC236}">
                <a16:creationId xmlns:a16="http://schemas.microsoft.com/office/drawing/2014/main" id="{EF84141D-7040-80CB-E687-A9059D19C4E5}"/>
              </a:ext>
            </a:extLst>
          </p:cNvPr>
          <p:cNvSpPr>
            <a:spLocks noGrp="1"/>
          </p:cNvSpPr>
          <p:nvPr>
            <p:ph type="body" sz="quarter" idx="31"/>
          </p:nvPr>
        </p:nvSpPr>
        <p:spPr>
          <a:xfrm>
            <a:off x="640245" y="3506599"/>
            <a:ext cx="2313071" cy="746515"/>
          </a:xfrm>
        </p:spPr>
        <p:txBody>
          <a:bodyPr anchor="ctr" anchorCtr="0"/>
          <a:lstStyle/>
          <a:p>
            <a:r>
              <a:rPr lang="en-GB" dirty="0"/>
              <a:t>Images</a:t>
            </a:r>
          </a:p>
        </p:txBody>
      </p:sp>
      <p:sp>
        <p:nvSpPr>
          <p:cNvPr id="31" name="Text Placeholder 30">
            <a:extLst>
              <a:ext uri="{FF2B5EF4-FFF2-40B4-BE49-F238E27FC236}">
                <a16:creationId xmlns:a16="http://schemas.microsoft.com/office/drawing/2014/main" id="{E3BA38F8-D0FF-6962-9098-2B64CAF3DACB}"/>
              </a:ext>
            </a:extLst>
          </p:cNvPr>
          <p:cNvSpPr>
            <a:spLocks noGrp="1"/>
          </p:cNvSpPr>
          <p:nvPr>
            <p:ph type="body" sz="quarter" idx="32"/>
          </p:nvPr>
        </p:nvSpPr>
        <p:spPr>
          <a:xfrm>
            <a:off x="3039097" y="4403489"/>
            <a:ext cx="2809254" cy="742950"/>
          </a:xfrm>
        </p:spPr>
        <p:txBody>
          <a:bodyPr/>
          <a:lstStyle/>
          <a:p>
            <a:r>
              <a:rPr lang="en-GB" dirty="0"/>
              <a:t>Avoiding ‘disaster narratives’</a:t>
            </a:r>
          </a:p>
        </p:txBody>
      </p:sp>
      <p:sp>
        <p:nvSpPr>
          <p:cNvPr id="32" name="Text Placeholder 31">
            <a:extLst>
              <a:ext uri="{FF2B5EF4-FFF2-40B4-BE49-F238E27FC236}">
                <a16:creationId xmlns:a16="http://schemas.microsoft.com/office/drawing/2014/main" id="{90D6033B-27A4-DD7E-6559-906B3DC7C694}"/>
              </a:ext>
            </a:extLst>
          </p:cNvPr>
          <p:cNvSpPr>
            <a:spLocks noGrp="1"/>
          </p:cNvSpPr>
          <p:nvPr>
            <p:ph type="body" sz="quarter" idx="33"/>
          </p:nvPr>
        </p:nvSpPr>
        <p:spPr>
          <a:xfrm>
            <a:off x="640245" y="4399923"/>
            <a:ext cx="2313071" cy="746515"/>
          </a:xfrm>
        </p:spPr>
        <p:txBody>
          <a:bodyPr anchor="ctr" anchorCtr="0"/>
          <a:lstStyle/>
          <a:p>
            <a:r>
              <a:rPr lang="en-GB" dirty="0"/>
              <a:t>Case Studies &amp; Data Sets</a:t>
            </a:r>
          </a:p>
        </p:txBody>
      </p:sp>
      <p:sp>
        <p:nvSpPr>
          <p:cNvPr id="12" name="Title 11">
            <a:extLst>
              <a:ext uri="{FF2B5EF4-FFF2-40B4-BE49-F238E27FC236}">
                <a16:creationId xmlns:a16="http://schemas.microsoft.com/office/drawing/2014/main" id="{EE62C0CA-4600-4DBF-AC7D-5ED01F6E9E96}"/>
              </a:ext>
            </a:extLst>
          </p:cNvPr>
          <p:cNvSpPr>
            <a:spLocks noGrp="1"/>
          </p:cNvSpPr>
          <p:nvPr>
            <p:ph type="title" idx="4294967295"/>
          </p:nvPr>
        </p:nvSpPr>
        <p:spPr>
          <a:xfrm>
            <a:off x="0" y="-1325563"/>
            <a:ext cx="10515600" cy="1325563"/>
          </a:xfrm>
          <a:prstGeom prst="rect">
            <a:avLst/>
          </a:prstGeom>
        </p:spPr>
        <p:txBody>
          <a:bodyPr anchor="b"/>
          <a:lstStyle/>
          <a:p>
            <a:r>
              <a:rPr lang="en-GB" sz="2000" dirty="0"/>
              <a:t>Page Title 6</a:t>
            </a:r>
          </a:p>
        </p:txBody>
      </p:sp>
      <p:sp>
        <p:nvSpPr>
          <p:cNvPr id="7" name="Text Placeholder 26">
            <a:extLst>
              <a:ext uri="{FF2B5EF4-FFF2-40B4-BE49-F238E27FC236}">
                <a16:creationId xmlns:a16="http://schemas.microsoft.com/office/drawing/2014/main" id="{57495DB3-87BA-9F35-F4DB-6E68F88A4E06}"/>
              </a:ext>
            </a:extLst>
          </p:cNvPr>
          <p:cNvSpPr txBox="1">
            <a:spLocks/>
          </p:cNvSpPr>
          <p:nvPr/>
        </p:nvSpPr>
        <p:spPr>
          <a:xfrm>
            <a:off x="8829167" y="2596798"/>
            <a:ext cx="2809254" cy="74295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Confronting challenging figures / issues</a:t>
            </a:r>
          </a:p>
        </p:txBody>
      </p:sp>
      <p:sp>
        <p:nvSpPr>
          <p:cNvPr id="8" name="Text Placeholder 28">
            <a:extLst>
              <a:ext uri="{FF2B5EF4-FFF2-40B4-BE49-F238E27FC236}">
                <a16:creationId xmlns:a16="http://schemas.microsoft.com/office/drawing/2014/main" id="{CB59DDFF-AD05-985F-E42C-59131A6C0E98}"/>
              </a:ext>
            </a:extLst>
          </p:cNvPr>
          <p:cNvSpPr txBox="1">
            <a:spLocks/>
          </p:cNvSpPr>
          <p:nvPr/>
        </p:nvSpPr>
        <p:spPr>
          <a:xfrm>
            <a:off x="5934131" y="3510165"/>
            <a:ext cx="2809255" cy="74295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Representation of diverse people &amp; culture</a:t>
            </a:r>
          </a:p>
        </p:txBody>
      </p:sp>
      <p:sp>
        <p:nvSpPr>
          <p:cNvPr id="9" name="Text Placeholder 30">
            <a:extLst>
              <a:ext uri="{FF2B5EF4-FFF2-40B4-BE49-F238E27FC236}">
                <a16:creationId xmlns:a16="http://schemas.microsoft.com/office/drawing/2014/main" id="{FD57BD5B-103A-11E3-0F70-1E7C9F00BB60}"/>
              </a:ext>
            </a:extLst>
          </p:cNvPr>
          <p:cNvSpPr txBox="1">
            <a:spLocks/>
          </p:cNvSpPr>
          <p:nvPr/>
        </p:nvSpPr>
        <p:spPr>
          <a:xfrm>
            <a:off x="8829167" y="4403489"/>
            <a:ext cx="2809254" cy="74295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Posing contextual questions/challenges</a:t>
            </a:r>
          </a:p>
        </p:txBody>
      </p:sp>
      <p:sp>
        <p:nvSpPr>
          <p:cNvPr id="13" name="Text Placeholder 22">
            <a:extLst>
              <a:ext uri="{FF2B5EF4-FFF2-40B4-BE49-F238E27FC236}">
                <a16:creationId xmlns:a16="http://schemas.microsoft.com/office/drawing/2014/main" id="{A18DA6D4-F838-281A-1FA6-61139C436E3C}"/>
              </a:ext>
            </a:extLst>
          </p:cNvPr>
          <p:cNvSpPr txBox="1">
            <a:spLocks/>
          </p:cNvSpPr>
          <p:nvPr/>
        </p:nvSpPr>
        <p:spPr>
          <a:xfrm>
            <a:off x="3039097" y="815930"/>
            <a:ext cx="2809254" cy="746515"/>
          </a:xfrm>
          <a:prstGeom prst="rect">
            <a:avLst/>
          </a:prstGeom>
          <a:solidFill>
            <a:srgbClr val="1C46C0"/>
          </a:solidFill>
        </p:spPr>
        <p:txBody>
          <a:bodyPr lIns="216000" tIns="108000" rIns="216000" bIns="72000" anchor="ctr" anchorCtr="0">
            <a:noAutofit/>
          </a:bodyPr>
          <a:lstStyle>
            <a:lvl1pPr marL="0" indent="0" algn="l" defTabSz="914400" rtl="0" eaLnBrk="1" latinLnBrk="0" hangingPunct="1">
              <a:lnSpc>
                <a:spcPct val="110000"/>
              </a:lnSpc>
              <a:spcBef>
                <a:spcPts val="0"/>
              </a:spcBef>
              <a:buFont typeface="Arial" panose="020B0604020202020204" pitchFamily="34" charset="0"/>
              <a:buNone/>
              <a:defRPr sz="1800" b="1" i="0" kern="1200">
                <a:ln>
                  <a:noFill/>
                </a:ln>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Reducing harm</a:t>
            </a:r>
          </a:p>
        </p:txBody>
      </p:sp>
      <p:sp>
        <p:nvSpPr>
          <p:cNvPr id="14" name="Text Placeholder 22">
            <a:extLst>
              <a:ext uri="{FF2B5EF4-FFF2-40B4-BE49-F238E27FC236}">
                <a16:creationId xmlns:a16="http://schemas.microsoft.com/office/drawing/2014/main" id="{77397782-4E90-80A2-9C3D-9A47AEC230AC}"/>
              </a:ext>
            </a:extLst>
          </p:cNvPr>
          <p:cNvSpPr txBox="1">
            <a:spLocks/>
          </p:cNvSpPr>
          <p:nvPr/>
        </p:nvSpPr>
        <p:spPr>
          <a:xfrm>
            <a:off x="5934132" y="815930"/>
            <a:ext cx="2809254" cy="746515"/>
          </a:xfrm>
          <a:prstGeom prst="rect">
            <a:avLst/>
          </a:prstGeom>
          <a:solidFill>
            <a:srgbClr val="1C46C0"/>
          </a:solidFill>
        </p:spPr>
        <p:txBody>
          <a:bodyPr lIns="216000" tIns="108000" rIns="216000" bIns="72000" anchor="ctr" anchorCtr="0">
            <a:noAutofit/>
          </a:bodyPr>
          <a:lstStyle>
            <a:lvl1pPr marL="0" indent="0" algn="l" defTabSz="914400" rtl="0" eaLnBrk="1" latinLnBrk="0" hangingPunct="1">
              <a:lnSpc>
                <a:spcPct val="110000"/>
              </a:lnSpc>
              <a:spcBef>
                <a:spcPts val="0"/>
              </a:spcBef>
              <a:buFont typeface="Arial" panose="020B0604020202020204" pitchFamily="34" charset="0"/>
              <a:buNone/>
              <a:defRPr sz="1800" b="1" i="0" kern="1200">
                <a:ln>
                  <a:noFill/>
                </a:ln>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Greater representation</a:t>
            </a:r>
          </a:p>
        </p:txBody>
      </p:sp>
      <p:sp>
        <p:nvSpPr>
          <p:cNvPr id="15" name="Text Placeholder 22">
            <a:extLst>
              <a:ext uri="{FF2B5EF4-FFF2-40B4-BE49-F238E27FC236}">
                <a16:creationId xmlns:a16="http://schemas.microsoft.com/office/drawing/2014/main" id="{F62DABC7-540A-FBA8-E039-46F1FDF7324C}"/>
              </a:ext>
            </a:extLst>
          </p:cNvPr>
          <p:cNvSpPr txBox="1">
            <a:spLocks/>
          </p:cNvSpPr>
          <p:nvPr/>
        </p:nvSpPr>
        <p:spPr>
          <a:xfrm>
            <a:off x="8829167" y="817485"/>
            <a:ext cx="2809254" cy="746515"/>
          </a:xfrm>
          <a:prstGeom prst="rect">
            <a:avLst/>
          </a:prstGeom>
          <a:solidFill>
            <a:srgbClr val="1C46C0"/>
          </a:solidFill>
        </p:spPr>
        <p:txBody>
          <a:bodyPr lIns="216000" tIns="108000" rIns="216000" bIns="72000" anchor="ctr" anchorCtr="0">
            <a:noAutofit/>
          </a:bodyPr>
          <a:lstStyle>
            <a:lvl1pPr marL="0" indent="0" algn="l" defTabSz="914400" rtl="0" eaLnBrk="1" latinLnBrk="0" hangingPunct="1">
              <a:lnSpc>
                <a:spcPct val="110000"/>
              </a:lnSpc>
              <a:spcBef>
                <a:spcPts val="0"/>
              </a:spcBef>
              <a:buFont typeface="Arial" panose="020B0604020202020204" pitchFamily="34" charset="0"/>
              <a:buNone/>
              <a:defRPr sz="1800" b="1" i="0" kern="1200">
                <a:ln>
                  <a:noFill/>
                </a:ln>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Critical perspectives</a:t>
            </a:r>
          </a:p>
        </p:txBody>
      </p:sp>
      <p:sp>
        <p:nvSpPr>
          <p:cNvPr id="16" name="Text Placeholder 28">
            <a:extLst>
              <a:ext uri="{FF2B5EF4-FFF2-40B4-BE49-F238E27FC236}">
                <a16:creationId xmlns:a16="http://schemas.microsoft.com/office/drawing/2014/main" id="{74D32078-A822-5AB2-D518-8AC498263EC8}"/>
              </a:ext>
            </a:extLst>
          </p:cNvPr>
          <p:cNvSpPr txBox="1">
            <a:spLocks/>
          </p:cNvSpPr>
          <p:nvPr/>
        </p:nvSpPr>
        <p:spPr>
          <a:xfrm>
            <a:off x="8829166" y="3501149"/>
            <a:ext cx="2809255" cy="74295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Story behind the image – power relations</a:t>
            </a:r>
          </a:p>
        </p:txBody>
      </p:sp>
      <p:sp>
        <p:nvSpPr>
          <p:cNvPr id="17" name="Text Placeholder 26">
            <a:extLst>
              <a:ext uri="{FF2B5EF4-FFF2-40B4-BE49-F238E27FC236}">
                <a16:creationId xmlns:a16="http://schemas.microsoft.com/office/drawing/2014/main" id="{E2314C5D-468C-18CB-442C-53212BE92E36}"/>
              </a:ext>
            </a:extLst>
          </p:cNvPr>
          <p:cNvSpPr txBox="1">
            <a:spLocks/>
          </p:cNvSpPr>
          <p:nvPr/>
        </p:nvSpPr>
        <p:spPr>
          <a:xfrm>
            <a:off x="5934132" y="2606820"/>
            <a:ext cx="2809254" cy="74295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Including non-Western perspectives</a:t>
            </a:r>
          </a:p>
        </p:txBody>
      </p:sp>
      <p:sp>
        <p:nvSpPr>
          <p:cNvPr id="18" name="Text Placeholder 25">
            <a:extLst>
              <a:ext uri="{FF2B5EF4-FFF2-40B4-BE49-F238E27FC236}">
                <a16:creationId xmlns:a16="http://schemas.microsoft.com/office/drawing/2014/main" id="{F345AADA-71D1-05C0-527F-58690EEA6070}"/>
              </a:ext>
            </a:extLst>
          </p:cNvPr>
          <p:cNvSpPr txBox="1">
            <a:spLocks/>
          </p:cNvSpPr>
          <p:nvPr/>
        </p:nvSpPr>
        <p:spPr>
          <a:xfrm>
            <a:off x="5934132" y="1722117"/>
            <a:ext cx="2809254" cy="74295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Use of diverse pronouns</a:t>
            </a:r>
          </a:p>
        </p:txBody>
      </p:sp>
      <p:sp>
        <p:nvSpPr>
          <p:cNvPr id="19" name="Text Placeholder 30">
            <a:extLst>
              <a:ext uri="{FF2B5EF4-FFF2-40B4-BE49-F238E27FC236}">
                <a16:creationId xmlns:a16="http://schemas.microsoft.com/office/drawing/2014/main" id="{DB3D3B8A-D859-5F01-C1C2-B31E9CC371A9}"/>
              </a:ext>
            </a:extLst>
          </p:cNvPr>
          <p:cNvSpPr txBox="1">
            <a:spLocks/>
          </p:cNvSpPr>
          <p:nvPr/>
        </p:nvSpPr>
        <p:spPr>
          <a:xfrm>
            <a:off x="5934131" y="4415726"/>
            <a:ext cx="2809254" cy="74295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Inclusion of global examples</a:t>
            </a:r>
          </a:p>
        </p:txBody>
      </p:sp>
      <p:sp>
        <p:nvSpPr>
          <p:cNvPr id="20" name="Text Placeholder 25">
            <a:extLst>
              <a:ext uri="{FF2B5EF4-FFF2-40B4-BE49-F238E27FC236}">
                <a16:creationId xmlns:a16="http://schemas.microsoft.com/office/drawing/2014/main" id="{8AC11BF4-2C23-DECD-6B4A-344D913CC943}"/>
              </a:ext>
            </a:extLst>
          </p:cNvPr>
          <p:cNvSpPr txBox="1">
            <a:spLocks/>
          </p:cNvSpPr>
          <p:nvPr/>
        </p:nvSpPr>
        <p:spPr>
          <a:xfrm>
            <a:off x="8829167" y="1723390"/>
            <a:ext cx="2809254" cy="74295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Inviting student reflection on language</a:t>
            </a:r>
          </a:p>
        </p:txBody>
      </p:sp>
      <p:sp>
        <p:nvSpPr>
          <p:cNvPr id="21" name="Text Placeholder 11">
            <a:extLst>
              <a:ext uri="{FF2B5EF4-FFF2-40B4-BE49-F238E27FC236}">
                <a16:creationId xmlns:a16="http://schemas.microsoft.com/office/drawing/2014/main" id="{7166D022-C2B4-D431-4F04-C32F7D796C81}"/>
              </a:ext>
            </a:extLst>
          </p:cNvPr>
          <p:cNvSpPr>
            <a:spLocks noGrp="1"/>
          </p:cNvSpPr>
          <p:nvPr>
            <p:ph type="body" sz="quarter" idx="25"/>
          </p:nvPr>
        </p:nvSpPr>
        <p:spPr>
          <a:xfrm>
            <a:off x="413915" y="912168"/>
            <a:ext cx="10766703" cy="289311"/>
          </a:xfrm>
        </p:spPr>
        <p:txBody>
          <a:bodyPr/>
          <a:lstStyle/>
          <a:p>
            <a:r>
              <a:rPr lang="en-GB" dirty="0"/>
              <a:t>What came up?</a:t>
            </a:r>
          </a:p>
        </p:txBody>
      </p:sp>
    </p:spTree>
    <p:extLst>
      <p:ext uri="{BB962C8B-B14F-4D97-AF65-F5344CB8AC3E}">
        <p14:creationId xmlns:p14="http://schemas.microsoft.com/office/powerpoint/2010/main" val="267242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9D4216-699F-D7B0-E688-E913AD18D334}"/>
              </a:ext>
            </a:extLst>
          </p:cNvPr>
          <p:cNvSpPr>
            <a:spLocks noGrp="1"/>
          </p:cNvSpPr>
          <p:nvPr>
            <p:ph type="body" sz="quarter" idx="24"/>
          </p:nvPr>
        </p:nvSpPr>
        <p:spPr/>
        <p:txBody>
          <a:bodyPr/>
          <a:lstStyle/>
          <a:p>
            <a:r>
              <a:rPr lang="en-GB" dirty="0"/>
              <a:t>Reflections on inclusivity</a:t>
            </a:r>
          </a:p>
        </p:txBody>
      </p:sp>
      <p:sp>
        <p:nvSpPr>
          <p:cNvPr id="12" name="Text Placeholder 11">
            <a:extLst>
              <a:ext uri="{FF2B5EF4-FFF2-40B4-BE49-F238E27FC236}">
                <a16:creationId xmlns:a16="http://schemas.microsoft.com/office/drawing/2014/main" id="{67545AD0-7EB3-A222-973B-9A43DDBF47D6}"/>
              </a:ext>
            </a:extLst>
          </p:cNvPr>
          <p:cNvSpPr>
            <a:spLocks noGrp="1"/>
          </p:cNvSpPr>
          <p:nvPr>
            <p:ph type="body" sz="quarter" idx="25"/>
          </p:nvPr>
        </p:nvSpPr>
        <p:spPr/>
        <p:txBody>
          <a:bodyPr/>
          <a:lstStyle/>
          <a:p>
            <a:r>
              <a:rPr lang="en-GB" dirty="0"/>
              <a:t>Results from our Associate Lecturers</a:t>
            </a:r>
          </a:p>
        </p:txBody>
      </p:sp>
      <p:sp>
        <p:nvSpPr>
          <p:cNvPr id="10" name="Text Placeholder 9">
            <a:extLst>
              <a:ext uri="{FF2B5EF4-FFF2-40B4-BE49-F238E27FC236}">
                <a16:creationId xmlns:a16="http://schemas.microsoft.com/office/drawing/2014/main" id="{2566D277-0FE0-47A3-457B-60D9BB82D0A2}"/>
              </a:ext>
            </a:extLst>
          </p:cNvPr>
          <p:cNvSpPr>
            <a:spLocks noGrp="1"/>
          </p:cNvSpPr>
          <p:nvPr>
            <p:ph type="body" sz="quarter" idx="15"/>
          </p:nvPr>
        </p:nvSpPr>
        <p:spPr>
          <a:xfrm>
            <a:off x="553429" y="1773204"/>
            <a:ext cx="7341873" cy="4154656"/>
          </a:xfrm>
        </p:spPr>
        <p:txBody>
          <a:bodyPr/>
          <a:lstStyle/>
          <a:p>
            <a:pPr marL="0" indent="0">
              <a:buNone/>
            </a:pPr>
            <a:endParaRPr lang="en-GB" sz="2000" dirty="0"/>
          </a:p>
          <a:p>
            <a:r>
              <a:rPr lang="en-GB" sz="2000" dirty="0"/>
              <a:t>AL reviewers reported a </a:t>
            </a:r>
            <a:r>
              <a:rPr lang="en-GB" sz="2000" b="1" dirty="0"/>
              <a:t>transformative effect on their own teaching practice</a:t>
            </a:r>
          </a:p>
          <a:p>
            <a:pPr marL="0" indent="0">
              <a:buNone/>
            </a:pPr>
            <a:endParaRPr lang="en-GB" sz="2000" b="1" dirty="0"/>
          </a:p>
          <a:p>
            <a:r>
              <a:rPr lang="en-GB" sz="2000" dirty="0"/>
              <a:t>An institutional justification for </a:t>
            </a:r>
            <a:r>
              <a:rPr lang="en-GB" sz="2000" b="1" dirty="0"/>
              <a:t>breaking down perceived hierarchies</a:t>
            </a:r>
          </a:p>
          <a:p>
            <a:pPr marL="0" indent="0">
              <a:buNone/>
            </a:pPr>
            <a:endParaRPr lang="en-GB" sz="2000" b="1" dirty="0"/>
          </a:p>
          <a:p>
            <a:r>
              <a:rPr lang="en-GB" sz="2000" b="1" dirty="0"/>
              <a:t>A stepwise model </a:t>
            </a:r>
            <a:r>
              <a:rPr lang="en-GB" sz="2000" dirty="0"/>
              <a:t>for describing an individual practitioner’s approach to inclusivity</a:t>
            </a:r>
          </a:p>
        </p:txBody>
      </p:sp>
      <p:sp>
        <p:nvSpPr>
          <p:cNvPr id="2" name="Title 1">
            <a:extLst>
              <a:ext uri="{FF2B5EF4-FFF2-40B4-BE49-F238E27FC236}">
                <a16:creationId xmlns:a16="http://schemas.microsoft.com/office/drawing/2014/main" id="{28F06A32-6E82-4686-9350-76E31F5A7592}"/>
              </a:ext>
            </a:extLst>
          </p:cNvPr>
          <p:cNvSpPr>
            <a:spLocks noGrp="1"/>
          </p:cNvSpPr>
          <p:nvPr>
            <p:ph type="title" idx="4294967295"/>
          </p:nvPr>
        </p:nvSpPr>
        <p:spPr>
          <a:xfrm>
            <a:off x="0" y="-1325563"/>
            <a:ext cx="10515600" cy="1325563"/>
          </a:xfrm>
          <a:prstGeom prst="rect">
            <a:avLst/>
          </a:prstGeom>
        </p:spPr>
        <p:txBody>
          <a:bodyPr anchor="b"/>
          <a:lstStyle/>
          <a:p>
            <a:r>
              <a:rPr lang="en-GB" sz="2000" dirty="0"/>
              <a:t>Page Title 3</a:t>
            </a:r>
          </a:p>
        </p:txBody>
      </p:sp>
      <p:sp>
        <p:nvSpPr>
          <p:cNvPr id="3" name="Speech Bubble: Oval 2">
            <a:extLst>
              <a:ext uri="{FF2B5EF4-FFF2-40B4-BE49-F238E27FC236}">
                <a16:creationId xmlns:a16="http://schemas.microsoft.com/office/drawing/2014/main" id="{767CBFBC-B3A5-B01A-7582-F5A7B09D04E8}"/>
              </a:ext>
            </a:extLst>
          </p:cNvPr>
          <p:cNvSpPr/>
          <p:nvPr/>
        </p:nvSpPr>
        <p:spPr>
          <a:xfrm>
            <a:off x="7484319" y="2297324"/>
            <a:ext cx="4255738" cy="1925397"/>
          </a:xfrm>
          <a:prstGeom prst="wedgeEllipseCallout">
            <a:avLst>
              <a:gd name="adj1" fmla="val -64223"/>
              <a:gd name="adj2" fmla="val 19716"/>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think using the tool puts you in a different way of thinking. That opens you up emotionally to look at those kind of hierarchies and power dynamics within society as a whole.</a:t>
            </a:r>
          </a:p>
        </p:txBody>
      </p:sp>
      <p:sp>
        <p:nvSpPr>
          <p:cNvPr id="4" name="Speech Bubble: Oval 3">
            <a:extLst>
              <a:ext uri="{FF2B5EF4-FFF2-40B4-BE49-F238E27FC236}">
                <a16:creationId xmlns:a16="http://schemas.microsoft.com/office/drawing/2014/main" id="{839F61F3-97FA-CAB3-95B0-EFBC1AE37D49}"/>
              </a:ext>
            </a:extLst>
          </p:cNvPr>
          <p:cNvSpPr/>
          <p:nvPr/>
        </p:nvSpPr>
        <p:spPr>
          <a:xfrm>
            <a:off x="7073334" y="277266"/>
            <a:ext cx="4494270" cy="1925397"/>
          </a:xfrm>
          <a:prstGeom prst="wedgeEllipseCallout">
            <a:avLst>
              <a:gd name="adj1" fmla="val -47117"/>
              <a:gd name="adj2" fmla="val 4836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So I think it's helped me to help my students imagining, imagine that they might read and go through and they see something that is sort of really UK based and they don't feel like they fit in.</a:t>
            </a:r>
          </a:p>
        </p:txBody>
      </p:sp>
      <p:sp>
        <p:nvSpPr>
          <p:cNvPr id="5" name="Speech Bubble: Oval 4">
            <a:extLst>
              <a:ext uri="{FF2B5EF4-FFF2-40B4-BE49-F238E27FC236}">
                <a16:creationId xmlns:a16="http://schemas.microsoft.com/office/drawing/2014/main" id="{E1F9C11B-C3F5-D248-CD14-69A55C64E868}"/>
              </a:ext>
            </a:extLst>
          </p:cNvPr>
          <p:cNvSpPr/>
          <p:nvPr/>
        </p:nvSpPr>
        <p:spPr>
          <a:xfrm>
            <a:off x="7916174" y="4345020"/>
            <a:ext cx="3412899" cy="2009715"/>
          </a:xfrm>
          <a:prstGeom prst="wedgeEllipseCallout">
            <a:avLst>
              <a:gd name="adj1" fmla="val -79360"/>
              <a:gd name="adj2" fmla="val -2319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It's informed my practice. It's made me think about my practice and I would say I'm all the better for it.</a:t>
            </a:r>
          </a:p>
        </p:txBody>
      </p:sp>
    </p:spTree>
    <p:extLst>
      <p:ext uri="{BB962C8B-B14F-4D97-AF65-F5344CB8AC3E}">
        <p14:creationId xmlns:p14="http://schemas.microsoft.com/office/powerpoint/2010/main" val="222891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2A2406-727E-FF26-6002-A4A3B89D3AF7}"/>
              </a:ext>
            </a:extLst>
          </p:cNvPr>
          <p:cNvSpPr>
            <a:spLocks noGrp="1"/>
          </p:cNvSpPr>
          <p:nvPr>
            <p:ph type="body" sz="quarter" idx="24"/>
          </p:nvPr>
        </p:nvSpPr>
        <p:spPr/>
        <p:txBody>
          <a:bodyPr/>
          <a:lstStyle/>
          <a:p>
            <a:r>
              <a:rPr lang="en-GB" dirty="0"/>
              <a:t>A stepwise journey to inclusion?	</a:t>
            </a:r>
          </a:p>
        </p:txBody>
      </p:sp>
      <p:sp>
        <p:nvSpPr>
          <p:cNvPr id="4" name="Text Placeholder 3">
            <a:extLst>
              <a:ext uri="{FF2B5EF4-FFF2-40B4-BE49-F238E27FC236}">
                <a16:creationId xmlns:a16="http://schemas.microsoft.com/office/drawing/2014/main" id="{792E8587-064D-C2A5-4305-87B34366E828}"/>
              </a:ext>
            </a:extLst>
          </p:cNvPr>
          <p:cNvSpPr>
            <a:spLocks noGrp="1"/>
          </p:cNvSpPr>
          <p:nvPr>
            <p:ph type="body" sz="quarter" idx="25"/>
          </p:nvPr>
        </p:nvSpPr>
        <p:spPr/>
        <p:txBody>
          <a:bodyPr/>
          <a:lstStyle/>
          <a:p>
            <a:r>
              <a:rPr lang="en-GB" dirty="0"/>
              <a:t>Critical reflections on our approach</a:t>
            </a:r>
          </a:p>
        </p:txBody>
      </p:sp>
      <p:sp>
        <p:nvSpPr>
          <p:cNvPr id="11" name="Text Placeholder 10">
            <a:extLst>
              <a:ext uri="{FF2B5EF4-FFF2-40B4-BE49-F238E27FC236}">
                <a16:creationId xmlns:a16="http://schemas.microsoft.com/office/drawing/2014/main" id="{8A6986E8-4C8B-03D1-E0A4-4051F5C4D71D}"/>
              </a:ext>
            </a:extLst>
          </p:cNvPr>
          <p:cNvSpPr>
            <a:spLocks noGrp="1"/>
          </p:cNvSpPr>
          <p:nvPr>
            <p:ph type="body" sz="quarter" idx="27"/>
          </p:nvPr>
        </p:nvSpPr>
        <p:spPr>
          <a:xfrm>
            <a:off x="3286747" y="1562445"/>
            <a:ext cx="4238004" cy="742950"/>
          </a:xfrm>
        </p:spPr>
        <p:txBody>
          <a:bodyPr/>
          <a:lstStyle/>
          <a:p>
            <a:r>
              <a:rPr lang="en-GB" dirty="0"/>
              <a:t>Explicitly challenge injustices past and present in our disciplines</a:t>
            </a:r>
          </a:p>
        </p:txBody>
      </p:sp>
      <p:sp>
        <p:nvSpPr>
          <p:cNvPr id="2" name="Text Placeholder 1">
            <a:extLst>
              <a:ext uri="{FF2B5EF4-FFF2-40B4-BE49-F238E27FC236}">
                <a16:creationId xmlns:a16="http://schemas.microsoft.com/office/drawing/2014/main" id="{3F7E2A7A-049B-A3FA-92DB-2E6568408BA2}"/>
              </a:ext>
            </a:extLst>
          </p:cNvPr>
          <p:cNvSpPr>
            <a:spLocks noGrp="1"/>
          </p:cNvSpPr>
          <p:nvPr>
            <p:ph type="body" sz="quarter" idx="12"/>
          </p:nvPr>
        </p:nvSpPr>
        <p:spPr/>
        <p:txBody>
          <a:bodyPr/>
          <a:lstStyle/>
          <a:p>
            <a:r>
              <a:rPr lang="en-GB" dirty="0"/>
              <a:t>Step 4</a:t>
            </a:r>
            <a:br>
              <a:rPr lang="en-GB" dirty="0"/>
            </a:br>
            <a:r>
              <a:rPr lang="en-GB" sz="1400" dirty="0"/>
              <a:t>Challenge</a:t>
            </a:r>
            <a:endParaRPr lang="en-GB" dirty="0"/>
          </a:p>
        </p:txBody>
      </p:sp>
      <p:sp>
        <p:nvSpPr>
          <p:cNvPr id="12" name="Text Placeholder 11">
            <a:extLst>
              <a:ext uri="{FF2B5EF4-FFF2-40B4-BE49-F238E27FC236}">
                <a16:creationId xmlns:a16="http://schemas.microsoft.com/office/drawing/2014/main" id="{62CEDF30-1B54-159D-0B7F-332FCCAFC512}"/>
              </a:ext>
            </a:extLst>
          </p:cNvPr>
          <p:cNvSpPr>
            <a:spLocks noGrp="1"/>
          </p:cNvSpPr>
          <p:nvPr>
            <p:ph type="body" sz="quarter" idx="28"/>
          </p:nvPr>
        </p:nvSpPr>
        <p:spPr>
          <a:xfrm>
            <a:off x="3286746" y="2459335"/>
            <a:ext cx="5047629" cy="742950"/>
          </a:xfrm>
        </p:spPr>
        <p:txBody>
          <a:bodyPr/>
          <a:lstStyle/>
          <a:p>
            <a:r>
              <a:rPr lang="en-GB" dirty="0"/>
              <a:t>Provide opportunities for all students to have their lived experiences valued</a:t>
            </a:r>
          </a:p>
        </p:txBody>
      </p:sp>
      <p:sp>
        <p:nvSpPr>
          <p:cNvPr id="6" name="Text Placeholder 5">
            <a:extLst>
              <a:ext uri="{FF2B5EF4-FFF2-40B4-BE49-F238E27FC236}">
                <a16:creationId xmlns:a16="http://schemas.microsoft.com/office/drawing/2014/main" id="{79455808-A614-42B5-F5A8-8D9FC474F44A}"/>
              </a:ext>
            </a:extLst>
          </p:cNvPr>
          <p:cNvSpPr>
            <a:spLocks noGrp="1"/>
          </p:cNvSpPr>
          <p:nvPr>
            <p:ph type="body" sz="quarter" idx="29"/>
          </p:nvPr>
        </p:nvSpPr>
        <p:spPr/>
        <p:txBody>
          <a:bodyPr/>
          <a:lstStyle/>
          <a:p>
            <a:r>
              <a:rPr lang="en-GB" dirty="0"/>
              <a:t>Step 3</a:t>
            </a:r>
            <a:br>
              <a:rPr lang="en-GB" dirty="0"/>
            </a:br>
            <a:r>
              <a:rPr lang="en-GB" sz="1400" dirty="0"/>
              <a:t>Engage</a:t>
            </a:r>
            <a:endParaRPr lang="en-GB" dirty="0"/>
          </a:p>
        </p:txBody>
      </p:sp>
      <p:sp>
        <p:nvSpPr>
          <p:cNvPr id="8" name="Text Placeholder 7">
            <a:extLst>
              <a:ext uri="{FF2B5EF4-FFF2-40B4-BE49-F238E27FC236}">
                <a16:creationId xmlns:a16="http://schemas.microsoft.com/office/drawing/2014/main" id="{B90D44AE-AC01-CABB-E9ED-420CBAEB1F46}"/>
              </a:ext>
            </a:extLst>
          </p:cNvPr>
          <p:cNvSpPr>
            <a:spLocks noGrp="1"/>
          </p:cNvSpPr>
          <p:nvPr>
            <p:ph type="body" sz="quarter" idx="30"/>
          </p:nvPr>
        </p:nvSpPr>
        <p:spPr>
          <a:xfrm>
            <a:off x="3286747" y="3356225"/>
            <a:ext cx="6333504" cy="742950"/>
          </a:xfrm>
        </p:spPr>
        <p:txBody>
          <a:bodyPr/>
          <a:lstStyle/>
          <a:p>
            <a:r>
              <a:rPr lang="en-GB" dirty="0"/>
              <a:t>Provide opportunities for all students to see themselves reflected in the materials</a:t>
            </a:r>
          </a:p>
          <a:p>
            <a:endParaRPr lang="en-GB" dirty="0"/>
          </a:p>
        </p:txBody>
      </p:sp>
      <p:sp>
        <p:nvSpPr>
          <p:cNvPr id="13" name="Text Placeholder 12">
            <a:extLst>
              <a:ext uri="{FF2B5EF4-FFF2-40B4-BE49-F238E27FC236}">
                <a16:creationId xmlns:a16="http://schemas.microsoft.com/office/drawing/2014/main" id="{E4708813-9F44-25ED-3DD8-64F4042FDEE3}"/>
              </a:ext>
            </a:extLst>
          </p:cNvPr>
          <p:cNvSpPr>
            <a:spLocks noGrp="1"/>
          </p:cNvSpPr>
          <p:nvPr>
            <p:ph type="body" sz="quarter" idx="31"/>
          </p:nvPr>
        </p:nvSpPr>
        <p:spPr/>
        <p:txBody>
          <a:bodyPr/>
          <a:lstStyle/>
          <a:p>
            <a:r>
              <a:rPr lang="en-GB" dirty="0"/>
              <a:t>Step 2</a:t>
            </a:r>
            <a:br>
              <a:rPr lang="en-GB" dirty="0"/>
            </a:br>
            <a:r>
              <a:rPr lang="en-GB" sz="1400" dirty="0"/>
              <a:t>Diversify</a:t>
            </a:r>
            <a:endParaRPr lang="en-GB" dirty="0"/>
          </a:p>
        </p:txBody>
      </p:sp>
      <p:sp>
        <p:nvSpPr>
          <p:cNvPr id="14" name="Text Placeholder 13">
            <a:extLst>
              <a:ext uri="{FF2B5EF4-FFF2-40B4-BE49-F238E27FC236}">
                <a16:creationId xmlns:a16="http://schemas.microsoft.com/office/drawing/2014/main" id="{40ADDFF6-9776-CEFA-E8E8-82F03A928FE3}"/>
              </a:ext>
            </a:extLst>
          </p:cNvPr>
          <p:cNvSpPr>
            <a:spLocks noGrp="1"/>
          </p:cNvSpPr>
          <p:nvPr>
            <p:ph type="body" sz="quarter" idx="32"/>
          </p:nvPr>
        </p:nvSpPr>
        <p:spPr/>
        <p:txBody>
          <a:bodyPr/>
          <a:lstStyle/>
          <a:p>
            <a:r>
              <a:rPr lang="en-GB" dirty="0"/>
              <a:t>Make sure we don’t cause any offense or harm to our students from minoritized groups</a:t>
            </a:r>
          </a:p>
          <a:p>
            <a:endParaRPr lang="en-GB" dirty="0"/>
          </a:p>
        </p:txBody>
      </p:sp>
      <p:sp>
        <p:nvSpPr>
          <p:cNvPr id="15" name="Text Placeholder 14">
            <a:extLst>
              <a:ext uri="{FF2B5EF4-FFF2-40B4-BE49-F238E27FC236}">
                <a16:creationId xmlns:a16="http://schemas.microsoft.com/office/drawing/2014/main" id="{77C502AB-4979-0487-FAB4-4731A35D6ED1}"/>
              </a:ext>
            </a:extLst>
          </p:cNvPr>
          <p:cNvSpPr>
            <a:spLocks noGrp="1"/>
          </p:cNvSpPr>
          <p:nvPr>
            <p:ph type="body" sz="quarter" idx="33"/>
          </p:nvPr>
        </p:nvSpPr>
        <p:spPr/>
        <p:txBody>
          <a:bodyPr/>
          <a:lstStyle/>
          <a:p>
            <a:r>
              <a:rPr lang="en-GB" dirty="0"/>
              <a:t>Step 1</a:t>
            </a:r>
            <a:br>
              <a:rPr lang="en-GB" dirty="0"/>
            </a:br>
            <a:r>
              <a:rPr lang="en-GB" sz="1400" dirty="0"/>
              <a:t>Reduce harm</a:t>
            </a:r>
            <a:endParaRPr lang="en-GB" dirty="0"/>
          </a:p>
        </p:txBody>
      </p:sp>
      <p:sp>
        <p:nvSpPr>
          <p:cNvPr id="9" name="Title 1">
            <a:extLst>
              <a:ext uri="{FF2B5EF4-FFF2-40B4-BE49-F238E27FC236}">
                <a16:creationId xmlns:a16="http://schemas.microsoft.com/office/drawing/2014/main" id="{CA24891F-CAE7-6276-FE67-2BE6E7C65917}"/>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Page Title 5</a:t>
            </a:r>
          </a:p>
        </p:txBody>
      </p:sp>
      <p:sp>
        <p:nvSpPr>
          <p:cNvPr id="16" name="Arrow: U-Turn 15">
            <a:extLst>
              <a:ext uri="{FF2B5EF4-FFF2-40B4-BE49-F238E27FC236}">
                <a16:creationId xmlns:a16="http://schemas.microsoft.com/office/drawing/2014/main" id="{B12A60CC-3E49-CCC1-406D-F7A13DD00B3F}"/>
              </a:ext>
            </a:extLst>
          </p:cNvPr>
          <p:cNvSpPr/>
          <p:nvPr/>
        </p:nvSpPr>
        <p:spPr>
          <a:xfrm flipH="1">
            <a:off x="10624779" y="3589344"/>
            <a:ext cx="973620" cy="742950"/>
          </a:xfrm>
          <a:prstGeom prst="utur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18" name="Arrow: U-Turn 17">
            <a:extLst>
              <a:ext uri="{FF2B5EF4-FFF2-40B4-BE49-F238E27FC236}">
                <a16:creationId xmlns:a16="http://schemas.microsoft.com/office/drawing/2014/main" id="{FE28BC67-FCE1-7796-F59B-E35DB4CE3E5B}"/>
              </a:ext>
            </a:extLst>
          </p:cNvPr>
          <p:cNvSpPr/>
          <p:nvPr/>
        </p:nvSpPr>
        <p:spPr>
          <a:xfrm flipH="1">
            <a:off x="9285841" y="2728295"/>
            <a:ext cx="973620" cy="742950"/>
          </a:xfrm>
          <a:prstGeom prst="utur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19" name="Arrow: U-Turn 18">
            <a:extLst>
              <a:ext uri="{FF2B5EF4-FFF2-40B4-BE49-F238E27FC236}">
                <a16:creationId xmlns:a16="http://schemas.microsoft.com/office/drawing/2014/main" id="{C28F96C8-848D-F97C-64D6-51B0C6D5EEDE}"/>
              </a:ext>
            </a:extLst>
          </p:cNvPr>
          <p:cNvSpPr/>
          <p:nvPr/>
        </p:nvSpPr>
        <p:spPr>
          <a:xfrm flipH="1">
            <a:off x="7933345" y="1783271"/>
            <a:ext cx="973620" cy="742950"/>
          </a:xfrm>
          <a:prstGeom prst="utur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7" name="TextBox 6">
            <a:extLst>
              <a:ext uri="{FF2B5EF4-FFF2-40B4-BE49-F238E27FC236}">
                <a16:creationId xmlns:a16="http://schemas.microsoft.com/office/drawing/2014/main" id="{40DF0A37-3429-7365-461C-8CD99E877B9E}"/>
              </a:ext>
            </a:extLst>
          </p:cNvPr>
          <p:cNvSpPr txBox="1"/>
          <p:nvPr/>
        </p:nvSpPr>
        <p:spPr>
          <a:xfrm>
            <a:off x="9244012" y="901825"/>
            <a:ext cx="254317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t>Where does the Inclusive Curriculum Tool provide support on this journey?</a:t>
            </a:r>
          </a:p>
        </p:txBody>
      </p:sp>
    </p:spTree>
    <p:extLst>
      <p:ext uri="{BB962C8B-B14F-4D97-AF65-F5344CB8AC3E}">
        <p14:creationId xmlns:p14="http://schemas.microsoft.com/office/powerpoint/2010/main" val="273082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9D4216-699F-D7B0-E688-E913AD18D334}"/>
              </a:ext>
            </a:extLst>
          </p:cNvPr>
          <p:cNvSpPr>
            <a:spLocks noGrp="1"/>
          </p:cNvSpPr>
          <p:nvPr>
            <p:ph type="body" sz="quarter" idx="24"/>
          </p:nvPr>
        </p:nvSpPr>
        <p:spPr/>
        <p:txBody>
          <a:bodyPr/>
          <a:lstStyle/>
          <a:p>
            <a:r>
              <a:rPr lang="en-GB" dirty="0"/>
              <a:t>What’s next?</a:t>
            </a:r>
          </a:p>
        </p:txBody>
      </p:sp>
      <p:sp>
        <p:nvSpPr>
          <p:cNvPr id="12" name="Text Placeholder 11">
            <a:extLst>
              <a:ext uri="{FF2B5EF4-FFF2-40B4-BE49-F238E27FC236}">
                <a16:creationId xmlns:a16="http://schemas.microsoft.com/office/drawing/2014/main" id="{67545AD0-7EB3-A222-973B-9A43DDBF47D6}"/>
              </a:ext>
            </a:extLst>
          </p:cNvPr>
          <p:cNvSpPr>
            <a:spLocks noGrp="1"/>
          </p:cNvSpPr>
          <p:nvPr>
            <p:ph type="body" sz="quarter" idx="25"/>
          </p:nvPr>
        </p:nvSpPr>
        <p:spPr/>
        <p:txBody>
          <a:bodyPr/>
          <a:lstStyle/>
          <a:p>
            <a:r>
              <a:rPr lang="en-GB" dirty="0"/>
              <a:t>What do </a:t>
            </a:r>
            <a:r>
              <a:rPr lang="en-GB" i="1" dirty="0"/>
              <a:t>we</a:t>
            </a:r>
            <a:r>
              <a:rPr lang="en-GB" dirty="0"/>
              <a:t> think is crucial?</a:t>
            </a:r>
            <a:endParaRPr lang="en-GB" dirty="0">
              <a:solidFill>
                <a:srgbClr val="FF0000"/>
              </a:solidFill>
            </a:endParaRPr>
          </a:p>
        </p:txBody>
      </p:sp>
      <p:sp>
        <p:nvSpPr>
          <p:cNvPr id="10" name="Text Placeholder 9">
            <a:extLst>
              <a:ext uri="{FF2B5EF4-FFF2-40B4-BE49-F238E27FC236}">
                <a16:creationId xmlns:a16="http://schemas.microsoft.com/office/drawing/2014/main" id="{2566D277-0FE0-47A3-457B-60D9BB82D0A2}"/>
              </a:ext>
            </a:extLst>
          </p:cNvPr>
          <p:cNvSpPr>
            <a:spLocks noGrp="1"/>
          </p:cNvSpPr>
          <p:nvPr>
            <p:ph type="body" sz="quarter" idx="15"/>
          </p:nvPr>
        </p:nvSpPr>
        <p:spPr>
          <a:xfrm>
            <a:off x="413915" y="1527650"/>
            <a:ext cx="6317152" cy="4157925"/>
          </a:xfrm>
        </p:spPr>
        <p:txBody>
          <a:bodyPr/>
          <a:lstStyle/>
          <a:p>
            <a:r>
              <a:rPr lang="en-GB" sz="2200" dirty="0"/>
              <a:t>Students-as-partners approach</a:t>
            </a:r>
          </a:p>
          <a:p>
            <a:r>
              <a:rPr lang="en-GB" sz="2200" dirty="0"/>
              <a:t>Excellent professional development</a:t>
            </a:r>
          </a:p>
          <a:p>
            <a:r>
              <a:rPr lang="en-GB" sz="2200" dirty="0"/>
              <a:t>Diversifying the staff base</a:t>
            </a:r>
          </a:p>
          <a:p>
            <a:r>
              <a:rPr lang="en-GB" sz="2200" dirty="0"/>
              <a:t>Recognition for staff working in EDI</a:t>
            </a:r>
          </a:p>
          <a:p>
            <a:r>
              <a:rPr lang="en-GB" sz="2200" dirty="0"/>
              <a:t>Critical approach to institutional change</a:t>
            </a:r>
          </a:p>
          <a:p>
            <a:r>
              <a:rPr lang="en-GB" sz="2200" dirty="0"/>
              <a:t>Greater awareness of institutional power dynamics</a:t>
            </a:r>
          </a:p>
          <a:p>
            <a:r>
              <a:rPr lang="en-GB" sz="2200" dirty="0"/>
              <a:t>Recognition of the importance of qualitative data and narrative voice</a:t>
            </a:r>
          </a:p>
        </p:txBody>
      </p:sp>
      <p:sp>
        <p:nvSpPr>
          <p:cNvPr id="2" name="Title 1">
            <a:extLst>
              <a:ext uri="{FF2B5EF4-FFF2-40B4-BE49-F238E27FC236}">
                <a16:creationId xmlns:a16="http://schemas.microsoft.com/office/drawing/2014/main" id="{28F06A32-6E82-4686-9350-76E31F5A7592}"/>
              </a:ext>
            </a:extLst>
          </p:cNvPr>
          <p:cNvSpPr>
            <a:spLocks noGrp="1"/>
          </p:cNvSpPr>
          <p:nvPr>
            <p:ph type="title" idx="4294967295"/>
          </p:nvPr>
        </p:nvSpPr>
        <p:spPr>
          <a:xfrm>
            <a:off x="0" y="-1325563"/>
            <a:ext cx="10515600" cy="1325563"/>
          </a:xfrm>
          <a:prstGeom prst="rect">
            <a:avLst/>
          </a:prstGeom>
        </p:spPr>
        <p:txBody>
          <a:bodyPr anchor="b"/>
          <a:lstStyle/>
          <a:p>
            <a:r>
              <a:rPr lang="en-GB" sz="2000" dirty="0"/>
              <a:t>Page Title 3</a:t>
            </a:r>
          </a:p>
        </p:txBody>
      </p:sp>
      <p:sp>
        <p:nvSpPr>
          <p:cNvPr id="3" name="TextBox 2">
            <a:extLst>
              <a:ext uri="{FF2B5EF4-FFF2-40B4-BE49-F238E27FC236}">
                <a16:creationId xmlns:a16="http://schemas.microsoft.com/office/drawing/2014/main" id="{3892EE53-90A3-2E28-A2DA-2730B4E353AD}"/>
              </a:ext>
            </a:extLst>
          </p:cNvPr>
          <p:cNvSpPr txBox="1"/>
          <p:nvPr/>
        </p:nvSpPr>
        <p:spPr>
          <a:xfrm>
            <a:off x="6670968" y="4850908"/>
            <a:ext cx="5074713" cy="954107"/>
          </a:xfrm>
          <a:prstGeom prst="rect">
            <a:avLst/>
          </a:prstGeom>
          <a:noFill/>
        </p:spPr>
        <p:txBody>
          <a:bodyPr wrap="square" rtlCol="0">
            <a:spAutoFit/>
          </a:bodyPr>
          <a:lstStyle/>
          <a:p>
            <a:r>
              <a:rPr lang="en-GB" sz="1400" dirty="0"/>
              <a:t>Image, L to R: Nicole Lotz, Ida Rodrigues and Cindy </a:t>
            </a:r>
            <a:r>
              <a:rPr lang="en-GB" sz="1400" dirty="0" err="1"/>
              <a:t>Darbandi</a:t>
            </a:r>
            <a:r>
              <a:rPr lang="en-GB" sz="1400" dirty="0"/>
              <a:t>.</a:t>
            </a:r>
            <a:br>
              <a:rPr lang="en-GB" sz="1400" dirty="0"/>
            </a:br>
            <a:r>
              <a:rPr lang="en-GB" sz="1400" dirty="0"/>
              <a:t>Example of Students as Partners in Inclusive Design Curriculum Co-Creation at the OU.</a:t>
            </a:r>
          </a:p>
        </p:txBody>
      </p:sp>
      <p:pic>
        <p:nvPicPr>
          <p:cNvPr id="5" name="Picture 4" descr="Photograph of three people, from left to right: Nicole Lotz, Senior lecturer in Design, STEM, Engineering &amp; Innovation, OU student intern Ida Rodrigues and OU student intern Cindy Darbandi.">
            <a:extLst>
              <a:ext uri="{FF2B5EF4-FFF2-40B4-BE49-F238E27FC236}">
                <a16:creationId xmlns:a16="http://schemas.microsoft.com/office/drawing/2014/main" id="{67227A3F-8A32-43BB-B150-E305905BE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968" y="1253601"/>
            <a:ext cx="4772691" cy="3296110"/>
          </a:xfrm>
          <a:prstGeom prst="rect">
            <a:avLst/>
          </a:prstGeom>
          <a:ln w="38100" cap="sq">
            <a:solidFill>
              <a:schemeClr val="accent3">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680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B9E461-ECCB-BDF0-6A1D-712853AEAAD3}"/>
              </a:ext>
            </a:extLst>
          </p:cNvPr>
          <p:cNvSpPr>
            <a:spLocks noGrp="1"/>
          </p:cNvSpPr>
          <p:nvPr>
            <p:ph type="body" sz="quarter" idx="10"/>
          </p:nvPr>
        </p:nvSpPr>
        <p:spPr/>
        <p:txBody>
          <a:bodyPr/>
          <a:lstStyle/>
          <a:p>
            <a:r>
              <a:rPr lang="en-GB" dirty="0"/>
              <a:t>Thank you!</a:t>
            </a:r>
          </a:p>
        </p:txBody>
      </p:sp>
      <p:sp>
        <p:nvSpPr>
          <p:cNvPr id="8" name="Text Placeholder 6">
            <a:extLst>
              <a:ext uri="{FF2B5EF4-FFF2-40B4-BE49-F238E27FC236}">
                <a16:creationId xmlns:a16="http://schemas.microsoft.com/office/drawing/2014/main" id="{D065B10D-FFA6-9F95-7374-896902297ECB}"/>
              </a:ext>
            </a:extLst>
          </p:cNvPr>
          <p:cNvSpPr txBox="1">
            <a:spLocks/>
          </p:cNvSpPr>
          <p:nvPr/>
        </p:nvSpPr>
        <p:spPr>
          <a:xfrm>
            <a:off x="340167" y="4006759"/>
            <a:ext cx="7500938" cy="60896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Poppins SemiBold" panose="00000700000000000000" pitchFamily="50" charset="0"/>
                <a:ea typeface="+mn-ea"/>
                <a:cs typeface="Poppins SemiBold" panose="000007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hlinkClick r:id="rId2"/>
              </a:rPr>
              <a:t>Diane.Butler@open.ac.uk</a:t>
            </a:r>
            <a:endParaRPr lang="en-GB" sz="2400" dirty="0"/>
          </a:p>
          <a:p>
            <a:r>
              <a:rPr lang="en-GB" sz="2400" dirty="0">
                <a:hlinkClick r:id="rId3"/>
              </a:rPr>
              <a:t>Andrew.Potter@open.ac.uk</a:t>
            </a:r>
            <a:endParaRPr lang="en-GB" sz="2400" dirty="0"/>
          </a:p>
          <a:p>
            <a:endParaRPr lang="en-GB" dirty="0"/>
          </a:p>
        </p:txBody>
      </p:sp>
    </p:spTree>
    <p:extLst>
      <p:ext uri="{BB962C8B-B14F-4D97-AF65-F5344CB8AC3E}">
        <p14:creationId xmlns:p14="http://schemas.microsoft.com/office/powerpoint/2010/main" val="2098561261"/>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F4447C5F-C815-422E-A5B9-B7DC33DA697F}"/>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2BC9DF97-4BA9-4873-9EFA-D9CB2AC82A8E}"/>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13AF81A5-141F-4A06-97AF-1BEC93EC2DC8}"/>
    </a:ext>
  </a:extLst>
</a:theme>
</file>

<file path=ppt/theme/theme4.xml><?xml version="1.0" encoding="utf-8"?>
<a:theme xmlns:a="http://schemas.openxmlformats.org/drawingml/2006/main" name="Slide Option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DBE03DBE-19D2-4498-948F-98A96AEF092D}"/>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CADFBB77-9719-4E45-BCA8-B3131FE29A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366ac4-c030-4543-8cc8-88329e81ec50" xsi:nil="true"/>
    <lcf76f155ced4ddcb4097134ff3c332f xmlns="a4bbcd8a-0e99-45ba-ba54-c1f6b28a9aa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F17B1AA24CF543973AFCAC153439DF" ma:contentTypeVersion="16" ma:contentTypeDescription="Create a new document." ma:contentTypeScope="" ma:versionID="1592fb5d991a26fcd96d3b2401b4f7a3">
  <xsd:schema xmlns:xsd="http://www.w3.org/2001/XMLSchema" xmlns:xs="http://www.w3.org/2001/XMLSchema" xmlns:p="http://schemas.microsoft.com/office/2006/metadata/properties" xmlns:ns2="a4bbcd8a-0e99-45ba-ba54-c1f6b28a9aac" xmlns:ns3="37366ac4-c030-4543-8cc8-88329e81ec50" targetNamespace="http://schemas.microsoft.com/office/2006/metadata/properties" ma:root="true" ma:fieldsID="f16ecf8a84c5f4528090069017a6756e" ns2:_="" ns3:_="">
    <xsd:import namespace="a4bbcd8a-0e99-45ba-ba54-c1f6b28a9aac"/>
    <xsd:import namespace="37366ac4-c030-4543-8cc8-88329e81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bcd8a-0e99-45ba-ba54-c1f6b28a9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e53c53-e7a2-4fd5-8715-7117250746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366ac4-c030-4543-8cc8-88329e81ec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d6ba8-e056-469a-98c0-4dfdbb6e31b8}" ma:internalName="TaxCatchAll" ma:showField="CatchAllData" ma:web="37366ac4-c030-4543-8cc8-88329e81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BD1F123D-72E4-47AA-AF87-050EE8541186}">
  <ds:schemaRefs>
    <ds:schemaRef ds:uri="http://schemas.microsoft.com/office/2006/documentManagement/types"/>
    <ds:schemaRef ds:uri="http://purl.org/dc/elements/1.1/"/>
    <ds:schemaRef ds:uri="http://schemas.microsoft.com/office/2006/metadata/properties"/>
    <ds:schemaRef ds:uri="a4bbcd8a-0e99-45ba-ba54-c1f6b28a9aac"/>
    <ds:schemaRef ds:uri="http://purl.org/dc/terms/"/>
    <ds:schemaRef ds:uri="http://purl.org/dc/dcmitype/"/>
    <ds:schemaRef ds:uri="37366ac4-c030-4543-8cc8-88329e81ec50"/>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2737865-F208-440A-922E-2EFAA28DC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bcd8a-0e99-45ba-ba54-c1f6b28a9aac"/>
    <ds:schemaRef ds:uri="37366ac4-c030-4543-8cc8-88329e81e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OU_Powerpoint_Template_England</Template>
  <TotalTime>1203</TotalTime>
  <Words>629</Words>
  <Application>Microsoft Office PowerPoint</Application>
  <PresentationFormat>Widescreen</PresentationFormat>
  <Paragraphs>90</Paragraphs>
  <Slides>9</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Calibri</vt:lpstr>
      <vt:lpstr>Poppins</vt:lpstr>
      <vt:lpstr>Poppins SemiBold</vt:lpstr>
      <vt:lpstr>Covers</vt:lpstr>
      <vt:lpstr>Contents Slides</vt:lpstr>
      <vt:lpstr>Chapter Headings / Dividers</vt:lpstr>
      <vt:lpstr>Slide Options</vt:lpstr>
      <vt:lpstr>End Slides</vt:lpstr>
      <vt:lpstr>PowerPoint Presentation</vt:lpstr>
      <vt:lpstr>PowerPoint Presentation</vt:lpstr>
      <vt:lpstr>Page Title 3</vt:lpstr>
      <vt:lpstr>PowerPoint Presentation</vt:lpstr>
      <vt:lpstr>Page Title 6</vt:lpstr>
      <vt:lpstr>Page Title 3</vt:lpstr>
      <vt:lpstr>PowerPoint Presentation</vt:lpstr>
      <vt:lpstr>Page Title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Andrew.Potter [He/Him]</dc:creator>
  <cp:lastModifiedBy>Diane.Ford</cp:lastModifiedBy>
  <cp:revision>13</cp:revision>
  <dcterms:created xsi:type="dcterms:W3CDTF">2023-03-07T08:29:23Z</dcterms:created>
  <dcterms:modified xsi:type="dcterms:W3CDTF">2025-03-17T16:53:02Z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0x010100AF874D1D9924D14EBA8E007D447DBB31</vt:lpwstr>
  </property>
  <property fmtid="{D5CDD505-2E9C-101B-9397-08002B2CF9AE}" pid="3" name="MediaServiceImageTags">
    <vt:lpwstr/>
  </property>
</Properties>
</file>