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2" r:id="rId2"/>
    <p:sldMasterId id="2147483667" r:id="rId3"/>
  </p:sldMasterIdLst>
  <p:notesMasterIdLst>
    <p:notesMasterId r:id="rId25"/>
  </p:notesMasterIdLst>
  <p:sldIdLst>
    <p:sldId id="272" r:id="rId4"/>
    <p:sldId id="299" r:id="rId5"/>
    <p:sldId id="300" r:id="rId6"/>
    <p:sldId id="319" r:id="rId7"/>
    <p:sldId id="320" r:id="rId8"/>
    <p:sldId id="321" r:id="rId9"/>
    <p:sldId id="310" r:id="rId10"/>
    <p:sldId id="322" r:id="rId11"/>
    <p:sldId id="323" r:id="rId12"/>
    <p:sldId id="311" r:id="rId13"/>
    <p:sldId id="304" r:id="rId14"/>
    <p:sldId id="326" r:id="rId15"/>
    <p:sldId id="312" r:id="rId16"/>
    <p:sldId id="316" r:id="rId17"/>
    <p:sldId id="317" r:id="rId18"/>
    <p:sldId id="315" r:id="rId19"/>
    <p:sldId id="324" r:id="rId20"/>
    <p:sldId id="327" r:id="rId21"/>
    <p:sldId id="307" r:id="rId22"/>
    <p:sldId id="293" r:id="rId23"/>
    <p:sldId id="30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38B8A1-E239-8044-E493-AA0A51F8902D}" name="Jo.Fayram" initials="J" userId="S::jf5322@open.ac.uk::1c5e58dc-00d8-4ed4-a2b6-6019f1689f8b" providerId="AD"/>
  <p188:author id="{3D04ACBB-A83C-789C-D7E0-D150BB079801}" name="Lina Adinolfi" initials="LA" userId="Lina Adinolf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a.Adinolfi" initials="L" lastIdx="22" clrIdx="0">
    <p:extLst>
      <p:ext uri="{19B8F6BF-5375-455C-9EA6-DF929625EA0E}">
        <p15:presenceInfo xmlns:p15="http://schemas.microsoft.com/office/powerpoint/2012/main" userId="S::la25@open.ac.uk::cec683c9-3b97-4702-8d15-ea134da3d84b" providerId="AD"/>
      </p:ext>
    </p:extLst>
  </p:cmAuthor>
  <p:cmAuthor id="2" name="Jo.Fayram" initials="J" lastIdx="13" clrIdx="1">
    <p:extLst>
      <p:ext uri="{19B8F6BF-5375-455C-9EA6-DF929625EA0E}">
        <p15:presenceInfo xmlns:p15="http://schemas.microsoft.com/office/powerpoint/2012/main" userId="S-1-5-21-2118997552-836320393-1615622311-98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33" autoAdjust="0"/>
    <p:restoredTop sz="79146" autoAdjust="0"/>
  </p:normalViewPr>
  <p:slideViewPr>
    <p:cSldViewPr snapToGrid="0">
      <p:cViewPr varScale="1">
        <p:scale>
          <a:sx n="68" d="100"/>
          <a:sy n="68" d="100"/>
        </p:scale>
        <p:origin x="130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Sheet1!$C$1</c:f>
              <c:strCache>
                <c:ptCount val="1"/>
              </c:strCache>
            </c:strRef>
          </c:tx>
          <c:spPr>
            <a:solidFill>
              <a:schemeClr val="accent2"/>
            </a:solidFill>
            <a:ln>
              <a:noFill/>
            </a:ln>
            <a:effectLst/>
          </c:spPr>
          <c:invertIfNegative val="0"/>
          <c:cat>
            <c:strRef>
              <c:f>Sheet1!$A$2:$A$9</c:f>
              <c:strCache>
                <c:ptCount val="8"/>
                <c:pt idx="1">
                  <c:v>Very useful</c:v>
                </c:pt>
                <c:pt idx="3">
                  <c:v>Useful</c:v>
                </c:pt>
                <c:pt idx="5">
                  <c:v>Partially useful</c:v>
                </c:pt>
                <c:pt idx="7">
                  <c:v>Not useful</c:v>
                </c:pt>
              </c:strCache>
            </c:strRef>
          </c:cat>
          <c:val>
            <c:numRef>
              <c:f>Sheet1!$C$2:$C$9</c:f>
              <c:numCache>
                <c:formatCode>General</c:formatCode>
                <c:ptCount val="8"/>
                <c:pt idx="1">
                  <c:v>139</c:v>
                </c:pt>
                <c:pt idx="3">
                  <c:v>11</c:v>
                </c:pt>
                <c:pt idx="5">
                  <c:v>1</c:v>
                </c:pt>
                <c:pt idx="7">
                  <c:v>0</c:v>
                </c:pt>
              </c:numCache>
            </c:numRef>
          </c:val>
          <c:extLst>
            <c:ext xmlns:c16="http://schemas.microsoft.com/office/drawing/2014/chart" uri="{C3380CC4-5D6E-409C-BE32-E72D297353CC}">
              <c16:uniqueId val="{00000000-5CF7-43EA-9AA9-F50DC80649DE}"/>
            </c:ext>
          </c:extLst>
        </c:ser>
        <c:dLbls>
          <c:showLegendKey val="0"/>
          <c:showVal val="0"/>
          <c:showCatName val="0"/>
          <c:showSerName val="0"/>
          <c:showPercent val="0"/>
          <c:showBubbleSize val="0"/>
        </c:dLbls>
        <c:gapWidth val="219"/>
        <c:overlap val="-27"/>
        <c:axId val="518432288"/>
        <c:axId val="51842671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strCache>
                  </c:strRef>
                </c:tx>
                <c:spPr>
                  <a:solidFill>
                    <a:schemeClr val="accent1"/>
                  </a:solidFill>
                  <a:ln>
                    <a:noFill/>
                  </a:ln>
                  <a:effectLst/>
                </c:spPr>
                <c:invertIfNegative val="0"/>
                <c:cat>
                  <c:strRef>
                    <c:extLst>
                      <c:ext uri="{02D57815-91ED-43cb-92C2-25804820EDAC}">
                        <c15:formulaRef>
                          <c15:sqref>Sheet1!$A$2:$A$9</c15:sqref>
                        </c15:formulaRef>
                      </c:ext>
                    </c:extLst>
                    <c:strCache>
                      <c:ptCount val="8"/>
                      <c:pt idx="1">
                        <c:v>Very useful</c:v>
                      </c:pt>
                      <c:pt idx="3">
                        <c:v>Useful</c:v>
                      </c:pt>
                      <c:pt idx="5">
                        <c:v>Partially useful</c:v>
                      </c:pt>
                      <c:pt idx="7">
                        <c:v>Not useful</c:v>
                      </c:pt>
                    </c:strCache>
                  </c:strRef>
                </c:cat>
                <c:val>
                  <c:numRef>
                    <c:extLst>
                      <c:ext uri="{02D57815-91ED-43cb-92C2-25804820EDAC}">
                        <c15:formulaRef>
                          <c15:sqref>Sheet1!$B$2:$B$9</c15:sqref>
                        </c15:formulaRef>
                      </c:ext>
                    </c:extLst>
                    <c:numCache>
                      <c:formatCode>General</c:formatCode>
                      <c:ptCount val="8"/>
                    </c:numCache>
                  </c:numRef>
                </c:val>
                <c:extLst>
                  <c:ext xmlns:c16="http://schemas.microsoft.com/office/drawing/2014/chart" uri="{C3380CC4-5D6E-409C-BE32-E72D297353CC}">
                    <c16:uniqueId val="{00000001-5CF7-43EA-9AA9-F50DC80649DE}"/>
                  </c:ext>
                </c:extLst>
              </c15:ser>
            </c15:filteredBarSeries>
          </c:ext>
        </c:extLst>
      </c:barChart>
      <c:catAx>
        <c:axId val="51843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8426712"/>
        <c:crosses val="autoZero"/>
        <c:auto val="1"/>
        <c:lblAlgn val="ctr"/>
        <c:lblOffset val="100"/>
        <c:noMultiLvlLbl val="0"/>
      </c:catAx>
      <c:valAx>
        <c:axId val="518426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84322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Sheet1!$C$20</c:f>
              <c:strCache>
                <c:ptCount val="1"/>
              </c:strCache>
            </c:strRef>
          </c:tx>
          <c:spPr>
            <a:solidFill>
              <a:schemeClr val="accent2"/>
            </a:solidFill>
            <a:ln>
              <a:noFill/>
            </a:ln>
            <a:effectLst/>
          </c:spPr>
          <c:invertIfNegative val="0"/>
          <c:cat>
            <c:strRef>
              <c:f>Sheet1!$A$21:$A$29</c:f>
              <c:strCache>
                <c:ptCount val="8"/>
                <c:pt idx="1">
                  <c:v>Very useful</c:v>
                </c:pt>
                <c:pt idx="3">
                  <c:v>Useful</c:v>
                </c:pt>
                <c:pt idx="5">
                  <c:v>Partially useful</c:v>
                </c:pt>
                <c:pt idx="7">
                  <c:v>Not useful</c:v>
                </c:pt>
              </c:strCache>
            </c:strRef>
          </c:cat>
          <c:val>
            <c:numRef>
              <c:f>Sheet1!$C$21:$C$29</c:f>
              <c:numCache>
                <c:formatCode>General</c:formatCode>
                <c:ptCount val="9"/>
                <c:pt idx="1">
                  <c:v>165</c:v>
                </c:pt>
                <c:pt idx="3">
                  <c:v>50</c:v>
                </c:pt>
                <c:pt idx="5">
                  <c:v>10</c:v>
                </c:pt>
                <c:pt idx="7">
                  <c:v>4</c:v>
                </c:pt>
              </c:numCache>
            </c:numRef>
          </c:val>
          <c:extLst>
            <c:ext xmlns:c16="http://schemas.microsoft.com/office/drawing/2014/chart" uri="{C3380CC4-5D6E-409C-BE32-E72D297353CC}">
              <c16:uniqueId val="{00000000-C28D-499A-B37B-08B6C59EE495}"/>
            </c:ext>
          </c:extLst>
        </c:ser>
        <c:dLbls>
          <c:showLegendKey val="0"/>
          <c:showVal val="0"/>
          <c:showCatName val="0"/>
          <c:showSerName val="0"/>
          <c:showPercent val="0"/>
          <c:showBubbleSize val="0"/>
        </c:dLbls>
        <c:gapWidth val="219"/>
        <c:overlap val="-27"/>
        <c:axId val="550529328"/>
        <c:axId val="550527032"/>
        <c:extLst>
          <c:ext xmlns:c15="http://schemas.microsoft.com/office/drawing/2012/chart" uri="{02D57815-91ED-43cb-92C2-25804820EDAC}">
            <c15:filteredBarSeries>
              <c15:ser>
                <c:idx val="0"/>
                <c:order val="0"/>
                <c:tx>
                  <c:strRef>
                    <c:extLst>
                      <c:ext uri="{02D57815-91ED-43cb-92C2-25804820EDAC}">
                        <c15:formulaRef>
                          <c15:sqref>Sheet1!$B$20</c15:sqref>
                        </c15:formulaRef>
                      </c:ext>
                    </c:extLst>
                    <c:strCache>
                      <c:ptCount val="1"/>
                    </c:strCache>
                  </c:strRef>
                </c:tx>
                <c:spPr>
                  <a:solidFill>
                    <a:schemeClr val="accent1"/>
                  </a:solidFill>
                  <a:ln>
                    <a:noFill/>
                  </a:ln>
                  <a:effectLst/>
                </c:spPr>
                <c:invertIfNegative val="0"/>
                <c:cat>
                  <c:strRef>
                    <c:extLst>
                      <c:ext uri="{02D57815-91ED-43cb-92C2-25804820EDAC}">
                        <c15:formulaRef>
                          <c15:sqref>Sheet1!$A$21:$A$29</c15:sqref>
                        </c15:formulaRef>
                      </c:ext>
                    </c:extLst>
                    <c:strCache>
                      <c:ptCount val="8"/>
                      <c:pt idx="1">
                        <c:v>Very useful</c:v>
                      </c:pt>
                      <c:pt idx="3">
                        <c:v>Useful</c:v>
                      </c:pt>
                      <c:pt idx="5">
                        <c:v>Partially useful</c:v>
                      </c:pt>
                      <c:pt idx="7">
                        <c:v>Not useful</c:v>
                      </c:pt>
                    </c:strCache>
                  </c:strRef>
                </c:cat>
                <c:val>
                  <c:numRef>
                    <c:extLst>
                      <c:ext uri="{02D57815-91ED-43cb-92C2-25804820EDAC}">
                        <c15:formulaRef>
                          <c15:sqref>Sheet1!$B$21:$B$29</c15:sqref>
                        </c15:formulaRef>
                      </c:ext>
                    </c:extLst>
                    <c:numCache>
                      <c:formatCode>General</c:formatCode>
                      <c:ptCount val="9"/>
                    </c:numCache>
                  </c:numRef>
                </c:val>
                <c:extLst>
                  <c:ext xmlns:c16="http://schemas.microsoft.com/office/drawing/2014/chart" uri="{C3380CC4-5D6E-409C-BE32-E72D297353CC}">
                    <c16:uniqueId val="{00000001-C28D-499A-B37B-08B6C59EE49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Sheet1!$D$20</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Sheet1!$A$21:$A$29</c15:sqref>
                        </c15:formulaRef>
                      </c:ext>
                    </c:extLst>
                    <c:strCache>
                      <c:ptCount val="8"/>
                      <c:pt idx="1">
                        <c:v>Very useful</c:v>
                      </c:pt>
                      <c:pt idx="3">
                        <c:v>Useful</c:v>
                      </c:pt>
                      <c:pt idx="5">
                        <c:v>Partially useful</c:v>
                      </c:pt>
                      <c:pt idx="7">
                        <c:v>Not useful</c:v>
                      </c:pt>
                    </c:strCache>
                  </c:strRef>
                </c:cat>
                <c:val>
                  <c:numRef>
                    <c:extLst xmlns:c15="http://schemas.microsoft.com/office/drawing/2012/chart">
                      <c:ext xmlns:c15="http://schemas.microsoft.com/office/drawing/2012/chart" uri="{02D57815-91ED-43cb-92C2-25804820EDAC}">
                        <c15:formulaRef>
                          <c15:sqref>Sheet1!$D$21:$D$29</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2-C28D-499A-B37B-08B6C59EE495}"/>
                  </c:ext>
                </c:extLst>
              </c15:ser>
            </c15:filteredBarSeries>
          </c:ext>
        </c:extLst>
      </c:barChart>
      <c:catAx>
        <c:axId val="5505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50527032"/>
        <c:crosses val="autoZero"/>
        <c:auto val="1"/>
        <c:lblAlgn val="ctr"/>
        <c:lblOffset val="100"/>
        <c:noMultiLvlLbl val="0"/>
      </c:catAx>
      <c:valAx>
        <c:axId val="550527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5052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6596D-DE88-4555-8DD7-56BFA9004C6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EEBDE956-3731-41CD-909E-96A945319062}">
      <dgm:prSet phldrT="[Text]" custT="1"/>
      <dgm:spPr/>
      <dgm:t>
        <a:bodyPr/>
        <a:lstStyle/>
        <a:p>
          <a:r>
            <a:rPr lang="en-GB" sz="1800" dirty="0">
              <a:solidFill>
                <a:schemeClr val="bg1"/>
              </a:solidFill>
              <a:latin typeface="Calibri" panose="020F0502020204030204" pitchFamily="34" charset="0"/>
              <a:cs typeface="Calibri" panose="020F0502020204030204" pitchFamily="34" charset="0"/>
            </a:rPr>
            <a:t> OU-wide one-to-one online EAP support</a:t>
          </a:r>
        </a:p>
      </dgm:t>
    </dgm:pt>
    <dgm:pt modelId="{FDE00FC4-1ED3-4846-B5B0-BCD4CB1C0CB1}" type="parTrans" cxnId="{1AF8E0B5-18AA-4D48-892D-7F40EDE6A12E}">
      <dgm:prSet/>
      <dgm:spPr/>
      <dgm:t>
        <a:bodyPr/>
        <a:lstStyle/>
        <a:p>
          <a:endParaRPr lang="en-GB">
            <a:solidFill>
              <a:schemeClr val="bg1"/>
            </a:solidFill>
          </a:endParaRPr>
        </a:p>
      </dgm:t>
    </dgm:pt>
    <dgm:pt modelId="{38858753-9821-40F7-98A1-57D5CC8042DC}" type="sibTrans" cxnId="{1AF8E0B5-18AA-4D48-892D-7F40EDE6A12E}">
      <dgm:prSet/>
      <dgm:spPr/>
      <dgm:t>
        <a:bodyPr/>
        <a:lstStyle/>
        <a:p>
          <a:endParaRPr lang="en-GB">
            <a:solidFill>
              <a:schemeClr val="bg1"/>
            </a:solidFill>
          </a:endParaRPr>
        </a:p>
      </dgm:t>
    </dgm:pt>
    <dgm:pt modelId="{66125A56-2EDB-4375-8A76-C504A5FF7885}">
      <dgm:prSet phldrT="[Text]" custT="1"/>
      <dgm:spPr/>
      <dgm:t>
        <a:bodyPr/>
        <a:lstStyle/>
        <a:p>
          <a:r>
            <a:rPr lang="en-GB" sz="2000" dirty="0">
              <a:solidFill>
                <a:schemeClr val="bg1"/>
              </a:solidFill>
              <a:latin typeface="Calibri" panose="020F0502020204030204" pitchFamily="34" charset="0"/>
              <a:cs typeface="Calibri" panose="020F0502020204030204" pitchFamily="34" charset="0"/>
            </a:rPr>
            <a:t>Strategic alignment and buy-in </a:t>
          </a:r>
        </a:p>
      </dgm:t>
    </dgm:pt>
    <dgm:pt modelId="{AE2AD02A-45F2-48DD-9103-AF521AC04F57}" type="parTrans" cxnId="{E87B74FA-9C13-4F3C-8F4C-38994D9F1E8E}">
      <dgm:prSet/>
      <dgm:spPr>
        <a:ln>
          <a:solidFill>
            <a:schemeClr val="bg1"/>
          </a:solidFill>
        </a:ln>
      </dgm:spPr>
      <dgm:t>
        <a:bodyPr/>
        <a:lstStyle/>
        <a:p>
          <a:endParaRPr lang="en-GB" dirty="0">
            <a:solidFill>
              <a:schemeClr val="bg1"/>
            </a:solidFill>
            <a:highlight>
              <a:srgbClr val="FFFF00"/>
            </a:highlight>
          </a:endParaRPr>
        </a:p>
      </dgm:t>
    </dgm:pt>
    <dgm:pt modelId="{D7870708-11A4-4FA0-BA97-F55FABA02199}" type="sibTrans" cxnId="{E87B74FA-9C13-4F3C-8F4C-38994D9F1E8E}">
      <dgm:prSet/>
      <dgm:spPr/>
      <dgm:t>
        <a:bodyPr/>
        <a:lstStyle/>
        <a:p>
          <a:endParaRPr lang="en-GB">
            <a:solidFill>
              <a:schemeClr val="bg1"/>
            </a:solidFill>
          </a:endParaRPr>
        </a:p>
      </dgm:t>
    </dgm:pt>
    <dgm:pt modelId="{4D786D24-D9B9-4022-B024-3D222AA77292}">
      <dgm:prSet phldrT="[Text]" custT="1"/>
      <dgm:spPr/>
      <dgm:t>
        <a:bodyPr/>
        <a:lstStyle/>
        <a:p>
          <a:r>
            <a:rPr lang="en-GB" sz="2000" dirty="0">
              <a:solidFill>
                <a:schemeClr val="bg1"/>
              </a:solidFill>
              <a:latin typeface="Calibri" panose="020F0502020204030204" pitchFamily="34" charset="0"/>
              <a:cs typeface="Calibri" panose="020F0502020204030204" pitchFamily="34" charset="0"/>
            </a:rPr>
            <a:t>Robust communications</a:t>
          </a:r>
        </a:p>
      </dgm:t>
    </dgm:pt>
    <dgm:pt modelId="{963F8D26-27DE-41FE-B87D-0A13E36E277E}" type="parTrans" cxnId="{A13C2733-7B23-4D1A-87AB-2BAF867BF477}">
      <dgm:prSet/>
      <dgm:spPr>
        <a:ln>
          <a:solidFill>
            <a:schemeClr val="bg1"/>
          </a:solidFill>
        </a:ln>
      </dgm:spPr>
      <dgm:t>
        <a:bodyPr/>
        <a:lstStyle/>
        <a:p>
          <a:endParaRPr lang="en-GB" dirty="0">
            <a:solidFill>
              <a:schemeClr val="bg1"/>
            </a:solidFill>
          </a:endParaRPr>
        </a:p>
      </dgm:t>
    </dgm:pt>
    <dgm:pt modelId="{41B7D843-BB6B-471D-8C20-00DF5F23A2F1}" type="sibTrans" cxnId="{A13C2733-7B23-4D1A-87AB-2BAF867BF477}">
      <dgm:prSet/>
      <dgm:spPr/>
      <dgm:t>
        <a:bodyPr/>
        <a:lstStyle/>
        <a:p>
          <a:endParaRPr lang="en-GB">
            <a:solidFill>
              <a:schemeClr val="bg1"/>
            </a:solidFill>
          </a:endParaRPr>
        </a:p>
      </dgm:t>
    </dgm:pt>
    <dgm:pt modelId="{AD25E133-486C-4282-8C6C-7452F59F3661}">
      <dgm:prSet phldrT="[Text]" custT="1"/>
      <dgm:spPr/>
      <dgm:t>
        <a:bodyPr/>
        <a:lstStyle/>
        <a:p>
          <a:r>
            <a:rPr lang="en-GB" sz="1800" dirty="0">
              <a:solidFill>
                <a:schemeClr val="bg1"/>
              </a:solidFill>
              <a:latin typeface="Calibri" panose="020F0502020204030204" pitchFamily="34" charset="0"/>
              <a:cs typeface="Calibri" panose="020F0502020204030204" pitchFamily="34" charset="0"/>
            </a:rPr>
            <a:t>Electronic systems and dedicated webspaces</a:t>
          </a:r>
        </a:p>
      </dgm:t>
    </dgm:pt>
    <dgm:pt modelId="{E3899F50-2EE1-4DD1-8E4A-FA5BAECBF66F}" type="parTrans" cxnId="{0192B685-B1A7-40D8-966B-4AA9CFC6436A}">
      <dgm:prSet/>
      <dgm:spPr>
        <a:ln>
          <a:solidFill>
            <a:schemeClr val="bg1"/>
          </a:solidFill>
        </a:ln>
      </dgm:spPr>
      <dgm:t>
        <a:bodyPr/>
        <a:lstStyle/>
        <a:p>
          <a:endParaRPr lang="en-GB" dirty="0">
            <a:solidFill>
              <a:schemeClr val="bg1"/>
            </a:solidFill>
            <a:highlight>
              <a:srgbClr val="FFFF00"/>
            </a:highlight>
          </a:endParaRPr>
        </a:p>
      </dgm:t>
    </dgm:pt>
    <dgm:pt modelId="{CE6FDD70-937A-4620-A740-D4771773957C}" type="sibTrans" cxnId="{0192B685-B1A7-40D8-966B-4AA9CFC6436A}">
      <dgm:prSet/>
      <dgm:spPr/>
      <dgm:t>
        <a:bodyPr/>
        <a:lstStyle/>
        <a:p>
          <a:endParaRPr lang="en-GB">
            <a:solidFill>
              <a:schemeClr val="bg1"/>
            </a:solidFill>
          </a:endParaRPr>
        </a:p>
      </dgm:t>
    </dgm:pt>
    <dgm:pt modelId="{1BC37B23-EF4F-4E9A-A58C-268D700C03E2}">
      <dgm:prSet phldrT="[Text]" custT="1"/>
      <dgm:spPr/>
      <dgm:t>
        <a:bodyPr/>
        <a:lstStyle/>
        <a:p>
          <a:r>
            <a:rPr lang="en-GB" sz="1800" dirty="0">
              <a:solidFill>
                <a:schemeClr val="bg1"/>
              </a:solidFill>
              <a:latin typeface="Calibri" panose="020F0502020204030204" pitchFamily="34" charset="0"/>
              <a:cs typeface="Calibri" panose="020F0502020204030204" pitchFamily="34" charset="0"/>
            </a:rPr>
            <a:t>EAP specialist tutors</a:t>
          </a:r>
        </a:p>
      </dgm:t>
    </dgm:pt>
    <dgm:pt modelId="{A423B137-8011-4F24-A427-81B4DB2421C8}" type="parTrans" cxnId="{2858DF34-CB6C-44C7-9E22-2EC15D2FB146}">
      <dgm:prSet/>
      <dgm:spPr>
        <a:ln>
          <a:solidFill>
            <a:schemeClr val="bg1"/>
          </a:solidFill>
        </a:ln>
      </dgm:spPr>
      <dgm:t>
        <a:bodyPr/>
        <a:lstStyle/>
        <a:p>
          <a:endParaRPr lang="en-GB" dirty="0">
            <a:solidFill>
              <a:schemeClr val="bg1"/>
            </a:solidFill>
          </a:endParaRPr>
        </a:p>
      </dgm:t>
    </dgm:pt>
    <dgm:pt modelId="{A5EB308F-5EDB-479A-94AD-01859DBC443E}" type="sibTrans" cxnId="{2858DF34-CB6C-44C7-9E22-2EC15D2FB146}">
      <dgm:prSet/>
      <dgm:spPr/>
      <dgm:t>
        <a:bodyPr/>
        <a:lstStyle/>
        <a:p>
          <a:endParaRPr lang="en-GB">
            <a:solidFill>
              <a:schemeClr val="bg1"/>
            </a:solidFill>
          </a:endParaRPr>
        </a:p>
      </dgm:t>
    </dgm:pt>
    <dgm:pt modelId="{D62D18BA-AE30-4E9E-87DE-4CFCF379C8A9}">
      <dgm:prSet/>
      <dgm:spPr/>
      <dgm:t>
        <a:bodyPr/>
        <a:lstStyle/>
        <a:p>
          <a:endParaRPr lang="en-GB" dirty="0">
            <a:solidFill>
              <a:schemeClr val="bg1"/>
            </a:solidFill>
          </a:endParaRPr>
        </a:p>
      </dgm:t>
    </dgm:pt>
    <dgm:pt modelId="{D981DA62-3FAD-412E-AC9B-190A3FD9B3C5}" type="parTrans" cxnId="{0C3C6941-7057-4505-82AE-A1A2CBFE6875}">
      <dgm:prSet/>
      <dgm:spPr/>
      <dgm:t>
        <a:bodyPr/>
        <a:lstStyle/>
        <a:p>
          <a:endParaRPr lang="en-GB">
            <a:solidFill>
              <a:schemeClr val="bg1"/>
            </a:solidFill>
          </a:endParaRPr>
        </a:p>
      </dgm:t>
    </dgm:pt>
    <dgm:pt modelId="{8207B4A4-8E04-4167-8527-89F09A3B2C85}" type="sibTrans" cxnId="{0C3C6941-7057-4505-82AE-A1A2CBFE6875}">
      <dgm:prSet/>
      <dgm:spPr/>
      <dgm:t>
        <a:bodyPr/>
        <a:lstStyle/>
        <a:p>
          <a:endParaRPr lang="en-GB">
            <a:solidFill>
              <a:schemeClr val="bg1"/>
            </a:solidFill>
          </a:endParaRPr>
        </a:p>
      </dgm:t>
    </dgm:pt>
    <dgm:pt modelId="{B4C41DB3-4094-4379-8EA9-4ACA39876D35}">
      <dgm:prSet phldrT="[Text]" custRadScaleRad="103304" custRadScaleInc="54634"/>
      <dgm:spPr/>
      <dgm:t>
        <a:bodyPr/>
        <a:lstStyle/>
        <a:p>
          <a:endParaRPr lang="en-GB">
            <a:solidFill>
              <a:schemeClr val="bg1"/>
            </a:solidFill>
          </a:endParaRPr>
        </a:p>
      </dgm:t>
    </dgm:pt>
    <dgm:pt modelId="{010D9B61-1A61-4729-9592-CCC7C9BFDF50}" type="parTrans" cxnId="{A9C7465F-F430-4883-8CC1-BC91ABE5023A}">
      <dgm:prSet/>
      <dgm:spPr/>
      <dgm:t>
        <a:bodyPr/>
        <a:lstStyle/>
        <a:p>
          <a:endParaRPr lang="en-GB">
            <a:solidFill>
              <a:schemeClr val="bg1"/>
            </a:solidFill>
          </a:endParaRPr>
        </a:p>
      </dgm:t>
    </dgm:pt>
    <dgm:pt modelId="{24C786AB-E08F-43F5-A34D-0E73F1F2D2AA}" type="sibTrans" cxnId="{A9C7465F-F430-4883-8CC1-BC91ABE5023A}">
      <dgm:prSet/>
      <dgm:spPr/>
      <dgm:t>
        <a:bodyPr/>
        <a:lstStyle/>
        <a:p>
          <a:endParaRPr lang="en-GB">
            <a:solidFill>
              <a:schemeClr val="bg1"/>
            </a:solidFill>
          </a:endParaRPr>
        </a:p>
      </dgm:t>
    </dgm:pt>
    <dgm:pt modelId="{7886E216-9A65-444A-BB65-0D8511F2C9BF}">
      <dgm:prSet phldrT="[Text]" custT="1"/>
      <dgm:spPr/>
      <dgm:t>
        <a:bodyPr/>
        <a:lstStyle/>
        <a:p>
          <a:r>
            <a:rPr lang="en-GB" sz="1800" dirty="0">
              <a:solidFill>
                <a:schemeClr val="bg1"/>
              </a:solidFill>
              <a:latin typeface="Calibri" panose="020F0502020204030204" pitchFamily="34" charset="0"/>
              <a:cs typeface="Calibri" panose="020F0502020204030204" pitchFamily="34" charset="0"/>
            </a:rPr>
            <a:t>Project evaluation (ongoing)</a:t>
          </a:r>
        </a:p>
      </dgm:t>
    </dgm:pt>
    <dgm:pt modelId="{A9C09EA1-A15F-48BF-89DA-D00362F16C52}" type="parTrans" cxnId="{5B7C1384-D877-4248-8C68-064777336038}">
      <dgm:prSet/>
      <dgm:spPr>
        <a:ln>
          <a:solidFill>
            <a:schemeClr val="bg1"/>
          </a:solidFill>
        </a:ln>
      </dgm:spPr>
      <dgm:t>
        <a:bodyPr/>
        <a:lstStyle/>
        <a:p>
          <a:endParaRPr lang="en-GB" dirty="0">
            <a:solidFill>
              <a:schemeClr val="bg1"/>
            </a:solidFill>
          </a:endParaRPr>
        </a:p>
      </dgm:t>
    </dgm:pt>
    <dgm:pt modelId="{4BC6E75A-06A7-472F-826D-DEA8BB12B3AB}" type="sibTrans" cxnId="{5B7C1384-D877-4248-8C68-064777336038}">
      <dgm:prSet/>
      <dgm:spPr/>
      <dgm:t>
        <a:bodyPr/>
        <a:lstStyle/>
        <a:p>
          <a:endParaRPr lang="en-GB">
            <a:solidFill>
              <a:schemeClr val="bg1"/>
            </a:solidFill>
          </a:endParaRPr>
        </a:p>
      </dgm:t>
    </dgm:pt>
    <dgm:pt modelId="{A49A9994-A47F-4F69-B64C-3068F17AFD1C}">
      <dgm:prSet phldrT="[Text]" custRadScaleRad="76314" custRadScaleInc="194057"/>
      <dgm:spPr/>
      <dgm:t>
        <a:bodyPr/>
        <a:lstStyle/>
        <a:p>
          <a:endParaRPr lang="en-GB">
            <a:solidFill>
              <a:schemeClr val="bg1"/>
            </a:solidFill>
          </a:endParaRPr>
        </a:p>
      </dgm:t>
    </dgm:pt>
    <dgm:pt modelId="{F9900103-8E6D-4BAD-BAB5-B47FB9644B8F}" type="parTrans" cxnId="{702E05D6-BCA2-4131-AF0B-93F7F56CF7FF}">
      <dgm:prSet/>
      <dgm:spPr/>
      <dgm:t>
        <a:bodyPr/>
        <a:lstStyle/>
        <a:p>
          <a:endParaRPr lang="en-GB">
            <a:solidFill>
              <a:schemeClr val="bg1"/>
            </a:solidFill>
          </a:endParaRPr>
        </a:p>
      </dgm:t>
    </dgm:pt>
    <dgm:pt modelId="{BE389B75-B085-4BC3-998C-84D355559B05}" type="sibTrans" cxnId="{702E05D6-BCA2-4131-AF0B-93F7F56CF7FF}">
      <dgm:prSet/>
      <dgm:spPr/>
      <dgm:t>
        <a:bodyPr/>
        <a:lstStyle/>
        <a:p>
          <a:endParaRPr lang="en-GB">
            <a:solidFill>
              <a:schemeClr val="bg1"/>
            </a:solidFill>
          </a:endParaRPr>
        </a:p>
      </dgm:t>
    </dgm:pt>
    <dgm:pt modelId="{C0FADCFF-CB77-4566-B269-A13CE949D57C}">
      <dgm:prSet phldrT="[Text]" custRadScaleRad="76314" custRadScaleInc="194057"/>
      <dgm:spPr/>
      <dgm:t>
        <a:bodyPr/>
        <a:lstStyle/>
        <a:p>
          <a:endParaRPr lang="en-GB">
            <a:solidFill>
              <a:schemeClr val="bg1"/>
            </a:solidFill>
          </a:endParaRPr>
        </a:p>
      </dgm:t>
    </dgm:pt>
    <dgm:pt modelId="{555B79E5-5713-4F83-8DF0-261C38BBB220}" type="parTrans" cxnId="{5D6E65C8-1033-4192-B278-02788A9AD7FF}">
      <dgm:prSet/>
      <dgm:spPr/>
      <dgm:t>
        <a:bodyPr/>
        <a:lstStyle/>
        <a:p>
          <a:endParaRPr lang="en-GB">
            <a:solidFill>
              <a:schemeClr val="bg1"/>
            </a:solidFill>
          </a:endParaRPr>
        </a:p>
      </dgm:t>
    </dgm:pt>
    <dgm:pt modelId="{3923B323-2087-4931-8C34-DC9A2D53A9C4}" type="sibTrans" cxnId="{5D6E65C8-1033-4192-B278-02788A9AD7FF}">
      <dgm:prSet/>
      <dgm:spPr/>
      <dgm:t>
        <a:bodyPr/>
        <a:lstStyle/>
        <a:p>
          <a:endParaRPr lang="en-GB">
            <a:solidFill>
              <a:schemeClr val="bg1"/>
            </a:solidFill>
          </a:endParaRPr>
        </a:p>
      </dgm:t>
    </dgm:pt>
    <dgm:pt modelId="{28D66770-1A87-4ACF-8FD5-C38DAB08658E}" type="pres">
      <dgm:prSet presAssocID="{E5E6596D-DE88-4555-8DD7-56BFA9004C6D}" presName="cycle" presStyleCnt="0">
        <dgm:presLayoutVars>
          <dgm:chMax val="1"/>
          <dgm:dir/>
          <dgm:animLvl val="ctr"/>
          <dgm:resizeHandles val="exact"/>
        </dgm:presLayoutVars>
      </dgm:prSet>
      <dgm:spPr/>
    </dgm:pt>
    <dgm:pt modelId="{8FA2D3A3-6F44-47DB-81BE-9D1F846BC086}" type="pres">
      <dgm:prSet presAssocID="{EEBDE956-3731-41CD-909E-96A945319062}" presName="centerShape" presStyleLbl="node0" presStyleIdx="0" presStyleCnt="1" custScaleX="123976"/>
      <dgm:spPr/>
    </dgm:pt>
    <dgm:pt modelId="{A01A5F01-03E4-426F-B192-7617808FCDA1}" type="pres">
      <dgm:prSet presAssocID="{AE2AD02A-45F2-48DD-9103-AF521AC04F57}" presName="Name9" presStyleLbl="parChTrans1D2" presStyleIdx="0" presStyleCnt="5"/>
      <dgm:spPr/>
    </dgm:pt>
    <dgm:pt modelId="{A545F095-D242-4D64-A56F-37326D955760}" type="pres">
      <dgm:prSet presAssocID="{AE2AD02A-45F2-48DD-9103-AF521AC04F57}" presName="connTx" presStyleLbl="parChTrans1D2" presStyleIdx="0" presStyleCnt="5"/>
      <dgm:spPr/>
    </dgm:pt>
    <dgm:pt modelId="{BF4444F9-E3EF-41D6-9EC8-C34D3A7956BF}" type="pres">
      <dgm:prSet presAssocID="{66125A56-2EDB-4375-8A76-C504A5FF7885}" presName="node" presStyleLbl="node1" presStyleIdx="0" presStyleCnt="5" custScaleX="139715" custRadScaleRad="106709" custRadScaleInc="-754">
        <dgm:presLayoutVars>
          <dgm:bulletEnabled val="1"/>
        </dgm:presLayoutVars>
      </dgm:prSet>
      <dgm:spPr/>
    </dgm:pt>
    <dgm:pt modelId="{E3039D2E-6277-4C57-8440-86CBC809C6F9}" type="pres">
      <dgm:prSet presAssocID="{963F8D26-27DE-41FE-B87D-0A13E36E277E}" presName="Name9" presStyleLbl="parChTrans1D2" presStyleIdx="1" presStyleCnt="5"/>
      <dgm:spPr/>
    </dgm:pt>
    <dgm:pt modelId="{9A338D97-8A66-4673-A9B3-320447EA502F}" type="pres">
      <dgm:prSet presAssocID="{963F8D26-27DE-41FE-B87D-0A13E36E277E}" presName="connTx" presStyleLbl="parChTrans1D2" presStyleIdx="1" presStyleCnt="5"/>
      <dgm:spPr/>
    </dgm:pt>
    <dgm:pt modelId="{1FE677F8-9404-410B-9C32-F75D6BF5952A}" type="pres">
      <dgm:prSet presAssocID="{4D786D24-D9B9-4022-B024-3D222AA77292}" presName="node" presStyleLbl="node1" presStyleIdx="1" presStyleCnt="5" custScaleX="175104" custScaleY="113004" custRadScaleRad="125311" custRadScaleInc="-9736">
        <dgm:presLayoutVars>
          <dgm:bulletEnabled val="1"/>
        </dgm:presLayoutVars>
      </dgm:prSet>
      <dgm:spPr/>
    </dgm:pt>
    <dgm:pt modelId="{C9EC32B8-24B1-46F7-9938-73D387559A08}" type="pres">
      <dgm:prSet presAssocID="{E3899F50-2EE1-4DD1-8E4A-FA5BAECBF66F}" presName="Name9" presStyleLbl="parChTrans1D2" presStyleIdx="2" presStyleCnt="5"/>
      <dgm:spPr/>
    </dgm:pt>
    <dgm:pt modelId="{A5C2D57C-BDAB-422F-96FD-F4C3245C1A70}" type="pres">
      <dgm:prSet presAssocID="{E3899F50-2EE1-4DD1-8E4A-FA5BAECBF66F}" presName="connTx" presStyleLbl="parChTrans1D2" presStyleIdx="2" presStyleCnt="5"/>
      <dgm:spPr/>
    </dgm:pt>
    <dgm:pt modelId="{AF6B7713-968D-471B-8BE2-AF0930CBBBF5}" type="pres">
      <dgm:prSet presAssocID="{AD25E133-486C-4282-8C6C-7452F59F3661}" presName="node" presStyleLbl="node1" presStyleIdx="2" presStyleCnt="5" custScaleX="133994" custRadScaleRad="112036" custRadScaleInc="223443">
        <dgm:presLayoutVars>
          <dgm:bulletEnabled val="1"/>
        </dgm:presLayoutVars>
      </dgm:prSet>
      <dgm:spPr/>
    </dgm:pt>
    <dgm:pt modelId="{95710984-651B-4360-8877-BC6EB3921A84}" type="pres">
      <dgm:prSet presAssocID="{A423B137-8011-4F24-A427-81B4DB2421C8}" presName="Name9" presStyleLbl="parChTrans1D2" presStyleIdx="3" presStyleCnt="5"/>
      <dgm:spPr/>
    </dgm:pt>
    <dgm:pt modelId="{2501EC12-50CE-4593-B49A-676A05F8EE7F}" type="pres">
      <dgm:prSet presAssocID="{A423B137-8011-4F24-A427-81B4DB2421C8}" presName="connTx" presStyleLbl="parChTrans1D2" presStyleIdx="3" presStyleCnt="5"/>
      <dgm:spPr/>
    </dgm:pt>
    <dgm:pt modelId="{35FA6CE2-7DF6-4C80-B2CB-D98689421B4E}" type="pres">
      <dgm:prSet presAssocID="{1BC37B23-EF4F-4E9A-A58C-268D700C03E2}" presName="node" presStyleLbl="node1" presStyleIdx="3" presStyleCnt="5" custScaleX="142667" custRadScaleRad="112367" custRadScaleInc="-231532">
        <dgm:presLayoutVars>
          <dgm:bulletEnabled val="1"/>
        </dgm:presLayoutVars>
      </dgm:prSet>
      <dgm:spPr/>
    </dgm:pt>
    <dgm:pt modelId="{F9E52CD7-7FDA-41E9-BC6B-214E9F458BFB}" type="pres">
      <dgm:prSet presAssocID="{A9C09EA1-A15F-48BF-89DA-D00362F16C52}" presName="Name9" presStyleLbl="parChTrans1D2" presStyleIdx="4" presStyleCnt="5"/>
      <dgm:spPr/>
    </dgm:pt>
    <dgm:pt modelId="{8D44DD77-7790-4816-80B3-2B79DAADAFF9}" type="pres">
      <dgm:prSet presAssocID="{A9C09EA1-A15F-48BF-89DA-D00362F16C52}" presName="connTx" presStyleLbl="parChTrans1D2" presStyleIdx="4" presStyleCnt="5"/>
      <dgm:spPr/>
    </dgm:pt>
    <dgm:pt modelId="{E41E466F-846F-4866-A3C7-761A7CC76A7C}" type="pres">
      <dgm:prSet presAssocID="{7886E216-9A65-444A-BB65-0D8511F2C9BF}" presName="node" presStyleLbl="node1" presStyleIdx="4" presStyleCnt="5" custScaleX="152596" custRadScaleRad="114685" custRadScaleInc="18310">
        <dgm:presLayoutVars>
          <dgm:bulletEnabled val="1"/>
        </dgm:presLayoutVars>
      </dgm:prSet>
      <dgm:spPr/>
    </dgm:pt>
  </dgm:ptLst>
  <dgm:cxnLst>
    <dgm:cxn modelId="{2393431B-662E-4F8E-89D7-42E8615C892F}" type="presOf" srcId="{963F8D26-27DE-41FE-B87D-0A13E36E277E}" destId="{9A338D97-8A66-4673-A9B3-320447EA502F}" srcOrd="1" destOrd="0" presId="urn:microsoft.com/office/officeart/2005/8/layout/radial1"/>
    <dgm:cxn modelId="{A13C2733-7B23-4D1A-87AB-2BAF867BF477}" srcId="{EEBDE956-3731-41CD-909E-96A945319062}" destId="{4D786D24-D9B9-4022-B024-3D222AA77292}" srcOrd="1" destOrd="0" parTransId="{963F8D26-27DE-41FE-B87D-0A13E36E277E}" sibTransId="{41B7D843-BB6B-471D-8C20-00DF5F23A2F1}"/>
    <dgm:cxn modelId="{2858DF34-CB6C-44C7-9E22-2EC15D2FB146}" srcId="{EEBDE956-3731-41CD-909E-96A945319062}" destId="{1BC37B23-EF4F-4E9A-A58C-268D700C03E2}" srcOrd="3" destOrd="0" parTransId="{A423B137-8011-4F24-A427-81B4DB2421C8}" sibTransId="{A5EB308F-5EDB-479A-94AD-01859DBC443E}"/>
    <dgm:cxn modelId="{C5F56937-74FD-4BFF-B137-50C498DCF0F1}" type="presOf" srcId="{EEBDE956-3731-41CD-909E-96A945319062}" destId="{8FA2D3A3-6F44-47DB-81BE-9D1F846BC086}" srcOrd="0" destOrd="0" presId="urn:microsoft.com/office/officeart/2005/8/layout/radial1"/>
    <dgm:cxn modelId="{A9C7465F-F430-4883-8CC1-BC91ABE5023A}" srcId="{E5E6596D-DE88-4555-8DD7-56BFA9004C6D}" destId="{B4C41DB3-4094-4379-8EA9-4ACA39876D35}" srcOrd="2" destOrd="0" parTransId="{010D9B61-1A61-4729-9592-CCC7C9BFDF50}" sibTransId="{24C786AB-E08F-43F5-A34D-0E73F1F2D2AA}"/>
    <dgm:cxn modelId="{48BCD55F-FFC9-4E3C-8061-6D283C33147B}" type="presOf" srcId="{4D786D24-D9B9-4022-B024-3D222AA77292}" destId="{1FE677F8-9404-410B-9C32-F75D6BF5952A}" srcOrd="0" destOrd="0" presId="urn:microsoft.com/office/officeart/2005/8/layout/radial1"/>
    <dgm:cxn modelId="{0C3C6941-7057-4505-82AE-A1A2CBFE6875}" srcId="{E5E6596D-DE88-4555-8DD7-56BFA9004C6D}" destId="{D62D18BA-AE30-4E9E-87DE-4CFCF379C8A9}" srcOrd="1" destOrd="0" parTransId="{D981DA62-3FAD-412E-AC9B-190A3FD9B3C5}" sibTransId="{8207B4A4-8E04-4167-8527-89F09A3B2C85}"/>
    <dgm:cxn modelId="{C2918066-77A8-4073-924E-0555154212ED}" type="presOf" srcId="{AD25E133-486C-4282-8C6C-7452F59F3661}" destId="{AF6B7713-968D-471B-8BE2-AF0930CBBBF5}" srcOrd="0" destOrd="0" presId="urn:microsoft.com/office/officeart/2005/8/layout/radial1"/>
    <dgm:cxn modelId="{97726C68-0A60-454E-B71B-4B204562E5D5}" type="presOf" srcId="{66125A56-2EDB-4375-8A76-C504A5FF7885}" destId="{BF4444F9-E3EF-41D6-9EC8-C34D3A7956BF}" srcOrd="0" destOrd="0" presId="urn:microsoft.com/office/officeart/2005/8/layout/radial1"/>
    <dgm:cxn modelId="{5B7C1384-D877-4248-8C68-064777336038}" srcId="{EEBDE956-3731-41CD-909E-96A945319062}" destId="{7886E216-9A65-444A-BB65-0D8511F2C9BF}" srcOrd="4" destOrd="0" parTransId="{A9C09EA1-A15F-48BF-89DA-D00362F16C52}" sibTransId="{4BC6E75A-06A7-472F-826D-DEA8BB12B3AB}"/>
    <dgm:cxn modelId="{0192B685-B1A7-40D8-966B-4AA9CFC6436A}" srcId="{EEBDE956-3731-41CD-909E-96A945319062}" destId="{AD25E133-486C-4282-8C6C-7452F59F3661}" srcOrd="2" destOrd="0" parTransId="{E3899F50-2EE1-4DD1-8E4A-FA5BAECBF66F}" sibTransId="{CE6FDD70-937A-4620-A740-D4771773957C}"/>
    <dgm:cxn modelId="{E3754798-7093-4C67-A708-621976EF92E0}" type="presOf" srcId="{AE2AD02A-45F2-48DD-9103-AF521AC04F57}" destId="{A545F095-D242-4D64-A56F-37326D955760}" srcOrd="1" destOrd="0" presId="urn:microsoft.com/office/officeart/2005/8/layout/radial1"/>
    <dgm:cxn modelId="{A0654B9D-10A4-4172-A08C-AD3F64E4CD26}" type="presOf" srcId="{E3899F50-2EE1-4DD1-8E4A-FA5BAECBF66F}" destId="{A5C2D57C-BDAB-422F-96FD-F4C3245C1A70}" srcOrd="1" destOrd="0" presId="urn:microsoft.com/office/officeart/2005/8/layout/radial1"/>
    <dgm:cxn modelId="{9F7F709D-07EF-4533-B1C5-D235F91B7774}" type="presOf" srcId="{A423B137-8011-4F24-A427-81B4DB2421C8}" destId="{95710984-651B-4360-8877-BC6EB3921A84}" srcOrd="0" destOrd="0" presId="urn:microsoft.com/office/officeart/2005/8/layout/radial1"/>
    <dgm:cxn modelId="{F4723CA3-8C89-41B7-8F96-88EC996DFCD0}" type="presOf" srcId="{AE2AD02A-45F2-48DD-9103-AF521AC04F57}" destId="{A01A5F01-03E4-426F-B192-7617808FCDA1}" srcOrd="0" destOrd="0" presId="urn:microsoft.com/office/officeart/2005/8/layout/radial1"/>
    <dgm:cxn modelId="{B07324A5-9AFC-4330-AC79-46E99A7817DF}" type="presOf" srcId="{A9C09EA1-A15F-48BF-89DA-D00362F16C52}" destId="{8D44DD77-7790-4816-80B3-2B79DAADAFF9}" srcOrd="1" destOrd="0" presId="urn:microsoft.com/office/officeart/2005/8/layout/radial1"/>
    <dgm:cxn modelId="{2373BCAC-F80F-4729-A37F-1C9DDDDECFED}" type="presOf" srcId="{E3899F50-2EE1-4DD1-8E4A-FA5BAECBF66F}" destId="{C9EC32B8-24B1-46F7-9938-73D387559A08}" srcOrd="0" destOrd="0" presId="urn:microsoft.com/office/officeart/2005/8/layout/radial1"/>
    <dgm:cxn modelId="{1AF8E0B5-18AA-4D48-892D-7F40EDE6A12E}" srcId="{E5E6596D-DE88-4555-8DD7-56BFA9004C6D}" destId="{EEBDE956-3731-41CD-909E-96A945319062}" srcOrd="0" destOrd="0" parTransId="{FDE00FC4-1ED3-4846-B5B0-BCD4CB1C0CB1}" sibTransId="{38858753-9821-40F7-98A1-57D5CC8042DC}"/>
    <dgm:cxn modelId="{7CC39FB8-AC81-479C-921F-91A11B3B65CC}" type="presOf" srcId="{7886E216-9A65-444A-BB65-0D8511F2C9BF}" destId="{E41E466F-846F-4866-A3C7-761A7CC76A7C}" srcOrd="0" destOrd="0" presId="urn:microsoft.com/office/officeart/2005/8/layout/radial1"/>
    <dgm:cxn modelId="{5D6E65C8-1033-4192-B278-02788A9AD7FF}" srcId="{E5E6596D-DE88-4555-8DD7-56BFA9004C6D}" destId="{C0FADCFF-CB77-4566-B269-A13CE949D57C}" srcOrd="4" destOrd="0" parTransId="{555B79E5-5713-4F83-8DF0-261C38BBB220}" sibTransId="{3923B323-2087-4931-8C34-DC9A2D53A9C4}"/>
    <dgm:cxn modelId="{708C2BD1-F80B-4927-B0DE-0BE4C4F2C573}" type="presOf" srcId="{A423B137-8011-4F24-A427-81B4DB2421C8}" destId="{2501EC12-50CE-4593-B49A-676A05F8EE7F}" srcOrd="1" destOrd="0" presId="urn:microsoft.com/office/officeart/2005/8/layout/radial1"/>
    <dgm:cxn modelId="{702E05D6-BCA2-4131-AF0B-93F7F56CF7FF}" srcId="{E5E6596D-DE88-4555-8DD7-56BFA9004C6D}" destId="{A49A9994-A47F-4F69-B64C-3068F17AFD1C}" srcOrd="3" destOrd="0" parTransId="{F9900103-8E6D-4BAD-BAB5-B47FB9644B8F}" sibTransId="{BE389B75-B085-4BC3-998C-84D355559B05}"/>
    <dgm:cxn modelId="{45030BD8-831C-4451-AACA-8D5A77D727F6}" type="presOf" srcId="{963F8D26-27DE-41FE-B87D-0A13E36E277E}" destId="{E3039D2E-6277-4C57-8440-86CBC809C6F9}" srcOrd="0" destOrd="0" presId="urn:microsoft.com/office/officeart/2005/8/layout/radial1"/>
    <dgm:cxn modelId="{4CF6F5E2-CDC6-4E54-99E6-793E5A3C25C5}" type="presOf" srcId="{1BC37B23-EF4F-4E9A-A58C-268D700C03E2}" destId="{35FA6CE2-7DF6-4C80-B2CB-D98689421B4E}" srcOrd="0" destOrd="0" presId="urn:microsoft.com/office/officeart/2005/8/layout/radial1"/>
    <dgm:cxn modelId="{39AF03EB-69B1-49E2-B9CB-9C0F8EE90243}" type="presOf" srcId="{E5E6596D-DE88-4555-8DD7-56BFA9004C6D}" destId="{28D66770-1A87-4ACF-8FD5-C38DAB08658E}" srcOrd="0" destOrd="0" presId="urn:microsoft.com/office/officeart/2005/8/layout/radial1"/>
    <dgm:cxn modelId="{D37371F2-BBE0-4DAC-80AB-6D0481902F16}" type="presOf" srcId="{A9C09EA1-A15F-48BF-89DA-D00362F16C52}" destId="{F9E52CD7-7FDA-41E9-BC6B-214E9F458BFB}" srcOrd="0" destOrd="0" presId="urn:microsoft.com/office/officeart/2005/8/layout/radial1"/>
    <dgm:cxn modelId="{E87B74FA-9C13-4F3C-8F4C-38994D9F1E8E}" srcId="{EEBDE956-3731-41CD-909E-96A945319062}" destId="{66125A56-2EDB-4375-8A76-C504A5FF7885}" srcOrd="0" destOrd="0" parTransId="{AE2AD02A-45F2-48DD-9103-AF521AC04F57}" sibTransId="{D7870708-11A4-4FA0-BA97-F55FABA02199}"/>
    <dgm:cxn modelId="{00DED202-2B90-44AF-AB8C-65C8EF81FD45}" type="presParOf" srcId="{28D66770-1A87-4ACF-8FD5-C38DAB08658E}" destId="{8FA2D3A3-6F44-47DB-81BE-9D1F846BC086}" srcOrd="0" destOrd="0" presId="urn:microsoft.com/office/officeart/2005/8/layout/radial1"/>
    <dgm:cxn modelId="{9EB14AA3-2DC0-4D1F-AFB9-988DE4323436}" type="presParOf" srcId="{28D66770-1A87-4ACF-8FD5-C38DAB08658E}" destId="{A01A5F01-03E4-426F-B192-7617808FCDA1}" srcOrd="1" destOrd="0" presId="urn:microsoft.com/office/officeart/2005/8/layout/radial1"/>
    <dgm:cxn modelId="{64D8DE0A-A02D-4CB2-870A-81F58481A522}" type="presParOf" srcId="{A01A5F01-03E4-426F-B192-7617808FCDA1}" destId="{A545F095-D242-4D64-A56F-37326D955760}" srcOrd="0" destOrd="0" presId="urn:microsoft.com/office/officeart/2005/8/layout/radial1"/>
    <dgm:cxn modelId="{5C88CC98-8F7B-462F-BBB0-9435EA3AB6F5}" type="presParOf" srcId="{28D66770-1A87-4ACF-8FD5-C38DAB08658E}" destId="{BF4444F9-E3EF-41D6-9EC8-C34D3A7956BF}" srcOrd="2" destOrd="0" presId="urn:microsoft.com/office/officeart/2005/8/layout/radial1"/>
    <dgm:cxn modelId="{32A8E934-02FE-4140-B3CC-FF4163216286}" type="presParOf" srcId="{28D66770-1A87-4ACF-8FD5-C38DAB08658E}" destId="{E3039D2E-6277-4C57-8440-86CBC809C6F9}" srcOrd="3" destOrd="0" presId="urn:microsoft.com/office/officeart/2005/8/layout/radial1"/>
    <dgm:cxn modelId="{F85E7592-C7BA-4E33-B81A-1F612F867561}" type="presParOf" srcId="{E3039D2E-6277-4C57-8440-86CBC809C6F9}" destId="{9A338D97-8A66-4673-A9B3-320447EA502F}" srcOrd="0" destOrd="0" presId="urn:microsoft.com/office/officeart/2005/8/layout/radial1"/>
    <dgm:cxn modelId="{2C631B8F-49D5-4CD9-B480-4EBE8EDF462B}" type="presParOf" srcId="{28D66770-1A87-4ACF-8FD5-C38DAB08658E}" destId="{1FE677F8-9404-410B-9C32-F75D6BF5952A}" srcOrd="4" destOrd="0" presId="urn:microsoft.com/office/officeart/2005/8/layout/radial1"/>
    <dgm:cxn modelId="{5F295B8C-F913-4B05-BF0B-F0B60CA2B403}" type="presParOf" srcId="{28D66770-1A87-4ACF-8FD5-C38DAB08658E}" destId="{C9EC32B8-24B1-46F7-9938-73D387559A08}" srcOrd="5" destOrd="0" presId="urn:microsoft.com/office/officeart/2005/8/layout/radial1"/>
    <dgm:cxn modelId="{EC016ED3-953B-4FD7-8B80-686789A11E47}" type="presParOf" srcId="{C9EC32B8-24B1-46F7-9938-73D387559A08}" destId="{A5C2D57C-BDAB-422F-96FD-F4C3245C1A70}" srcOrd="0" destOrd="0" presId="urn:microsoft.com/office/officeart/2005/8/layout/radial1"/>
    <dgm:cxn modelId="{34FBF697-6643-4360-B842-194D99AD3E6D}" type="presParOf" srcId="{28D66770-1A87-4ACF-8FD5-C38DAB08658E}" destId="{AF6B7713-968D-471B-8BE2-AF0930CBBBF5}" srcOrd="6" destOrd="0" presId="urn:microsoft.com/office/officeart/2005/8/layout/radial1"/>
    <dgm:cxn modelId="{F6616EE1-CD21-4126-9021-9D0A9AFD99EA}" type="presParOf" srcId="{28D66770-1A87-4ACF-8FD5-C38DAB08658E}" destId="{95710984-651B-4360-8877-BC6EB3921A84}" srcOrd="7" destOrd="0" presId="urn:microsoft.com/office/officeart/2005/8/layout/radial1"/>
    <dgm:cxn modelId="{25C127DB-42ED-48B6-9D22-E22647C49989}" type="presParOf" srcId="{95710984-651B-4360-8877-BC6EB3921A84}" destId="{2501EC12-50CE-4593-B49A-676A05F8EE7F}" srcOrd="0" destOrd="0" presId="urn:microsoft.com/office/officeart/2005/8/layout/radial1"/>
    <dgm:cxn modelId="{3E5BC466-88C0-4314-A9CA-64CCD6C9CFDF}" type="presParOf" srcId="{28D66770-1A87-4ACF-8FD5-C38DAB08658E}" destId="{35FA6CE2-7DF6-4C80-B2CB-D98689421B4E}" srcOrd="8" destOrd="0" presId="urn:microsoft.com/office/officeart/2005/8/layout/radial1"/>
    <dgm:cxn modelId="{7AC2D546-6271-416B-B738-C1CC939F16AD}" type="presParOf" srcId="{28D66770-1A87-4ACF-8FD5-C38DAB08658E}" destId="{F9E52CD7-7FDA-41E9-BC6B-214E9F458BFB}" srcOrd="9" destOrd="0" presId="urn:microsoft.com/office/officeart/2005/8/layout/radial1"/>
    <dgm:cxn modelId="{16637A4D-0946-4C9C-81FA-67FE058C6912}" type="presParOf" srcId="{F9E52CD7-7FDA-41E9-BC6B-214E9F458BFB}" destId="{8D44DD77-7790-4816-80B3-2B79DAADAFF9}" srcOrd="0" destOrd="0" presId="urn:microsoft.com/office/officeart/2005/8/layout/radial1"/>
    <dgm:cxn modelId="{3ACCA81C-DFE2-4100-A890-51E78D3A0A28}" type="presParOf" srcId="{28D66770-1A87-4ACF-8FD5-C38DAB08658E}" destId="{E41E466F-846F-4866-A3C7-761A7CC76A7C}" srcOrd="10" destOrd="0" presId="urn:microsoft.com/office/officeart/2005/8/layout/radial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2D3A3-6F44-47DB-81BE-9D1F846BC086}">
      <dsp:nvSpPr>
        <dsp:cNvPr id="0" name=""/>
        <dsp:cNvSpPr/>
      </dsp:nvSpPr>
      <dsp:spPr>
        <a:xfrm>
          <a:off x="2902692" y="1919316"/>
          <a:ext cx="1810875" cy="1460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Calibri" panose="020F0502020204030204" pitchFamily="34" charset="0"/>
              <a:cs typeface="Calibri" panose="020F0502020204030204" pitchFamily="34" charset="0"/>
            </a:rPr>
            <a:t> OU-wide one-to-one online EAP support</a:t>
          </a:r>
        </a:p>
      </dsp:txBody>
      <dsp:txXfrm>
        <a:off x="3167889" y="2133226"/>
        <a:ext cx="1280481" cy="1032846"/>
      </dsp:txXfrm>
    </dsp:sp>
    <dsp:sp modelId="{A01A5F01-03E4-426F-B192-7617808FCDA1}">
      <dsp:nvSpPr>
        <dsp:cNvPr id="0" name=""/>
        <dsp:cNvSpPr/>
      </dsp:nvSpPr>
      <dsp:spPr>
        <a:xfrm rot="16182789">
          <a:off x="3573991" y="1673096"/>
          <a:ext cx="458666" cy="33791"/>
        </a:xfrm>
        <a:custGeom>
          <a:avLst/>
          <a:gdLst/>
          <a:ahLst/>
          <a:cxnLst/>
          <a:rect l="0" t="0" r="0" b="0"/>
          <a:pathLst>
            <a:path>
              <a:moveTo>
                <a:pt x="0" y="16895"/>
              </a:moveTo>
              <a:lnTo>
                <a:pt x="458666" y="168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1"/>
            </a:solidFill>
            <a:highlight>
              <a:srgbClr val="FFFF00"/>
            </a:highlight>
          </a:endParaRPr>
        </a:p>
      </dsp:txBody>
      <dsp:txXfrm rot="10800000">
        <a:off x="3791858" y="1678525"/>
        <a:ext cx="22933" cy="22933"/>
      </dsp:txXfrm>
    </dsp:sp>
    <dsp:sp modelId="{BF4444F9-E3EF-41D6-9EC8-C34D3A7956BF}">
      <dsp:nvSpPr>
        <dsp:cNvPr id="0" name=""/>
        <dsp:cNvSpPr/>
      </dsp:nvSpPr>
      <dsp:spPr>
        <a:xfrm>
          <a:off x="2778135" y="0"/>
          <a:ext cx="2040769" cy="1460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alibri" panose="020F0502020204030204" pitchFamily="34" charset="0"/>
              <a:cs typeface="Calibri" panose="020F0502020204030204" pitchFamily="34" charset="0"/>
            </a:rPr>
            <a:t>Strategic alignment and buy-in </a:t>
          </a:r>
        </a:p>
      </dsp:txBody>
      <dsp:txXfrm>
        <a:off x="3076999" y="213910"/>
        <a:ext cx="1443041" cy="1032846"/>
      </dsp:txXfrm>
    </dsp:sp>
    <dsp:sp modelId="{E3039D2E-6277-4C57-8440-86CBC809C6F9}">
      <dsp:nvSpPr>
        <dsp:cNvPr id="0" name=""/>
        <dsp:cNvSpPr/>
      </dsp:nvSpPr>
      <dsp:spPr>
        <a:xfrm rot="20309702">
          <a:off x="4610055" y="2250919"/>
          <a:ext cx="334342" cy="33791"/>
        </a:xfrm>
        <a:custGeom>
          <a:avLst/>
          <a:gdLst/>
          <a:ahLst/>
          <a:cxnLst/>
          <a:rect l="0" t="0" r="0" b="0"/>
          <a:pathLst>
            <a:path>
              <a:moveTo>
                <a:pt x="0" y="16895"/>
              </a:moveTo>
              <a:lnTo>
                <a:pt x="334342" y="168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1"/>
            </a:solidFill>
          </a:endParaRPr>
        </a:p>
      </dsp:txBody>
      <dsp:txXfrm>
        <a:off x="4768867" y="2259456"/>
        <a:ext cx="16717" cy="16717"/>
      </dsp:txXfrm>
    </dsp:sp>
    <dsp:sp modelId="{1FE677F8-9404-410B-9C32-F75D6BF5952A}">
      <dsp:nvSpPr>
        <dsp:cNvPr id="0" name=""/>
        <dsp:cNvSpPr/>
      </dsp:nvSpPr>
      <dsp:spPr>
        <a:xfrm>
          <a:off x="4745410" y="951168"/>
          <a:ext cx="2557685" cy="1650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alibri" panose="020F0502020204030204" pitchFamily="34" charset="0"/>
              <a:cs typeface="Calibri" panose="020F0502020204030204" pitchFamily="34" charset="0"/>
            </a:rPr>
            <a:t>Robust communications</a:t>
          </a:r>
        </a:p>
      </dsp:txBody>
      <dsp:txXfrm>
        <a:off x="5119974" y="1192894"/>
        <a:ext cx="1808557" cy="1167159"/>
      </dsp:txXfrm>
    </dsp:sp>
    <dsp:sp modelId="{C9EC32B8-24B1-46F7-9938-73D387559A08}">
      <dsp:nvSpPr>
        <dsp:cNvPr id="0" name=""/>
        <dsp:cNvSpPr/>
      </dsp:nvSpPr>
      <dsp:spPr>
        <a:xfrm rot="8066369">
          <a:off x="2819772" y="3384734"/>
          <a:ext cx="501894" cy="33791"/>
        </a:xfrm>
        <a:custGeom>
          <a:avLst/>
          <a:gdLst/>
          <a:ahLst/>
          <a:cxnLst/>
          <a:rect l="0" t="0" r="0" b="0"/>
          <a:pathLst>
            <a:path>
              <a:moveTo>
                <a:pt x="0" y="16895"/>
              </a:moveTo>
              <a:lnTo>
                <a:pt x="501894" y="168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1"/>
            </a:solidFill>
            <a:highlight>
              <a:srgbClr val="FFFF00"/>
            </a:highlight>
          </a:endParaRPr>
        </a:p>
      </dsp:txBody>
      <dsp:txXfrm rot="10800000">
        <a:off x="3058172" y="3389082"/>
        <a:ext cx="25094" cy="25094"/>
      </dsp:txXfrm>
    </dsp:sp>
    <dsp:sp modelId="{AF6B7713-968D-471B-8BE2-AF0930CBBBF5}">
      <dsp:nvSpPr>
        <dsp:cNvPr id="0" name=""/>
        <dsp:cNvSpPr/>
      </dsp:nvSpPr>
      <dsp:spPr>
        <a:xfrm>
          <a:off x="1338472" y="3439834"/>
          <a:ext cx="1957205" cy="1460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Calibri" panose="020F0502020204030204" pitchFamily="34" charset="0"/>
              <a:cs typeface="Calibri" panose="020F0502020204030204" pitchFamily="34" charset="0"/>
            </a:rPr>
            <a:t>Electronic systems and dedicated webspaces</a:t>
          </a:r>
        </a:p>
      </dsp:txBody>
      <dsp:txXfrm>
        <a:off x="1625098" y="3653744"/>
        <a:ext cx="1383953" cy="1032846"/>
      </dsp:txXfrm>
    </dsp:sp>
    <dsp:sp modelId="{95710984-651B-4360-8877-BC6EB3921A84}">
      <dsp:nvSpPr>
        <dsp:cNvPr id="0" name=""/>
        <dsp:cNvSpPr/>
      </dsp:nvSpPr>
      <dsp:spPr>
        <a:xfrm rot="2558909">
          <a:off x="4342868" y="3340412"/>
          <a:ext cx="467057" cy="33791"/>
        </a:xfrm>
        <a:custGeom>
          <a:avLst/>
          <a:gdLst/>
          <a:ahLst/>
          <a:cxnLst/>
          <a:rect l="0" t="0" r="0" b="0"/>
          <a:pathLst>
            <a:path>
              <a:moveTo>
                <a:pt x="0" y="16895"/>
              </a:moveTo>
              <a:lnTo>
                <a:pt x="467057" y="168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1"/>
            </a:solidFill>
          </a:endParaRPr>
        </a:p>
      </dsp:txBody>
      <dsp:txXfrm>
        <a:off x="4564720" y="3345631"/>
        <a:ext cx="23352" cy="23352"/>
      </dsp:txXfrm>
    </dsp:sp>
    <dsp:sp modelId="{35FA6CE2-7DF6-4C80-B2CB-D98689421B4E}">
      <dsp:nvSpPr>
        <dsp:cNvPr id="0" name=""/>
        <dsp:cNvSpPr/>
      </dsp:nvSpPr>
      <dsp:spPr>
        <a:xfrm>
          <a:off x="4337189" y="3366383"/>
          <a:ext cx="2083888" cy="1460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Calibri" panose="020F0502020204030204" pitchFamily="34" charset="0"/>
              <a:cs typeface="Calibri" panose="020F0502020204030204" pitchFamily="34" charset="0"/>
            </a:rPr>
            <a:t>EAP specialist tutors</a:t>
          </a:r>
        </a:p>
      </dsp:txBody>
      <dsp:txXfrm>
        <a:off x="4642367" y="3580293"/>
        <a:ext cx="1473532" cy="1032846"/>
      </dsp:txXfrm>
    </dsp:sp>
    <dsp:sp modelId="{F9E52CD7-7FDA-41E9-BC6B-214E9F458BFB}">
      <dsp:nvSpPr>
        <dsp:cNvPr id="0" name=""/>
        <dsp:cNvSpPr/>
      </dsp:nvSpPr>
      <dsp:spPr>
        <a:xfrm rot="12275496">
          <a:off x="2725584" y="2208038"/>
          <a:ext cx="309054" cy="33791"/>
        </a:xfrm>
        <a:custGeom>
          <a:avLst/>
          <a:gdLst/>
          <a:ahLst/>
          <a:cxnLst/>
          <a:rect l="0" t="0" r="0" b="0"/>
          <a:pathLst>
            <a:path>
              <a:moveTo>
                <a:pt x="0" y="16895"/>
              </a:moveTo>
              <a:lnTo>
                <a:pt x="309054" y="168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1"/>
            </a:solidFill>
          </a:endParaRPr>
        </a:p>
      </dsp:txBody>
      <dsp:txXfrm rot="10800000">
        <a:off x="2872384" y="2217207"/>
        <a:ext cx="15452" cy="15452"/>
      </dsp:txXfrm>
    </dsp:sp>
    <dsp:sp modelId="{E41E466F-846F-4866-A3C7-761A7CC76A7C}">
      <dsp:nvSpPr>
        <dsp:cNvPr id="0" name=""/>
        <dsp:cNvSpPr/>
      </dsp:nvSpPr>
      <dsp:spPr>
        <a:xfrm>
          <a:off x="711440" y="1012132"/>
          <a:ext cx="2228918" cy="14606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Calibri" panose="020F0502020204030204" pitchFamily="34" charset="0"/>
              <a:cs typeface="Calibri" panose="020F0502020204030204" pitchFamily="34" charset="0"/>
            </a:rPr>
            <a:t>Project evaluation (ongoing)</a:t>
          </a:r>
        </a:p>
      </dsp:txBody>
      <dsp:txXfrm>
        <a:off x="1037857" y="1226042"/>
        <a:ext cx="1576084" cy="10328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76D8-95C3-4E6A-835B-9639FE32D446}" type="datetimeFigureOut">
              <a:rPr lang="en-GB" smtClean="0"/>
              <a:t>16/11/2022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646-ED90-49E0-B4CB-2EF0442E614A}" type="slidenum">
              <a:rPr lang="en-GB" smtClean="0"/>
              <a:t>‹#›</a:t>
            </a:fld>
            <a:endParaRPr lang="en-GB" dirty="0"/>
          </a:p>
        </p:txBody>
      </p:sp>
    </p:spTree>
    <p:extLst>
      <p:ext uri="{BB962C8B-B14F-4D97-AF65-F5344CB8AC3E}">
        <p14:creationId xmlns:p14="http://schemas.microsoft.com/office/powerpoint/2010/main" val="81766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DB0646-ED90-49E0-B4CB-2EF0442E614A}" type="slidenum">
              <a:rPr lang="en-GB" smtClean="0"/>
              <a:t>1</a:t>
            </a:fld>
            <a:endParaRPr lang="en-GB" dirty="0"/>
          </a:p>
        </p:txBody>
      </p:sp>
    </p:spTree>
    <p:extLst>
      <p:ext uri="{BB962C8B-B14F-4D97-AF65-F5344CB8AC3E}">
        <p14:creationId xmlns:p14="http://schemas.microsoft.com/office/powerpoint/2010/main" val="247641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10</a:t>
            </a:fld>
            <a:endParaRPr lang="en-GB" dirty="0"/>
          </a:p>
        </p:txBody>
      </p:sp>
    </p:spTree>
    <p:extLst>
      <p:ext uri="{BB962C8B-B14F-4D97-AF65-F5344CB8AC3E}">
        <p14:creationId xmlns:p14="http://schemas.microsoft.com/office/powerpoint/2010/main" val="362285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11</a:t>
            </a:fld>
            <a:endParaRPr lang="en-GB" dirty="0"/>
          </a:p>
        </p:txBody>
      </p:sp>
    </p:spTree>
    <p:extLst>
      <p:ext uri="{BB962C8B-B14F-4D97-AF65-F5344CB8AC3E}">
        <p14:creationId xmlns:p14="http://schemas.microsoft.com/office/powerpoint/2010/main" val="307101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DB0646-ED90-49E0-B4CB-2EF0442E614A}" type="slidenum">
              <a:rPr lang="en-GB" smtClean="0"/>
              <a:t>12</a:t>
            </a:fld>
            <a:endParaRPr lang="en-GB" dirty="0"/>
          </a:p>
        </p:txBody>
      </p:sp>
    </p:spTree>
    <p:extLst>
      <p:ext uri="{BB962C8B-B14F-4D97-AF65-F5344CB8AC3E}">
        <p14:creationId xmlns:p14="http://schemas.microsoft.com/office/powerpoint/2010/main" val="259837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1DB0646-ED90-49E0-B4CB-2EF0442E614A}" type="slidenum">
              <a:rPr lang="en-GB" smtClean="0"/>
              <a:t>13</a:t>
            </a:fld>
            <a:endParaRPr lang="en-GB" dirty="0"/>
          </a:p>
        </p:txBody>
      </p:sp>
    </p:spTree>
    <p:extLst>
      <p:ext uri="{BB962C8B-B14F-4D97-AF65-F5344CB8AC3E}">
        <p14:creationId xmlns:p14="http://schemas.microsoft.com/office/powerpoint/2010/main" val="58702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50134-42E0-4D17-A3B5-5917BF1F5118}" type="slidenum">
              <a:rPr lang="en-GB" smtClean="0"/>
              <a:t>14</a:t>
            </a:fld>
            <a:endParaRPr lang="en-GB" dirty="0"/>
          </a:p>
        </p:txBody>
      </p:sp>
    </p:spTree>
    <p:extLst>
      <p:ext uri="{BB962C8B-B14F-4D97-AF65-F5344CB8AC3E}">
        <p14:creationId xmlns:p14="http://schemas.microsoft.com/office/powerpoint/2010/main" val="224417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07000"/>
              </a:lnSpc>
              <a:spcBef>
                <a:spcPts val="200"/>
              </a:spcBef>
              <a:spcAft>
                <a:spcPts val="800"/>
              </a:spcAft>
            </a:pPr>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15</a:t>
            </a:fld>
            <a:endParaRPr lang="en-GB" dirty="0"/>
          </a:p>
        </p:txBody>
      </p:sp>
    </p:spTree>
    <p:extLst>
      <p:ext uri="{BB962C8B-B14F-4D97-AF65-F5344CB8AC3E}">
        <p14:creationId xmlns:p14="http://schemas.microsoft.com/office/powerpoint/2010/main" val="283865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50134-42E0-4D17-A3B5-5917BF1F5118}" type="slidenum">
              <a:rPr lang="en-GB" smtClean="0"/>
              <a:t>16</a:t>
            </a:fld>
            <a:endParaRPr lang="en-GB" dirty="0"/>
          </a:p>
        </p:txBody>
      </p:sp>
    </p:spTree>
    <p:extLst>
      <p:ext uri="{BB962C8B-B14F-4D97-AF65-F5344CB8AC3E}">
        <p14:creationId xmlns:p14="http://schemas.microsoft.com/office/powerpoint/2010/main" val="3348264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50134-42E0-4D17-A3B5-5917BF1F5118}" type="slidenum">
              <a:rPr lang="en-GB" smtClean="0"/>
              <a:t>17</a:t>
            </a:fld>
            <a:endParaRPr lang="en-GB" dirty="0"/>
          </a:p>
        </p:txBody>
      </p:sp>
    </p:spTree>
    <p:extLst>
      <p:ext uri="{BB962C8B-B14F-4D97-AF65-F5344CB8AC3E}">
        <p14:creationId xmlns:p14="http://schemas.microsoft.com/office/powerpoint/2010/main" val="305170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50134-42E0-4D17-A3B5-5917BF1F5118}" type="slidenum">
              <a:rPr lang="en-GB" smtClean="0"/>
              <a:t>18</a:t>
            </a:fld>
            <a:endParaRPr lang="en-GB" dirty="0"/>
          </a:p>
        </p:txBody>
      </p:sp>
    </p:spTree>
    <p:extLst>
      <p:ext uri="{BB962C8B-B14F-4D97-AF65-F5344CB8AC3E}">
        <p14:creationId xmlns:p14="http://schemas.microsoft.com/office/powerpoint/2010/main" val="335475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50134-42E0-4D17-A3B5-5917BF1F5118}" type="slidenum">
              <a:rPr lang="en-GB" smtClean="0"/>
              <a:t>19</a:t>
            </a:fld>
            <a:endParaRPr lang="en-GB"/>
          </a:p>
        </p:txBody>
      </p:sp>
    </p:spTree>
    <p:extLst>
      <p:ext uri="{BB962C8B-B14F-4D97-AF65-F5344CB8AC3E}">
        <p14:creationId xmlns:p14="http://schemas.microsoft.com/office/powerpoint/2010/main" val="4194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DB0646-ED90-49E0-B4CB-2EF0442E614A}" type="slidenum">
              <a:rPr lang="en-GB" smtClean="0"/>
              <a:t>2</a:t>
            </a:fld>
            <a:endParaRPr lang="en-GB" dirty="0"/>
          </a:p>
        </p:txBody>
      </p:sp>
    </p:spTree>
    <p:extLst>
      <p:ext uri="{BB962C8B-B14F-4D97-AF65-F5344CB8AC3E}">
        <p14:creationId xmlns:p14="http://schemas.microsoft.com/office/powerpoint/2010/main" val="315354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20</a:t>
            </a:fld>
            <a:endParaRPr lang="en-GB" dirty="0"/>
          </a:p>
        </p:txBody>
      </p:sp>
    </p:spTree>
    <p:extLst>
      <p:ext uri="{BB962C8B-B14F-4D97-AF65-F5344CB8AC3E}">
        <p14:creationId xmlns:p14="http://schemas.microsoft.com/office/powerpoint/2010/main" val="19031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3</a:t>
            </a:fld>
            <a:endParaRPr lang="en-GB" dirty="0"/>
          </a:p>
        </p:txBody>
      </p:sp>
    </p:spTree>
    <p:extLst>
      <p:ext uri="{BB962C8B-B14F-4D97-AF65-F5344CB8AC3E}">
        <p14:creationId xmlns:p14="http://schemas.microsoft.com/office/powerpoint/2010/main" val="108010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4</a:t>
            </a:fld>
            <a:endParaRPr lang="en-GB" dirty="0"/>
          </a:p>
        </p:txBody>
      </p:sp>
    </p:spTree>
    <p:extLst>
      <p:ext uri="{BB962C8B-B14F-4D97-AF65-F5344CB8AC3E}">
        <p14:creationId xmlns:p14="http://schemas.microsoft.com/office/powerpoint/2010/main" val="238709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5</a:t>
            </a:fld>
            <a:endParaRPr lang="en-GB" dirty="0"/>
          </a:p>
        </p:txBody>
      </p:sp>
    </p:spTree>
    <p:extLst>
      <p:ext uri="{BB962C8B-B14F-4D97-AF65-F5344CB8AC3E}">
        <p14:creationId xmlns:p14="http://schemas.microsoft.com/office/powerpoint/2010/main" val="128183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DB0646-ED90-49E0-B4CB-2EF0442E614A}" type="slidenum">
              <a:rPr lang="en-GB" smtClean="0"/>
              <a:t>6</a:t>
            </a:fld>
            <a:endParaRPr lang="en-GB" dirty="0"/>
          </a:p>
        </p:txBody>
      </p:sp>
    </p:spTree>
    <p:extLst>
      <p:ext uri="{BB962C8B-B14F-4D97-AF65-F5344CB8AC3E}">
        <p14:creationId xmlns:p14="http://schemas.microsoft.com/office/powerpoint/2010/main" val="359290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1DB0646-ED90-49E0-B4CB-2EF0442E614A}" type="slidenum">
              <a:rPr lang="en-GB" smtClean="0"/>
              <a:t>7</a:t>
            </a:fld>
            <a:endParaRPr lang="en-GB" dirty="0"/>
          </a:p>
        </p:txBody>
      </p:sp>
    </p:spTree>
    <p:extLst>
      <p:ext uri="{BB962C8B-B14F-4D97-AF65-F5344CB8AC3E}">
        <p14:creationId xmlns:p14="http://schemas.microsoft.com/office/powerpoint/2010/main" val="187524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8</a:t>
            </a:fld>
            <a:endParaRPr lang="en-GB" dirty="0"/>
          </a:p>
        </p:txBody>
      </p:sp>
    </p:spTree>
    <p:extLst>
      <p:ext uri="{BB962C8B-B14F-4D97-AF65-F5344CB8AC3E}">
        <p14:creationId xmlns:p14="http://schemas.microsoft.com/office/powerpoint/2010/main" val="118625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B0646-ED90-49E0-B4CB-2EF0442E614A}" type="slidenum">
              <a:rPr lang="en-GB" smtClean="0"/>
              <a:t>9</a:t>
            </a:fld>
            <a:endParaRPr lang="en-GB" dirty="0"/>
          </a:p>
        </p:txBody>
      </p:sp>
    </p:spTree>
    <p:extLst>
      <p:ext uri="{BB962C8B-B14F-4D97-AF65-F5344CB8AC3E}">
        <p14:creationId xmlns:p14="http://schemas.microsoft.com/office/powerpoint/2010/main" val="3519769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728166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79709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79"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Lina.Adinolfi@open.ac.uk" TargetMode="External"/><Relationship Id="rId2" Type="http://schemas.openxmlformats.org/officeDocument/2006/relationships/hyperlink" Target="mailto:Jo.Fayram@openac.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731519" y="1506415"/>
            <a:ext cx="7920773" cy="2492990"/>
          </a:xfrm>
        </p:spPr>
        <p:txBody>
          <a:bodyPr/>
          <a:lstStyle/>
          <a:p>
            <a:r>
              <a:rPr lang="en-GB" dirty="0">
                <a:effectLst/>
                <a:ea typeface="Calibri" panose="020F0502020204030204" pitchFamily="34" charset="0"/>
              </a:rPr>
              <a:t>Implementing a one-to-one online English for Academic </a:t>
            </a:r>
            <a:r>
              <a:rPr lang="en-GB" dirty="0">
                <a:ea typeface="Calibri" panose="020F0502020204030204" pitchFamily="34" charset="0"/>
              </a:rPr>
              <a:t>P</a:t>
            </a:r>
            <a:r>
              <a:rPr lang="en-GB" dirty="0">
                <a:effectLst/>
                <a:ea typeface="Calibri" panose="020F0502020204030204" pitchFamily="34" charset="0"/>
              </a:rPr>
              <a:t>urposes (EAP) support service across the University curriculum</a:t>
            </a:r>
            <a:br>
              <a:rPr lang="en-GB" dirty="0">
                <a:effectLst/>
                <a:ea typeface="Calibri" panose="020F0502020204030204" pitchFamily="34" charset="0"/>
              </a:rPr>
            </a:br>
            <a:endParaRPr lang="en-GB"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731519" y="4442603"/>
            <a:ext cx="7705115" cy="664797"/>
          </a:xfrm>
        </p:spPr>
        <p:txBody>
          <a:bodyPr/>
          <a:lstStyle/>
          <a:p>
            <a:r>
              <a:rPr lang="en-GB" sz="2400" dirty="0"/>
              <a:t>Dr Jo Fayram and Dr Lina </a:t>
            </a:r>
            <a:r>
              <a:rPr lang="en-GB" sz="2400" dirty="0" err="1"/>
              <a:t>Adinolfi</a:t>
            </a:r>
            <a:r>
              <a:rPr lang="en-GB" sz="2400" dirty="0"/>
              <a:t>, School of Languages and Applied Linguistics </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529090-56B1-4FC3-8F5D-A092EF4F9867}"/>
              </a:ext>
            </a:extLst>
          </p:cNvPr>
          <p:cNvSpPr>
            <a:spLocks noGrp="1"/>
          </p:cNvSpPr>
          <p:nvPr>
            <p:ph type="subTitle" idx="1"/>
          </p:nvPr>
        </p:nvSpPr>
        <p:spPr>
          <a:xfrm>
            <a:off x="948267" y="1354865"/>
            <a:ext cx="6227050" cy="744867"/>
          </a:xfrm>
        </p:spPr>
        <p:txBody>
          <a:bodyPr/>
          <a:lstStyle/>
          <a:p>
            <a:r>
              <a:rPr lang="en-GB" sz="2800" b="1" dirty="0">
                <a:latin typeface="+mj-lt"/>
              </a:rPr>
              <a:t>Research questions</a:t>
            </a:r>
          </a:p>
        </p:txBody>
      </p:sp>
      <p:sp>
        <p:nvSpPr>
          <p:cNvPr id="8" name="TextBox 7">
            <a:extLst>
              <a:ext uri="{FF2B5EF4-FFF2-40B4-BE49-F238E27FC236}">
                <a16:creationId xmlns:a16="http://schemas.microsoft.com/office/drawing/2014/main" id="{0CB4C543-EB28-40AF-A7FC-25DE417E4C9A}"/>
              </a:ext>
            </a:extLst>
          </p:cNvPr>
          <p:cNvSpPr txBox="1"/>
          <p:nvPr/>
        </p:nvSpPr>
        <p:spPr>
          <a:xfrm>
            <a:off x="844491" y="2276684"/>
            <a:ext cx="6915683" cy="2917978"/>
          </a:xfrm>
          <a:prstGeom prst="rect">
            <a:avLst/>
          </a:prstGeom>
          <a:noFill/>
        </p:spPr>
        <p:txBody>
          <a:bodyPr wrap="square">
            <a:spAutoFit/>
          </a:bodyPr>
          <a:lstStyle/>
          <a:p>
            <a:pPr marL="342900" lvl="0" indent="-342900">
              <a:lnSpc>
                <a:spcPct val="107000"/>
              </a:lnSpc>
              <a:spcAft>
                <a:spcPts val="600"/>
              </a:spcAft>
              <a:buFont typeface="+mj-lt"/>
              <a:buAutoNum type="arabicPeriod"/>
            </a:pP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 the impact of the one-to-one onlin</a:t>
            </a:r>
            <a:r>
              <a:rPr lang="en-GB"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e </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EAP </a:t>
            </a:r>
            <a:r>
              <a:rPr lang="en-GB"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s</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upport service on student success, as measured by standard OU indicators of </a:t>
            </a:r>
            <a:r>
              <a:rPr lang="en-GB"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completion</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and first time pass rates?</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 the value attributed to the one-to-one online EAP support service from the perspectives of the participating students and specialist tutors?</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78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479" y="-169333"/>
            <a:ext cx="6918837" cy="1167243"/>
          </a:xfrm>
        </p:spPr>
        <p:txBody>
          <a:bodyPr/>
          <a:lstStyle/>
          <a:p>
            <a:br>
              <a:rPr lang="en-GB" dirty="0"/>
            </a:br>
            <a:r>
              <a:rPr lang="en-GB" sz="2800" dirty="0"/>
              <a:t>Methodology (mixed methods</a:t>
            </a:r>
            <a:r>
              <a:rPr lang="en-GB" sz="2400" dirty="0"/>
              <a:t>)</a:t>
            </a:r>
            <a:endParaRPr lang="en-GB" dirty="0"/>
          </a:p>
        </p:txBody>
      </p:sp>
      <p:sp>
        <p:nvSpPr>
          <p:cNvPr id="3" name="Subtitle 2"/>
          <p:cNvSpPr>
            <a:spLocks noGrp="1"/>
          </p:cNvSpPr>
          <p:nvPr>
            <p:ph type="subTitle" idx="1"/>
          </p:nvPr>
        </p:nvSpPr>
        <p:spPr>
          <a:xfrm>
            <a:off x="961052" y="1449659"/>
            <a:ext cx="7342119" cy="249299"/>
          </a:xfrm>
        </p:spPr>
        <p:txBody>
          <a:bodyPr/>
          <a:lstStyle/>
          <a:p>
            <a:pPr lvl="0">
              <a:spcBef>
                <a:spcPts val="1000"/>
              </a:spcBef>
            </a:pPr>
            <a:endParaRPr lang="en-GB" dirty="0"/>
          </a:p>
        </p:txBody>
      </p:sp>
      <p:graphicFrame>
        <p:nvGraphicFramePr>
          <p:cNvPr id="4" name="Table 3">
            <a:extLst>
              <a:ext uri="{FF2B5EF4-FFF2-40B4-BE49-F238E27FC236}">
                <a16:creationId xmlns:a16="http://schemas.microsoft.com/office/drawing/2014/main" id="{4094E8C8-822F-417E-8847-CFFE9E828782}"/>
              </a:ext>
            </a:extLst>
          </p:cNvPr>
          <p:cNvGraphicFramePr>
            <a:graphicFrameLocks noGrp="1"/>
          </p:cNvGraphicFramePr>
          <p:nvPr>
            <p:extLst>
              <p:ext uri="{D42A27DB-BD31-4B8C-83A1-F6EECF244321}">
                <p14:modId xmlns:p14="http://schemas.microsoft.com/office/powerpoint/2010/main" val="4066278816"/>
              </p:ext>
            </p:extLst>
          </p:nvPr>
        </p:nvGraphicFramePr>
        <p:xfrm>
          <a:off x="256479" y="835378"/>
          <a:ext cx="8597589" cy="5881112"/>
        </p:xfrm>
        <a:graphic>
          <a:graphicData uri="http://schemas.openxmlformats.org/drawingml/2006/table">
            <a:tbl>
              <a:tblPr firstRow="1" firstCol="1" bandRow="1">
                <a:tableStyleId>{5C22544A-7EE6-4342-B048-85BDC9FD1C3A}</a:tableStyleId>
              </a:tblPr>
              <a:tblGrid>
                <a:gridCol w="5196054">
                  <a:extLst>
                    <a:ext uri="{9D8B030D-6E8A-4147-A177-3AD203B41FA5}">
                      <a16:colId xmlns:a16="http://schemas.microsoft.com/office/drawing/2014/main" val="3205035167"/>
                    </a:ext>
                  </a:extLst>
                </a:gridCol>
                <a:gridCol w="2585156">
                  <a:extLst>
                    <a:ext uri="{9D8B030D-6E8A-4147-A177-3AD203B41FA5}">
                      <a16:colId xmlns:a16="http://schemas.microsoft.com/office/drawing/2014/main" val="2860470049"/>
                    </a:ext>
                  </a:extLst>
                </a:gridCol>
                <a:gridCol w="816379">
                  <a:extLst>
                    <a:ext uri="{9D8B030D-6E8A-4147-A177-3AD203B41FA5}">
                      <a16:colId xmlns:a16="http://schemas.microsoft.com/office/drawing/2014/main" val="1887123618"/>
                    </a:ext>
                  </a:extLst>
                </a:gridCol>
              </a:tblGrid>
              <a:tr h="327378">
                <a:tc>
                  <a:txBody>
                    <a:bodyPr/>
                    <a:lstStyle/>
                    <a:p>
                      <a:pPr>
                        <a:lnSpc>
                          <a:spcPct val="107000"/>
                        </a:lnSpc>
                        <a:spcBef>
                          <a:spcPts val="200"/>
                        </a:spcBef>
                        <a:spcAft>
                          <a:spcPts val="800"/>
                        </a:spcAft>
                      </a:pPr>
                      <a:r>
                        <a:rPr lang="en-GB" sz="1800" dirty="0">
                          <a:effectLst/>
                        </a:rPr>
                        <a:t>Instruments and datasets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GB" sz="1800" dirty="0">
                          <a:effectLst/>
                        </a:rPr>
                        <a:t>Data analysis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GB" sz="1800">
                          <a:effectLst/>
                        </a:rPr>
                        <a:t>RQ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5331515"/>
                  </a:ext>
                </a:extLst>
              </a:tr>
              <a:tr h="1978136">
                <a:tc>
                  <a:txBody>
                    <a:bodyPr/>
                    <a:lstStyle/>
                    <a:p>
                      <a:pPr>
                        <a:lnSpc>
                          <a:spcPct val="107000"/>
                        </a:lnSpc>
                        <a:spcAft>
                          <a:spcPts val="800"/>
                        </a:spcAft>
                      </a:pPr>
                      <a:r>
                        <a:rPr lang="en-GB" sz="1800" dirty="0">
                          <a:effectLst/>
                        </a:rPr>
                        <a:t>a. Module completion &amp; first-time pass rates of 326 EAP student participants (intervention group) compared to those of 326 non-participating students from the same module presentations (control group), matched with the EAP participants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800"/>
                        </a:spcAft>
                      </a:pPr>
                      <a:r>
                        <a:rPr lang="en-GB" sz="1800">
                          <a:effectLst/>
                        </a:rPr>
                        <a:t>Quantitative analysis: propensity score matching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GB" sz="1800" dirty="0">
                          <a:effectLst/>
                        </a:rPr>
                        <a:t>RQ1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457185"/>
                  </a:ext>
                </a:extLst>
              </a:tr>
              <a:tr h="1301734">
                <a:tc>
                  <a:txBody>
                    <a:bodyPr/>
                    <a:lstStyle/>
                    <a:p>
                      <a:pPr>
                        <a:lnSpc>
                          <a:spcPct val="107000"/>
                        </a:lnSpc>
                        <a:spcAft>
                          <a:spcPts val="800"/>
                        </a:spcAft>
                      </a:pPr>
                      <a:r>
                        <a:rPr lang="en-GB" sz="1800" dirty="0">
                          <a:effectLst/>
                        </a:rPr>
                        <a:t>b. Ratings of the usefulness of EAP support sessions, based on 150 student &amp; 229 EAP tutor feedback forms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800"/>
                        </a:spcAft>
                      </a:pPr>
                      <a:r>
                        <a:rPr lang="en-GB" sz="1800">
                          <a:effectLst/>
                        </a:rPr>
                        <a:t>Quantitative analysis: descriptive statistics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GB" sz="1800">
                          <a:effectLst/>
                        </a:rPr>
                        <a:t>RQ2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0815623"/>
                  </a:ext>
                </a:extLst>
              </a:tr>
              <a:tr h="972130">
                <a:tc>
                  <a:txBody>
                    <a:bodyPr/>
                    <a:lstStyle/>
                    <a:p>
                      <a:pPr>
                        <a:lnSpc>
                          <a:spcPct val="107000"/>
                        </a:lnSpc>
                        <a:spcAft>
                          <a:spcPts val="800"/>
                        </a:spcAft>
                      </a:pPr>
                      <a:r>
                        <a:rPr lang="en-GB" sz="1800" dirty="0">
                          <a:effectLst/>
                        </a:rPr>
                        <a:t>c. Open comments from the above feedback forms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Qualitative analysis: thematic analysis of open comments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GB" sz="1800">
                          <a:effectLst/>
                        </a:rPr>
                        <a:t>RQ2</a:t>
                      </a:r>
                    </a:p>
                    <a:p>
                      <a:pPr>
                        <a:lnSpc>
                          <a:spcPct val="107000"/>
                        </a:lnSpc>
                        <a:spcBef>
                          <a:spcPts val="200"/>
                        </a:spcBef>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3207001"/>
                  </a:ext>
                </a:extLst>
              </a:tr>
              <a:tr h="1301734">
                <a:tc>
                  <a:txBody>
                    <a:bodyPr/>
                    <a:lstStyle/>
                    <a:p>
                      <a:pPr>
                        <a:lnSpc>
                          <a:spcPct val="107000"/>
                        </a:lnSpc>
                        <a:spcAft>
                          <a:spcPts val="800"/>
                        </a:spcAft>
                      </a:pPr>
                      <a:r>
                        <a:rPr lang="en-GB" sz="1800" dirty="0">
                          <a:effectLst/>
                        </a:rPr>
                        <a:t>d. Transcripts from 9 semi-structured student interviews who had received an EAP support session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Qualitative analysis: thematic analysis of student interviews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GB" sz="1800" dirty="0">
                          <a:effectLst/>
                        </a:rPr>
                        <a:t>RQ2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123220"/>
                  </a:ext>
                </a:extLst>
              </a:tr>
            </a:tbl>
          </a:graphicData>
        </a:graphic>
      </p:graphicFrame>
    </p:spTree>
    <p:extLst>
      <p:ext uri="{BB962C8B-B14F-4D97-AF65-F5344CB8AC3E}">
        <p14:creationId xmlns:p14="http://schemas.microsoft.com/office/powerpoint/2010/main" val="10812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5A5E-5DEA-2E64-4761-6852B27AC1F7}"/>
              </a:ext>
            </a:extLst>
          </p:cNvPr>
          <p:cNvSpPr>
            <a:spLocks noGrp="1"/>
          </p:cNvSpPr>
          <p:nvPr>
            <p:ph type="ctrTitle"/>
          </p:nvPr>
        </p:nvSpPr>
        <p:spPr>
          <a:xfrm>
            <a:off x="1775317" y="2394309"/>
            <a:ext cx="5400000" cy="553998"/>
          </a:xfrm>
        </p:spPr>
        <p:txBody>
          <a:bodyPr/>
          <a:lstStyle/>
          <a:p>
            <a:r>
              <a:rPr lang="en-GB" sz="4000" dirty="0"/>
              <a:t>Findings</a:t>
            </a:r>
          </a:p>
        </p:txBody>
      </p:sp>
    </p:spTree>
    <p:extLst>
      <p:ext uri="{BB962C8B-B14F-4D97-AF65-F5344CB8AC3E}">
        <p14:creationId xmlns:p14="http://schemas.microsoft.com/office/powerpoint/2010/main" val="15085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591186" y="864653"/>
            <a:ext cx="7586194" cy="387798"/>
          </a:xfrm>
        </p:spPr>
        <p:txBody>
          <a:bodyPr/>
          <a:lstStyle/>
          <a:p>
            <a:r>
              <a:rPr lang="en-GB" sz="2800" dirty="0"/>
              <a:t>Module completion and first-time pass rates</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a:xfrm>
            <a:off x="312235" y="1393903"/>
            <a:ext cx="7954398" cy="581698"/>
          </a:xfrm>
        </p:spPr>
        <p:txBody>
          <a:bodyPr/>
          <a:lstStyle/>
          <a:p>
            <a:pPr marL="285750" indent="-285750">
              <a:buFont typeface="Wingdings" panose="05000000000000000000" pitchFamily="2" charset="2"/>
              <a:buChar char="Ø"/>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dirty="0"/>
          </a:p>
        </p:txBody>
      </p:sp>
      <p:sp>
        <p:nvSpPr>
          <p:cNvPr id="8" name="TextBox 7">
            <a:extLst>
              <a:ext uri="{FF2B5EF4-FFF2-40B4-BE49-F238E27FC236}">
                <a16:creationId xmlns:a16="http://schemas.microsoft.com/office/drawing/2014/main" id="{D6DFA830-D0A7-4D22-93D8-3DECE630E2D4}"/>
              </a:ext>
            </a:extLst>
          </p:cNvPr>
          <p:cNvSpPr txBox="1"/>
          <p:nvPr/>
        </p:nvSpPr>
        <p:spPr>
          <a:xfrm>
            <a:off x="450716" y="1393903"/>
            <a:ext cx="8177265" cy="865173"/>
          </a:xfrm>
          <a:prstGeom prst="rect">
            <a:avLst/>
          </a:prstGeom>
          <a:noFill/>
        </p:spPr>
        <p:txBody>
          <a:bodyPr wrap="square">
            <a:spAutoFit/>
          </a:bodyPr>
          <a:lstStyle/>
          <a:p>
            <a:pPr>
              <a:lnSpc>
                <a:spcPct val="107000"/>
              </a:lnSpc>
              <a:spcAft>
                <a:spcPts val="800"/>
              </a:spcAft>
            </a:pP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Comparison of intervention group and matched control group against outcome measures (RQ1)</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5ED3B06-89EF-4884-BAC2-D16A800DBF49}"/>
              </a:ext>
            </a:extLst>
          </p:cNvPr>
          <p:cNvGraphicFramePr>
            <a:graphicFrameLocks noGrp="1"/>
          </p:cNvGraphicFramePr>
          <p:nvPr>
            <p:extLst>
              <p:ext uri="{D42A27DB-BD31-4B8C-83A1-F6EECF244321}">
                <p14:modId xmlns:p14="http://schemas.microsoft.com/office/powerpoint/2010/main" val="2536956639"/>
              </p:ext>
            </p:extLst>
          </p:nvPr>
        </p:nvGraphicFramePr>
        <p:xfrm>
          <a:off x="592162" y="2541980"/>
          <a:ext cx="8177265" cy="3909619"/>
        </p:xfrm>
        <a:graphic>
          <a:graphicData uri="http://schemas.openxmlformats.org/drawingml/2006/table">
            <a:tbl>
              <a:tblPr firstRow="1" firstCol="1" bandRow="1">
                <a:tableStyleId>{5C22544A-7EE6-4342-B048-85BDC9FD1C3A}</a:tableStyleId>
              </a:tblPr>
              <a:tblGrid>
                <a:gridCol w="4034922">
                  <a:extLst>
                    <a:ext uri="{9D8B030D-6E8A-4147-A177-3AD203B41FA5}">
                      <a16:colId xmlns:a16="http://schemas.microsoft.com/office/drawing/2014/main" val="510345768"/>
                    </a:ext>
                  </a:extLst>
                </a:gridCol>
                <a:gridCol w="2170323">
                  <a:extLst>
                    <a:ext uri="{9D8B030D-6E8A-4147-A177-3AD203B41FA5}">
                      <a16:colId xmlns:a16="http://schemas.microsoft.com/office/drawing/2014/main" val="121737048"/>
                    </a:ext>
                  </a:extLst>
                </a:gridCol>
                <a:gridCol w="1972020">
                  <a:extLst>
                    <a:ext uri="{9D8B030D-6E8A-4147-A177-3AD203B41FA5}">
                      <a16:colId xmlns:a16="http://schemas.microsoft.com/office/drawing/2014/main" val="681627509"/>
                    </a:ext>
                  </a:extLst>
                </a:gridCol>
              </a:tblGrid>
              <a:tr h="1256997">
                <a:tc>
                  <a:txBody>
                    <a:bodyPr/>
                    <a:lstStyle/>
                    <a:p>
                      <a:pPr>
                        <a:lnSpc>
                          <a:spcPct val="107000"/>
                        </a:lnSpc>
                        <a:spcAft>
                          <a:spcPts val="800"/>
                        </a:spcAft>
                      </a:pPr>
                      <a:r>
                        <a:rPr lang="en-GB" sz="2800" dirty="0">
                          <a:effectLst/>
                          <a:latin typeface="Calibri" panose="020F0502020204030204" pitchFamily="34" charset="0"/>
                          <a:cs typeface="Calibri" panose="020F0502020204030204" pitchFamily="34" charset="0"/>
                        </a:rPr>
                        <a:t>Outcome measure</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tc>
                  <a:txBody>
                    <a:bodyPr/>
                    <a:lstStyle/>
                    <a:p>
                      <a:pPr>
                        <a:lnSpc>
                          <a:spcPct val="107000"/>
                        </a:lnSpc>
                        <a:spcAft>
                          <a:spcPts val="800"/>
                        </a:spcAft>
                      </a:pPr>
                      <a:r>
                        <a:rPr lang="en-GB" sz="2800">
                          <a:effectLst/>
                          <a:latin typeface="Calibri" panose="020F0502020204030204" pitchFamily="34" charset="0"/>
                          <a:cs typeface="Calibri" panose="020F0502020204030204" pitchFamily="34" charset="0"/>
                        </a:rPr>
                        <a:t>Intervention</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tc>
                  <a:txBody>
                    <a:bodyPr/>
                    <a:lstStyle/>
                    <a:p>
                      <a:pPr>
                        <a:lnSpc>
                          <a:spcPct val="107000"/>
                        </a:lnSpc>
                        <a:spcAft>
                          <a:spcPts val="800"/>
                        </a:spcAft>
                      </a:pPr>
                      <a:r>
                        <a:rPr lang="en-GB" sz="2800">
                          <a:effectLst/>
                          <a:latin typeface="Calibri" panose="020F0502020204030204" pitchFamily="34" charset="0"/>
                          <a:cs typeface="Calibri" panose="020F0502020204030204" pitchFamily="34" charset="0"/>
                        </a:rPr>
                        <a:t>Control</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extLst>
                  <a:ext uri="{0D108BD9-81ED-4DB2-BD59-A6C34878D82A}">
                    <a16:rowId xmlns:a16="http://schemas.microsoft.com/office/drawing/2014/main" val="2441632766"/>
                  </a:ext>
                </a:extLst>
              </a:tr>
              <a:tr h="1256997">
                <a:tc>
                  <a:txBody>
                    <a:bodyPr/>
                    <a:lstStyle/>
                    <a:p>
                      <a:pPr algn="l">
                        <a:lnSpc>
                          <a:spcPct val="107000"/>
                        </a:lnSpc>
                        <a:spcAft>
                          <a:spcPts val="800"/>
                        </a:spcAft>
                      </a:pPr>
                      <a:r>
                        <a:rPr lang="en-GB" sz="2800">
                          <a:effectLst/>
                          <a:latin typeface="Calibri" panose="020F0502020204030204" pitchFamily="34" charset="0"/>
                          <a:cs typeface="Calibri" panose="020F0502020204030204" pitchFamily="34" charset="0"/>
                        </a:rPr>
                        <a:t>Module completion rate</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tc>
                  <a:txBody>
                    <a:bodyPr/>
                    <a:lstStyle/>
                    <a:p>
                      <a:pPr algn="l">
                        <a:lnSpc>
                          <a:spcPct val="107000"/>
                        </a:lnSpc>
                        <a:spcAft>
                          <a:spcPts val="800"/>
                        </a:spcAft>
                      </a:pPr>
                      <a:r>
                        <a:rPr lang="en-GB" sz="2800">
                          <a:effectLst/>
                          <a:latin typeface="Calibri" panose="020F0502020204030204" pitchFamily="34" charset="0"/>
                          <a:cs typeface="Calibri" panose="020F0502020204030204" pitchFamily="34" charset="0"/>
                        </a:rPr>
                        <a:t>83%</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tc>
                  <a:txBody>
                    <a:bodyPr/>
                    <a:lstStyle/>
                    <a:p>
                      <a:pPr algn="l">
                        <a:lnSpc>
                          <a:spcPct val="107000"/>
                        </a:lnSpc>
                        <a:spcAft>
                          <a:spcPts val="800"/>
                        </a:spcAft>
                      </a:pPr>
                      <a:r>
                        <a:rPr lang="en-GB" sz="2800">
                          <a:effectLst/>
                          <a:latin typeface="Calibri" panose="020F0502020204030204" pitchFamily="34" charset="0"/>
                          <a:cs typeface="Calibri" panose="020F0502020204030204" pitchFamily="34" charset="0"/>
                        </a:rPr>
                        <a:t>72%</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extLst>
                  <a:ext uri="{0D108BD9-81ED-4DB2-BD59-A6C34878D82A}">
                    <a16:rowId xmlns:a16="http://schemas.microsoft.com/office/drawing/2014/main" val="368071700"/>
                  </a:ext>
                </a:extLst>
              </a:tr>
              <a:tr h="1395625">
                <a:tc>
                  <a:txBody>
                    <a:bodyPr/>
                    <a:lstStyle/>
                    <a:p>
                      <a:pPr algn="l">
                        <a:lnSpc>
                          <a:spcPct val="107000"/>
                        </a:lnSpc>
                        <a:spcAft>
                          <a:spcPts val="800"/>
                        </a:spcAft>
                      </a:pPr>
                      <a:r>
                        <a:rPr lang="en-GB" sz="2800">
                          <a:effectLst/>
                          <a:latin typeface="Calibri" panose="020F0502020204030204" pitchFamily="34" charset="0"/>
                          <a:cs typeface="Calibri" panose="020F0502020204030204" pitchFamily="34" charset="0"/>
                        </a:rPr>
                        <a:t>Module first-time pass rate</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tc>
                  <a:txBody>
                    <a:bodyPr/>
                    <a:lstStyle/>
                    <a:p>
                      <a:pPr algn="l">
                        <a:lnSpc>
                          <a:spcPct val="107000"/>
                        </a:lnSpc>
                        <a:spcAft>
                          <a:spcPts val="800"/>
                        </a:spcAft>
                      </a:pPr>
                      <a:r>
                        <a:rPr lang="en-GB" sz="2800">
                          <a:effectLst/>
                          <a:latin typeface="Calibri" panose="020F0502020204030204" pitchFamily="34" charset="0"/>
                          <a:cs typeface="Calibri" panose="020F0502020204030204" pitchFamily="34" charset="0"/>
                        </a:rPr>
                        <a:t>70%</a:t>
                      </a:r>
                      <a:endParaRPr lang="en-GB"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tc>
                  <a:txBody>
                    <a:bodyPr/>
                    <a:lstStyle/>
                    <a:p>
                      <a:pPr algn="l">
                        <a:lnSpc>
                          <a:spcPct val="107000"/>
                        </a:lnSpc>
                        <a:spcAft>
                          <a:spcPts val="800"/>
                        </a:spcAft>
                      </a:pPr>
                      <a:r>
                        <a:rPr lang="en-GB" sz="2800" dirty="0">
                          <a:effectLst/>
                          <a:latin typeface="Calibri" panose="020F0502020204030204" pitchFamily="34" charset="0"/>
                          <a:cs typeface="Calibri" panose="020F0502020204030204" pitchFamily="34" charset="0"/>
                        </a:rPr>
                        <a:t>69%</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53975" marB="53975"/>
                </a:tc>
                <a:extLst>
                  <a:ext uri="{0D108BD9-81ED-4DB2-BD59-A6C34878D82A}">
                    <a16:rowId xmlns:a16="http://schemas.microsoft.com/office/drawing/2014/main" val="1954389149"/>
                  </a:ext>
                </a:extLst>
              </a:tr>
            </a:tbl>
          </a:graphicData>
        </a:graphic>
      </p:graphicFrame>
    </p:spTree>
    <p:extLst>
      <p:ext uri="{BB962C8B-B14F-4D97-AF65-F5344CB8AC3E}">
        <p14:creationId xmlns:p14="http://schemas.microsoft.com/office/powerpoint/2010/main" val="255216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240" y="862887"/>
            <a:ext cx="7161520" cy="1329595"/>
          </a:xfrm>
        </p:spPr>
        <p:txBody>
          <a:bodyPr/>
          <a:lstStyle/>
          <a:p>
            <a:r>
              <a:rPr lang="en-GB" sz="2400" dirty="0">
                <a:ea typeface="Calibri" panose="020F0502020204030204" pitchFamily="34" charset="0"/>
                <a:cs typeface="Calibri" panose="020F0502020204030204" pitchFamily="34" charset="0"/>
              </a:rPr>
              <a:t>V</a:t>
            </a:r>
            <a:r>
              <a:rPr lang="en-GB" sz="2400" dirty="0">
                <a:effectLst/>
                <a:ea typeface="Calibri" panose="020F0502020204030204" pitchFamily="34" charset="0"/>
                <a:cs typeface="Calibri" panose="020F0502020204030204" pitchFamily="34" charset="0"/>
              </a:rPr>
              <a:t>alue attributed to students’ academic progress from their own and the specialist EAP tutors’ perspectives (RQ2)</a:t>
            </a:r>
            <a:br>
              <a:rPr lang="en-GB" sz="2400" dirty="0">
                <a:effectLst/>
                <a:ea typeface="Calibri" panose="020F0502020204030204" pitchFamily="34" charset="0"/>
                <a:cs typeface="Times New Roman" panose="02020603050405020304" pitchFamily="18" charset="0"/>
              </a:rPr>
            </a:br>
            <a:endParaRPr lang="en-GB" sz="2400" dirty="0"/>
          </a:p>
        </p:txBody>
      </p:sp>
      <p:sp>
        <p:nvSpPr>
          <p:cNvPr id="3" name="Content Placeholder 2"/>
          <p:cNvSpPr>
            <a:spLocks noGrp="1"/>
          </p:cNvSpPr>
          <p:nvPr>
            <p:ph type="subTitle" idx="1"/>
          </p:nvPr>
        </p:nvSpPr>
        <p:spPr>
          <a:xfrm>
            <a:off x="991240" y="1943100"/>
            <a:ext cx="7396408" cy="498764"/>
          </a:xfrm>
        </p:spPr>
        <p:txBody>
          <a:bodyPr>
            <a:no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mj-lt"/>
                <a:ea typeface="Calibri" panose="020F0502020204030204" pitchFamily="34" charset="0"/>
                <a:cs typeface="Calibri" panose="020F0502020204030204" pitchFamily="34" charset="0"/>
              </a:rPr>
              <a:t>Student evaluation data</a:t>
            </a:r>
            <a:endParaRPr lang="en-GB" sz="2400" dirty="0">
              <a:effectLst/>
              <a:latin typeface="+mj-lt"/>
              <a:ea typeface="Calibri" panose="020F0502020204030204" pitchFamily="34" charset="0"/>
              <a:cs typeface="Times New Roman" panose="02020603050405020304" pitchFamily="18" charset="0"/>
            </a:endParaRPr>
          </a:p>
          <a:p>
            <a:pPr marL="0" indent="0">
              <a:buNone/>
            </a:pPr>
            <a:endParaRPr lang="en-GB" sz="1400" dirty="0">
              <a:solidFill>
                <a:srgbClr val="FF0000"/>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ABDAAC9B-C7FB-4589-A941-89D007D6BFF2}"/>
              </a:ext>
            </a:extLst>
          </p:cNvPr>
          <p:cNvGraphicFramePr/>
          <p:nvPr>
            <p:extLst>
              <p:ext uri="{D42A27DB-BD31-4B8C-83A1-F6EECF244321}">
                <p14:modId xmlns:p14="http://schemas.microsoft.com/office/powerpoint/2010/main" val="2249047787"/>
              </p:ext>
            </p:extLst>
          </p:nvPr>
        </p:nvGraphicFramePr>
        <p:xfrm>
          <a:off x="899571" y="2385153"/>
          <a:ext cx="6299075" cy="3501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75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237" y="969362"/>
            <a:ext cx="8056593" cy="997196"/>
          </a:xfrm>
        </p:spPr>
        <p:txBody>
          <a:bodyPr/>
          <a:lstStyle/>
          <a:p>
            <a:r>
              <a:rPr lang="en-GB" sz="2400" dirty="0">
                <a:ea typeface="Calibri" panose="020F0502020204030204" pitchFamily="34" charset="0"/>
                <a:cs typeface="Calibri" panose="020F0502020204030204" pitchFamily="34" charset="0"/>
              </a:rPr>
              <a:t>V</a:t>
            </a:r>
            <a:r>
              <a:rPr lang="en-GB" sz="2400" dirty="0">
                <a:effectLst/>
                <a:ea typeface="Calibri" panose="020F0502020204030204" pitchFamily="34" charset="0"/>
                <a:cs typeface="Calibri" panose="020F0502020204030204" pitchFamily="34" charset="0"/>
              </a:rPr>
              <a:t>alue attributed to students’ academic</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Calibri" panose="020F0502020204030204" pitchFamily="34" charset="0"/>
              </a:rPr>
              <a:t>progress from their own and the specialist EAP </a:t>
            </a:r>
            <a:br>
              <a:rPr lang="en-GB" sz="2400" dirty="0">
                <a:effectLst/>
                <a:ea typeface="Calibri" panose="020F0502020204030204" pitchFamily="34" charset="0"/>
                <a:cs typeface="Calibri" panose="020F0502020204030204" pitchFamily="34" charset="0"/>
              </a:rPr>
            </a:br>
            <a:r>
              <a:rPr lang="en-GB" sz="2400" dirty="0">
                <a:effectLst/>
                <a:ea typeface="Calibri" panose="020F0502020204030204" pitchFamily="34" charset="0"/>
                <a:cs typeface="Calibri" panose="020F0502020204030204" pitchFamily="34" charset="0"/>
              </a:rPr>
              <a:t>tutors’ perspectives (RQ2)</a:t>
            </a:r>
            <a:endParaRPr lang="en-GB" sz="2400" dirty="0"/>
          </a:p>
        </p:txBody>
      </p:sp>
      <p:sp>
        <p:nvSpPr>
          <p:cNvPr id="3" name="Subtitle 2"/>
          <p:cNvSpPr>
            <a:spLocks noGrp="1"/>
          </p:cNvSpPr>
          <p:nvPr>
            <p:ph type="subTitle" idx="1"/>
          </p:nvPr>
        </p:nvSpPr>
        <p:spPr>
          <a:xfrm>
            <a:off x="977237" y="2227382"/>
            <a:ext cx="5899872" cy="521648"/>
          </a:xfrm>
        </p:spPr>
        <p:txBody>
          <a:bodyPr/>
          <a:lstStyle/>
          <a:p>
            <a:pPr lvl="0">
              <a:spcBef>
                <a:spcPts val="1000"/>
              </a:spcBef>
            </a:pPr>
            <a:r>
              <a:rPr lang="en-GB" sz="2400" dirty="0">
                <a:latin typeface="+mj-lt"/>
                <a:ea typeface="Calibri" panose="020F0502020204030204" pitchFamily="34" charset="0"/>
                <a:cs typeface="Calibri" panose="020F0502020204030204" pitchFamily="34" charset="0"/>
              </a:rPr>
              <a:t>Specialist EAP tutor </a:t>
            </a:r>
            <a:r>
              <a:rPr lang="en-GB" sz="2400" dirty="0">
                <a:effectLst/>
                <a:latin typeface="+mj-lt"/>
                <a:ea typeface="Calibri" panose="020F0502020204030204" pitchFamily="34" charset="0"/>
                <a:cs typeface="Calibri" panose="020F0502020204030204" pitchFamily="34" charset="0"/>
              </a:rPr>
              <a:t>evaluation data</a:t>
            </a:r>
            <a:endParaRPr lang="en-GB" sz="2400" dirty="0">
              <a:latin typeface="+mj-lt"/>
            </a:endParaRPr>
          </a:p>
        </p:txBody>
      </p:sp>
      <p:graphicFrame>
        <p:nvGraphicFramePr>
          <p:cNvPr id="8" name="Chart 7">
            <a:extLst>
              <a:ext uri="{FF2B5EF4-FFF2-40B4-BE49-F238E27FC236}">
                <a16:creationId xmlns:a16="http://schemas.microsoft.com/office/drawing/2014/main" id="{24F47494-9767-466F-995F-9DA0627892E6}"/>
              </a:ext>
            </a:extLst>
          </p:cNvPr>
          <p:cNvGraphicFramePr/>
          <p:nvPr>
            <p:extLst>
              <p:ext uri="{D42A27DB-BD31-4B8C-83A1-F6EECF244321}">
                <p14:modId xmlns:p14="http://schemas.microsoft.com/office/powerpoint/2010/main" val="1124426314"/>
              </p:ext>
            </p:extLst>
          </p:nvPr>
        </p:nvGraphicFramePr>
        <p:xfrm>
          <a:off x="977238" y="2749030"/>
          <a:ext cx="6884084" cy="3440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568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742" y="741382"/>
            <a:ext cx="7755942" cy="1730730"/>
          </a:xfrm>
        </p:spPr>
        <p:txBody>
          <a:bodyPr/>
          <a:lstStyle/>
          <a:p>
            <a:pPr>
              <a:lnSpc>
                <a:spcPct val="107000"/>
              </a:lnSpc>
              <a:spcAft>
                <a:spcPts val="800"/>
              </a:spcAft>
              <a:tabLst>
                <a:tab pos="2520950" algn="l"/>
              </a:tabLst>
            </a:pPr>
            <a:r>
              <a:rPr lang="en-GB" sz="2400" dirty="0">
                <a:latin typeface="Calibri" panose="020F0502020204030204" pitchFamily="34" charset="0"/>
                <a:ea typeface="Calibri" panose="020F0502020204030204" pitchFamily="34" charset="0"/>
                <a:cs typeface="Calibri" panose="020F0502020204030204" pitchFamily="34" charset="0"/>
              </a:rPr>
              <a:t>V</a:t>
            </a:r>
            <a:r>
              <a:rPr lang="en-GB" sz="2400" b="1" dirty="0">
                <a:effectLst/>
                <a:latin typeface="Calibri" panose="020F0502020204030204" pitchFamily="34" charset="0"/>
                <a:ea typeface="Calibri" panose="020F0502020204030204" pitchFamily="34" charset="0"/>
                <a:cs typeface="Calibri" panose="020F0502020204030204" pitchFamily="34" charset="0"/>
              </a:rPr>
              <a:t>alue attributed to students’ academic progress from their own and the specialist  EAP tutors’ perspectives (RQ2)</a:t>
            </a:r>
            <a:br>
              <a:rPr lang="en-GB" sz="1800" b="1" dirty="0">
                <a:effectLst/>
                <a:latin typeface="Calibri" panose="020F0502020204030204" pitchFamily="34" charset="0"/>
                <a:ea typeface="Calibri" panose="020F0502020204030204" pitchFamily="34" charset="0"/>
                <a:cs typeface="Calibri" panose="020F0502020204030204" pitchFamily="34" charset="0"/>
              </a:rPr>
            </a:br>
            <a:br>
              <a:rPr lang="en-GB" sz="1800" b="1" dirty="0">
                <a:effectLst/>
                <a:latin typeface="Calibri" panose="020F0502020204030204" pitchFamily="34" charset="0"/>
                <a:ea typeface="Calibri" panose="020F0502020204030204" pitchFamily="34" charset="0"/>
                <a:cs typeface="Calibri" panose="020F0502020204030204" pitchFamily="34" charset="0"/>
              </a:rPr>
            </a:br>
            <a:r>
              <a:rPr lang="en-GB" sz="2000" b="1" dirty="0">
                <a:effectLst/>
                <a:latin typeface="Calibri" panose="020F0502020204030204" pitchFamily="34" charset="0"/>
                <a:ea typeface="Calibri" panose="020F0502020204030204" pitchFamily="34" charset="0"/>
              </a:rPr>
              <a:t>Themes and sub-themes derived from student and tutor open survey comments and student interviews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type="subTitle" idx="1"/>
          </p:nvPr>
        </p:nvSpPr>
        <p:spPr>
          <a:xfrm>
            <a:off x="528742" y="2472112"/>
            <a:ext cx="8555491" cy="929716"/>
          </a:xfrm>
        </p:spPr>
        <p:txBody>
          <a:bodyPr>
            <a:noAutofit/>
          </a:bodyPr>
          <a:lstStyle/>
          <a:p>
            <a:endParaRPr lang="en-GB" sz="1400" b="1" dirty="0">
              <a:solidFill>
                <a:schemeClr val="accent1"/>
              </a:solidFill>
              <a:latin typeface="Calibri" panose="020F0502020204030204" pitchFamily="34" charset="0"/>
              <a:cs typeface="Calibri" panose="020F0502020204030204" pitchFamily="34" charset="0"/>
            </a:endParaRPr>
          </a:p>
          <a:p>
            <a:r>
              <a:rPr lang="en-GB" sz="2000" b="1" dirty="0">
                <a:solidFill>
                  <a:schemeClr val="accent1"/>
                </a:solidFill>
                <a:latin typeface="Calibri" panose="020F0502020204030204" pitchFamily="34" charset="0"/>
                <a:cs typeface="Calibri" panose="020F0502020204030204" pitchFamily="34" charset="0"/>
              </a:rPr>
              <a:t>Academic impact </a:t>
            </a:r>
          </a:p>
          <a:p>
            <a:endParaRPr lang="en-GB" b="1" dirty="0">
              <a:solidFill>
                <a:schemeClr val="accent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1"/>
                </a:solidFill>
                <a:latin typeface="Calibri" panose="020F0502020204030204" pitchFamily="34" charset="0"/>
                <a:cs typeface="Calibri" panose="020F0502020204030204" pitchFamily="34" charset="0"/>
              </a:rPr>
              <a:t>Progress</a:t>
            </a:r>
          </a:p>
          <a:p>
            <a:r>
              <a:rPr lang="en-GB" sz="1800" i="1" dirty="0">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My writing level was so bad, so poor. For me, oh my God, I saw that my level was better and I just, like, I was like climbing the Everest- you know that huge mountain and I say at least I know where I am at the moment and what I have to do.’ (Student </a:t>
            </a:r>
            <a:r>
              <a:rPr lang="en-GB" dirty="0">
                <a:latin typeface="Calibri" panose="020F0502020204030204" pitchFamily="34" charset="0"/>
                <a:ea typeface="Calibri" panose="020F0502020204030204" pitchFamily="34" charset="0"/>
                <a:cs typeface="Calibri" panose="020F0502020204030204" pitchFamily="34" charset="0"/>
              </a:rPr>
              <a:t>in</a:t>
            </a:r>
            <a:r>
              <a:rPr lang="en-GB" sz="1800" dirty="0">
                <a:effectLst/>
                <a:latin typeface="Calibri" panose="020F0502020204030204" pitchFamily="34" charset="0"/>
                <a:ea typeface="Calibri" panose="020F0502020204030204" pitchFamily="34" charset="0"/>
                <a:cs typeface="Calibri" panose="020F0502020204030204" pitchFamily="34" charset="0"/>
              </a:rPr>
              <a:t>terview comment)</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dirty="0">
                <a:solidFill>
                  <a:schemeClr val="accent1"/>
                </a:solidFill>
                <a:latin typeface="Calibri" panose="020F0502020204030204" pitchFamily="34" charset="0"/>
                <a:cs typeface="Calibri" panose="020F0502020204030204" pitchFamily="34" charset="0"/>
              </a:rPr>
              <a:t>TMA scores</a:t>
            </a:r>
          </a:p>
          <a:p>
            <a:r>
              <a:rPr lang="en-GB" sz="1800" dirty="0">
                <a:effectLst/>
                <a:latin typeface="Calibri" panose="020F0502020204030204" pitchFamily="34" charset="0"/>
                <a:ea typeface="Calibri" panose="020F0502020204030204" pitchFamily="34" charset="0"/>
                <a:cs typeface="Calibri" panose="020F0502020204030204" pitchFamily="34" charset="0"/>
              </a:rPr>
              <a:t>‘[Student] contacted me this morning to tell me that he had received a mark of 58% for TMA02, whereas his mark for TMA01 was 0%.’ (Tutor survey comment)</a:t>
            </a:r>
          </a:p>
          <a:p>
            <a:endParaRPr lang="en-GB" i="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Retention</a:t>
            </a:r>
            <a:endParaRPr lang="en-GB" i="1" dirty="0">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‘I was on the verge of deferring or stopping studying altogether. It was amazing. It was really good.’  (Student interview comment)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cs typeface="Calibri" panose="020F0502020204030204" pitchFamily="34" charset="0"/>
            </a:endParaRPr>
          </a:p>
          <a:p>
            <a:pPr marL="0" indent="0">
              <a:buNone/>
            </a:pPr>
            <a:endParaRPr lang="en-GB"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42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556" y="190259"/>
            <a:ext cx="6807200" cy="579582"/>
          </a:xfrm>
        </p:spPr>
        <p:txBody>
          <a:bodyPr/>
          <a:lstStyle/>
          <a:p>
            <a:pPr>
              <a:lnSpc>
                <a:spcPct val="107000"/>
              </a:lnSpc>
              <a:spcAft>
                <a:spcPts val="800"/>
              </a:spcAft>
              <a:tabLst>
                <a:tab pos="2520950" algn="l"/>
              </a:tabLst>
            </a:pPr>
            <a:br>
              <a:rPr lang="en-GB" sz="1800" b="1"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type="subTitle" idx="1"/>
          </p:nvPr>
        </p:nvSpPr>
        <p:spPr>
          <a:xfrm>
            <a:off x="294255" y="447705"/>
            <a:ext cx="8320936" cy="579583"/>
          </a:xfrm>
        </p:spPr>
        <p:txBody>
          <a:bodyPr>
            <a:noAutofit/>
          </a:bodyPr>
          <a:lstStyle/>
          <a:p>
            <a:endParaRPr lang="en-GB" sz="1400" b="1" dirty="0">
              <a:solidFill>
                <a:schemeClr val="accent1"/>
              </a:solidFill>
              <a:latin typeface="Calibri" panose="020F0502020204030204" pitchFamily="34" charset="0"/>
              <a:cs typeface="Calibri" panose="020F0502020204030204" pitchFamily="34" charset="0"/>
            </a:endParaRPr>
          </a:p>
          <a:p>
            <a:r>
              <a:rPr lang="en-GB" sz="2400" b="1" dirty="0">
                <a:solidFill>
                  <a:schemeClr val="accent1"/>
                </a:solidFill>
                <a:latin typeface="Calibri" panose="020F0502020204030204" pitchFamily="34" charset="0"/>
                <a:cs typeface="Calibri" panose="020F0502020204030204" pitchFamily="34" charset="0"/>
              </a:rPr>
              <a:t>Factors contributing to academic impact </a:t>
            </a:r>
          </a:p>
          <a:p>
            <a:endParaRPr lang="en-GB" sz="2400" b="1" dirty="0">
              <a:solidFill>
                <a:schemeClr val="accent1"/>
              </a:solidFill>
              <a:latin typeface="Calibri" panose="020F0502020204030204" pitchFamily="34" charset="0"/>
              <a:cs typeface="Calibri" panose="020F0502020204030204" pitchFamily="34" charset="0"/>
            </a:endParaRPr>
          </a:p>
          <a:p>
            <a:endParaRPr lang="en-GB" b="1" dirty="0">
              <a:solidFill>
                <a:schemeClr val="accent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b="1" dirty="0">
                <a:solidFill>
                  <a:schemeClr val="accent1"/>
                </a:solidFill>
                <a:latin typeface="Calibri" panose="020F0502020204030204" pitchFamily="34" charset="0"/>
                <a:cs typeface="Calibri" panose="020F0502020204030204" pitchFamily="34" charset="0"/>
              </a:rPr>
              <a:t>Student confidence &amp; self-belief</a:t>
            </a:r>
          </a:p>
          <a:p>
            <a:r>
              <a:rPr lang="en-GB"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dirty="0">
                <a:effectLst/>
                <a:latin typeface="Calibri" panose="020F0502020204030204" pitchFamily="34" charset="0"/>
                <a:ea typeface="Calibri" panose="020F0502020204030204" pitchFamily="34" charset="0"/>
                <a:cs typeface="Calibri" panose="020F0502020204030204" pitchFamily="34" charset="0"/>
              </a:rPr>
              <a:t>As soon as I spoke to [the tutor], I knew I could do this. I really needed this support.  A lifeline.’ (Student interview comment)</a:t>
            </a:r>
          </a:p>
          <a:p>
            <a:endParaRPr lang="en-GB" dirty="0">
              <a:effectLst/>
              <a:latin typeface="Calibri" panose="020F0502020204030204" pitchFamily="34" charset="0"/>
              <a:ea typeface="Calibri" panose="020F0502020204030204" pitchFamily="34" charset="0"/>
              <a:cs typeface="Calibri" panose="020F0502020204030204" pitchFamily="34"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b="1" dirty="0">
                <a:solidFill>
                  <a:schemeClr val="accent1"/>
                </a:solidFill>
                <a:latin typeface="Calibri" panose="020F0502020204030204" pitchFamily="34" charset="0"/>
                <a:cs typeface="Calibri" panose="020F0502020204030204" pitchFamily="34" charset="0"/>
              </a:rPr>
              <a:t>EAP tutor-student relationship</a:t>
            </a:r>
          </a:p>
          <a:p>
            <a:r>
              <a:rPr lang="en-GB" dirty="0">
                <a:effectLst/>
                <a:latin typeface="Calibri" panose="020F0502020204030204" pitchFamily="34" charset="0"/>
                <a:ea typeface="Calibri" panose="020F0502020204030204" pitchFamily="34" charset="0"/>
                <a:cs typeface="Calibri" panose="020F0502020204030204" pitchFamily="34" charset="0"/>
              </a:rPr>
              <a:t>‘[Tutor] was a lovely, genuine professional, caring, attentive and a great listener, empathiser and excellent, understanding communicator. I consider myself fortunate to have been given the opportunity to pick his brains. It was a genuine pleasure to “meet” with him online via Adobe Connect.’ (Student survey comment</a:t>
            </a:r>
            <a:r>
              <a:rPr lang="en-GB" dirty="0">
                <a:latin typeface="Calibri" panose="020F0502020204030204" pitchFamily="34" charset="0"/>
                <a:ea typeface="Calibri" panose="020F0502020204030204" pitchFamily="34" charset="0"/>
                <a:cs typeface="Calibri" panose="020F0502020204030204" pitchFamily="34" charset="0"/>
              </a:rPr>
              <a:t>)</a:t>
            </a:r>
          </a:p>
          <a:p>
            <a:endParaRPr lang="en-GB"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endParaRPr lang="en-GB"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b="1" dirty="0">
                <a:solidFill>
                  <a:schemeClr val="accent1"/>
                </a:solidFill>
                <a:latin typeface="Calibri" panose="020F0502020204030204" pitchFamily="34" charset="0"/>
                <a:ea typeface="Calibri" panose="020F0502020204030204" pitchFamily="34" charset="0"/>
                <a:cs typeface="Calibri" panose="020F0502020204030204" pitchFamily="34" charset="0"/>
              </a:rPr>
              <a:t>Personalised one-one support</a:t>
            </a:r>
            <a:endParaRPr lang="en-GB"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r>
              <a:rPr lang="en-GB" dirty="0">
                <a:effectLst/>
                <a:latin typeface="Calibri" panose="020F0502020204030204" pitchFamily="34" charset="0"/>
                <a:ea typeface="Times New Roman" panose="02020603050405020304" pitchFamily="18" charset="0"/>
                <a:cs typeface="Calibri" panose="020F0502020204030204" pitchFamily="34" charset="0"/>
              </a:rPr>
              <a:t>‘She found 1 to 1 really helpful.’ (Tutor survey comment)</a:t>
            </a:r>
          </a:p>
          <a:p>
            <a:endParaRPr lang="en-GB"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endParaRPr lang="en-GB" sz="1800" i="1"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73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556" y="190259"/>
            <a:ext cx="6807200" cy="579582"/>
          </a:xfrm>
        </p:spPr>
        <p:txBody>
          <a:bodyPr/>
          <a:lstStyle/>
          <a:p>
            <a:pPr>
              <a:lnSpc>
                <a:spcPct val="107000"/>
              </a:lnSpc>
              <a:spcAft>
                <a:spcPts val="800"/>
              </a:spcAft>
              <a:tabLst>
                <a:tab pos="2520950" algn="l"/>
              </a:tabLst>
            </a:pPr>
            <a:br>
              <a:rPr lang="en-GB" sz="1800" b="1"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type="subTitle" idx="1"/>
          </p:nvPr>
        </p:nvSpPr>
        <p:spPr>
          <a:xfrm>
            <a:off x="694062" y="769841"/>
            <a:ext cx="8078429" cy="579582"/>
          </a:xfrm>
        </p:spPr>
        <p:txBody>
          <a:bodyPr>
            <a:noAutofit/>
          </a:bodyPr>
          <a:lstStyle/>
          <a:p>
            <a:endParaRPr lang="en-GB" sz="1400" b="1" dirty="0">
              <a:solidFill>
                <a:schemeClr val="accent1"/>
              </a:solidFill>
              <a:latin typeface="Calibri" panose="020F0502020204030204" pitchFamily="34" charset="0"/>
              <a:cs typeface="Calibri" panose="020F0502020204030204" pitchFamily="34" charset="0"/>
            </a:endParaRPr>
          </a:p>
          <a:p>
            <a:r>
              <a:rPr lang="en-GB" sz="2400" b="1" dirty="0">
                <a:solidFill>
                  <a:schemeClr val="accent1"/>
                </a:solidFill>
                <a:latin typeface="Calibri" panose="020F0502020204030204" pitchFamily="34" charset="0"/>
                <a:cs typeface="Calibri" panose="020F0502020204030204" pitchFamily="34" charset="0"/>
              </a:rPr>
              <a:t>Factors contributing to academic impact </a:t>
            </a:r>
          </a:p>
          <a:p>
            <a:pPr marL="285750" indent="-285750">
              <a:buFont typeface="Wingdings" panose="05000000000000000000" pitchFamily="2" charset="2"/>
              <a:buChar char="Ø"/>
            </a:pPr>
            <a:endParaRPr lang="en-GB" b="1" dirty="0">
              <a:solidFill>
                <a:schemeClr val="accent1"/>
              </a:solidFill>
              <a:latin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298D79-64DD-4162-893F-71FC524414FE}"/>
              </a:ext>
            </a:extLst>
          </p:cNvPr>
          <p:cNvSpPr txBox="1"/>
          <p:nvPr/>
        </p:nvSpPr>
        <p:spPr>
          <a:xfrm>
            <a:off x="573283" y="1562138"/>
            <a:ext cx="6563745" cy="4801314"/>
          </a:xfrm>
          <a:prstGeom prst="rect">
            <a:avLst/>
          </a:prstGeom>
          <a:noFill/>
        </p:spPr>
        <p:txBody>
          <a:bodyPr wrap="square">
            <a:spAutoFit/>
          </a:bodyPr>
          <a:lstStyle/>
          <a:p>
            <a:pPr marL="285750" indent="-285750">
              <a:buFont typeface="Wingdings" panose="05000000000000000000" pitchFamily="2" charset="2"/>
              <a:buChar char="Ø"/>
            </a:pPr>
            <a:r>
              <a:rPr lang="en-GB" b="1" dirty="0">
                <a:solidFill>
                  <a:schemeClr val="accent1"/>
                </a:solidFill>
                <a:latin typeface="Calibri" panose="020F0502020204030204" pitchFamily="34" charset="0"/>
                <a:ea typeface="Calibri" panose="020F0502020204030204" pitchFamily="34" charset="0"/>
                <a:cs typeface="Calibri" panose="020F0502020204030204" pitchFamily="34" charset="0"/>
              </a:rPr>
              <a:t>Language awareness</a:t>
            </a:r>
            <a:endParaRPr lang="en-GB"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‘[Student] seemed to have a better understanding of the need to plan and structure ideas, and how to do that.  She now has a “template” she might use to plan her writing.’ (Tutor survey comment)</a:t>
            </a:r>
          </a:p>
          <a:p>
            <a:endParaRPr lang="en-GB"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GB"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Meeting an EAP support need</a:t>
            </a:r>
            <a:endParaRPr lang="en-US" b="1" dirty="0">
              <a:solidFill>
                <a:srgbClr val="000000"/>
              </a:solidFill>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Times New Roman" panose="02020603050405020304" pitchFamily="18" charset="0"/>
                <a:cs typeface="Calibri" panose="020F0502020204030204" pitchFamily="34" charset="0"/>
              </a:rPr>
              <a:t>‘</a:t>
            </a:r>
            <a:r>
              <a:rPr lang="en-GB"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This scheme is incredible, in my opinion it would be wonderful for it to become a permanent fixture, as the knowledge I gained has enabled me to move forward with my studies. For students like myself who have not studied for a long time this scheme was outstanding and I cannot praise the tutor enough for giving up his time to help me..’ (Student survey respondent)</a:t>
            </a:r>
          </a:p>
          <a:p>
            <a:endPar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would have liked to have more. They did add a lot of value.’ (Student interview comment)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06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294" y="822627"/>
            <a:ext cx="5673688" cy="789447"/>
          </a:xfrm>
        </p:spPr>
        <p:txBody>
          <a:bodyPr/>
          <a:lstStyle/>
          <a:p>
            <a:r>
              <a:rPr lang="en-GB" sz="2100" dirty="0"/>
              <a:t>Key takeaways</a:t>
            </a:r>
            <a:br>
              <a:rPr lang="en-GB" dirty="0"/>
            </a:br>
            <a:endParaRPr lang="en-GB" dirty="0"/>
          </a:p>
        </p:txBody>
      </p:sp>
      <p:sp>
        <p:nvSpPr>
          <p:cNvPr id="3" name="Content Placeholder 2"/>
          <p:cNvSpPr>
            <a:spLocks noGrp="1"/>
          </p:cNvSpPr>
          <p:nvPr>
            <p:ph type="subTitle" idx="1"/>
          </p:nvPr>
        </p:nvSpPr>
        <p:spPr>
          <a:xfrm>
            <a:off x="626244" y="1612074"/>
            <a:ext cx="7636407" cy="4315001"/>
          </a:xfrm>
        </p:spPr>
        <p:txBody>
          <a:bodyPr>
            <a:noAutofit/>
          </a:bodyPr>
          <a:lstStyle/>
          <a:p>
            <a:pPr marL="285750" indent="-285750">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EAP sessions showed a statistically significant positive impact on student retention, as measured by module completion rates. </a:t>
            </a:r>
          </a:p>
          <a:p>
            <a:pPr marL="285750" indent="-285750">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rPr>
              <a:t>Impacts on student first-time pass rates were not statistically significant.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Encouraging quantitative outcomes were reinforced by consistently positive feedback from students and tutors about the quality and value of the sessions. </a:t>
            </a:r>
          </a:p>
          <a:p>
            <a:pPr marL="285750" indent="-285750">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EAP support attracted a relatively high proportions of students from widening participation groups, in particular Black, Asian and Minority Ethnic (BAME) students. Approximately half of the EAP participants were </a:t>
            </a:r>
            <a:r>
              <a:rPr lang="en-GB" sz="2000">
                <a:effectLst/>
                <a:latin typeface="Calibri" panose="020F0502020204030204" pitchFamily="34" charset="0"/>
                <a:ea typeface="Calibri" panose="020F0502020204030204" pitchFamily="34" charset="0"/>
                <a:cs typeface="Calibri" panose="020F0502020204030204" pitchFamily="34" charset="0"/>
              </a:rPr>
              <a:t>EAL students.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74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977C-C040-4F02-9615-B35E479FA9D2}"/>
              </a:ext>
            </a:extLst>
          </p:cNvPr>
          <p:cNvSpPr>
            <a:spLocks noGrp="1"/>
          </p:cNvSpPr>
          <p:nvPr>
            <p:ph type="ctrTitle"/>
          </p:nvPr>
        </p:nvSpPr>
        <p:spPr>
          <a:xfrm>
            <a:off x="813921" y="1115006"/>
            <a:ext cx="7562849" cy="498598"/>
          </a:xfrm>
        </p:spPr>
        <p:txBody>
          <a:bodyPr/>
          <a:lstStyle/>
          <a:p>
            <a:r>
              <a:rPr lang="en-GB" dirty="0"/>
              <a:t>Existing EAP provision at the OU</a:t>
            </a:r>
          </a:p>
        </p:txBody>
      </p:sp>
      <p:sp>
        <p:nvSpPr>
          <p:cNvPr id="4" name="TextBox 3">
            <a:extLst>
              <a:ext uri="{FF2B5EF4-FFF2-40B4-BE49-F238E27FC236}">
                <a16:creationId xmlns:a16="http://schemas.microsoft.com/office/drawing/2014/main" id="{8527266C-F753-46FC-9D40-6C56EF157D09}"/>
              </a:ext>
            </a:extLst>
          </p:cNvPr>
          <p:cNvSpPr txBox="1"/>
          <p:nvPr/>
        </p:nvSpPr>
        <p:spPr>
          <a:xfrm>
            <a:off x="650097" y="1930685"/>
            <a:ext cx="7562849" cy="3354765"/>
          </a:xfrm>
          <a:prstGeom prst="rect">
            <a:avLst/>
          </a:prstGeom>
          <a:noFill/>
        </p:spPr>
        <p:txBody>
          <a:bodyPr wrap="square" rtlCol="0">
            <a:spAutoFit/>
          </a:bodyPr>
          <a:lstStyle/>
          <a:p>
            <a:pPr marL="342900" indent="-342900">
              <a:buFont typeface="Wingdings" panose="05000000000000000000" pitchFamily="2" charset="2"/>
              <a:buChar char="Ø"/>
              <a:tabLst>
                <a:tab pos="457200" algn="l"/>
              </a:tabLst>
            </a:pPr>
            <a:r>
              <a:rPr lang="en-GB"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Two dedicated credit-bearing EAP modules currently exist within LAL - one general EAP, one business-related EAP – both embracing students with English as either a first or additional language</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tabLst>
                <a:tab pos="457200" algn="l"/>
              </a:tabLst>
            </a:pPr>
            <a:endParaRPr lang="en-GB"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Ø"/>
              <a:tabLst>
                <a:tab pos="457200" algn="l"/>
              </a:tabLst>
            </a:pPr>
            <a:r>
              <a:rPr lang="en-GB"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Yet to date there has been:</a:t>
            </a:r>
          </a:p>
          <a:p>
            <a:pPr marL="342900" lvl="0" indent="-342900">
              <a:spcAft>
                <a:spcPts val="0"/>
              </a:spcAft>
              <a:buFont typeface="Wingdings" panose="05000000000000000000" pitchFamily="2" charset="2"/>
              <a:buChar char="Ø"/>
              <a:tabLst>
                <a:tab pos="457200" algn="l"/>
              </a:tabLst>
            </a:pPr>
            <a:endParaRPr lang="en-GB"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tabLst>
                <a:tab pos="457200" algn="l"/>
              </a:tabLst>
            </a:pPr>
            <a:r>
              <a:rPr lang="en-GB"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no systematic cross-university focus on EAP</a:t>
            </a:r>
          </a:p>
          <a:p>
            <a:pPr marL="342900" lvl="0" indent="-342900">
              <a:spcAft>
                <a:spcPts val="0"/>
              </a:spcAft>
              <a:buFont typeface="Wingdings" panose="05000000000000000000" pitchFamily="2" charset="2"/>
              <a:buChar char="Ø"/>
              <a:tabLst>
                <a:tab pos="457200" algn="l"/>
              </a:tabLst>
            </a:pP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41085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A7BB-EFBD-4869-8C88-836EE8E2CE0D}"/>
              </a:ext>
            </a:extLst>
          </p:cNvPr>
          <p:cNvSpPr>
            <a:spLocks noGrp="1"/>
          </p:cNvSpPr>
          <p:nvPr>
            <p:ph type="ctrTitle"/>
          </p:nvPr>
        </p:nvSpPr>
        <p:spPr>
          <a:xfrm>
            <a:off x="619699" y="798723"/>
            <a:ext cx="6529192" cy="498598"/>
          </a:xfrm>
        </p:spPr>
        <p:txBody>
          <a:bodyPr/>
          <a:lstStyle/>
          <a:p>
            <a:r>
              <a:rPr lang="en-GB" dirty="0"/>
              <a:t>Conclusion</a:t>
            </a:r>
          </a:p>
        </p:txBody>
      </p:sp>
      <p:sp>
        <p:nvSpPr>
          <p:cNvPr id="3" name="Subtitle 2">
            <a:extLst>
              <a:ext uri="{FF2B5EF4-FFF2-40B4-BE49-F238E27FC236}">
                <a16:creationId xmlns:a16="http://schemas.microsoft.com/office/drawing/2014/main" id="{3FA8346D-B9FC-4867-962B-1CE76EA3131B}"/>
              </a:ext>
            </a:extLst>
          </p:cNvPr>
          <p:cNvSpPr>
            <a:spLocks noGrp="1"/>
          </p:cNvSpPr>
          <p:nvPr>
            <p:ph type="subTitle" idx="1"/>
          </p:nvPr>
        </p:nvSpPr>
        <p:spPr>
          <a:xfrm>
            <a:off x="619698" y="1696597"/>
            <a:ext cx="7904603" cy="4616067"/>
          </a:xfrm>
        </p:spPr>
        <p:txBody>
          <a:bodyPr/>
          <a:lstStyle/>
          <a:p>
            <a:r>
              <a:rPr lang="en-GB" sz="2200" dirty="0">
                <a:solidFill>
                  <a:srgbClr val="0033CC"/>
                </a:solidFill>
                <a:latin typeface="Calibri" panose="020F0502020204030204" pitchFamily="34" charset="0"/>
                <a:cs typeface="Calibri" panose="020F0502020204030204" pitchFamily="34" charset="0"/>
              </a:rPr>
              <a:t>Benefits</a:t>
            </a:r>
          </a:p>
          <a:p>
            <a:endParaRPr lang="en-GB" sz="2200" dirty="0">
              <a:solidFill>
                <a:srgbClr val="0033CC"/>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Increased awareness of EAP support needs across Faculties</a:t>
            </a:r>
          </a:p>
          <a:p>
            <a:pPr marL="285750" indent="-28575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Clear indication of an ongoing need for EAP provision, with potential to scale up and test additional modes of EAP support</a:t>
            </a:r>
          </a:p>
          <a:p>
            <a:endParaRPr lang="en-GB" strike="sngStrike" dirty="0">
              <a:latin typeface="Calibri" panose="020F0502020204030204" pitchFamily="34" charset="0"/>
              <a:cs typeface="Calibri" panose="020F0502020204030204" pitchFamily="34" charset="0"/>
            </a:endParaRPr>
          </a:p>
          <a:p>
            <a:r>
              <a:rPr lang="en-GB" sz="2000" b="1" dirty="0">
                <a:solidFill>
                  <a:srgbClr val="0033CC"/>
                </a:solidFill>
                <a:latin typeface="Calibri" panose="020F0502020204030204" pitchFamily="34" charset="0"/>
                <a:cs typeface="Calibri" panose="020F0502020204030204" pitchFamily="34" charset="0"/>
              </a:rPr>
              <a:t>Challenges</a:t>
            </a:r>
          </a:p>
          <a:p>
            <a:pPr marL="342900" indent="-34290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dirty="0">
                <a:latin typeface="Calibri" panose="020F0502020204030204" pitchFamily="34" charset="0"/>
                <a:cs typeface="Calibri" panose="020F0502020204030204" pitchFamily="34" charset="0"/>
              </a:rPr>
              <a:t>Cost/complications of expanding the 1:1 service within the new climate of the AL contract</a:t>
            </a:r>
          </a:p>
          <a:p>
            <a:pPr marL="342900" indent="-34290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dirty="0">
                <a:latin typeface="Calibri" panose="020F0502020204030204" pitchFamily="34" charset="0"/>
                <a:cs typeface="Calibri" panose="020F0502020204030204" pitchFamily="34" charset="0"/>
              </a:rPr>
              <a:t>Challenge of introducing longer-term EAP courses when many students cannot fit in additional credits int their study programme</a:t>
            </a:r>
          </a:p>
          <a:p>
            <a:pPr marL="342900" indent="-34290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dirty="0">
                <a:latin typeface="Calibri" panose="020F0502020204030204" pitchFamily="34" charset="0"/>
                <a:cs typeface="Calibri" panose="020F0502020204030204" pitchFamily="34" charset="0"/>
              </a:rPr>
              <a:t>Challenge of integrating EAP across the curriculum in a period of cost-cutting and economic decline.</a:t>
            </a:r>
            <a:endParaRPr lang="en-GB" dirty="0"/>
          </a:p>
        </p:txBody>
      </p:sp>
    </p:spTree>
    <p:extLst>
      <p:ext uri="{BB962C8B-B14F-4D97-AF65-F5344CB8AC3E}">
        <p14:creationId xmlns:p14="http://schemas.microsoft.com/office/powerpoint/2010/main" val="263412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317" y="2930402"/>
            <a:ext cx="5400000" cy="498598"/>
          </a:xfrm>
        </p:spPr>
        <p:txBody>
          <a:bodyPr/>
          <a:lstStyle/>
          <a:p>
            <a:r>
              <a:rPr lang="en-GB" dirty="0"/>
              <a:t>Thank you</a:t>
            </a:r>
          </a:p>
        </p:txBody>
      </p:sp>
      <p:sp>
        <p:nvSpPr>
          <p:cNvPr id="3" name="Subtitle 2"/>
          <p:cNvSpPr>
            <a:spLocks noGrp="1"/>
          </p:cNvSpPr>
          <p:nvPr>
            <p:ph type="subTitle" idx="1"/>
          </p:nvPr>
        </p:nvSpPr>
        <p:spPr>
          <a:xfrm>
            <a:off x="1775317" y="3976485"/>
            <a:ext cx="5400000" cy="498598"/>
          </a:xfrm>
        </p:spPr>
        <p:txBody>
          <a:bodyPr/>
          <a:lstStyle/>
          <a:p>
            <a:r>
              <a:rPr lang="en-GB" dirty="0">
                <a:hlinkClick r:id="rId2"/>
              </a:rPr>
              <a:t>Jo.Fayram@openac.uk</a:t>
            </a:r>
            <a:r>
              <a:rPr lang="en-GB" dirty="0"/>
              <a:t>   </a:t>
            </a:r>
            <a:r>
              <a:rPr lang="en-GB" dirty="0">
                <a:hlinkClick r:id="rId3"/>
              </a:rPr>
              <a:t>Lina.Adinolfi@open.ac.uk</a:t>
            </a:r>
            <a:r>
              <a:rPr lang="en-GB" dirty="0"/>
              <a:t> </a:t>
            </a:r>
          </a:p>
          <a:p>
            <a:endParaRPr lang="en-GB" dirty="0"/>
          </a:p>
        </p:txBody>
      </p:sp>
    </p:spTree>
    <p:extLst>
      <p:ext uri="{BB962C8B-B14F-4D97-AF65-F5344CB8AC3E}">
        <p14:creationId xmlns:p14="http://schemas.microsoft.com/office/powerpoint/2010/main" val="409145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9550-C87B-4B8C-9D15-671B972651F5}"/>
              </a:ext>
            </a:extLst>
          </p:cNvPr>
          <p:cNvSpPr>
            <a:spLocks noGrp="1"/>
          </p:cNvSpPr>
          <p:nvPr>
            <p:ph type="ctrTitle"/>
          </p:nvPr>
        </p:nvSpPr>
        <p:spPr>
          <a:xfrm>
            <a:off x="790575" y="969005"/>
            <a:ext cx="7780164" cy="747897"/>
          </a:xfrm>
        </p:spPr>
        <p:txBody>
          <a:bodyPr/>
          <a:lstStyle/>
          <a:p>
            <a:r>
              <a:rPr lang="en-GB" sz="2800" dirty="0"/>
              <a:t>The OU-wide</a:t>
            </a:r>
            <a:r>
              <a:rPr lang="en-GB" sz="2600" dirty="0"/>
              <a:t> one-to-one online EAP support service</a:t>
            </a:r>
          </a:p>
        </p:txBody>
      </p:sp>
      <p:sp>
        <p:nvSpPr>
          <p:cNvPr id="7" name="TextBox 6">
            <a:extLst>
              <a:ext uri="{FF2B5EF4-FFF2-40B4-BE49-F238E27FC236}">
                <a16:creationId xmlns:a16="http://schemas.microsoft.com/office/drawing/2014/main" id="{D8089E97-08E3-40F5-BB9B-A85D99942D0D}"/>
              </a:ext>
            </a:extLst>
          </p:cNvPr>
          <p:cNvSpPr txBox="1"/>
          <p:nvPr/>
        </p:nvSpPr>
        <p:spPr>
          <a:xfrm>
            <a:off x="573261" y="1716901"/>
            <a:ext cx="7847989" cy="5570756"/>
          </a:xfrm>
          <a:prstGeom prst="rect">
            <a:avLst/>
          </a:prstGeom>
          <a:noFill/>
        </p:spPr>
        <p:txBody>
          <a:bodyPr wrap="square" rtlCol="0">
            <a:spAutoFit/>
          </a:bodyPr>
          <a:lstStyle/>
          <a:p>
            <a:pPr marL="342900" indent="-342900">
              <a:buFont typeface="Wingdings" panose="05000000000000000000" pitchFamily="2" charset="2"/>
              <a:buChar char="Ø"/>
              <a:tabLst>
                <a:tab pos="457200" algn="l"/>
              </a:tabLst>
            </a:pPr>
            <a:endPar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tabLst>
                <a:tab pos="457200" algn="l"/>
              </a:tabLst>
            </a:pPr>
            <a:r>
              <a:rPr lang="en-GB" sz="2000" dirty="0">
                <a:solidFill>
                  <a:schemeClr val="bg1"/>
                </a:solidFill>
                <a:latin typeface="Calibri" panose="020F0502020204030204" pitchFamily="34" charset="0"/>
                <a:cs typeface="Calibri" panose="020F0502020204030204" pitchFamily="34" charset="0"/>
              </a:rPr>
              <a:t>was prompted by concern from some tutors in FBL that they could not provide their students with EAP support via the ISSF, themselves</a:t>
            </a:r>
          </a:p>
          <a:p>
            <a:pPr marL="342900" indent="-342900">
              <a:buFont typeface="Wingdings" panose="05000000000000000000" pitchFamily="2" charset="2"/>
              <a:buChar char="Ø"/>
              <a:tabLst>
                <a:tab pos="457200" algn="l"/>
              </a:tabLst>
            </a:pPr>
            <a:endParaRPr lang="en-GB" sz="2000" dirty="0">
              <a:solidFill>
                <a:schemeClr val="bg1"/>
              </a:solidFill>
              <a:latin typeface="Calibri" panose="020F0502020204030204" pitchFamily="34" charset="0"/>
              <a:cs typeface="Calibri" panose="020F0502020204030204" pitchFamily="34" charset="0"/>
            </a:endParaRPr>
          </a:p>
          <a:p>
            <a:pPr marL="342900" indent="-342900">
              <a:lnSpc>
                <a:spcPts val="2400"/>
              </a:lnSpc>
              <a:buFont typeface="Wingdings" panose="05000000000000000000" pitchFamily="2" charset="2"/>
              <a:buChar char="Ø"/>
              <a:tabLst>
                <a:tab pos="457200" algn="l"/>
              </a:tabLst>
            </a:pPr>
            <a:r>
              <a:rPr lang="en-GB" sz="2000" dirty="0">
                <a:solidFill>
                  <a:schemeClr val="bg1"/>
                </a:solidFill>
                <a:latin typeface="Calibri" panose="020F0502020204030204" pitchFamily="34" charset="0"/>
                <a:cs typeface="Calibri" panose="020F0502020204030204" pitchFamily="34" charset="0"/>
              </a:rPr>
              <a:t>was organised by a cross-faculty team</a:t>
            </a:r>
          </a:p>
          <a:p>
            <a:pPr marL="342900" indent="-342900">
              <a:lnSpc>
                <a:spcPts val="2400"/>
              </a:lnSpc>
              <a:buFont typeface="Wingdings" panose="05000000000000000000" pitchFamily="2" charset="2"/>
              <a:buChar char="Ø"/>
              <a:tabLst>
                <a:tab pos="457200" algn="l"/>
              </a:tabLst>
            </a:pPr>
            <a:endParaRPr lang="en-GB" sz="2000" dirty="0">
              <a:solidFill>
                <a:schemeClr val="bg1"/>
              </a:solidFill>
              <a:latin typeface="Calibri" panose="020F0502020204030204" pitchFamily="34" charset="0"/>
              <a:cs typeface="Times New Roman" panose="02020603050405020304" pitchFamily="18" charset="0"/>
            </a:endParaRPr>
          </a:p>
          <a:p>
            <a:pPr marL="342900" indent="-342900">
              <a:lnSpc>
                <a:spcPts val="2400"/>
              </a:lnSpc>
              <a:buFont typeface="Wingdings" panose="05000000000000000000" pitchFamily="2" charset="2"/>
              <a:buChar char="Ø"/>
            </a:pPr>
            <a:r>
              <a:rPr lang="en-GB" sz="2000" dirty="0">
                <a:solidFill>
                  <a:schemeClr val="bg1"/>
                </a:solidFill>
                <a:latin typeface="Calibri" panose="020F0502020204030204" pitchFamily="34" charset="0"/>
                <a:cs typeface="Calibri" panose="020F0502020204030204" pitchFamily="34" charset="0"/>
              </a:rPr>
              <a:t>drew on the ISSF to provide dedicated subject-specific one-to-one EAP sessions using a team of specialist EAP tutors</a:t>
            </a:r>
          </a:p>
          <a:p>
            <a:pPr marL="342900" indent="-342900">
              <a:lnSpc>
                <a:spcPts val="2400"/>
              </a:lnSpc>
              <a:buFont typeface="Wingdings" panose="05000000000000000000" pitchFamily="2" charset="2"/>
              <a:buChar char="Ø"/>
            </a:pPr>
            <a:endParaRPr lang="en-GB" sz="2000" dirty="0">
              <a:solidFill>
                <a:schemeClr val="bg1"/>
              </a:solidFill>
              <a:latin typeface="Calibri" panose="020F0502020204030204" pitchFamily="34" charset="0"/>
              <a:cs typeface="Calibri" panose="020F0502020204030204" pitchFamily="34" charset="0"/>
            </a:endParaRPr>
          </a:p>
          <a:p>
            <a:pPr marL="342900" indent="-342900">
              <a:lnSpc>
                <a:spcPts val="2400"/>
              </a:lnSpc>
              <a:buFont typeface="Wingdings" panose="05000000000000000000" pitchFamily="2" charset="2"/>
              <a:buChar char="Ø"/>
            </a:pPr>
            <a:r>
              <a:rPr lang="en-GB" sz="2000" dirty="0">
                <a:solidFill>
                  <a:schemeClr val="bg1"/>
                </a:solidFill>
                <a:latin typeface="Calibri" panose="020F0502020204030204" pitchFamily="34" charset="0"/>
                <a:cs typeface="Calibri" panose="020F0502020204030204" pitchFamily="34" charset="0"/>
              </a:rPr>
              <a:t>is offered to students across all OU Faculties at Access, undergraduate and taught postgraduate levels</a:t>
            </a:r>
          </a:p>
          <a:p>
            <a:pPr marL="342900" indent="-342900">
              <a:lnSpc>
                <a:spcPts val="2400"/>
              </a:lnSpc>
              <a:buFont typeface="Wingdings" panose="05000000000000000000" pitchFamily="2" charset="2"/>
              <a:buChar char="Ø"/>
            </a:pPr>
            <a:endParaRPr lang="en-GB" sz="2000" dirty="0">
              <a:solidFill>
                <a:schemeClr val="bg1"/>
              </a:solidFill>
              <a:latin typeface="Calibri" panose="020F0502020204030204" pitchFamily="34" charset="0"/>
              <a:cs typeface="Calibri" panose="020F0502020204030204" pitchFamily="34" charset="0"/>
            </a:endParaRPr>
          </a:p>
          <a:p>
            <a:pPr marL="342900" indent="-342900">
              <a:lnSpc>
                <a:spcPts val="2400"/>
              </a:lnSpc>
              <a:buFont typeface="Wingdings" panose="05000000000000000000" pitchFamily="2" charset="2"/>
              <a:buChar char="Ø"/>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operationalised by three advisors based in the Manchester SST.</a:t>
            </a:r>
            <a:endParaRPr lang="en-GB" sz="20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solidFill>
                <a:schemeClr val="bg1"/>
              </a:solidFill>
              <a:latin typeface="Calibri" panose="020F0502020204030204" pitchFamily="34" charset="0"/>
              <a:cs typeface="Calibri" panose="020F0502020204030204" pitchFamily="34" charset="0"/>
            </a:endParaRPr>
          </a:p>
          <a:p>
            <a:endParaRPr lang="en-GB" dirty="0">
              <a:solidFill>
                <a:schemeClr val="bg1"/>
              </a:solidFill>
            </a:endParaRPr>
          </a:p>
          <a:p>
            <a:endParaRPr lang="en-GB" dirty="0"/>
          </a:p>
        </p:txBody>
      </p:sp>
    </p:spTree>
    <p:extLst>
      <p:ext uri="{BB962C8B-B14F-4D97-AF65-F5344CB8AC3E}">
        <p14:creationId xmlns:p14="http://schemas.microsoft.com/office/powerpoint/2010/main" val="36802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885B08-CE03-4F6F-8BCA-1F2D48DDE664}"/>
              </a:ext>
            </a:extLst>
          </p:cNvPr>
          <p:cNvSpPr>
            <a:spLocks noGrp="1"/>
          </p:cNvSpPr>
          <p:nvPr>
            <p:ph type="subTitle" idx="1"/>
          </p:nvPr>
        </p:nvSpPr>
        <p:spPr>
          <a:xfrm>
            <a:off x="749234" y="351103"/>
            <a:ext cx="7414265" cy="1246495"/>
          </a:xfrm>
        </p:spPr>
        <p:txBody>
          <a:bodyPr/>
          <a:lstStyle/>
          <a:p>
            <a:r>
              <a:rPr lang="en-GB" sz="2400" b="1" dirty="0">
                <a:effectLst/>
                <a:latin typeface="+mj-lt"/>
                <a:ea typeface="Calibri" panose="020F0502020204030204" pitchFamily="34" charset="0"/>
                <a:cs typeface="Calibri" panose="020F0502020204030204" pitchFamily="34" charset="0"/>
              </a:rPr>
              <a:t>EAP sessions broken down by Faculty</a:t>
            </a:r>
            <a:r>
              <a:rPr lang="en-GB" sz="2400" b="1" dirty="0">
                <a:latin typeface="+mj-lt"/>
                <a:ea typeface="Calibri" panose="020F0502020204030204" pitchFamily="34" charset="0"/>
                <a:cs typeface="Calibri" panose="020F0502020204030204" pitchFamily="34" charset="0"/>
              </a:rPr>
              <a:t> or</a:t>
            </a:r>
            <a:r>
              <a:rPr lang="en-GB" sz="2400" b="1" dirty="0">
                <a:effectLst/>
                <a:latin typeface="+mj-lt"/>
                <a:ea typeface="Calibri" panose="020F0502020204030204" pitchFamily="34" charset="0"/>
                <a:cs typeface="Calibri" panose="020F0502020204030204" pitchFamily="34" charset="0"/>
              </a:rPr>
              <a:t> programme, student numbers and total session count (01.02.19 -</a:t>
            </a:r>
            <a:r>
              <a:rPr lang="en-GB" sz="2400" b="1" dirty="0">
                <a:latin typeface="+mj-lt"/>
                <a:ea typeface="Calibri" panose="020F0502020204030204" pitchFamily="34" charset="0"/>
                <a:cs typeface="Calibri" panose="020F0502020204030204" pitchFamily="34" charset="0"/>
              </a:rPr>
              <a:t> 11.</a:t>
            </a:r>
            <a:r>
              <a:rPr lang="en-GB" sz="2400" b="1" dirty="0">
                <a:effectLst/>
                <a:latin typeface="+mj-lt"/>
                <a:ea typeface="Calibri" panose="020F0502020204030204" pitchFamily="34" charset="0"/>
                <a:cs typeface="Calibri" panose="020F0502020204030204" pitchFamily="34" charset="0"/>
              </a:rPr>
              <a:t>10.21)</a:t>
            </a:r>
            <a:endParaRPr lang="en-GB" sz="2400" b="1" dirty="0">
              <a:effectLst/>
              <a:latin typeface="+mj-lt"/>
              <a:ea typeface="Calibri" panose="020F0502020204030204" pitchFamily="34" charset="0"/>
              <a:cs typeface="Times New Roman" panose="02020603050405020304" pitchFamily="18" charset="0"/>
            </a:endParaRPr>
          </a:p>
          <a:p>
            <a:endParaRPr lang="en-GB" dirty="0"/>
          </a:p>
        </p:txBody>
      </p:sp>
      <p:sp>
        <p:nvSpPr>
          <p:cNvPr id="6" name="Rectangle 1">
            <a:extLst>
              <a:ext uri="{FF2B5EF4-FFF2-40B4-BE49-F238E27FC236}">
                <a16:creationId xmlns:a16="http://schemas.microsoft.com/office/drawing/2014/main" id="{C921B213-D79A-47C2-A383-CB7658E5FB54}"/>
              </a:ext>
            </a:extLst>
          </p:cNvPr>
          <p:cNvSpPr>
            <a:spLocks noChangeArrowheads="1"/>
          </p:cNvSpPr>
          <p:nvPr/>
        </p:nvSpPr>
        <p:spPr bwMode="auto">
          <a:xfrm>
            <a:off x="1709738" y="252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6B40DC63-B46F-427E-90DB-4E9BE62F7BB7}"/>
              </a:ext>
            </a:extLst>
          </p:cNvPr>
          <p:cNvGraphicFramePr>
            <a:graphicFrameLocks noGrp="1"/>
          </p:cNvGraphicFramePr>
          <p:nvPr>
            <p:extLst>
              <p:ext uri="{D42A27DB-BD31-4B8C-83A1-F6EECF244321}">
                <p14:modId xmlns:p14="http://schemas.microsoft.com/office/powerpoint/2010/main" val="1447000686"/>
              </p:ext>
            </p:extLst>
          </p:nvPr>
        </p:nvGraphicFramePr>
        <p:xfrm>
          <a:off x="675163" y="1465243"/>
          <a:ext cx="7562406" cy="4760690"/>
        </p:xfrm>
        <a:graphic>
          <a:graphicData uri="http://schemas.openxmlformats.org/drawingml/2006/table">
            <a:tbl>
              <a:tblPr firstRow="1" firstCol="1" bandRow="1"/>
              <a:tblGrid>
                <a:gridCol w="4038706">
                  <a:extLst>
                    <a:ext uri="{9D8B030D-6E8A-4147-A177-3AD203B41FA5}">
                      <a16:colId xmlns:a16="http://schemas.microsoft.com/office/drawing/2014/main" val="212439341"/>
                    </a:ext>
                  </a:extLst>
                </a:gridCol>
                <a:gridCol w="1783239">
                  <a:extLst>
                    <a:ext uri="{9D8B030D-6E8A-4147-A177-3AD203B41FA5}">
                      <a16:colId xmlns:a16="http://schemas.microsoft.com/office/drawing/2014/main" val="1925066908"/>
                    </a:ext>
                  </a:extLst>
                </a:gridCol>
                <a:gridCol w="1740461">
                  <a:extLst>
                    <a:ext uri="{9D8B030D-6E8A-4147-A177-3AD203B41FA5}">
                      <a16:colId xmlns:a16="http://schemas.microsoft.com/office/drawing/2014/main" val="133613235"/>
                    </a:ext>
                  </a:extLst>
                </a:gridCol>
              </a:tblGrid>
              <a:tr h="530678">
                <a:tc>
                  <a:txBody>
                    <a:bodyPr/>
                    <a:lstStyle/>
                    <a:p>
                      <a:pPr algn="l">
                        <a:lnSpc>
                          <a:spcPct val="107000"/>
                        </a:lnSpc>
                        <a:spcAft>
                          <a:spcPts val="800"/>
                        </a:spcAft>
                      </a:pPr>
                      <a:r>
                        <a:rPr lang="en-GB" sz="1800" b="1" dirty="0">
                          <a:effectLst/>
                          <a:latin typeface="+mn-lt"/>
                          <a:ea typeface="Calibri" panose="020F0502020204030204" pitchFamily="34" charset="0"/>
                          <a:cs typeface="Calibri" panose="020F0502020204030204" pitchFamily="34" charset="0"/>
                        </a:rPr>
                        <a:t>Faculty or </a:t>
                      </a:r>
                      <a:r>
                        <a:rPr lang="en-GB" sz="1800" b="1" dirty="0">
                          <a:solidFill>
                            <a:srgbClr val="000000"/>
                          </a:solidFill>
                          <a:effectLst/>
                          <a:latin typeface="+mn-lt"/>
                          <a:ea typeface="Calibri" panose="020F0502020204030204" pitchFamily="34" charset="0"/>
                          <a:cs typeface="Calibri" panose="020F0502020204030204" pitchFamily="34" charset="0"/>
                        </a:rPr>
                        <a:t>programme</a:t>
                      </a:r>
                      <a:endParaRPr lang="en-GB" sz="1800" dirty="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a:lnSpc>
                          <a:spcPct val="107000"/>
                        </a:lnSpc>
                        <a:spcAft>
                          <a:spcPts val="800"/>
                        </a:spcAft>
                      </a:pPr>
                      <a:r>
                        <a:rPr lang="en-GB" sz="1800" b="1">
                          <a:solidFill>
                            <a:srgbClr val="000000"/>
                          </a:solidFill>
                          <a:effectLst/>
                          <a:latin typeface="+mn-lt"/>
                          <a:ea typeface="Calibri" panose="020F0502020204030204" pitchFamily="34" charset="0"/>
                          <a:cs typeface="Calibri" panose="020F0502020204030204" pitchFamily="34" charset="0"/>
                        </a:rPr>
                        <a:t>Number of students</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a:lnSpc>
                          <a:spcPct val="107000"/>
                        </a:lnSpc>
                        <a:spcAft>
                          <a:spcPts val="800"/>
                        </a:spcAft>
                      </a:pPr>
                      <a:r>
                        <a:rPr lang="en-GB" sz="1800" b="1" dirty="0">
                          <a:solidFill>
                            <a:srgbClr val="000000"/>
                          </a:solidFill>
                          <a:effectLst/>
                          <a:latin typeface="+mn-lt"/>
                          <a:ea typeface="Calibri" panose="020F0502020204030204" pitchFamily="34" charset="0"/>
                          <a:cs typeface="Calibri" panose="020F0502020204030204" pitchFamily="34" charset="0"/>
                        </a:rPr>
                        <a:t>Number of sessions</a:t>
                      </a:r>
                      <a:endParaRPr lang="en-GB" sz="1800" dirty="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13681068"/>
                  </a:ext>
                </a:extLst>
              </a:tr>
              <a:tr h="431930">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Access</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37</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49</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999718"/>
                  </a:ext>
                </a:extLst>
              </a:tr>
              <a:tr h="431930">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Faculty of Arts and Social Sciences (FASS)</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177</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212</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255583"/>
                  </a:ext>
                </a:extLst>
              </a:tr>
              <a:tr h="431930">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Faculty of Business and Law (FBL)</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71</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85</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571848"/>
                  </a:ext>
                </a:extLst>
              </a:tr>
              <a:tr h="718457">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Faculty of Science, Technology, Engineering and Mathematics (STEM)</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103</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126</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623007"/>
                  </a:ext>
                </a:extLst>
              </a:tr>
              <a:tr h="718457">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Faculty of Wellbeing, Education and Language Studies (WELS)</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dirty="0">
                          <a:effectLst/>
                          <a:latin typeface="+mn-lt"/>
                          <a:ea typeface="Calibri" panose="020F0502020204030204" pitchFamily="34" charset="0"/>
                          <a:cs typeface="Calibri" panose="020F0502020204030204" pitchFamily="34" charset="0"/>
                        </a:rPr>
                        <a:t>237</a:t>
                      </a:r>
                      <a:endParaRPr lang="en-GB" sz="1800" dirty="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a:effectLst/>
                          <a:latin typeface="+mn-lt"/>
                          <a:ea typeface="Calibri" panose="020F0502020204030204" pitchFamily="34" charset="0"/>
                          <a:cs typeface="Calibri" panose="020F0502020204030204" pitchFamily="34" charset="0"/>
                        </a:rPr>
                        <a:t>286</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98497"/>
                  </a:ext>
                </a:extLst>
              </a:tr>
              <a:tr h="431930">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TOTAL</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625</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758</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961399"/>
                  </a:ext>
                </a:extLst>
              </a:tr>
              <a:tr h="431930">
                <a:tc>
                  <a:txBody>
                    <a:bodyPr/>
                    <a:lstStyle/>
                    <a:p>
                      <a:pPr algn="l">
                        <a:lnSpc>
                          <a:spcPct val="107000"/>
                        </a:lnSpc>
                        <a:spcAft>
                          <a:spcPts val="800"/>
                        </a:spcAft>
                      </a:pPr>
                      <a:r>
                        <a:rPr lang="en-GB" sz="1800" b="1">
                          <a:effectLst/>
                          <a:latin typeface="+mn-lt"/>
                          <a:ea typeface="Calibri" panose="020F0502020204030204" pitchFamily="34" charset="0"/>
                          <a:cs typeface="Calibri" panose="020F0502020204030204" pitchFamily="34" charset="0"/>
                        </a:rPr>
                        <a:t>TOTAL COST</a:t>
                      </a:r>
                      <a:endParaRPr lang="en-GB" sz="180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GB" sz="1800" b="1" dirty="0">
                          <a:effectLst/>
                          <a:latin typeface="+mn-lt"/>
                          <a:ea typeface="Calibri" panose="020F0502020204030204" pitchFamily="34" charset="0"/>
                          <a:cs typeface="Calibri" panose="020F0502020204030204" pitchFamily="34" charset="0"/>
                        </a:rPr>
                        <a:t>£52,677</a:t>
                      </a:r>
                      <a:endParaRPr lang="en-GB" sz="1800" dirty="0">
                        <a:effectLst/>
                        <a:latin typeface="+mn-lt"/>
                        <a:ea typeface="Calibri" panose="020F0502020204030204" pitchFamily="34" charset="0"/>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158932984"/>
                  </a:ext>
                </a:extLst>
              </a:tr>
            </a:tbl>
          </a:graphicData>
        </a:graphic>
      </p:graphicFrame>
      <p:sp>
        <p:nvSpPr>
          <p:cNvPr id="14" name="Rectangle 7">
            <a:extLst>
              <a:ext uri="{FF2B5EF4-FFF2-40B4-BE49-F238E27FC236}">
                <a16:creationId xmlns:a16="http://schemas.microsoft.com/office/drawing/2014/main" id="{F49121A6-1989-45CC-8208-943E62998787}"/>
              </a:ext>
            </a:extLst>
          </p:cNvPr>
          <p:cNvSpPr>
            <a:spLocks noChangeArrowheads="1"/>
          </p:cNvSpPr>
          <p:nvPr/>
        </p:nvSpPr>
        <p:spPr bwMode="auto">
          <a:xfrm>
            <a:off x="832361" y="2204135"/>
            <a:ext cx="101045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F3745ACA-B606-41CF-A5E8-5B4C8AC91710}"/>
              </a:ext>
            </a:extLst>
          </p:cNvPr>
          <p:cNvSpPr>
            <a:spLocks noChangeArrowheads="1"/>
          </p:cNvSpPr>
          <p:nvPr/>
        </p:nvSpPr>
        <p:spPr bwMode="auto">
          <a:xfrm>
            <a:off x="749234" y="2639139"/>
            <a:ext cx="101045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en-GB" altLang="en-US" sz="10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42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A558-B25C-4C69-A205-88918B99ACA8}"/>
              </a:ext>
            </a:extLst>
          </p:cNvPr>
          <p:cNvSpPr>
            <a:spLocks noGrp="1"/>
          </p:cNvSpPr>
          <p:nvPr>
            <p:ph type="ctrTitle"/>
          </p:nvPr>
        </p:nvSpPr>
        <p:spPr>
          <a:xfrm>
            <a:off x="733437" y="516290"/>
            <a:ext cx="6849374" cy="830997"/>
          </a:xfrm>
        </p:spPr>
        <p:txBody>
          <a:bodyPr/>
          <a:lstStyle/>
          <a:p>
            <a:r>
              <a:rPr lang="en-GB" sz="3000" dirty="0"/>
              <a:t>The operationalisation of the one-to-one online EAP support service</a:t>
            </a:r>
          </a:p>
        </p:txBody>
      </p:sp>
      <p:sp>
        <p:nvSpPr>
          <p:cNvPr id="3" name="Subtitle 2">
            <a:extLst>
              <a:ext uri="{FF2B5EF4-FFF2-40B4-BE49-F238E27FC236}">
                <a16:creationId xmlns:a16="http://schemas.microsoft.com/office/drawing/2014/main" id="{4D380A05-713E-4BB7-84A4-5013E1D7C43C}"/>
              </a:ext>
            </a:extLst>
          </p:cNvPr>
          <p:cNvSpPr>
            <a:spLocks noGrp="1"/>
          </p:cNvSpPr>
          <p:nvPr>
            <p:ph type="subTitle" idx="1"/>
          </p:nvPr>
        </p:nvSpPr>
        <p:spPr>
          <a:xfrm>
            <a:off x="629920" y="1456313"/>
            <a:ext cx="7780643" cy="4741427"/>
          </a:xfrm>
        </p:spPr>
        <p:txBody>
          <a:bodyPr/>
          <a:lstStyle/>
          <a:p>
            <a:pPr marL="457200" lvl="1" algn="l" defTabSz="457200">
              <a:lnSpc>
                <a:spcPct val="100000"/>
              </a:lnSpc>
              <a:spcBef>
                <a:spcPts val="1200"/>
              </a:spcBef>
              <a:buClr>
                <a:srgbClr val="1E5155">
                  <a:lumMod val="40000"/>
                  <a:lumOff val="60000"/>
                </a:srgbClr>
              </a:buClr>
              <a:buSzPct val="80000"/>
            </a:pPr>
            <a:endParaRPr lang="en-GB" sz="1900" dirty="0">
              <a:solidFill>
                <a:prstClr val="white"/>
              </a:solidFill>
              <a:latin typeface="Arial" panose="020B0604020202020204" pitchFamily="34" charset="0"/>
              <a:ea typeface="+mj-ea"/>
              <a:cs typeface="Arial" panose="020B0604020202020204" pitchFamily="34" charset="0"/>
            </a:endParaRPr>
          </a:p>
          <a:p>
            <a:endParaRPr lang="en-GB" dirty="0"/>
          </a:p>
        </p:txBody>
      </p:sp>
      <p:graphicFrame>
        <p:nvGraphicFramePr>
          <p:cNvPr id="4" name="Content Placeholder 3">
            <a:extLst>
              <a:ext uri="{FF2B5EF4-FFF2-40B4-BE49-F238E27FC236}">
                <a16:creationId xmlns:a16="http://schemas.microsoft.com/office/drawing/2014/main" id="{F6423462-4DE0-4359-972A-198E0BA4491D}"/>
              </a:ext>
            </a:extLst>
          </p:cNvPr>
          <p:cNvGraphicFramePr>
            <a:graphicFrameLocks/>
          </p:cNvGraphicFramePr>
          <p:nvPr>
            <p:extLst>
              <p:ext uri="{D42A27DB-BD31-4B8C-83A1-F6EECF244321}">
                <p14:modId xmlns:p14="http://schemas.microsoft.com/office/powerpoint/2010/main" val="1941793019"/>
              </p:ext>
            </p:extLst>
          </p:nvPr>
        </p:nvGraphicFramePr>
        <p:xfrm>
          <a:off x="733437" y="1652530"/>
          <a:ext cx="7780643" cy="493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5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A93559-FEA3-42D9-A45C-6026D1CB4726}"/>
              </a:ext>
            </a:extLst>
          </p:cNvPr>
          <p:cNvSpPr>
            <a:spLocks noGrp="1"/>
          </p:cNvSpPr>
          <p:nvPr>
            <p:ph type="subTitle" idx="1"/>
          </p:nvPr>
        </p:nvSpPr>
        <p:spPr>
          <a:xfrm>
            <a:off x="623562" y="642735"/>
            <a:ext cx="7517903" cy="553998"/>
          </a:xfrm>
        </p:spPr>
        <p:txBody>
          <a:bodyPr/>
          <a:lstStyle/>
          <a:p>
            <a:r>
              <a:rPr lang="en-GB" sz="4000" dirty="0"/>
              <a:t>Strategic alignment and buy-in</a:t>
            </a:r>
            <a:endParaRPr lang="en-GB" sz="4000"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8C71B178-8F54-49D1-97C8-3F89C44D7E50}"/>
              </a:ext>
            </a:extLst>
          </p:cNvPr>
          <p:cNvSpPr>
            <a:spLocks noGrp="1"/>
          </p:cNvSpPr>
          <p:nvPr>
            <p:ph type="ctrTitle"/>
          </p:nvPr>
        </p:nvSpPr>
        <p:spPr>
          <a:xfrm>
            <a:off x="623562" y="1298222"/>
            <a:ext cx="7304810" cy="4568737"/>
          </a:xfrm>
        </p:spPr>
        <p:txBody>
          <a:bodyPr>
            <a:normAutofit fontScale="90000"/>
          </a:bodyPr>
          <a:lstStyle/>
          <a:p>
            <a:pPr lvl="0" defTabSz="457200">
              <a:lnSpc>
                <a:spcPct val="100000"/>
              </a:lnSpc>
              <a:spcBef>
                <a:spcPts val="1200"/>
              </a:spcBef>
            </a:pPr>
            <a:r>
              <a:rPr lang="en-GB" sz="2400" dirty="0">
                <a:solidFill>
                  <a:prstClr val="white"/>
                </a:solidFill>
                <a:latin typeface="Calibri" panose="020F0502020204030204" pitchFamily="34" charset="0"/>
                <a:ea typeface="+mj-ea"/>
                <a:cs typeface="Calibri" panose="020F0502020204030204" pitchFamily="34" charset="0"/>
              </a:rPr>
              <a:t>Strategic alignment</a:t>
            </a:r>
            <a:br>
              <a:rPr lang="en-GB" sz="2400" b="0" dirty="0">
                <a:solidFill>
                  <a:prstClr val="white"/>
                </a:solidFill>
                <a:latin typeface="Calibri" panose="020F0502020204030204" pitchFamily="34" charset="0"/>
                <a:ea typeface="+mj-ea"/>
                <a:cs typeface="Calibri" panose="020F0502020204030204" pitchFamily="34" charset="0"/>
              </a:rPr>
            </a:br>
            <a:br>
              <a:rPr lang="en-GB" sz="2400" b="0" dirty="0">
                <a:solidFill>
                  <a:prstClr val="white"/>
                </a:solidFill>
                <a:latin typeface="Calibri" panose="020F0502020204030204" pitchFamily="34" charset="0"/>
                <a:cs typeface="Calibri" panose="020F0502020204030204" pitchFamily="34" charset="0"/>
              </a:rPr>
            </a:br>
            <a:r>
              <a:rPr lang="en-GB" sz="2400" b="0" dirty="0">
                <a:solidFill>
                  <a:prstClr val="white"/>
                </a:solidFill>
                <a:latin typeface="Calibri" panose="020F0502020204030204" pitchFamily="34" charset="0"/>
                <a:cs typeface="Calibri" panose="020F0502020204030204" pitchFamily="34" charset="0"/>
              </a:rPr>
              <a:t>-</a:t>
            </a:r>
            <a:r>
              <a:rPr lang="en-GB" sz="2400" b="0" i="1" dirty="0">
                <a:solidFill>
                  <a:prstClr val="white"/>
                </a:solidFill>
                <a:latin typeface="Calibri" panose="020F0502020204030204" pitchFamily="34" charset="0"/>
                <a:cs typeface="Calibri" panose="020F0502020204030204" pitchFamily="34" charset="0"/>
              </a:rPr>
              <a:t>A</a:t>
            </a:r>
            <a:r>
              <a:rPr lang="en-GB" sz="2400" i="1" dirty="0">
                <a:solidFill>
                  <a:prstClr val="white"/>
                </a:solidFill>
                <a:latin typeface="Calibri" panose="020F0502020204030204" pitchFamily="34" charset="0"/>
                <a:ea typeface="+mj-ea"/>
                <a:cs typeface="Calibri" panose="020F0502020204030204" pitchFamily="34" charset="0"/>
              </a:rPr>
              <a:t>ccess Participation and Success Strategy: </a:t>
            </a:r>
            <a:r>
              <a:rPr lang="en-GB" sz="2400" dirty="0">
                <a:solidFill>
                  <a:prstClr val="white"/>
                </a:solidFill>
                <a:latin typeface="Calibri" panose="020F0502020204030204" pitchFamily="34" charset="0"/>
                <a:ea typeface="+mj-ea"/>
                <a:cs typeface="Calibri" panose="020F0502020204030204" pitchFamily="34" charset="0"/>
              </a:rPr>
              <a:t>the project is seen as particularly valuable to students with low prior educational qualifications (PEQs)</a:t>
            </a:r>
            <a:br>
              <a:rPr lang="en-GB" sz="2400" dirty="0">
                <a:solidFill>
                  <a:prstClr val="white"/>
                </a:solidFill>
                <a:latin typeface="Calibri" panose="020F0502020204030204" pitchFamily="34" charset="0"/>
                <a:ea typeface="+mj-ea"/>
                <a:cs typeface="Calibri" panose="020F0502020204030204" pitchFamily="34" charset="0"/>
              </a:rPr>
            </a:br>
            <a:br>
              <a:rPr lang="en-GB" sz="2400" dirty="0">
                <a:solidFill>
                  <a:prstClr val="white"/>
                </a:solidFill>
                <a:latin typeface="Calibri" panose="020F0502020204030204" pitchFamily="34" charset="0"/>
                <a:ea typeface="+mj-ea"/>
                <a:cs typeface="Calibri" panose="020F0502020204030204" pitchFamily="34" charset="0"/>
              </a:rPr>
            </a:br>
            <a:r>
              <a:rPr lang="en-GB" sz="2400" dirty="0">
                <a:solidFill>
                  <a:prstClr val="white"/>
                </a:solidFill>
                <a:latin typeface="Calibri" panose="020F0502020204030204" pitchFamily="34" charset="0"/>
                <a:ea typeface="+mj-ea"/>
                <a:cs typeface="Calibri" panose="020F0502020204030204" pitchFamily="34" charset="0"/>
              </a:rPr>
              <a:t>-The project is of clear relevance to supporting international students with English as an additional language</a:t>
            </a:r>
            <a:br>
              <a:rPr lang="en-GB" sz="2400" dirty="0">
                <a:solidFill>
                  <a:prstClr val="white"/>
                </a:solidFill>
                <a:latin typeface="Calibri" panose="020F0502020204030204" pitchFamily="34" charset="0"/>
                <a:ea typeface="+mj-ea"/>
                <a:cs typeface="Calibri" panose="020F0502020204030204" pitchFamily="34" charset="0"/>
              </a:rPr>
            </a:br>
            <a:br>
              <a:rPr lang="en-GB" sz="2400" dirty="0">
                <a:solidFill>
                  <a:prstClr val="white"/>
                </a:solidFill>
                <a:latin typeface="Calibri" panose="020F0502020204030204" pitchFamily="34" charset="0"/>
                <a:ea typeface="+mj-ea"/>
                <a:cs typeface="Calibri" panose="020F0502020204030204" pitchFamily="34" charset="0"/>
              </a:rPr>
            </a:br>
            <a:r>
              <a:rPr lang="en-GB" sz="2400" dirty="0">
                <a:solidFill>
                  <a:prstClr val="white"/>
                </a:solidFill>
                <a:latin typeface="Calibri" panose="020F0502020204030204" pitchFamily="34" charset="0"/>
                <a:ea typeface="+mj-ea"/>
                <a:cs typeface="Calibri" panose="020F0502020204030204" pitchFamily="34" charset="0"/>
              </a:rPr>
              <a:t>Buy-in</a:t>
            </a:r>
            <a:br>
              <a:rPr lang="en-GB" sz="2400" dirty="0">
                <a:solidFill>
                  <a:prstClr val="white"/>
                </a:solidFill>
                <a:latin typeface="Calibri" panose="020F0502020204030204" pitchFamily="34" charset="0"/>
                <a:ea typeface="+mj-ea"/>
                <a:cs typeface="Calibri" panose="020F0502020204030204" pitchFamily="34" charset="0"/>
              </a:rPr>
            </a:br>
            <a:br>
              <a:rPr lang="en-GB" sz="2400" dirty="0">
                <a:solidFill>
                  <a:prstClr val="white"/>
                </a:solidFill>
                <a:latin typeface="Calibri" panose="020F0502020204030204" pitchFamily="34" charset="0"/>
                <a:ea typeface="+mj-ea"/>
                <a:cs typeface="Calibri" panose="020F0502020204030204" pitchFamily="34" charset="0"/>
              </a:rPr>
            </a:br>
            <a:r>
              <a:rPr lang="en-GB" sz="2400" dirty="0">
                <a:solidFill>
                  <a:prstClr val="white"/>
                </a:solidFill>
                <a:latin typeface="Calibri" panose="020F0502020204030204" pitchFamily="34" charset="0"/>
                <a:ea typeface="+mj-ea"/>
                <a:cs typeface="Calibri" panose="020F0502020204030204" pitchFamily="34" charset="0"/>
              </a:rPr>
              <a:t>-Academic Services: agreement to use a portion of the ISSF for the scheme</a:t>
            </a:r>
            <a:br>
              <a:rPr lang="en-GB" sz="2400" dirty="0">
                <a:solidFill>
                  <a:prstClr val="white"/>
                </a:solidFill>
                <a:latin typeface="Calibri" panose="020F0502020204030204" pitchFamily="34" charset="0"/>
                <a:ea typeface="+mj-ea"/>
                <a:cs typeface="Calibri" panose="020F0502020204030204" pitchFamily="34" charset="0"/>
              </a:rPr>
            </a:br>
            <a:br>
              <a:rPr lang="en-GB" sz="2400" dirty="0">
                <a:solidFill>
                  <a:prstClr val="white"/>
                </a:solidFill>
                <a:latin typeface="Calibri" panose="020F0502020204030204" pitchFamily="34" charset="0"/>
                <a:ea typeface="+mj-ea"/>
                <a:cs typeface="Calibri" panose="020F0502020204030204" pitchFamily="34" charset="0"/>
              </a:rPr>
            </a:br>
            <a:r>
              <a:rPr lang="en-GB" sz="2400" dirty="0">
                <a:solidFill>
                  <a:prstClr val="white"/>
                </a:solidFill>
                <a:latin typeface="Calibri" panose="020F0502020204030204" pitchFamily="34" charset="0"/>
                <a:ea typeface="+mj-ea"/>
                <a:cs typeface="Calibri" panose="020F0502020204030204" pitchFamily="34" charset="0"/>
              </a:rPr>
              <a:t>-</a:t>
            </a:r>
            <a:r>
              <a:rPr lang="en-GB" sz="2400" dirty="0">
                <a:solidFill>
                  <a:prstClr val="white"/>
                </a:solidFill>
                <a:latin typeface="Calibri" panose="020F0502020204030204" pitchFamily="34" charset="0"/>
                <a:cs typeface="Calibri" panose="020F0502020204030204" pitchFamily="34" charset="0"/>
              </a:rPr>
              <a:t>Faculties: agreement needed for tutors to refer their students to the project.</a:t>
            </a:r>
            <a:br>
              <a:rPr lang="en-GB" sz="2400" dirty="0">
                <a:solidFill>
                  <a:prstClr val="white"/>
                </a:solidFill>
                <a:latin typeface="Calibri" panose="020F0502020204030204" pitchFamily="34" charset="0"/>
                <a:cs typeface="Calibri" panose="020F0502020204030204" pitchFamily="34" charset="0"/>
              </a:rPr>
            </a:br>
            <a:endParaRPr lang="en-GB" sz="2400" dirty="0"/>
          </a:p>
        </p:txBody>
      </p:sp>
    </p:spTree>
    <p:extLst>
      <p:ext uri="{BB962C8B-B14F-4D97-AF65-F5344CB8AC3E}">
        <p14:creationId xmlns:p14="http://schemas.microsoft.com/office/powerpoint/2010/main" val="134414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C7E6-1505-402B-BA54-A85519A7610C}"/>
              </a:ext>
            </a:extLst>
          </p:cNvPr>
          <p:cNvSpPr>
            <a:spLocks noGrp="1"/>
          </p:cNvSpPr>
          <p:nvPr>
            <p:ph type="ctrTitle"/>
          </p:nvPr>
        </p:nvSpPr>
        <p:spPr>
          <a:xfrm>
            <a:off x="688622" y="654757"/>
            <a:ext cx="6662262" cy="756744"/>
          </a:xfrm>
        </p:spPr>
        <p:txBody>
          <a:bodyPr/>
          <a:lstStyle/>
          <a:p>
            <a:r>
              <a:rPr lang="en-GB" dirty="0"/>
              <a:t>Robust communications</a:t>
            </a:r>
          </a:p>
        </p:txBody>
      </p:sp>
      <p:sp>
        <p:nvSpPr>
          <p:cNvPr id="3" name="Subtitle 2">
            <a:extLst>
              <a:ext uri="{FF2B5EF4-FFF2-40B4-BE49-F238E27FC236}">
                <a16:creationId xmlns:a16="http://schemas.microsoft.com/office/drawing/2014/main" id="{B0BD2BD4-E7BE-4134-BC1F-C3237D62CE3B}"/>
              </a:ext>
            </a:extLst>
          </p:cNvPr>
          <p:cNvSpPr>
            <a:spLocks noGrp="1"/>
          </p:cNvSpPr>
          <p:nvPr>
            <p:ph type="subTitle" idx="1"/>
          </p:nvPr>
        </p:nvSpPr>
        <p:spPr>
          <a:xfrm>
            <a:off x="361244" y="654757"/>
            <a:ext cx="8534400" cy="4930581"/>
          </a:xfrm>
        </p:spPr>
        <p:txBody>
          <a:bodyPr/>
          <a:lstStyle/>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000" dirty="0">
                <a:latin typeface="Calibri" panose="020F0502020204030204" pitchFamily="34" charset="0"/>
                <a:cs typeface="Calibri" panose="020F0502020204030204" pitchFamily="34" charset="0"/>
              </a:rPr>
              <a:t>Staff Tutors: briefing materials sent via email</a:t>
            </a:r>
          </a:p>
          <a:p>
            <a:pPr marL="342900" indent="-342900">
              <a:buFont typeface="Wingdings" panose="05000000000000000000" pitchFamily="2" charset="2"/>
              <a:buChar char="Ø"/>
            </a:pPr>
            <a:r>
              <a:rPr lang="en-GB" sz="2000" dirty="0">
                <a:latin typeface="Calibri" panose="020F0502020204030204" pitchFamily="34" charset="0"/>
                <a:cs typeface="Calibri" panose="020F0502020204030204" pitchFamily="34" charset="0"/>
              </a:rPr>
              <a:t>Tutors: separate briefing forwarded by staff tutors via email</a:t>
            </a:r>
          </a:p>
          <a:p>
            <a:pPr marL="342900" indent="-342900">
              <a:buFont typeface="Wingdings" panose="05000000000000000000" pitchFamily="2" charset="2"/>
              <a:buChar char="Ø"/>
            </a:pPr>
            <a:r>
              <a:rPr lang="en-GB" sz="2000" dirty="0">
                <a:latin typeface="Calibri" panose="020F0502020204030204" pitchFamily="34" charset="0"/>
                <a:cs typeface="Calibri" panose="020F0502020204030204" pitchFamily="34" charset="0"/>
              </a:rPr>
              <a:t>Student Services: presentations, Q &amp; A sessions, briefing notes</a:t>
            </a:r>
          </a:p>
          <a:p>
            <a:pPr marL="342900" indent="-342900">
              <a:buFont typeface="Wingdings" panose="05000000000000000000" pitchFamily="2" charset="2"/>
              <a:buChar char="Ø"/>
            </a:pPr>
            <a:r>
              <a:rPr lang="en-GB" sz="2000" dirty="0">
                <a:latin typeface="Calibri" panose="020F0502020204030204" pitchFamily="34" charset="0"/>
                <a:cs typeface="Calibri" panose="020F0502020204030204" pitchFamily="34" charset="0"/>
              </a:rPr>
              <a:t> All of the above supported by an intranet page and tutor newsletter.</a:t>
            </a:r>
          </a:p>
          <a:p>
            <a:endParaRPr lang="en-GB" sz="2000" dirty="0">
              <a:latin typeface="Calibri" panose="020F0502020204030204" pitchFamily="34" charset="0"/>
              <a:cs typeface="Calibri" panose="020F050202020403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AB2B5AFD-D936-4B10-AB33-099EAAE94E62}"/>
              </a:ext>
            </a:extLst>
          </p:cNvPr>
          <p:cNvPicPr>
            <a:picLocks noChangeAspect="1"/>
          </p:cNvPicPr>
          <p:nvPr/>
        </p:nvPicPr>
        <p:blipFill>
          <a:blip r:embed="rId3"/>
          <a:stretch>
            <a:fillRect/>
          </a:stretch>
        </p:blipFill>
        <p:spPr>
          <a:xfrm>
            <a:off x="1192764" y="2458259"/>
            <a:ext cx="6232605" cy="4098292"/>
          </a:xfrm>
          <a:prstGeom prst="rect">
            <a:avLst/>
          </a:prstGeom>
        </p:spPr>
      </p:pic>
    </p:spTree>
    <p:extLst>
      <p:ext uri="{BB962C8B-B14F-4D97-AF65-F5344CB8AC3E}">
        <p14:creationId xmlns:p14="http://schemas.microsoft.com/office/powerpoint/2010/main" val="137622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8346D-B9FC-4867-962B-1CE76EA3131B}"/>
              </a:ext>
            </a:extLst>
          </p:cNvPr>
          <p:cNvSpPr>
            <a:spLocks noGrp="1"/>
          </p:cNvSpPr>
          <p:nvPr>
            <p:ph type="subTitle" idx="1"/>
          </p:nvPr>
        </p:nvSpPr>
        <p:spPr>
          <a:xfrm>
            <a:off x="696913" y="2135142"/>
            <a:ext cx="7700039" cy="3905685"/>
          </a:xfrm>
        </p:spPr>
        <p:txBody>
          <a:bodyPr/>
          <a:lstStyle/>
          <a:p>
            <a:pPr marL="342900" indent="-342900">
              <a:buFont typeface="Wingdings" panose="05000000000000000000" pitchFamily="2" charset="2"/>
              <a:buChar char="Ø"/>
            </a:pPr>
            <a:r>
              <a:rPr lang="en-GB" sz="2400" dirty="0">
                <a:latin typeface="+mj-lt"/>
                <a:cs typeface="Calibri" panose="020F0502020204030204" pitchFamily="34" charset="0"/>
              </a:rPr>
              <a:t>16 tutors originally recruited from the two existing EAP modules</a:t>
            </a:r>
          </a:p>
          <a:p>
            <a:pPr marL="342900" indent="-342900">
              <a:buFont typeface="Wingdings" panose="05000000000000000000" pitchFamily="2" charset="2"/>
              <a:buChar char="Ø"/>
            </a:pPr>
            <a:endParaRPr lang="en-GB" sz="2400" dirty="0">
              <a:latin typeface="+mj-lt"/>
              <a:cs typeface="Calibri" panose="020F0502020204030204" pitchFamily="34" charset="0"/>
            </a:endParaRPr>
          </a:p>
          <a:p>
            <a:pPr marL="342900" indent="-342900">
              <a:buFont typeface="Wingdings" panose="05000000000000000000" pitchFamily="2" charset="2"/>
              <a:buChar char="Ø"/>
            </a:pPr>
            <a:r>
              <a:rPr lang="en-GB" sz="2400" dirty="0">
                <a:latin typeface="+mj-lt"/>
                <a:cs typeface="Calibri" panose="020F0502020204030204" pitchFamily="34" charset="0"/>
              </a:rPr>
              <a:t>Criteria for recruitment included a broad range of subject-specific EAP experience (e.g. Law, Chemistry)</a:t>
            </a:r>
          </a:p>
          <a:p>
            <a:pPr marL="342900" indent="-342900">
              <a:buFont typeface="Wingdings" panose="05000000000000000000" pitchFamily="2" charset="2"/>
              <a:buChar char="Ø"/>
            </a:pPr>
            <a:endParaRPr lang="en-GB" sz="2400" dirty="0">
              <a:latin typeface="+mj-lt"/>
              <a:cs typeface="Calibri" panose="020F0502020204030204" pitchFamily="34" charset="0"/>
            </a:endParaRPr>
          </a:p>
          <a:p>
            <a:pPr marL="342900" indent="-342900">
              <a:buFont typeface="Wingdings" panose="05000000000000000000" pitchFamily="2" charset="2"/>
              <a:buChar char="Ø"/>
            </a:pPr>
            <a:r>
              <a:rPr lang="en-GB" sz="2400" dirty="0">
                <a:latin typeface="+mj-lt"/>
                <a:cs typeface="Calibri" panose="020F0502020204030204" pitchFamily="34" charset="0"/>
              </a:rPr>
              <a:t>EAP tutors briefed via a dedicated forum with follow-up Q &amp; A sessions</a:t>
            </a:r>
          </a:p>
          <a:p>
            <a:pPr marL="342900" indent="-342900">
              <a:buFont typeface="Wingdings" panose="05000000000000000000" pitchFamily="2" charset="2"/>
              <a:buChar char="Ø"/>
            </a:pPr>
            <a:endParaRPr lang="en-GB" sz="2400" dirty="0">
              <a:latin typeface="+mj-lt"/>
              <a:cs typeface="Calibri" panose="020F0502020204030204" pitchFamily="34" charset="0"/>
            </a:endParaRPr>
          </a:p>
          <a:p>
            <a:pPr marL="342900" indent="-342900">
              <a:buFont typeface="Wingdings" panose="05000000000000000000" pitchFamily="2" charset="2"/>
              <a:buChar char="Ø"/>
            </a:pPr>
            <a:r>
              <a:rPr lang="en-GB" sz="2400" dirty="0">
                <a:latin typeface="+mj-lt"/>
                <a:cs typeface="Calibri" panose="020F0502020204030204" pitchFamily="34" charset="0"/>
              </a:rPr>
              <a:t>Ongoing EAP tutor support provided via the forum and by email. </a:t>
            </a:r>
          </a:p>
          <a:p>
            <a:endParaRPr lang="en-GB" dirty="0"/>
          </a:p>
        </p:txBody>
      </p:sp>
      <p:sp>
        <p:nvSpPr>
          <p:cNvPr id="9" name="Title 1">
            <a:extLst>
              <a:ext uri="{FF2B5EF4-FFF2-40B4-BE49-F238E27FC236}">
                <a16:creationId xmlns:a16="http://schemas.microsoft.com/office/drawing/2014/main" id="{0DA18F3E-8BD3-4BDD-A6AA-5153EC8C9E40}"/>
              </a:ext>
            </a:extLst>
          </p:cNvPr>
          <p:cNvSpPr>
            <a:spLocks noGrp="1"/>
          </p:cNvSpPr>
          <p:nvPr>
            <p:ph type="ctrTitle"/>
          </p:nvPr>
        </p:nvSpPr>
        <p:spPr>
          <a:xfrm>
            <a:off x="696913" y="1001063"/>
            <a:ext cx="7532687" cy="498598"/>
          </a:xfrm>
        </p:spPr>
        <p:txBody>
          <a:bodyPr/>
          <a:lstStyle/>
          <a:p>
            <a:r>
              <a:rPr lang="en-GB" dirty="0"/>
              <a:t>The EAP specialist tutors</a:t>
            </a:r>
          </a:p>
        </p:txBody>
      </p:sp>
    </p:spTree>
    <p:extLst>
      <p:ext uri="{BB962C8B-B14F-4D97-AF65-F5344CB8AC3E}">
        <p14:creationId xmlns:p14="http://schemas.microsoft.com/office/powerpoint/2010/main" val="248056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A1CA92-9083-4C13-841E-2C7786370B79}"/>
              </a:ext>
            </a:extLst>
          </p:cNvPr>
          <p:cNvSpPr>
            <a:spLocks noGrp="1"/>
          </p:cNvSpPr>
          <p:nvPr>
            <p:ph type="ctrTitle"/>
          </p:nvPr>
        </p:nvSpPr>
        <p:spPr>
          <a:xfrm>
            <a:off x="963771" y="760164"/>
            <a:ext cx="7695487" cy="1104373"/>
          </a:xfrm>
        </p:spPr>
        <p:txBody>
          <a:bodyPr/>
          <a:lstStyle/>
          <a:p>
            <a:r>
              <a:rPr lang="en-GB" dirty="0"/>
              <a:t>Online systems and dedicated </a:t>
            </a:r>
            <a:r>
              <a:rPr lang="en-GB" dirty="0" err="1"/>
              <a:t>webspaces</a:t>
            </a:r>
            <a:endParaRPr lang="en-GB" dirty="0"/>
          </a:p>
        </p:txBody>
      </p:sp>
      <p:sp>
        <p:nvSpPr>
          <p:cNvPr id="8" name="TextBox 7">
            <a:extLst>
              <a:ext uri="{FF2B5EF4-FFF2-40B4-BE49-F238E27FC236}">
                <a16:creationId xmlns:a16="http://schemas.microsoft.com/office/drawing/2014/main" id="{413BBE92-026C-4E09-B2EF-72F5414213A2}"/>
              </a:ext>
            </a:extLst>
          </p:cNvPr>
          <p:cNvSpPr txBox="1"/>
          <p:nvPr/>
        </p:nvSpPr>
        <p:spPr>
          <a:xfrm>
            <a:off x="677333" y="2049137"/>
            <a:ext cx="8158195" cy="4053417"/>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dedicated forum, materials’ repository and online room was created on an existing website to foster an online Community of Practice where EAP tutors can share experiences, support one another and upload additional resources</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VLE website was set up to host the Adobe Connect tutorial sessions</a:t>
            </a:r>
          </a:p>
          <a:p>
            <a:pPr marR="0" lvl="0" algn="l" defTabSz="914400" rtl="0" eaLnBrk="1" fontAlgn="auto" latinLnBrk="0" hangingPunct="1">
              <a:lnSpc>
                <a:spcPct val="90000"/>
              </a:lnSpc>
              <a:spcBef>
                <a:spcPts val="0"/>
              </a:spcBef>
              <a:spcAft>
                <a:spcPts val="0"/>
              </a:spcAft>
              <a:buClrTx/>
              <a:buSzTx/>
              <a:tabLst/>
              <a:defRPr/>
            </a:pPr>
            <a:r>
              <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 intranet page was created as a source of information for others about the project</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Student Services SharePoint site contained project-related statistics and feedback forms.</a:t>
            </a:r>
          </a:p>
        </p:txBody>
      </p:sp>
    </p:spTree>
    <p:extLst>
      <p:ext uri="{BB962C8B-B14F-4D97-AF65-F5344CB8AC3E}">
        <p14:creationId xmlns:p14="http://schemas.microsoft.com/office/powerpoint/2010/main" val="3724822808"/>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OU_STANDARD</Template>
  <TotalTime>4553</TotalTime>
  <Words>1503</Words>
  <Application>Microsoft Office PowerPoint</Application>
  <PresentationFormat>On-screen Show (4:3)</PresentationFormat>
  <Paragraphs>219</Paragraphs>
  <Slides>21</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Wingdings</vt:lpstr>
      <vt:lpstr>OU Title</vt:lpstr>
      <vt:lpstr>OU Section</vt:lpstr>
      <vt:lpstr>OU Layouts</vt:lpstr>
      <vt:lpstr>Implementing a one-to-one online English for Academic Purposes (EAP) support service across the University curriculum </vt:lpstr>
      <vt:lpstr>Existing EAP provision at the OU</vt:lpstr>
      <vt:lpstr>The OU-wide one-to-one online EAP support service</vt:lpstr>
      <vt:lpstr>PowerPoint Presentation</vt:lpstr>
      <vt:lpstr>The operationalisation of the one-to-one online EAP support service</vt:lpstr>
      <vt:lpstr>Strategic alignment  -Access Participation and Success Strategy: the project is seen as particularly valuable to students with low prior educational qualifications (PEQs)  -The project is of clear relevance to supporting international students with English as an additional language  Buy-in  -Academic Services: agreement to use a portion of the ISSF for the scheme  -Faculties: agreement needed for tutors to refer their students to the project. </vt:lpstr>
      <vt:lpstr>Robust communications</vt:lpstr>
      <vt:lpstr>The EAP specialist tutors</vt:lpstr>
      <vt:lpstr>Online systems and dedicated webspaces</vt:lpstr>
      <vt:lpstr>PowerPoint Presentation</vt:lpstr>
      <vt:lpstr> Methodology (mixed methods)</vt:lpstr>
      <vt:lpstr>Findings</vt:lpstr>
      <vt:lpstr>Module completion and first-time pass rates</vt:lpstr>
      <vt:lpstr>Value attributed to students’ academic progress from their own and the specialist EAP tutors’ perspectives (RQ2) </vt:lpstr>
      <vt:lpstr>Value attributed to students’ academic progress from their own and the specialist EAP  tutors’ perspectives (RQ2)</vt:lpstr>
      <vt:lpstr>Value attributed to students’ academic progress from their own and the specialist  EAP tutors’ perspectives (RQ2)  Themes and sub-themes derived from student and tutor open survey comments and student interviews</vt:lpstr>
      <vt:lpstr> </vt:lpstr>
      <vt:lpstr> </vt:lpstr>
      <vt:lpstr>Key takeaways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Lina.Adinolfi</dc:creator>
  <cp:lastModifiedBy>Diane.Ford</cp:lastModifiedBy>
  <cp:revision>215</cp:revision>
  <dcterms:created xsi:type="dcterms:W3CDTF">2019-09-26T15:52:58Z</dcterms:created>
  <dcterms:modified xsi:type="dcterms:W3CDTF">2022-11-16T13:12:55Z</dcterms:modified>
</cp:coreProperties>
</file>