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22"/>
  </p:notesMasterIdLst>
  <p:sldIdLst>
    <p:sldId id="272" r:id="rId4"/>
    <p:sldId id="312" r:id="rId5"/>
    <p:sldId id="311" r:id="rId6"/>
    <p:sldId id="313" r:id="rId7"/>
    <p:sldId id="306" r:id="rId8"/>
    <p:sldId id="273" r:id="rId9"/>
    <p:sldId id="279" r:id="rId10"/>
    <p:sldId id="317" r:id="rId11"/>
    <p:sldId id="307" r:id="rId12"/>
    <p:sldId id="314" r:id="rId13"/>
    <p:sldId id="315" r:id="rId14"/>
    <p:sldId id="316" r:id="rId15"/>
    <p:sldId id="295" r:id="rId16"/>
    <p:sldId id="302" r:id="rId17"/>
    <p:sldId id="308" r:id="rId18"/>
    <p:sldId id="310" r:id="rId19"/>
    <p:sldId id="309"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Diament" initials="A" lastIdx="1" clrIdx="0">
    <p:extLst>
      <p:ext uri="{19B8F6BF-5375-455C-9EA6-DF929625EA0E}">
        <p15:presenceInfo xmlns:p15="http://schemas.microsoft.com/office/powerpoint/2012/main" userId="S::add6@open.ac.uk::f7efac63-1008-439e-9ad8-08c6c35c6d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2E638-3A23-4EA0-95DC-BB81BD7DBC78}" v="50" dt="2022-03-21T12:11:33.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12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Diament" userId="f7efac63-1008-439e-9ad8-08c6c35c6d2d" providerId="ADAL" clId="{E5D2E638-3A23-4EA0-95DC-BB81BD7DBC78}"/>
    <pc:docChg chg="undo custSel addSld delSld modSld">
      <pc:chgData name="Andy.Diament" userId="f7efac63-1008-439e-9ad8-08c6c35c6d2d" providerId="ADAL" clId="{E5D2E638-3A23-4EA0-95DC-BB81BD7DBC78}" dt="2022-03-21T12:11:33.407" v="149" actId="478"/>
      <pc:docMkLst>
        <pc:docMk/>
      </pc:docMkLst>
      <pc:sldChg chg="del">
        <pc:chgData name="Andy.Diament" userId="f7efac63-1008-439e-9ad8-08c6c35c6d2d" providerId="ADAL" clId="{E5D2E638-3A23-4EA0-95DC-BB81BD7DBC78}" dt="2022-03-21T12:10:07.077" v="125" actId="47"/>
        <pc:sldMkLst>
          <pc:docMk/>
          <pc:sldMk cId="3384709156" sldId="281"/>
        </pc:sldMkLst>
      </pc:sldChg>
      <pc:sldChg chg="del">
        <pc:chgData name="Andy.Diament" userId="f7efac63-1008-439e-9ad8-08c6c35c6d2d" providerId="ADAL" clId="{E5D2E638-3A23-4EA0-95DC-BB81BD7DBC78}" dt="2022-03-21T11:43:38.820" v="1" actId="47"/>
        <pc:sldMkLst>
          <pc:docMk/>
          <pc:sldMk cId="2564044456" sldId="290"/>
        </pc:sldMkLst>
      </pc:sldChg>
      <pc:sldChg chg="add">
        <pc:chgData name="Andy.Diament" userId="f7efac63-1008-439e-9ad8-08c6c35c6d2d" providerId="ADAL" clId="{E5D2E638-3A23-4EA0-95DC-BB81BD7DBC78}" dt="2022-03-21T11:43:27.526" v="0"/>
        <pc:sldMkLst>
          <pc:docMk/>
          <pc:sldMk cId="2605302753" sldId="313"/>
        </pc:sldMkLst>
      </pc:sldChg>
      <pc:sldChg chg="addSp delSp modSp new mod modClrScheme modAnim chgLayout">
        <pc:chgData name="Andy.Diament" userId="f7efac63-1008-439e-9ad8-08c6c35c6d2d" providerId="ADAL" clId="{E5D2E638-3A23-4EA0-95DC-BB81BD7DBC78}" dt="2022-03-21T12:11:33.407" v="149" actId="478"/>
        <pc:sldMkLst>
          <pc:docMk/>
          <pc:sldMk cId="4161694066" sldId="314"/>
        </pc:sldMkLst>
        <pc:spChg chg="del mod ord">
          <ac:chgData name="Andy.Diament" userId="f7efac63-1008-439e-9ad8-08c6c35c6d2d" providerId="ADAL" clId="{E5D2E638-3A23-4EA0-95DC-BB81BD7DBC78}" dt="2022-03-21T12:00:28.660" v="3" actId="700"/>
          <ac:spMkLst>
            <pc:docMk/>
            <pc:sldMk cId="4161694066" sldId="314"/>
            <ac:spMk id="2" creationId="{D48D5EF1-72AF-4E59-8950-AA8F579AAA39}"/>
          </ac:spMkLst>
        </pc:spChg>
        <pc:spChg chg="del">
          <ac:chgData name="Andy.Diament" userId="f7efac63-1008-439e-9ad8-08c6c35c6d2d" providerId="ADAL" clId="{E5D2E638-3A23-4EA0-95DC-BB81BD7DBC78}" dt="2022-03-21T12:00:28.660" v="3" actId="700"/>
          <ac:spMkLst>
            <pc:docMk/>
            <pc:sldMk cId="4161694066" sldId="314"/>
            <ac:spMk id="3" creationId="{E32F3F78-264C-4A4C-860D-09B631D48A41}"/>
          </ac:spMkLst>
        </pc:spChg>
        <pc:spChg chg="del">
          <ac:chgData name="Andy.Diament" userId="f7efac63-1008-439e-9ad8-08c6c35c6d2d" providerId="ADAL" clId="{E5D2E638-3A23-4EA0-95DC-BB81BD7DBC78}" dt="2022-03-21T12:00:28.660" v="3" actId="700"/>
          <ac:spMkLst>
            <pc:docMk/>
            <pc:sldMk cId="4161694066" sldId="314"/>
            <ac:spMk id="4" creationId="{07099B08-A5C4-4D46-82CF-1ED527D6712E}"/>
          </ac:spMkLst>
        </pc:spChg>
        <pc:spChg chg="del mod ord">
          <ac:chgData name="Andy.Diament" userId="f7efac63-1008-439e-9ad8-08c6c35c6d2d" providerId="ADAL" clId="{E5D2E638-3A23-4EA0-95DC-BB81BD7DBC78}" dt="2022-03-21T12:00:28.660" v="3" actId="700"/>
          <ac:spMkLst>
            <pc:docMk/>
            <pc:sldMk cId="4161694066" sldId="314"/>
            <ac:spMk id="5" creationId="{7FA0C87E-3091-418F-B33B-835D704B3B30}"/>
          </ac:spMkLst>
        </pc:spChg>
        <pc:spChg chg="add del mod ord">
          <ac:chgData name="Andy.Diament" userId="f7efac63-1008-439e-9ad8-08c6c35c6d2d" providerId="ADAL" clId="{E5D2E638-3A23-4EA0-95DC-BB81BD7DBC78}" dt="2022-03-21T12:00:40.013" v="6" actId="478"/>
          <ac:spMkLst>
            <pc:docMk/>
            <pc:sldMk cId="4161694066" sldId="314"/>
            <ac:spMk id="6" creationId="{A61E935E-F26B-44A7-A8AD-E766A2DD207F}"/>
          </ac:spMkLst>
        </pc:spChg>
        <pc:spChg chg="add del mod ord">
          <ac:chgData name="Andy.Diament" userId="f7efac63-1008-439e-9ad8-08c6c35c6d2d" providerId="ADAL" clId="{E5D2E638-3A23-4EA0-95DC-BB81BD7DBC78}" dt="2022-03-21T12:11:33.407" v="149" actId="478"/>
          <ac:spMkLst>
            <pc:docMk/>
            <pc:sldMk cId="4161694066" sldId="314"/>
            <ac:spMk id="7" creationId="{FE6678FC-58D8-4442-A526-C83B44C38C10}"/>
          </ac:spMkLst>
        </pc:spChg>
        <pc:spChg chg="add mod">
          <ac:chgData name="Andy.Diament" userId="f7efac63-1008-439e-9ad8-08c6c35c6d2d" providerId="ADAL" clId="{E5D2E638-3A23-4EA0-95DC-BB81BD7DBC78}" dt="2022-03-21T12:02:52.132" v="98" actId="20577"/>
          <ac:spMkLst>
            <pc:docMk/>
            <pc:sldMk cId="4161694066" sldId="314"/>
            <ac:spMk id="18" creationId="{D9EA57B5-2FF6-4C7F-B8A4-C10F6842C4A7}"/>
          </ac:spMkLst>
        </pc:spChg>
        <pc:picChg chg="add mod">
          <ac:chgData name="Andy.Diament" userId="f7efac63-1008-439e-9ad8-08c6c35c6d2d" providerId="ADAL" clId="{E5D2E638-3A23-4EA0-95DC-BB81BD7DBC78}" dt="2022-03-21T12:10:43.781" v="128" actId="14100"/>
          <ac:picMkLst>
            <pc:docMk/>
            <pc:sldMk cId="4161694066" sldId="314"/>
            <ac:picMk id="9" creationId="{66AE9845-B9F9-4CEA-B521-8BEBCA6699E4}"/>
          </ac:picMkLst>
        </pc:picChg>
        <pc:picChg chg="add del mod">
          <ac:chgData name="Andy.Diament" userId="f7efac63-1008-439e-9ad8-08c6c35c6d2d" providerId="ADAL" clId="{E5D2E638-3A23-4EA0-95DC-BB81BD7DBC78}" dt="2022-03-21T12:09:34.328" v="120" actId="478"/>
          <ac:picMkLst>
            <pc:docMk/>
            <pc:sldMk cId="4161694066" sldId="314"/>
            <ac:picMk id="11" creationId="{545A81D1-D81D-4CB9-BF42-41C4130D2654}"/>
          </ac:picMkLst>
        </pc:picChg>
        <pc:picChg chg="add del">
          <ac:chgData name="Andy.Diament" userId="f7efac63-1008-439e-9ad8-08c6c35c6d2d" providerId="ADAL" clId="{E5D2E638-3A23-4EA0-95DC-BB81BD7DBC78}" dt="2022-03-21T12:01:43.155" v="11" actId="22"/>
          <ac:picMkLst>
            <pc:docMk/>
            <pc:sldMk cId="4161694066" sldId="314"/>
            <ac:picMk id="13" creationId="{B456B4B4-3701-4944-98F8-A475F244CCD1}"/>
          </ac:picMkLst>
        </pc:picChg>
        <pc:picChg chg="add del mod">
          <ac:chgData name="Andy.Diament" userId="f7efac63-1008-439e-9ad8-08c6c35c6d2d" providerId="ADAL" clId="{E5D2E638-3A23-4EA0-95DC-BB81BD7DBC78}" dt="2022-03-21T12:09:34.328" v="120" actId="478"/>
          <ac:picMkLst>
            <pc:docMk/>
            <pc:sldMk cId="4161694066" sldId="314"/>
            <ac:picMk id="15" creationId="{7CC81410-F48E-470B-BA0F-7CE14D8BC6F6}"/>
          </ac:picMkLst>
        </pc:picChg>
        <pc:picChg chg="add mod">
          <ac:chgData name="Andy.Diament" userId="f7efac63-1008-439e-9ad8-08c6c35c6d2d" providerId="ADAL" clId="{E5D2E638-3A23-4EA0-95DC-BB81BD7DBC78}" dt="2022-03-21T12:10:52.348" v="134" actId="1035"/>
          <ac:picMkLst>
            <pc:docMk/>
            <pc:sldMk cId="4161694066" sldId="314"/>
            <ac:picMk id="17" creationId="{C0A6BDAE-4394-4A39-9D12-B916AD53550E}"/>
          </ac:picMkLst>
        </pc:picChg>
      </pc:sldChg>
      <pc:sldChg chg="delSp modSp add mod">
        <pc:chgData name="Andy.Diament" userId="f7efac63-1008-439e-9ad8-08c6c35c6d2d" providerId="ADAL" clId="{E5D2E638-3A23-4EA0-95DC-BB81BD7DBC78}" dt="2022-03-21T12:11:20.723" v="145" actId="478"/>
        <pc:sldMkLst>
          <pc:docMk/>
          <pc:sldMk cId="158766026" sldId="315"/>
        </pc:sldMkLst>
        <pc:spChg chg="del">
          <ac:chgData name="Andy.Diament" userId="f7efac63-1008-439e-9ad8-08c6c35c6d2d" providerId="ADAL" clId="{E5D2E638-3A23-4EA0-95DC-BB81BD7DBC78}" dt="2022-03-21T12:11:20.723" v="145" actId="478"/>
          <ac:spMkLst>
            <pc:docMk/>
            <pc:sldMk cId="158766026" sldId="315"/>
            <ac:spMk id="7" creationId="{FE6678FC-58D8-4442-A526-C83B44C38C10}"/>
          </ac:spMkLst>
        </pc:spChg>
        <pc:picChg chg="del">
          <ac:chgData name="Andy.Diament" userId="f7efac63-1008-439e-9ad8-08c6c35c6d2d" providerId="ADAL" clId="{E5D2E638-3A23-4EA0-95DC-BB81BD7DBC78}" dt="2022-03-21T12:09:39.741" v="121" actId="478"/>
          <ac:picMkLst>
            <pc:docMk/>
            <pc:sldMk cId="158766026" sldId="315"/>
            <ac:picMk id="9" creationId="{66AE9845-B9F9-4CEA-B521-8BEBCA6699E4}"/>
          </ac:picMkLst>
        </pc:picChg>
        <pc:picChg chg="mod">
          <ac:chgData name="Andy.Diament" userId="f7efac63-1008-439e-9ad8-08c6c35c6d2d" providerId="ADAL" clId="{E5D2E638-3A23-4EA0-95DC-BB81BD7DBC78}" dt="2022-03-21T12:09:46.596" v="122" actId="1076"/>
          <ac:picMkLst>
            <pc:docMk/>
            <pc:sldMk cId="158766026" sldId="315"/>
            <ac:picMk id="11" creationId="{545A81D1-D81D-4CB9-BF42-41C4130D2654}"/>
          </ac:picMkLst>
        </pc:picChg>
        <pc:picChg chg="del">
          <ac:chgData name="Andy.Diament" userId="f7efac63-1008-439e-9ad8-08c6c35c6d2d" providerId="ADAL" clId="{E5D2E638-3A23-4EA0-95DC-BB81BD7DBC78}" dt="2022-03-21T12:09:39.741" v="121" actId="478"/>
          <ac:picMkLst>
            <pc:docMk/>
            <pc:sldMk cId="158766026" sldId="315"/>
            <ac:picMk id="15" creationId="{7CC81410-F48E-470B-BA0F-7CE14D8BC6F6}"/>
          </ac:picMkLst>
        </pc:picChg>
        <pc:picChg chg="mod">
          <ac:chgData name="Andy.Diament" userId="f7efac63-1008-439e-9ad8-08c6c35c6d2d" providerId="ADAL" clId="{E5D2E638-3A23-4EA0-95DC-BB81BD7DBC78}" dt="2022-03-21T12:10:57.265" v="139" actId="1035"/>
          <ac:picMkLst>
            <pc:docMk/>
            <pc:sldMk cId="158766026" sldId="315"/>
            <ac:picMk id="17" creationId="{C0A6BDAE-4394-4A39-9D12-B916AD53550E}"/>
          </ac:picMkLst>
        </pc:picChg>
      </pc:sldChg>
      <pc:sldChg chg="delSp modSp add mod">
        <pc:chgData name="Andy.Diament" userId="f7efac63-1008-439e-9ad8-08c6c35c6d2d" providerId="ADAL" clId="{E5D2E638-3A23-4EA0-95DC-BB81BD7DBC78}" dt="2022-03-21T12:11:02.465" v="144" actId="1035"/>
        <pc:sldMkLst>
          <pc:docMk/>
          <pc:sldMk cId="1046178517" sldId="316"/>
        </pc:sldMkLst>
        <pc:picChg chg="del">
          <ac:chgData name="Andy.Diament" userId="f7efac63-1008-439e-9ad8-08c6c35c6d2d" providerId="ADAL" clId="{E5D2E638-3A23-4EA0-95DC-BB81BD7DBC78}" dt="2022-03-21T12:09:53.729" v="123" actId="478"/>
          <ac:picMkLst>
            <pc:docMk/>
            <pc:sldMk cId="1046178517" sldId="316"/>
            <ac:picMk id="9" creationId="{66AE9845-B9F9-4CEA-B521-8BEBCA6699E4}"/>
          </ac:picMkLst>
        </pc:picChg>
        <pc:picChg chg="del">
          <ac:chgData name="Andy.Diament" userId="f7efac63-1008-439e-9ad8-08c6c35c6d2d" providerId="ADAL" clId="{E5D2E638-3A23-4EA0-95DC-BB81BD7DBC78}" dt="2022-03-21T12:09:53.729" v="123" actId="478"/>
          <ac:picMkLst>
            <pc:docMk/>
            <pc:sldMk cId="1046178517" sldId="316"/>
            <ac:picMk id="11" creationId="{545A81D1-D81D-4CB9-BF42-41C4130D2654}"/>
          </ac:picMkLst>
        </pc:picChg>
        <pc:picChg chg="mod">
          <ac:chgData name="Andy.Diament" userId="f7efac63-1008-439e-9ad8-08c6c35c6d2d" providerId="ADAL" clId="{E5D2E638-3A23-4EA0-95DC-BB81BD7DBC78}" dt="2022-03-21T12:10:29.954" v="127" actId="14100"/>
          <ac:picMkLst>
            <pc:docMk/>
            <pc:sldMk cId="1046178517" sldId="316"/>
            <ac:picMk id="15" creationId="{7CC81410-F48E-470B-BA0F-7CE14D8BC6F6}"/>
          </ac:picMkLst>
        </pc:picChg>
        <pc:picChg chg="mod">
          <ac:chgData name="Andy.Diament" userId="f7efac63-1008-439e-9ad8-08c6c35c6d2d" providerId="ADAL" clId="{E5D2E638-3A23-4EA0-95DC-BB81BD7DBC78}" dt="2022-03-21T12:11:02.465" v="144" actId="1035"/>
          <ac:picMkLst>
            <pc:docMk/>
            <pc:sldMk cId="1046178517" sldId="316"/>
            <ac:picMk id="17" creationId="{C0A6BDAE-4394-4A39-9D12-B916AD5355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9A34E-47DC-403D-B21A-59B1F1B64A85}" type="datetimeFigureOut">
              <a:rPr lang="en-US" smtClean="0"/>
              <a:t>3/21/2022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A8329-A84A-40D5-99E3-1ED5BB60BA2A}" type="slidenum">
              <a:rPr lang="en-US" smtClean="0"/>
              <a:t>‹#›</a:t>
            </a:fld>
            <a:endParaRPr lang="en-US"/>
          </a:p>
        </p:txBody>
      </p:sp>
    </p:spTree>
    <p:extLst>
      <p:ext uri="{BB962C8B-B14F-4D97-AF65-F5344CB8AC3E}">
        <p14:creationId xmlns:p14="http://schemas.microsoft.com/office/powerpoint/2010/main" val="166889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Looking for a better word than consequences…..</a:t>
            </a:r>
            <a:endParaRPr lang="en-US"/>
          </a:p>
        </p:txBody>
      </p:sp>
      <p:sp>
        <p:nvSpPr>
          <p:cNvPr id="4" name="Slide Number Placeholder 3"/>
          <p:cNvSpPr>
            <a:spLocks noGrp="1"/>
          </p:cNvSpPr>
          <p:nvPr>
            <p:ph type="sldNum" sz="quarter" idx="5"/>
          </p:nvPr>
        </p:nvSpPr>
        <p:spPr/>
        <p:txBody>
          <a:bodyPr/>
          <a:lstStyle/>
          <a:p>
            <a:fld id="{252A8329-A84A-40D5-99E3-1ED5BB60BA2A}" type="slidenum">
              <a:rPr lang="en-US" smtClean="0"/>
              <a:t>1</a:t>
            </a:fld>
            <a:endParaRPr lang="en-US"/>
          </a:p>
        </p:txBody>
      </p:sp>
    </p:spTree>
    <p:extLst>
      <p:ext uri="{BB962C8B-B14F-4D97-AF65-F5344CB8AC3E}">
        <p14:creationId xmlns:p14="http://schemas.microsoft.com/office/powerpoint/2010/main" val="207083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52A8329-A84A-40D5-99E3-1ED5BB60BA2A}" type="slidenum">
              <a:rPr lang="en-US" smtClean="0"/>
              <a:t>12</a:t>
            </a:fld>
            <a:endParaRPr lang="en-US"/>
          </a:p>
        </p:txBody>
      </p:sp>
    </p:spTree>
    <p:extLst>
      <p:ext uri="{BB962C8B-B14F-4D97-AF65-F5344CB8AC3E}">
        <p14:creationId xmlns:p14="http://schemas.microsoft.com/office/powerpoint/2010/main" val="350452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Little context here for non-experts, new slide</a:t>
            </a:r>
            <a:endParaRPr lang="en-US"/>
          </a:p>
        </p:txBody>
      </p:sp>
      <p:sp>
        <p:nvSpPr>
          <p:cNvPr id="4" name="Slide Number Placeholder 3"/>
          <p:cNvSpPr>
            <a:spLocks noGrp="1"/>
          </p:cNvSpPr>
          <p:nvPr>
            <p:ph type="sldNum" sz="quarter" idx="5"/>
          </p:nvPr>
        </p:nvSpPr>
        <p:spPr/>
        <p:txBody>
          <a:bodyPr/>
          <a:lstStyle/>
          <a:p>
            <a:fld id="{252A8329-A84A-40D5-99E3-1ED5BB60BA2A}" type="slidenum">
              <a:rPr lang="en-US" smtClean="0"/>
              <a:t>2</a:t>
            </a:fld>
            <a:endParaRPr lang="en-US"/>
          </a:p>
        </p:txBody>
      </p:sp>
    </p:spTree>
    <p:extLst>
      <p:ext uri="{BB962C8B-B14F-4D97-AF65-F5344CB8AC3E}">
        <p14:creationId xmlns:p14="http://schemas.microsoft.com/office/powerpoint/2010/main" val="102935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Little context here for non-experts, new slide</a:t>
            </a:r>
            <a:endParaRPr lang="en-US"/>
          </a:p>
        </p:txBody>
      </p:sp>
      <p:sp>
        <p:nvSpPr>
          <p:cNvPr id="4" name="Slide Number Placeholder 3"/>
          <p:cNvSpPr>
            <a:spLocks noGrp="1"/>
          </p:cNvSpPr>
          <p:nvPr>
            <p:ph type="sldNum" sz="quarter" idx="5"/>
          </p:nvPr>
        </p:nvSpPr>
        <p:spPr/>
        <p:txBody>
          <a:bodyPr/>
          <a:lstStyle/>
          <a:p>
            <a:fld id="{252A8329-A84A-40D5-99E3-1ED5BB60BA2A}" type="slidenum">
              <a:rPr lang="en-US" smtClean="0"/>
              <a:t>3</a:t>
            </a:fld>
            <a:endParaRPr lang="en-US"/>
          </a:p>
        </p:txBody>
      </p:sp>
    </p:spTree>
    <p:extLst>
      <p:ext uri="{BB962C8B-B14F-4D97-AF65-F5344CB8AC3E}">
        <p14:creationId xmlns:p14="http://schemas.microsoft.com/office/powerpoint/2010/main" val="71874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Changed the numbers here</a:t>
            </a:r>
            <a:endParaRPr lang="en-US"/>
          </a:p>
        </p:txBody>
      </p:sp>
      <p:sp>
        <p:nvSpPr>
          <p:cNvPr id="4" name="Slide Number Placeholder 3"/>
          <p:cNvSpPr>
            <a:spLocks noGrp="1"/>
          </p:cNvSpPr>
          <p:nvPr>
            <p:ph type="sldNum" sz="quarter" idx="5"/>
          </p:nvPr>
        </p:nvSpPr>
        <p:spPr/>
        <p:txBody>
          <a:bodyPr/>
          <a:lstStyle/>
          <a:p>
            <a:fld id="{252A8329-A84A-40D5-99E3-1ED5BB60BA2A}" type="slidenum">
              <a:rPr lang="en-US" smtClean="0"/>
              <a:t>4</a:t>
            </a:fld>
            <a:endParaRPr lang="en-US"/>
          </a:p>
        </p:txBody>
      </p:sp>
    </p:spTree>
    <p:extLst>
      <p:ext uri="{BB962C8B-B14F-4D97-AF65-F5344CB8AC3E}">
        <p14:creationId xmlns:p14="http://schemas.microsoft.com/office/powerpoint/2010/main" val="3378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Used graphs from final report, they may not fit on one slide</a:t>
            </a:r>
            <a:endParaRPr lang="en-US"/>
          </a:p>
        </p:txBody>
      </p:sp>
      <p:sp>
        <p:nvSpPr>
          <p:cNvPr id="4" name="Slide Number Placeholder 3"/>
          <p:cNvSpPr>
            <a:spLocks noGrp="1"/>
          </p:cNvSpPr>
          <p:nvPr>
            <p:ph type="sldNum" sz="quarter" idx="5"/>
          </p:nvPr>
        </p:nvSpPr>
        <p:spPr/>
        <p:txBody>
          <a:bodyPr/>
          <a:lstStyle/>
          <a:p>
            <a:fld id="{252A8329-A84A-40D5-99E3-1ED5BB60BA2A}" type="slidenum">
              <a:rPr lang="en-US" smtClean="0"/>
              <a:t>7</a:t>
            </a:fld>
            <a:endParaRPr lang="en-US"/>
          </a:p>
        </p:txBody>
      </p:sp>
    </p:spTree>
    <p:extLst>
      <p:ext uri="{BB962C8B-B14F-4D97-AF65-F5344CB8AC3E}">
        <p14:creationId xmlns:p14="http://schemas.microsoft.com/office/powerpoint/2010/main" val="215314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Used graphs from final report, they may not fit on one slide</a:t>
            </a:r>
            <a:endParaRPr lang="en-US"/>
          </a:p>
        </p:txBody>
      </p:sp>
      <p:sp>
        <p:nvSpPr>
          <p:cNvPr id="4" name="Slide Number Placeholder 3"/>
          <p:cNvSpPr>
            <a:spLocks noGrp="1"/>
          </p:cNvSpPr>
          <p:nvPr>
            <p:ph type="sldNum" sz="quarter" idx="5"/>
          </p:nvPr>
        </p:nvSpPr>
        <p:spPr/>
        <p:txBody>
          <a:bodyPr/>
          <a:lstStyle/>
          <a:p>
            <a:fld id="{252A8329-A84A-40D5-99E3-1ED5BB60BA2A}" type="slidenum">
              <a:rPr lang="en-US" smtClean="0"/>
              <a:t>8</a:t>
            </a:fld>
            <a:endParaRPr lang="en-US"/>
          </a:p>
        </p:txBody>
      </p:sp>
    </p:spTree>
    <p:extLst>
      <p:ext uri="{BB962C8B-B14F-4D97-AF65-F5344CB8AC3E}">
        <p14:creationId xmlns:p14="http://schemas.microsoft.com/office/powerpoint/2010/main" val="368431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A8329-A84A-40D5-99E3-1ED5BB60BA2A}" type="slidenum">
              <a:rPr lang="en-US" smtClean="0"/>
              <a:t>9</a:t>
            </a:fld>
            <a:endParaRPr lang="en-US"/>
          </a:p>
        </p:txBody>
      </p:sp>
    </p:spTree>
    <p:extLst>
      <p:ext uri="{BB962C8B-B14F-4D97-AF65-F5344CB8AC3E}">
        <p14:creationId xmlns:p14="http://schemas.microsoft.com/office/powerpoint/2010/main" val="214808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52A8329-A84A-40D5-99E3-1ED5BB60BA2A}" type="slidenum">
              <a:rPr lang="en-US" smtClean="0"/>
              <a:t>10</a:t>
            </a:fld>
            <a:endParaRPr lang="en-US"/>
          </a:p>
        </p:txBody>
      </p:sp>
    </p:spTree>
    <p:extLst>
      <p:ext uri="{BB962C8B-B14F-4D97-AF65-F5344CB8AC3E}">
        <p14:creationId xmlns:p14="http://schemas.microsoft.com/office/powerpoint/2010/main" val="24531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52A8329-A84A-40D5-99E3-1ED5BB60BA2A}" type="slidenum">
              <a:rPr lang="en-US" smtClean="0"/>
              <a:t>11</a:t>
            </a:fld>
            <a:endParaRPr lang="en-US"/>
          </a:p>
        </p:txBody>
      </p:sp>
    </p:spTree>
    <p:extLst>
      <p:ext uri="{BB962C8B-B14F-4D97-AF65-F5344CB8AC3E}">
        <p14:creationId xmlns:p14="http://schemas.microsoft.com/office/powerpoint/2010/main" val="2209586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18822790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24964819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p:txBody>
          <a:bodyPr/>
          <a:lstStyle/>
          <a:p>
            <a:r>
              <a:rPr lang="en-GB"/>
              <a:t>How successfully are students engaging with the Python component of SM123?</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5861" y="3166992"/>
            <a:ext cx="7920774" cy="1004378"/>
          </a:xfrm>
        </p:spPr>
        <p:txBody>
          <a:bodyPr/>
          <a:lstStyle/>
          <a:p>
            <a:r>
              <a:rPr lang="en-GB"/>
              <a:t>Some findings and consequences</a:t>
            </a:r>
          </a:p>
          <a:p>
            <a:endParaRPr lang="en-GB"/>
          </a:p>
          <a:p>
            <a:r>
              <a:rPr lang="en-GB"/>
              <a:t>Gemma Warriner and Andy Diament</a:t>
            </a:r>
          </a:p>
        </p:txBody>
      </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AE9845-B9F9-4CEA-B521-8BEBCA6699E4}"/>
              </a:ext>
            </a:extLst>
          </p:cNvPr>
          <p:cNvPicPr>
            <a:picLocks noChangeAspect="1"/>
          </p:cNvPicPr>
          <p:nvPr/>
        </p:nvPicPr>
        <p:blipFill>
          <a:blip r:embed="rId3"/>
          <a:stretch>
            <a:fillRect/>
          </a:stretch>
        </p:blipFill>
        <p:spPr>
          <a:xfrm>
            <a:off x="179508" y="655303"/>
            <a:ext cx="7598988" cy="5675594"/>
          </a:xfrm>
          <a:prstGeom prst="rect">
            <a:avLst/>
          </a:prstGeom>
        </p:spPr>
      </p:pic>
      <p:pic>
        <p:nvPicPr>
          <p:cNvPr id="17" name="Picture 16">
            <a:extLst>
              <a:ext uri="{FF2B5EF4-FFF2-40B4-BE49-F238E27FC236}">
                <a16:creationId xmlns:a16="http://schemas.microsoft.com/office/drawing/2014/main" id="{C0A6BDAE-4394-4A39-9D12-B916AD53550E}"/>
              </a:ext>
            </a:extLst>
          </p:cNvPr>
          <p:cNvPicPr>
            <a:picLocks noChangeAspect="1"/>
          </p:cNvPicPr>
          <p:nvPr/>
        </p:nvPicPr>
        <p:blipFill>
          <a:blip r:embed="rId4"/>
          <a:stretch>
            <a:fillRect/>
          </a:stretch>
        </p:blipFill>
        <p:spPr>
          <a:xfrm>
            <a:off x="595278" y="6376991"/>
            <a:ext cx="6904318" cy="396274"/>
          </a:xfrm>
          <a:prstGeom prst="rect">
            <a:avLst/>
          </a:prstGeom>
        </p:spPr>
      </p:pic>
      <p:sp>
        <p:nvSpPr>
          <p:cNvPr id="18" name="Title 4">
            <a:extLst>
              <a:ext uri="{FF2B5EF4-FFF2-40B4-BE49-F238E27FC236}">
                <a16:creationId xmlns:a16="http://schemas.microsoft.com/office/drawing/2014/main" id="{D9EA57B5-2FF6-4C7F-B8A4-C10F6842C4A7}"/>
              </a:ext>
            </a:extLst>
          </p:cNvPr>
          <p:cNvSpPr>
            <a:spLocks noGrp="1"/>
          </p:cNvSpPr>
          <p:nvPr>
            <p:ph type="ctrTitle"/>
          </p:nvPr>
        </p:nvSpPr>
        <p:spPr>
          <a:xfrm>
            <a:off x="402502" y="121921"/>
            <a:ext cx="4669369" cy="287884"/>
          </a:xfrm>
        </p:spPr>
        <p:txBody>
          <a:bodyPr/>
          <a:lstStyle/>
          <a:p>
            <a:r>
              <a:rPr lang="en-GB"/>
              <a:t>Confidence with Specific Programming Tasks</a:t>
            </a:r>
          </a:p>
        </p:txBody>
      </p:sp>
    </p:spTree>
    <p:extLst>
      <p:ext uri="{BB962C8B-B14F-4D97-AF65-F5344CB8AC3E}">
        <p14:creationId xmlns:p14="http://schemas.microsoft.com/office/powerpoint/2010/main" val="416169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5A81D1-D81D-4CB9-BF42-41C4130D2654}"/>
              </a:ext>
            </a:extLst>
          </p:cNvPr>
          <p:cNvPicPr>
            <a:picLocks noChangeAspect="1"/>
          </p:cNvPicPr>
          <p:nvPr/>
        </p:nvPicPr>
        <p:blipFill>
          <a:blip r:embed="rId3"/>
          <a:stretch>
            <a:fillRect/>
          </a:stretch>
        </p:blipFill>
        <p:spPr>
          <a:xfrm>
            <a:off x="362847" y="582683"/>
            <a:ext cx="7369179" cy="5692633"/>
          </a:xfrm>
          <a:prstGeom prst="rect">
            <a:avLst/>
          </a:prstGeom>
        </p:spPr>
      </p:pic>
      <p:pic>
        <p:nvPicPr>
          <p:cNvPr id="17" name="Picture 16">
            <a:extLst>
              <a:ext uri="{FF2B5EF4-FFF2-40B4-BE49-F238E27FC236}">
                <a16:creationId xmlns:a16="http://schemas.microsoft.com/office/drawing/2014/main" id="{C0A6BDAE-4394-4A39-9D12-B916AD53550E}"/>
              </a:ext>
            </a:extLst>
          </p:cNvPr>
          <p:cNvPicPr>
            <a:picLocks noChangeAspect="1"/>
          </p:cNvPicPr>
          <p:nvPr/>
        </p:nvPicPr>
        <p:blipFill>
          <a:blip r:embed="rId4"/>
          <a:stretch>
            <a:fillRect/>
          </a:stretch>
        </p:blipFill>
        <p:spPr>
          <a:xfrm>
            <a:off x="595278" y="6389183"/>
            <a:ext cx="6904318" cy="396274"/>
          </a:xfrm>
          <a:prstGeom prst="rect">
            <a:avLst/>
          </a:prstGeom>
        </p:spPr>
      </p:pic>
      <p:sp>
        <p:nvSpPr>
          <p:cNvPr id="18" name="Title 4">
            <a:extLst>
              <a:ext uri="{FF2B5EF4-FFF2-40B4-BE49-F238E27FC236}">
                <a16:creationId xmlns:a16="http://schemas.microsoft.com/office/drawing/2014/main" id="{D9EA57B5-2FF6-4C7F-B8A4-C10F6842C4A7}"/>
              </a:ext>
            </a:extLst>
          </p:cNvPr>
          <p:cNvSpPr>
            <a:spLocks noGrp="1"/>
          </p:cNvSpPr>
          <p:nvPr>
            <p:ph type="ctrTitle"/>
          </p:nvPr>
        </p:nvSpPr>
        <p:spPr>
          <a:xfrm>
            <a:off x="402502" y="121921"/>
            <a:ext cx="4669369" cy="287884"/>
          </a:xfrm>
        </p:spPr>
        <p:txBody>
          <a:bodyPr/>
          <a:lstStyle/>
          <a:p>
            <a:r>
              <a:rPr lang="en-GB"/>
              <a:t>Confidence with Specific Programming Tasks</a:t>
            </a:r>
          </a:p>
        </p:txBody>
      </p:sp>
    </p:spTree>
    <p:extLst>
      <p:ext uri="{BB962C8B-B14F-4D97-AF65-F5344CB8AC3E}">
        <p14:creationId xmlns:p14="http://schemas.microsoft.com/office/powerpoint/2010/main" val="15876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E6678FC-58D8-4442-A526-C83B44C38C10}"/>
              </a:ext>
            </a:extLst>
          </p:cNvPr>
          <p:cNvSpPr>
            <a:spLocks noGrp="1"/>
          </p:cNvSpPr>
          <p:nvPr>
            <p:ph type="body" sz="quarter" idx="11"/>
          </p:nvPr>
        </p:nvSpPr>
        <p:spPr/>
        <p:txBody>
          <a:bodyPr/>
          <a:lstStyle/>
          <a:p>
            <a:endParaRPr lang="en-GB"/>
          </a:p>
        </p:txBody>
      </p:sp>
      <p:pic>
        <p:nvPicPr>
          <p:cNvPr id="15" name="Picture 14">
            <a:extLst>
              <a:ext uri="{FF2B5EF4-FFF2-40B4-BE49-F238E27FC236}">
                <a16:creationId xmlns:a16="http://schemas.microsoft.com/office/drawing/2014/main" id="{7CC81410-F48E-470B-BA0F-7CE14D8BC6F6}"/>
              </a:ext>
            </a:extLst>
          </p:cNvPr>
          <p:cNvPicPr>
            <a:picLocks noChangeAspect="1"/>
          </p:cNvPicPr>
          <p:nvPr/>
        </p:nvPicPr>
        <p:blipFill>
          <a:blip r:embed="rId3"/>
          <a:stretch>
            <a:fillRect/>
          </a:stretch>
        </p:blipFill>
        <p:spPr>
          <a:xfrm>
            <a:off x="402502" y="672158"/>
            <a:ext cx="7369179" cy="5436033"/>
          </a:xfrm>
          <a:prstGeom prst="rect">
            <a:avLst/>
          </a:prstGeom>
        </p:spPr>
      </p:pic>
      <p:pic>
        <p:nvPicPr>
          <p:cNvPr id="17" name="Picture 16">
            <a:extLst>
              <a:ext uri="{FF2B5EF4-FFF2-40B4-BE49-F238E27FC236}">
                <a16:creationId xmlns:a16="http://schemas.microsoft.com/office/drawing/2014/main" id="{C0A6BDAE-4394-4A39-9D12-B916AD53550E}"/>
              </a:ext>
            </a:extLst>
          </p:cNvPr>
          <p:cNvPicPr>
            <a:picLocks noChangeAspect="1"/>
          </p:cNvPicPr>
          <p:nvPr/>
        </p:nvPicPr>
        <p:blipFill>
          <a:blip r:embed="rId4"/>
          <a:stretch>
            <a:fillRect/>
          </a:stretch>
        </p:blipFill>
        <p:spPr>
          <a:xfrm>
            <a:off x="595278" y="6389183"/>
            <a:ext cx="6904318" cy="396274"/>
          </a:xfrm>
          <a:prstGeom prst="rect">
            <a:avLst/>
          </a:prstGeom>
        </p:spPr>
      </p:pic>
      <p:sp>
        <p:nvSpPr>
          <p:cNvPr id="18" name="Title 4">
            <a:extLst>
              <a:ext uri="{FF2B5EF4-FFF2-40B4-BE49-F238E27FC236}">
                <a16:creationId xmlns:a16="http://schemas.microsoft.com/office/drawing/2014/main" id="{D9EA57B5-2FF6-4C7F-B8A4-C10F6842C4A7}"/>
              </a:ext>
            </a:extLst>
          </p:cNvPr>
          <p:cNvSpPr>
            <a:spLocks noGrp="1"/>
          </p:cNvSpPr>
          <p:nvPr>
            <p:ph type="ctrTitle"/>
          </p:nvPr>
        </p:nvSpPr>
        <p:spPr>
          <a:xfrm>
            <a:off x="402502" y="121921"/>
            <a:ext cx="4669369" cy="287884"/>
          </a:xfrm>
        </p:spPr>
        <p:txBody>
          <a:bodyPr/>
          <a:lstStyle/>
          <a:p>
            <a:r>
              <a:rPr lang="en-GB"/>
              <a:t>Confidence with Specific Programming Tasks</a:t>
            </a:r>
          </a:p>
        </p:txBody>
      </p:sp>
    </p:spTree>
    <p:extLst>
      <p:ext uri="{BB962C8B-B14F-4D97-AF65-F5344CB8AC3E}">
        <p14:creationId xmlns:p14="http://schemas.microsoft.com/office/powerpoint/2010/main" val="1046178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AF02EF-704C-4755-9B98-8D65372785EB}"/>
              </a:ext>
            </a:extLst>
          </p:cNvPr>
          <p:cNvSpPr>
            <a:spLocks noGrp="1"/>
          </p:cNvSpPr>
          <p:nvPr>
            <p:ph type="ctrTitle"/>
          </p:nvPr>
        </p:nvSpPr>
        <p:spPr>
          <a:xfrm>
            <a:off x="388801" y="168233"/>
            <a:ext cx="3074066" cy="324801"/>
          </a:xfrm>
        </p:spPr>
        <p:txBody>
          <a:bodyPr/>
          <a:lstStyle/>
          <a:p>
            <a:r>
              <a:rPr lang="en-US"/>
              <a:t>Summary of findings</a:t>
            </a:r>
          </a:p>
        </p:txBody>
      </p:sp>
      <p:sp>
        <p:nvSpPr>
          <p:cNvPr id="12" name="TextBox 11">
            <a:extLst>
              <a:ext uri="{FF2B5EF4-FFF2-40B4-BE49-F238E27FC236}">
                <a16:creationId xmlns:a16="http://schemas.microsoft.com/office/drawing/2014/main" id="{A2437797-F0D8-45BF-AC3A-20AE3D0E8CD9}"/>
              </a:ext>
            </a:extLst>
          </p:cNvPr>
          <p:cNvSpPr txBox="1"/>
          <p:nvPr/>
        </p:nvSpPr>
        <p:spPr>
          <a:xfrm>
            <a:off x="388801" y="816835"/>
            <a:ext cx="8391132" cy="4401205"/>
          </a:xfrm>
          <a:prstGeom prst="rect">
            <a:avLst/>
          </a:prstGeom>
          <a:noFill/>
        </p:spPr>
        <p:txBody>
          <a:bodyPr wrap="square" rtlCol="0">
            <a:spAutoFit/>
          </a:bodyPr>
          <a:lstStyle/>
          <a:p>
            <a:r>
              <a:rPr lang="en-GB" sz="2000"/>
              <a:t>A summary of our findings:</a:t>
            </a:r>
          </a:p>
          <a:p>
            <a:endParaRPr lang="en-GB" sz="2000"/>
          </a:p>
          <a:p>
            <a:pPr marL="285750" indent="-285750">
              <a:buFont typeface="Arial" panose="020B0604020202020204" pitchFamily="34" charset="0"/>
              <a:buChar char="•"/>
            </a:pPr>
            <a:r>
              <a:rPr lang="en-GB" sz="2000"/>
              <a:t>Our surveys confirmed that a lot of students struggle with Python in SM123. It takes them longer, they enjoy it less and many rate themselves as having low confidence after each week.</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 The majority of students are novice programmers and some were unaware that Python was within the module before starting the module.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Students are spending a lot of time looking at non OU resources to help them.</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Certain activities seem to be a stumbling block for students in each Python week. This causes a proportion of the students to give up</a:t>
            </a:r>
          </a:p>
        </p:txBody>
      </p:sp>
    </p:spTree>
    <p:extLst>
      <p:ext uri="{BB962C8B-B14F-4D97-AF65-F5344CB8AC3E}">
        <p14:creationId xmlns:p14="http://schemas.microsoft.com/office/powerpoint/2010/main" val="405953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7EB8D-0F10-4613-9BAB-171CB2F3D159}"/>
              </a:ext>
            </a:extLst>
          </p:cNvPr>
          <p:cNvSpPr>
            <a:spLocks noGrp="1"/>
          </p:cNvSpPr>
          <p:nvPr>
            <p:ph type="ctrTitle"/>
          </p:nvPr>
        </p:nvSpPr>
        <p:spPr>
          <a:xfrm>
            <a:off x="431999" y="357189"/>
            <a:ext cx="2339775" cy="399204"/>
          </a:xfrm>
        </p:spPr>
        <p:txBody>
          <a:bodyPr/>
          <a:lstStyle/>
          <a:p>
            <a:r>
              <a:rPr lang="en-US" sz="1800"/>
              <a:t>Outputs</a:t>
            </a:r>
          </a:p>
        </p:txBody>
      </p:sp>
      <p:sp>
        <p:nvSpPr>
          <p:cNvPr id="4" name="Content Placeholder 3">
            <a:extLst>
              <a:ext uri="{FF2B5EF4-FFF2-40B4-BE49-F238E27FC236}">
                <a16:creationId xmlns:a16="http://schemas.microsoft.com/office/drawing/2014/main" id="{20D2CC8C-37A7-4127-A0BE-0EE21A1EA55D}"/>
              </a:ext>
            </a:extLst>
          </p:cNvPr>
          <p:cNvSpPr>
            <a:spLocks noGrp="1"/>
          </p:cNvSpPr>
          <p:nvPr>
            <p:ph idx="1"/>
          </p:nvPr>
        </p:nvSpPr>
        <p:spPr>
          <a:xfrm>
            <a:off x="359305" y="1003135"/>
            <a:ext cx="8263493" cy="5214348"/>
          </a:xfrm>
        </p:spPr>
        <p:txBody>
          <a:bodyPr/>
          <a:lstStyle/>
          <a:p>
            <a:r>
              <a:rPr lang="en-GB" sz="2000">
                <a:effectLst/>
                <a:latin typeface="Calibri" panose="020F0502020204030204" pitchFamily="34" charset="0"/>
                <a:ea typeface="Calibri" panose="020F0502020204030204" pitchFamily="34" charset="0"/>
              </a:rPr>
              <a:t>Based on the evidence collected, a case was made to update the </a:t>
            </a:r>
            <a:r>
              <a:rPr lang="en-GB" sz="2000" i="1">
                <a:effectLst/>
                <a:latin typeface="Calibri" panose="020F0502020204030204" pitchFamily="34" charset="0"/>
                <a:ea typeface="Calibri" panose="020F0502020204030204" pitchFamily="34" charset="0"/>
              </a:rPr>
              <a:t>Python for Physical Sciences </a:t>
            </a:r>
            <a:r>
              <a:rPr lang="en-GB" sz="2000">
                <a:effectLst/>
                <a:latin typeface="Calibri" panose="020F0502020204030204" pitchFamily="34" charset="0"/>
                <a:ea typeface="Calibri" panose="020F0502020204030204" pitchFamily="34" charset="0"/>
              </a:rPr>
              <a:t>website in time for 21J. to better support SM123 students before and during the module. </a:t>
            </a:r>
          </a:p>
          <a:p>
            <a:endParaRPr lang="en-GB" sz="2000">
              <a:latin typeface="Calibri" panose="020F0502020204030204" pitchFamily="34" charset="0"/>
              <a:ea typeface="Calibri" panose="020F0502020204030204" pitchFamily="34" charset="0"/>
            </a:endParaRPr>
          </a:p>
          <a:p>
            <a:r>
              <a:rPr lang="en-GB" sz="2000">
                <a:effectLst/>
                <a:latin typeface="Calibri" panose="020F0502020204030204" pitchFamily="34" charset="0"/>
                <a:ea typeface="Calibri" panose="020F0502020204030204" pitchFamily="34" charset="0"/>
              </a:rPr>
              <a:t>The updated content was written by two ALs addressing the issues that students found particularly difficult as identified by my eSTEeM project. </a:t>
            </a:r>
          </a:p>
          <a:p>
            <a:endParaRPr lang="en-GB" sz="2000">
              <a:latin typeface="Calibri" panose="020F0502020204030204" pitchFamily="34" charset="0"/>
              <a:ea typeface="Calibri" panose="020F0502020204030204" pitchFamily="34" charset="0"/>
            </a:endParaRPr>
          </a:p>
          <a:p>
            <a:r>
              <a:rPr lang="en-GB" sz="2000">
                <a:effectLst/>
                <a:latin typeface="Calibri" panose="020F0502020204030204" pitchFamily="34" charset="0"/>
                <a:ea typeface="Calibri" panose="020F0502020204030204" pitchFamily="34" charset="0"/>
              </a:rPr>
              <a:t>The site now has a new section aimed at SM123 students, with embedded pdfs. The expanded website has been retitled as “Programming for Physical Sciences”. News about the updates were disseminated to colleagues and links were put on the SM123 website within the Python week information on the Study planner. </a:t>
            </a:r>
          </a:p>
          <a:p>
            <a:endParaRPr lang="en-GB" sz="2000">
              <a:latin typeface="Calibri" panose="020F0502020204030204" pitchFamily="34" charset="0"/>
            </a:endParaRPr>
          </a:p>
          <a:p>
            <a:r>
              <a:rPr lang="en-GB" sz="2000">
                <a:latin typeface="Calibri" panose="020F0502020204030204" pitchFamily="34" charset="0"/>
                <a:ea typeface="Calibri" panose="020F0502020204030204" pitchFamily="34" charset="0"/>
              </a:rPr>
              <a:t>A</a:t>
            </a:r>
            <a:r>
              <a:rPr lang="en-GB" sz="2000">
                <a:effectLst/>
                <a:latin typeface="Calibri" panose="020F0502020204030204" pitchFamily="34" charset="0"/>
                <a:ea typeface="Calibri" panose="020F0502020204030204" pitchFamily="34" charset="0"/>
              </a:rPr>
              <a:t>n email was sent to all prospective 21J students highlighting the Python content. Links were given to the “Are You Ready For” (AYRF) activity and the updated “Programming for Physical Sciences” website outlined in section 5.9. </a:t>
            </a:r>
            <a:endParaRPr lang="en-US" sz="2000"/>
          </a:p>
        </p:txBody>
      </p:sp>
    </p:spTree>
    <p:extLst>
      <p:ext uri="{BB962C8B-B14F-4D97-AF65-F5344CB8AC3E}">
        <p14:creationId xmlns:p14="http://schemas.microsoft.com/office/powerpoint/2010/main" val="179943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7EB8D-0F10-4613-9BAB-171CB2F3D159}"/>
              </a:ext>
            </a:extLst>
          </p:cNvPr>
          <p:cNvSpPr>
            <a:spLocks noGrp="1"/>
          </p:cNvSpPr>
          <p:nvPr>
            <p:ph type="ctrTitle"/>
          </p:nvPr>
        </p:nvSpPr>
        <p:spPr>
          <a:xfrm>
            <a:off x="431999" y="357189"/>
            <a:ext cx="2339775" cy="399204"/>
          </a:xfrm>
        </p:spPr>
        <p:txBody>
          <a:bodyPr/>
          <a:lstStyle/>
          <a:p>
            <a:r>
              <a:rPr lang="en-US" sz="1800"/>
              <a:t>Outputs</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8BC810E1-C5F5-4B18-8A39-38D307F714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114" y="1150938"/>
            <a:ext cx="7986585" cy="5213350"/>
          </a:xfrm>
        </p:spPr>
      </p:pic>
    </p:spTree>
    <p:extLst>
      <p:ext uri="{BB962C8B-B14F-4D97-AF65-F5344CB8AC3E}">
        <p14:creationId xmlns:p14="http://schemas.microsoft.com/office/powerpoint/2010/main" val="238407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7EB8D-0F10-4613-9BAB-171CB2F3D159}"/>
              </a:ext>
            </a:extLst>
          </p:cNvPr>
          <p:cNvSpPr>
            <a:spLocks noGrp="1"/>
          </p:cNvSpPr>
          <p:nvPr>
            <p:ph type="ctrTitle"/>
          </p:nvPr>
        </p:nvSpPr>
        <p:spPr>
          <a:xfrm>
            <a:off x="431999" y="357189"/>
            <a:ext cx="3748115" cy="307829"/>
          </a:xfrm>
        </p:spPr>
        <p:txBody>
          <a:bodyPr/>
          <a:lstStyle/>
          <a:p>
            <a:r>
              <a:rPr lang="en-US" sz="1800"/>
              <a:t>Outputs – Speaking Python</a:t>
            </a:r>
          </a:p>
        </p:txBody>
      </p:sp>
      <p:sp>
        <p:nvSpPr>
          <p:cNvPr id="4" name="Content Placeholder 3">
            <a:extLst>
              <a:ext uri="{FF2B5EF4-FFF2-40B4-BE49-F238E27FC236}">
                <a16:creationId xmlns:a16="http://schemas.microsoft.com/office/drawing/2014/main" id="{0A90422E-9263-448C-A37D-5580A01A184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1521D87-6670-4F26-9E24-35301FEFB83A}"/>
              </a:ext>
            </a:extLst>
          </p:cNvPr>
          <p:cNvPicPr>
            <a:picLocks noChangeAspect="1"/>
          </p:cNvPicPr>
          <p:nvPr/>
        </p:nvPicPr>
        <p:blipFill>
          <a:blip r:embed="rId2"/>
          <a:stretch>
            <a:fillRect/>
          </a:stretch>
        </p:blipFill>
        <p:spPr>
          <a:xfrm>
            <a:off x="612777" y="780824"/>
            <a:ext cx="7134673" cy="5953935"/>
          </a:xfrm>
          <a:prstGeom prst="rect">
            <a:avLst/>
          </a:prstGeom>
        </p:spPr>
      </p:pic>
    </p:spTree>
    <p:extLst>
      <p:ext uri="{BB962C8B-B14F-4D97-AF65-F5344CB8AC3E}">
        <p14:creationId xmlns:p14="http://schemas.microsoft.com/office/powerpoint/2010/main" val="224471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7EB8D-0F10-4613-9BAB-171CB2F3D159}"/>
              </a:ext>
            </a:extLst>
          </p:cNvPr>
          <p:cNvSpPr>
            <a:spLocks noGrp="1"/>
          </p:cNvSpPr>
          <p:nvPr>
            <p:ph type="ctrTitle"/>
          </p:nvPr>
        </p:nvSpPr>
        <p:spPr>
          <a:xfrm>
            <a:off x="431999" y="357189"/>
            <a:ext cx="3189975" cy="399204"/>
          </a:xfrm>
        </p:spPr>
        <p:txBody>
          <a:bodyPr/>
          <a:lstStyle/>
          <a:p>
            <a:r>
              <a:rPr lang="en-US" sz="1800"/>
              <a:t>Outputs- </a:t>
            </a:r>
            <a:r>
              <a:rPr lang="en-US" sz="1800" err="1"/>
              <a:t>HowTo</a:t>
            </a:r>
            <a:r>
              <a:rPr lang="en-US" sz="1800"/>
              <a:t> Guides</a:t>
            </a:r>
          </a:p>
        </p:txBody>
      </p:sp>
      <p:pic>
        <p:nvPicPr>
          <p:cNvPr id="5" name="Content Placeholder 4">
            <a:extLst>
              <a:ext uri="{FF2B5EF4-FFF2-40B4-BE49-F238E27FC236}">
                <a16:creationId xmlns:a16="http://schemas.microsoft.com/office/drawing/2014/main" id="{143CC284-91C0-4321-9285-9E255F376585}"/>
              </a:ext>
            </a:extLst>
          </p:cNvPr>
          <p:cNvPicPr>
            <a:picLocks noGrp="1" noChangeAspect="1"/>
          </p:cNvPicPr>
          <p:nvPr>
            <p:ph idx="1"/>
          </p:nvPr>
        </p:nvPicPr>
        <p:blipFill>
          <a:blip r:embed="rId2"/>
          <a:stretch>
            <a:fillRect/>
          </a:stretch>
        </p:blipFill>
        <p:spPr>
          <a:xfrm>
            <a:off x="431999" y="756393"/>
            <a:ext cx="6830753" cy="5858163"/>
          </a:xfrm>
        </p:spPr>
      </p:pic>
    </p:spTree>
    <p:extLst>
      <p:ext uri="{BB962C8B-B14F-4D97-AF65-F5344CB8AC3E}">
        <p14:creationId xmlns:p14="http://schemas.microsoft.com/office/powerpoint/2010/main" val="207820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515861" y="3179701"/>
            <a:ext cx="7920773" cy="498598"/>
          </a:xfrm>
        </p:spPr>
        <p:txBody>
          <a:bodyPr/>
          <a:lstStyle/>
          <a:p>
            <a:pPr algn="ctr"/>
            <a:r>
              <a:rPr lang="en-GB"/>
              <a:t>THANK YOU</a:t>
            </a:r>
          </a:p>
        </p:txBody>
      </p:sp>
    </p:spTree>
    <p:extLst>
      <p:ext uri="{BB962C8B-B14F-4D97-AF65-F5344CB8AC3E}">
        <p14:creationId xmlns:p14="http://schemas.microsoft.com/office/powerpoint/2010/main" val="1126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54CAB92D-B361-4F36-81AF-1B8665484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37" y="0"/>
            <a:ext cx="8682119" cy="6737861"/>
          </a:xfrm>
          <a:prstGeom prst="rect">
            <a:avLst/>
          </a:prstGeom>
        </p:spPr>
      </p:pic>
    </p:spTree>
    <p:extLst>
      <p:ext uri="{BB962C8B-B14F-4D97-AF65-F5344CB8AC3E}">
        <p14:creationId xmlns:p14="http://schemas.microsoft.com/office/powerpoint/2010/main" val="51136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B355DC-C758-40F3-93B9-FAC78A600EE9}"/>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B51A83F5-9316-4E95-8AEE-A2B98EBD9497}"/>
              </a:ext>
            </a:extLst>
          </p:cNvPr>
          <p:cNvSpPr>
            <a:spLocks noGrp="1"/>
          </p:cNvSpPr>
          <p:nvPr>
            <p:ph type="ctrTitle"/>
          </p:nvPr>
        </p:nvSpPr>
        <p:spPr/>
        <p:txBody>
          <a:bodyPr/>
          <a:lstStyle/>
          <a:p>
            <a:r>
              <a:rPr lang="en-GB"/>
              <a:t>Context</a:t>
            </a:r>
            <a:endParaRPr lang="en-US"/>
          </a:p>
        </p:txBody>
      </p:sp>
      <p:sp>
        <p:nvSpPr>
          <p:cNvPr id="4" name="Content Placeholder 3">
            <a:extLst>
              <a:ext uri="{FF2B5EF4-FFF2-40B4-BE49-F238E27FC236}">
                <a16:creationId xmlns:a16="http://schemas.microsoft.com/office/drawing/2014/main" id="{2B0E1492-80EC-40E1-BB13-0991E2D470AC}"/>
              </a:ext>
            </a:extLst>
          </p:cNvPr>
          <p:cNvSpPr>
            <a:spLocks noGrp="1"/>
          </p:cNvSpPr>
          <p:nvPr>
            <p:ph idx="1"/>
          </p:nvPr>
        </p:nvSpPr>
        <p:spPr/>
        <p:txBody>
          <a:bodyPr/>
          <a:lstStyle/>
          <a:p>
            <a:r>
              <a:rPr lang="en-GB" sz="2400"/>
              <a:t>Programming, using the Python programming language, is an essential skill for employability in Physics and Space Sciences.</a:t>
            </a:r>
          </a:p>
          <a:p>
            <a:r>
              <a:rPr lang="en-GB" sz="2400"/>
              <a:t>Programming is introduced in SM123 </a:t>
            </a:r>
            <a:r>
              <a:rPr lang="en-GB" sz="2400" i="1"/>
              <a:t>Physics and Space</a:t>
            </a:r>
          </a:p>
          <a:p>
            <a:r>
              <a:rPr lang="en-GB" sz="2400"/>
              <a:t>It is delivered in 4 separate weeks, Python 1, Python 2 etc</a:t>
            </a:r>
          </a:p>
          <a:p>
            <a:r>
              <a:rPr lang="en-GB" sz="2400"/>
              <a:t>It is used more extensively in SXPS288 </a:t>
            </a:r>
            <a:r>
              <a:rPr lang="en-GB" sz="2400" i="1"/>
              <a:t>Remote Experiments in Physics and Space</a:t>
            </a:r>
          </a:p>
          <a:p>
            <a:r>
              <a:rPr lang="en-GB" sz="2400"/>
              <a:t>It will be used in level 3 modules</a:t>
            </a:r>
          </a:p>
          <a:p>
            <a:endParaRPr lang="en-GB" sz="2400"/>
          </a:p>
          <a:p>
            <a:r>
              <a:rPr lang="en-GB" sz="2400"/>
              <a:t>Most SM123 students are new to programming</a:t>
            </a:r>
            <a:endParaRPr lang="en-US" sz="2400"/>
          </a:p>
          <a:p>
            <a:r>
              <a:rPr lang="en-US" sz="2400"/>
              <a:t>Not all engage successfully with this skill</a:t>
            </a:r>
            <a:endParaRPr lang="en-GB" sz="2400"/>
          </a:p>
        </p:txBody>
      </p:sp>
    </p:spTree>
    <p:extLst>
      <p:ext uri="{BB962C8B-B14F-4D97-AF65-F5344CB8AC3E}">
        <p14:creationId xmlns:p14="http://schemas.microsoft.com/office/powerpoint/2010/main" val="136372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0CB73-114F-483C-B888-5BB733363883}"/>
              </a:ext>
            </a:extLst>
          </p:cNvPr>
          <p:cNvSpPr>
            <a:spLocks noGrp="1"/>
          </p:cNvSpPr>
          <p:nvPr>
            <p:ph type="body" sz="quarter" idx="15"/>
          </p:nvPr>
        </p:nvSpPr>
        <p:spPr>
          <a:xfrm>
            <a:off x="431999" y="966264"/>
            <a:ext cx="8504476" cy="5214347"/>
          </a:xfrm>
        </p:spPr>
        <p:txBody>
          <a:bodyPr/>
          <a:lstStyle/>
          <a:p>
            <a:r>
              <a:rPr lang="en-GB" sz="2400"/>
              <a:t>We ran two questionnaires that ran in the first and third weeks of Python study. </a:t>
            </a:r>
          </a:p>
          <a:p>
            <a:endParaRPr lang="en-GB" sz="2400"/>
          </a:p>
          <a:p>
            <a:pPr marL="342900" indent="-342900">
              <a:buFont typeface="Arial" panose="020B0604020202020204" pitchFamily="34" charset="0"/>
              <a:buChar char="•"/>
            </a:pPr>
            <a:r>
              <a:rPr lang="en-GB" sz="2400"/>
              <a:t>55 students took part in the first survey (13%)</a:t>
            </a:r>
          </a:p>
          <a:p>
            <a:pPr marL="342900" indent="-342900">
              <a:buFont typeface="Arial" panose="020B0604020202020204" pitchFamily="34" charset="0"/>
              <a:buChar char="•"/>
            </a:pPr>
            <a:r>
              <a:rPr lang="en-GB" sz="2400"/>
              <a:t>87 took part in the second survey (21%)</a:t>
            </a:r>
          </a:p>
          <a:p>
            <a:endParaRPr lang="en-GB" sz="2800"/>
          </a:p>
          <a:p>
            <a:pPr marL="342900" indent="-342900">
              <a:buFont typeface="Arial" panose="020B0604020202020204" pitchFamily="34" charset="0"/>
              <a:buChar char="•"/>
            </a:pPr>
            <a:r>
              <a:rPr lang="en-GB" sz="2400"/>
              <a:t>We used the JISC Online Questionnaire Tool</a:t>
            </a:r>
          </a:p>
          <a:p>
            <a:pPr marL="800100" lvl="1" indent="-342900">
              <a:buFont typeface="Arial" panose="020B0604020202020204" pitchFamily="34" charset="0"/>
              <a:buChar char="•"/>
            </a:pPr>
            <a:r>
              <a:rPr lang="en-GB" sz="2400"/>
              <a:t>Yes/No answers</a:t>
            </a:r>
          </a:p>
          <a:p>
            <a:pPr marL="800100" lvl="1" indent="-342900">
              <a:buFont typeface="Arial" panose="020B0604020202020204" pitchFamily="34" charset="0"/>
              <a:buChar char="•"/>
            </a:pPr>
            <a:r>
              <a:rPr lang="en-GB" sz="2400"/>
              <a:t>Multiple choice answers</a:t>
            </a:r>
          </a:p>
          <a:p>
            <a:pPr marL="800100" lvl="1" indent="-342900">
              <a:buFont typeface="Arial" panose="020B0604020202020204" pitchFamily="34" charset="0"/>
              <a:buChar char="•"/>
            </a:pPr>
            <a:r>
              <a:rPr lang="en-GB" sz="2400"/>
              <a:t>Likert scales for confidence, time taken etc</a:t>
            </a:r>
          </a:p>
          <a:p>
            <a:pPr marL="800100" lvl="1" indent="-342900">
              <a:buFont typeface="Arial" panose="020B0604020202020204" pitchFamily="34" charset="0"/>
              <a:buChar char="•"/>
            </a:pPr>
            <a:r>
              <a:rPr lang="en-GB" sz="2400"/>
              <a:t>Free text responses</a:t>
            </a:r>
          </a:p>
        </p:txBody>
      </p:sp>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1999" y="544317"/>
            <a:ext cx="2414439" cy="212075"/>
          </a:xfrm>
        </p:spPr>
        <p:txBody>
          <a:bodyPr/>
          <a:lstStyle/>
          <a:p>
            <a:r>
              <a:rPr lang="en-GB"/>
              <a:t> Questionnaires</a:t>
            </a:r>
          </a:p>
        </p:txBody>
      </p:sp>
    </p:spTree>
    <p:extLst>
      <p:ext uri="{BB962C8B-B14F-4D97-AF65-F5344CB8AC3E}">
        <p14:creationId xmlns:p14="http://schemas.microsoft.com/office/powerpoint/2010/main" val="260530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0CB73-114F-483C-B888-5BB733363883}"/>
              </a:ext>
            </a:extLst>
          </p:cNvPr>
          <p:cNvSpPr>
            <a:spLocks noGrp="1"/>
          </p:cNvSpPr>
          <p:nvPr>
            <p:ph type="body" sz="quarter" idx="15"/>
          </p:nvPr>
        </p:nvSpPr>
        <p:spPr>
          <a:xfrm>
            <a:off x="431999" y="966264"/>
            <a:ext cx="8504476" cy="5214347"/>
          </a:xfrm>
        </p:spPr>
        <p:txBody>
          <a:bodyPr/>
          <a:lstStyle/>
          <a:p>
            <a:r>
              <a:rPr lang="en-GB" sz="2400"/>
              <a:t>Broadly we asked them about:</a:t>
            </a:r>
          </a:p>
          <a:p>
            <a:endParaRPr lang="en-GB" sz="2400"/>
          </a:p>
          <a:p>
            <a:pPr marL="342900" indent="-342900">
              <a:buFont typeface="Arial" panose="020B0604020202020204" pitchFamily="34" charset="0"/>
              <a:buChar char="•"/>
            </a:pPr>
            <a:r>
              <a:rPr lang="en-GB" sz="2400"/>
              <a:t>How they were finding SM123 as a whole </a:t>
            </a:r>
          </a:p>
          <a:p>
            <a:pPr marL="342900" indent="-342900">
              <a:buFont typeface="Arial" panose="020B0604020202020204" pitchFamily="34" charset="0"/>
              <a:buChar char="•"/>
            </a:pPr>
            <a:r>
              <a:rPr lang="en-GB" sz="2400"/>
              <a:t>Any preparation they did </a:t>
            </a:r>
          </a:p>
          <a:p>
            <a:pPr marL="342900" indent="-342900">
              <a:buFont typeface="Arial" panose="020B0604020202020204" pitchFamily="34" charset="0"/>
              <a:buChar char="•"/>
            </a:pPr>
            <a:r>
              <a:rPr lang="en-GB" sz="2400"/>
              <a:t>What resources they used to help them with Python during the module.</a:t>
            </a:r>
          </a:p>
          <a:p>
            <a:pPr marL="342900" indent="-342900">
              <a:buFont typeface="Arial" panose="020B0604020202020204" pitchFamily="34" charset="0"/>
              <a:buChar char="•"/>
            </a:pPr>
            <a:r>
              <a:rPr lang="en-GB" sz="2400"/>
              <a:t>What they felt about Python. For those that felt quite negatively we tried to find out where and why this happened</a:t>
            </a:r>
          </a:p>
          <a:p>
            <a:endParaRPr lang="en-GB" sz="2800"/>
          </a:p>
        </p:txBody>
      </p:sp>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1999" y="544317"/>
            <a:ext cx="2414439" cy="212075"/>
          </a:xfrm>
        </p:spPr>
        <p:txBody>
          <a:bodyPr/>
          <a:lstStyle/>
          <a:p>
            <a:r>
              <a:rPr lang="en-GB"/>
              <a:t>Questionnaires</a:t>
            </a:r>
          </a:p>
        </p:txBody>
      </p:sp>
    </p:spTree>
    <p:extLst>
      <p:ext uri="{BB962C8B-B14F-4D97-AF65-F5344CB8AC3E}">
        <p14:creationId xmlns:p14="http://schemas.microsoft.com/office/powerpoint/2010/main" val="69550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0" y="792839"/>
            <a:ext cx="7418105" cy="251999"/>
          </a:xfrm>
        </p:spPr>
        <p:txBody>
          <a:bodyPr/>
          <a:lstStyle/>
          <a:p>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388800" y="280524"/>
            <a:ext cx="2767355" cy="212075"/>
          </a:xfrm>
        </p:spPr>
        <p:txBody>
          <a:bodyPr/>
          <a:lstStyle/>
          <a:p>
            <a:r>
              <a:rPr lang="en-GB" sz="1800"/>
              <a:t>Preparation for SM123</a:t>
            </a:r>
          </a:p>
        </p:txBody>
      </p:sp>
      <p:sp>
        <p:nvSpPr>
          <p:cNvPr id="9" name="Content Placeholder 8">
            <a:extLst>
              <a:ext uri="{FF2B5EF4-FFF2-40B4-BE49-F238E27FC236}">
                <a16:creationId xmlns:a16="http://schemas.microsoft.com/office/drawing/2014/main" id="{0AA4046A-D8CF-4FFB-88DE-E2379673F5A3}"/>
              </a:ext>
            </a:extLst>
          </p:cNvPr>
          <p:cNvSpPr>
            <a:spLocks noGrp="1"/>
          </p:cNvSpPr>
          <p:nvPr>
            <p:ph idx="1"/>
          </p:nvPr>
        </p:nvSpPr>
        <p:spPr>
          <a:xfrm>
            <a:off x="440253" y="2170518"/>
            <a:ext cx="8263493" cy="5214348"/>
          </a:xfrm>
        </p:spPr>
        <p:txBody>
          <a:bodyPr/>
          <a:lstStyle/>
          <a:p>
            <a:r>
              <a:rPr lang="en-GB" sz="1800"/>
              <a:t>We looked at how these 11 students responded to later questions (on next slide), they all reported that they didn’t know Python was part of SM123 until they saw it on the website. It is apparent from Q7 that the majority of these students are new to programming</a:t>
            </a:r>
          </a:p>
          <a:p>
            <a:endParaRPr lang="en-GB" sz="1800"/>
          </a:p>
          <a:p>
            <a:r>
              <a:rPr lang="en-GB" sz="1800"/>
              <a:t> </a:t>
            </a:r>
          </a:p>
        </p:txBody>
      </p:sp>
      <p:pic>
        <p:nvPicPr>
          <p:cNvPr id="10" name="Content Placeholder 3" descr="Graphical user interface, application&#10;&#10;Description automatically generated">
            <a:extLst>
              <a:ext uri="{FF2B5EF4-FFF2-40B4-BE49-F238E27FC236}">
                <a16:creationId xmlns:a16="http://schemas.microsoft.com/office/drawing/2014/main" id="{734A40C7-CDB7-4B96-A88F-EBE8DA4E1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76" y="624658"/>
            <a:ext cx="8731248" cy="1545860"/>
          </a:xfrm>
          <a:prstGeom prst="rect">
            <a:avLst/>
          </a:prstGeom>
        </p:spPr>
      </p:pic>
      <p:pic>
        <p:nvPicPr>
          <p:cNvPr id="12" name="Picture 11" descr="Chart, bar chart&#10;&#10;Description automatically generated">
            <a:extLst>
              <a:ext uri="{FF2B5EF4-FFF2-40B4-BE49-F238E27FC236}">
                <a16:creationId xmlns:a16="http://schemas.microsoft.com/office/drawing/2014/main" id="{EA9D14AA-3A62-44AA-BC89-D612B3FE1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9" y="3428999"/>
            <a:ext cx="8851343" cy="2636161"/>
          </a:xfrm>
          <a:prstGeom prst="rect">
            <a:avLst/>
          </a:prstGeom>
        </p:spPr>
      </p:pic>
    </p:spTree>
    <p:extLst>
      <p:ext uri="{BB962C8B-B14F-4D97-AF65-F5344CB8AC3E}">
        <p14:creationId xmlns:p14="http://schemas.microsoft.com/office/powerpoint/2010/main" val="226677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2000" y="287448"/>
            <a:ext cx="1260000" cy="212075"/>
          </a:xfrm>
        </p:spPr>
        <p:txBody>
          <a:bodyPr/>
          <a:lstStyle/>
          <a:p>
            <a:r>
              <a:rPr lang="en-GB"/>
              <a:t>SM123 Overall</a:t>
            </a:r>
          </a:p>
        </p:txBody>
      </p:sp>
      <p:sp>
        <p:nvSpPr>
          <p:cNvPr id="7" name="Rectangle 3">
            <a:extLst>
              <a:ext uri="{FF2B5EF4-FFF2-40B4-BE49-F238E27FC236}">
                <a16:creationId xmlns:a16="http://schemas.microsoft.com/office/drawing/2014/main" id="{B13A88BA-2EF5-4DCF-A841-EBB0B35ACC12}"/>
              </a:ext>
            </a:extLst>
          </p:cNvPr>
          <p:cNvSpPr>
            <a:spLocks noChangeArrowheads="1"/>
          </p:cNvSpPr>
          <p:nvPr/>
        </p:nvSpPr>
        <p:spPr bwMode="auto">
          <a:xfrm>
            <a:off x="545691" y="971550"/>
            <a:ext cx="5869857" cy="43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0" name="Rectangle 4">
            <a:extLst>
              <a:ext uri="{FF2B5EF4-FFF2-40B4-BE49-F238E27FC236}">
                <a16:creationId xmlns:a16="http://schemas.microsoft.com/office/drawing/2014/main" id="{B2FEEC1D-FA15-42A0-9C38-8F697E4534B9}"/>
              </a:ext>
            </a:extLst>
          </p:cNvPr>
          <p:cNvSpPr>
            <a:spLocks noChangeArrowheads="1"/>
          </p:cNvSpPr>
          <p:nvPr/>
        </p:nvSpPr>
        <p:spPr bwMode="auto">
          <a:xfrm>
            <a:off x="846325" y="5383127"/>
            <a:ext cx="694219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201F1E"/>
                </a:solidFill>
                <a:effectLst/>
                <a:latin typeface="Calibri" panose="020F0502020204030204" pitchFamily="34" charset="0"/>
                <a:ea typeface="Calibri" panose="020F0502020204030204" pitchFamily="34" charset="0"/>
                <a:cs typeface="Calibri" panose="020F0502020204030204" pitchFamily="34" charset="0"/>
              </a:rPr>
              <a:t>Figure 2: Students rating their enjoyment from 1 (low ) to 5 (high) for different parts of SM123</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C2F95129-A73F-4E65-AFC5-BD0F4EDC4CC1}"/>
              </a:ext>
            </a:extLst>
          </p:cNvPr>
          <p:cNvPicPr>
            <a:picLocks noChangeAspect="1"/>
          </p:cNvPicPr>
          <p:nvPr/>
        </p:nvPicPr>
        <p:blipFill>
          <a:blip r:embed="rId3"/>
          <a:stretch>
            <a:fillRect/>
          </a:stretch>
        </p:blipFill>
        <p:spPr>
          <a:xfrm>
            <a:off x="846325" y="830330"/>
            <a:ext cx="7327009" cy="4542435"/>
          </a:xfrm>
          <a:prstGeom prst="rect">
            <a:avLst/>
          </a:prstGeom>
        </p:spPr>
      </p:pic>
    </p:spTree>
    <p:extLst>
      <p:ext uri="{BB962C8B-B14F-4D97-AF65-F5344CB8AC3E}">
        <p14:creationId xmlns:p14="http://schemas.microsoft.com/office/powerpoint/2010/main" val="1695956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2000" y="287448"/>
            <a:ext cx="1260000" cy="212075"/>
          </a:xfrm>
        </p:spPr>
        <p:txBody>
          <a:bodyPr/>
          <a:lstStyle/>
          <a:p>
            <a:r>
              <a:rPr lang="en-GB"/>
              <a:t>SM123 Overall</a:t>
            </a:r>
          </a:p>
        </p:txBody>
      </p:sp>
      <p:sp>
        <p:nvSpPr>
          <p:cNvPr id="7" name="Rectangle 3">
            <a:extLst>
              <a:ext uri="{FF2B5EF4-FFF2-40B4-BE49-F238E27FC236}">
                <a16:creationId xmlns:a16="http://schemas.microsoft.com/office/drawing/2014/main" id="{B13A88BA-2EF5-4DCF-A841-EBB0B35ACC12}"/>
              </a:ext>
            </a:extLst>
          </p:cNvPr>
          <p:cNvSpPr>
            <a:spLocks noChangeArrowheads="1"/>
          </p:cNvSpPr>
          <p:nvPr/>
        </p:nvSpPr>
        <p:spPr bwMode="auto">
          <a:xfrm>
            <a:off x="545691" y="971550"/>
            <a:ext cx="5869857" cy="43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5">
            <a:extLst>
              <a:ext uri="{FF2B5EF4-FFF2-40B4-BE49-F238E27FC236}">
                <a16:creationId xmlns:a16="http://schemas.microsoft.com/office/drawing/2014/main" id="{63F86761-044E-4B4F-AD4D-5BED4CC86A8C}"/>
              </a:ext>
            </a:extLst>
          </p:cNvPr>
          <p:cNvSpPr>
            <a:spLocks noChangeArrowheads="1"/>
          </p:cNvSpPr>
          <p:nvPr/>
        </p:nvSpPr>
        <p:spPr bwMode="auto">
          <a:xfrm>
            <a:off x="378212" y="5212495"/>
            <a:ext cx="79967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201F1E"/>
                </a:solidFill>
                <a:effectLst/>
                <a:latin typeface="Calibri" panose="020F0502020204030204" pitchFamily="34" charset="0"/>
                <a:ea typeface="Calibri" panose="020F0502020204030204" pitchFamily="34" charset="0"/>
                <a:cs typeface="Calibri" panose="020F0502020204030204" pitchFamily="34" charset="0"/>
              </a:rPr>
              <a:t>Figure 3: Time spent on study weeks in SM123 in Survey 1 and Survey 2, compared to suggested time on study planner</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FFAD40BD-D6ED-4C4F-A6CA-68A4243A0D02}"/>
              </a:ext>
            </a:extLst>
          </p:cNvPr>
          <p:cNvPicPr>
            <a:picLocks noChangeAspect="1"/>
          </p:cNvPicPr>
          <p:nvPr/>
        </p:nvPicPr>
        <p:blipFill>
          <a:blip r:embed="rId3"/>
          <a:stretch>
            <a:fillRect/>
          </a:stretch>
        </p:blipFill>
        <p:spPr>
          <a:xfrm>
            <a:off x="432000" y="629522"/>
            <a:ext cx="7680573" cy="4533332"/>
          </a:xfrm>
          <a:prstGeom prst="rect">
            <a:avLst/>
          </a:prstGeom>
        </p:spPr>
      </p:pic>
    </p:spTree>
    <p:extLst>
      <p:ext uri="{BB962C8B-B14F-4D97-AF65-F5344CB8AC3E}">
        <p14:creationId xmlns:p14="http://schemas.microsoft.com/office/powerpoint/2010/main" val="319840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2000" y="287448"/>
            <a:ext cx="2075226" cy="243494"/>
          </a:xfrm>
        </p:spPr>
        <p:txBody>
          <a:bodyPr/>
          <a:lstStyle/>
          <a:p>
            <a:r>
              <a:rPr lang="en-GB"/>
              <a:t>Python confidence</a:t>
            </a:r>
          </a:p>
        </p:txBody>
      </p:sp>
      <p:sp>
        <p:nvSpPr>
          <p:cNvPr id="7" name="Rectangle 3">
            <a:extLst>
              <a:ext uri="{FF2B5EF4-FFF2-40B4-BE49-F238E27FC236}">
                <a16:creationId xmlns:a16="http://schemas.microsoft.com/office/drawing/2014/main" id="{B13A88BA-2EF5-4DCF-A841-EBB0B35ACC12}"/>
              </a:ext>
            </a:extLst>
          </p:cNvPr>
          <p:cNvSpPr>
            <a:spLocks noChangeArrowheads="1"/>
          </p:cNvSpPr>
          <p:nvPr/>
        </p:nvSpPr>
        <p:spPr bwMode="auto">
          <a:xfrm>
            <a:off x="545691" y="971550"/>
            <a:ext cx="5869857" cy="43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2" name="TextBox 11">
            <a:extLst>
              <a:ext uri="{FF2B5EF4-FFF2-40B4-BE49-F238E27FC236}">
                <a16:creationId xmlns:a16="http://schemas.microsoft.com/office/drawing/2014/main" id="{3F77D585-F9C2-4E6C-8A8E-8CD07768AECC}"/>
              </a:ext>
            </a:extLst>
          </p:cNvPr>
          <p:cNvSpPr txBox="1"/>
          <p:nvPr/>
        </p:nvSpPr>
        <p:spPr>
          <a:xfrm>
            <a:off x="262391" y="2961807"/>
            <a:ext cx="6249021" cy="281231"/>
          </a:xfrm>
          <a:prstGeom prst="rect">
            <a:avLst/>
          </a:prstGeom>
          <a:noFill/>
        </p:spPr>
        <p:txBody>
          <a:bodyPr wrap="square">
            <a:spAutoFit/>
          </a:bodyPr>
          <a:lstStyle/>
          <a:p>
            <a:pPr marL="457200">
              <a:lnSpc>
                <a:spcPct val="107000"/>
              </a:lnSpc>
              <a:spcAft>
                <a:spcPts val="800"/>
              </a:spcAft>
            </a:pPr>
            <a:r>
              <a:rPr lang="en-GB" sz="1200" b="1">
                <a:solidFill>
                  <a:srgbClr val="201F1E"/>
                </a:solidFill>
                <a:effectLst/>
                <a:latin typeface="Calibri" panose="020F0502020204030204" pitchFamily="34" charset="0"/>
                <a:ea typeface="Calibri" panose="020F0502020204030204" pitchFamily="34" charset="0"/>
                <a:cs typeface="Calibri" panose="020F0502020204030204" pitchFamily="34" charset="0"/>
              </a:rPr>
              <a:t>Figure 5: Students rating their confidence after Python 1, 2 and 3</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EA3EC19-77A3-4215-82F9-4054B115E9F3}"/>
              </a:ext>
            </a:extLst>
          </p:cNvPr>
          <p:cNvSpPr>
            <a:spLocks noChangeArrowheads="1"/>
          </p:cNvSpPr>
          <p:nvPr/>
        </p:nvSpPr>
        <p:spPr bwMode="auto">
          <a:xfrm>
            <a:off x="597309" y="3495368"/>
            <a:ext cx="8804787" cy="53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67196781-09FE-48B9-ACCD-300A4BF09655}"/>
              </a:ext>
            </a:extLst>
          </p:cNvPr>
          <p:cNvSpPr>
            <a:spLocks noChangeArrowheads="1"/>
          </p:cNvSpPr>
          <p:nvPr/>
        </p:nvSpPr>
        <p:spPr bwMode="auto">
          <a:xfrm>
            <a:off x="663676" y="6391848"/>
            <a:ext cx="88047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Figure 6: Resources accessed by students whilst studying SM123</a:t>
            </a:r>
            <a:endParaRPr kumimoji="0" lang="en-GB" altLang="en-US" sz="12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333A1C63-A91A-47C4-9D70-10C089A83BBF}"/>
              </a:ext>
            </a:extLst>
          </p:cNvPr>
          <p:cNvPicPr>
            <a:picLocks noChangeAspect="1"/>
          </p:cNvPicPr>
          <p:nvPr/>
        </p:nvPicPr>
        <p:blipFill>
          <a:blip r:embed="rId3"/>
          <a:stretch>
            <a:fillRect/>
          </a:stretch>
        </p:blipFill>
        <p:spPr>
          <a:xfrm>
            <a:off x="2176511" y="3362632"/>
            <a:ext cx="4790978" cy="2801574"/>
          </a:xfrm>
          <a:prstGeom prst="rect">
            <a:avLst/>
          </a:prstGeom>
        </p:spPr>
      </p:pic>
      <p:pic>
        <p:nvPicPr>
          <p:cNvPr id="2" name="Picture 1">
            <a:extLst>
              <a:ext uri="{FF2B5EF4-FFF2-40B4-BE49-F238E27FC236}">
                <a16:creationId xmlns:a16="http://schemas.microsoft.com/office/drawing/2014/main" id="{4B85E43A-1F01-4C72-9024-B3C3524D9D6D}"/>
              </a:ext>
            </a:extLst>
          </p:cNvPr>
          <p:cNvPicPr>
            <a:picLocks noChangeAspect="1"/>
          </p:cNvPicPr>
          <p:nvPr/>
        </p:nvPicPr>
        <p:blipFill>
          <a:blip r:embed="rId4"/>
          <a:stretch>
            <a:fillRect/>
          </a:stretch>
        </p:blipFill>
        <p:spPr>
          <a:xfrm>
            <a:off x="2279705" y="189153"/>
            <a:ext cx="4593402" cy="2760928"/>
          </a:xfrm>
          <a:prstGeom prst="rect">
            <a:avLst/>
          </a:prstGeom>
        </p:spPr>
      </p:pic>
    </p:spTree>
    <p:extLst>
      <p:ext uri="{BB962C8B-B14F-4D97-AF65-F5344CB8AC3E}">
        <p14:creationId xmlns:p14="http://schemas.microsoft.com/office/powerpoint/2010/main" val="3886577147"/>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OU_STANDARD</Template>
  <TotalTime>0</TotalTime>
  <Words>702</Words>
  <Application>Microsoft Office PowerPoint</Application>
  <PresentationFormat>On-screen Show (4:3)</PresentationFormat>
  <Paragraphs>83</Paragraphs>
  <Slides>18</Slides>
  <Notes>10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18</vt:i4>
      </vt:variant>
    </vt:vector>
  </HeadingPairs>
  <TitlesOfParts>
    <vt:vector size="23" baseType="lpstr">
      <vt:lpstr>Arial</vt:lpstr>
      <vt:lpstr>Calibri</vt:lpstr>
      <vt:lpstr>OU Title</vt:lpstr>
      <vt:lpstr>OU Section</vt:lpstr>
      <vt:lpstr>OU Layouts</vt:lpstr>
      <vt:lpstr>How successfully are students engaging with the Python component of SM123?</vt:lpstr>
      <vt:lpstr>PowerPoint Presentation</vt:lpstr>
      <vt:lpstr>Context</vt:lpstr>
      <vt:lpstr> Questionnaires</vt:lpstr>
      <vt:lpstr>Questionnaires</vt:lpstr>
      <vt:lpstr>Preparation for SM123</vt:lpstr>
      <vt:lpstr>SM123 Overall</vt:lpstr>
      <vt:lpstr>SM123 Overall</vt:lpstr>
      <vt:lpstr>Python confidence</vt:lpstr>
      <vt:lpstr>Confidence with Specific Programming Tasks</vt:lpstr>
      <vt:lpstr>Confidence with Specific Programming Tasks</vt:lpstr>
      <vt:lpstr>Confidence with Specific Programming Tasks</vt:lpstr>
      <vt:lpstr>Summary of findings</vt:lpstr>
      <vt:lpstr>Outputs</vt:lpstr>
      <vt:lpstr>Outputs</vt:lpstr>
      <vt:lpstr>Outputs – Speaking Python</vt:lpstr>
      <vt:lpstr>Outputs- HowTo Guides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successfully are students engaging with the Python component of SM123?</dc:title>
  <dc:creator>G.E.Warriner</dc:creator>
  <cp:lastModifiedBy>Gemma.Warriner</cp:lastModifiedBy>
  <cp:revision>2</cp:revision>
  <dcterms:created xsi:type="dcterms:W3CDTF">2021-01-20T11:36:24Z</dcterms:created>
  <dcterms:modified xsi:type="dcterms:W3CDTF">2022-03-21T16:13:36Z</dcterms:modified>
</cp:coreProperties>
</file>