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83" r:id="rId3"/>
    <p:sldId id="285" r:id="rId4"/>
    <p:sldId id="284" r:id="rId5"/>
    <p:sldId id="302" r:id="rId6"/>
    <p:sldId id="287" r:id="rId7"/>
    <p:sldId id="325" r:id="rId8"/>
    <p:sldId id="303" r:id="rId9"/>
    <p:sldId id="293" r:id="rId10"/>
    <p:sldId id="326" r:id="rId11"/>
    <p:sldId id="304" r:id="rId12"/>
    <p:sldId id="305" r:id="rId13"/>
    <p:sldId id="308" r:id="rId14"/>
    <p:sldId id="323" r:id="rId15"/>
    <p:sldId id="309" r:id="rId16"/>
    <p:sldId id="315" r:id="rId17"/>
    <p:sldId id="317" r:id="rId18"/>
    <p:sldId id="294" r:id="rId19"/>
    <p:sldId id="296" r:id="rId20"/>
    <p:sldId id="295" r:id="rId21"/>
    <p:sldId id="297" r:id="rId22"/>
    <p:sldId id="327" r:id="rId23"/>
    <p:sldId id="328" r:id="rId24"/>
  </p:sldIdLst>
  <p:sldSz cx="13003213" cy="9756775"/>
  <p:notesSz cx="6797675" cy="9928225"/>
  <p:defaultTextStyle>
    <a:defPPr>
      <a:defRPr lang="en-US"/>
    </a:defPPr>
    <a:lvl1pPr marL="0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8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3680" autoAdjust="0"/>
  </p:normalViewPr>
  <p:slideViewPr>
    <p:cSldViewPr snapToGrid="0">
      <p:cViewPr varScale="1">
        <p:scale>
          <a:sx n="57" d="100"/>
          <a:sy n="57" d="100"/>
        </p:scale>
        <p:origin x="1286" y="48"/>
      </p:cViewPr>
      <p:guideLst>
        <p:guide orient="horz" pos="2908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data\documents4\lja224\Documents\esteem\Rough%20working%20excel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ja224\Work%20Folders\Documents\esteem\2019%20data\rough%20working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Chart showing distribution of S217 results for students by whether they had completed S104 or S111 1 year previously (16J, 17J and 18J students)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Graphs!$K$5</c:f>
              <c:strCache>
                <c:ptCount val="1"/>
                <c:pt idx="0">
                  <c:v>Grade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Graphs!$L$4:$M$4</c:f>
              <c:strCache>
                <c:ptCount val="2"/>
                <c:pt idx="0">
                  <c:v>S104 1 year before</c:v>
                </c:pt>
                <c:pt idx="1">
                  <c:v>S111 1 year before</c:v>
                </c:pt>
              </c:strCache>
            </c:strRef>
          </c:cat>
          <c:val>
            <c:numRef>
              <c:f>Graphs!$L$5:$M$5</c:f>
              <c:numCache>
                <c:formatCode>General</c:formatCode>
                <c:ptCount val="2"/>
                <c:pt idx="0">
                  <c:v>18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7-4A71-A902-3122645A177D}"/>
            </c:ext>
          </c:extLst>
        </c:ser>
        <c:ser>
          <c:idx val="1"/>
          <c:order val="1"/>
          <c:tx>
            <c:strRef>
              <c:f>Graphs!$K$6</c:f>
              <c:strCache>
                <c:ptCount val="1"/>
                <c:pt idx="0">
                  <c:v>Grade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Graphs!$L$4:$M$4</c:f>
              <c:strCache>
                <c:ptCount val="2"/>
                <c:pt idx="0">
                  <c:v>S104 1 year before</c:v>
                </c:pt>
                <c:pt idx="1">
                  <c:v>S111 1 year before</c:v>
                </c:pt>
              </c:strCache>
            </c:strRef>
          </c:cat>
          <c:val>
            <c:numRef>
              <c:f>Graphs!$L$6:$M$6</c:f>
              <c:numCache>
                <c:formatCode>General</c:formatCode>
                <c:ptCount val="2"/>
                <c:pt idx="0">
                  <c:v>15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17-4A71-A902-3122645A177D}"/>
            </c:ext>
          </c:extLst>
        </c:ser>
        <c:ser>
          <c:idx val="2"/>
          <c:order val="2"/>
          <c:tx>
            <c:strRef>
              <c:f>Graphs!$K$7</c:f>
              <c:strCache>
                <c:ptCount val="1"/>
                <c:pt idx="0">
                  <c:v>Grade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Graphs!$L$4:$M$4</c:f>
              <c:strCache>
                <c:ptCount val="2"/>
                <c:pt idx="0">
                  <c:v>S104 1 year before</c:v>
                </c:pt>
                <c:pt idx="1">
                  <c:v>S111 1 year before</c:v>
                </c:pt>
              </c:strCache>
            </c:strRef>
          </c:cat>
          <c:val>
            <c:numRef>
              <c:f>Graphs!$L$7:$M$7</c:f>
              <c:numCache>
                <c:formatCode>General</c:formatCode>
                <c:ptCount val="2"/>
                <c:pt idx="0">
                  <c:v>17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7-4A71-A902-3122645A177D}"/>
            </c:ext>
          </c:extLst>
        </c:ser>
        <c:ser>
          <c:idx val="3"/>
          <c:order val="3"/>
          <c:tx>
            <c:strRef>
              <c:f>Graphs!$K$8</c:f>
              <c:strCache>
                <c:ptCount val="1"/>
                <c:pt idx="0">
                  <c:v>Grade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Graphs!$L$4:$M$4</c:f>
              <c:strCache>
                <c:ptCount val="2"/>
                <c:pt idx="0">
                  <c:v>S104 1 year before</c:v>
                </c:pt>
                <c:pt idx="1">
                  <c:v>S111 1 year before</c:v>
                </c:pt>
              </c:strCache>
            </c:strRef>
          </c:cat>
          <c:val>
            <c:numRef>
              <c:f>Graphs!$L$8:$M$8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17-4A71-A902-3122645A177D}"/>
            </c:ext>
          </c:extLst>
        </c:ser>
        <c:ser>
          <c:idx val="4"/>
          <c:order val="4"/>
          <c:tx>
            <c:strRef>
              <c:f>Graphs!$K$9</c:f>
              <c:strCache>
                <c:ptCount val="1"/>
                <c:pt idx="0">
                  <c:v>Fail/Resit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Graphs!$L$4:$M$4</c:f>
              <c:strCache>
                <c:ptCount val="2"/>
                <c:pt idx="0">
                  <c:v>S104 1 year before</c:v>
                </c:pt>
                <c:pt idx="1">
                  <c:v>S111 1 year before</c:v>
                </c:pt>
              </c:strCache>
            </c:strRef>
          </c:cat>
          <c:val>
            <c:numRef>
              <c:f>Graphs!$L$9:$M$9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17-4A71-A902-3122645A177D}"/>
            </c:ext>
          </c:extLst>
        </c:ser>
        <c:ser>
          <c:idx val="5"/>
          <c:order val="5"/>
          <c:tx>
            <c:strRef>
              <c:f>Graphs!$K$10</c:f>
              <c:strCache>
                <c:ptCount val="1"/>
                <c:pt idx="0">
                  <c:v>Fail/No Resit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Graphs!$L$4:$M$4</c:f>
              <c:strCache>
                <c:ptCount val="2"/>
                <c:pt idx="0">
                  <c:v>S104 1 year before</c:v>
                </c:pt>
                <c:pt idx="1">
                  <c:v>S111 1 year before</c:v>
                </c:pt>
              </c:strCache>
            </c:strRef>
          </c:cat>
          <c:val>
            <c:numRef>
              <c:f>Graphs!$L$10:$M$10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17-4A71-A902-3122645A1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7150528"/>
        <c:axId val="467150856"/>
      </c:barChart>
      <c:catAx>
        <c:axId val="46715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150856"/>
        <c:crosses val="autoZero"/>
        <c:auto val="1"/>
        <c:lblAlgn val="ctr"/>
        <c:lblOffset val="100"/>
        <c:noMultiLvlLbl val="0"/>
      </c:catAx>
      <c:valAx>
        <c:axId val="46715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15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aseline="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Primary concern raised by each student who made open text comments</a:t>
            </a:r>
          </a:p>
        </c:rich>
      </c:tx>
      <c:layout>
        <c:manualLayout>
          <c:xMode val="edge"/>
          <c:yMode val="edge"/>
          <c:x val="6.4859115254773211E-2"/>
          <c:y val="4.69883103795333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365048118985115E-2"/>
          <c:y val="0.20636811023622048"/>
          <c:w val="0.34593001340258001"/>
          <c:h val="0.69929938193209717"/>
        </c:manualLayout>
      </c:layout>
      <c:pieChart>
        <c:varyColors val="1"/>
        <c:ser>
          <c:idx val="0"/>
          <c:order val="0"/>
          <c:tx>
            <c:strRef>
              <c:f>Sheet4!$C$3</c:f>
              <c:strCache>
                <c:ptCount val="1"/>
                <c:pt idx="0">
                  <c:v>Number of students for whom this was key concern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27-4FD7-AB10-9860E9C92F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27-4FD7-AB10-9860E9C92F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27-4FD7-AB10-9860E9C92F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27-4FD7-AB10-9860E9C92F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27-4FD7-AB10-9860E9C92F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27-4FD7-AB10-9860E9C92F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27-4FD7-AB10-9860E9C92FA1}"/>
              </c:ext>
            </c:extLst>
          </c:dPt>
          <c:dLbls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Sheet4!$B$4:$B$10</c:f>
              <c:strCache>
                <c:ptCount val="7"/>
                <c:pt idx="0">
                  <c:v>Wanted more books</c:v>
                </c:pt>
                <c:pt idx="1">
                  <c:v>Wanted more digital learning resources</c:v>
                </c:pt>
                <c:pt idx="2">
                  <c:v>Difficulty of subject matter</c:v>
                </c:pt>
                <c:pt idx="3">
                  <c:v>More detail needed in module materials</c:v>
                </c:pt>
                <c:pt idx="4">
                  <c:v>Lack of integration of materials (M269)</c:v>
                </c:pt>
                <c:pt idx="5">
                  <c:v>More opportunity for practice needed</c:v>
                </c:pt>
                <c:pt idx="6">
                  <c:v>Other</c:v>
                </c:pt>
              </c:strCache>
            </c:strRef>
          </c:cat>
          <c:val>
            <c:numRef>
              <c:f>Sheet4!$C$4:$C$10</c:f>
              <c:numCache>
                <c:formatCode>General</c:formatCode>
                <c:ptCount val="7"/>
                <c:pt idx="0">
                  <c:v>45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D27-4FD7-AB10-9860E9C92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745612339176756"/>
          <c:y val="0.20375379315755557"/>
          <c:w val="0.51417815476747708"/>
          <c:h val="0.69990302995922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400" baseline="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Combined primary and secondary concerns raised by students who made open text comments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365048118985115E-2"/>
          <c:y val="0.20636811023622048"/>
          <c:w val="0.34593001340258001"/>
          <c:h val="0.69929938193209717"/>
        </c:manualLayout>
      </c:layout>
      <c:pieChart>
        <c:varyColors val="1"/>
        <c:ser>
          <c:idx val="0"/>
          <c:order val="0"/>
          <c:tx>
            <c:strRef>
              <c:f>'secondary '!$C$3</c:f>
              <c:strCache>
                <c:ptCount val="1"/>
                <c:pt idx="0">
                  <c:v>Number of students for whom this was key concern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75-4047-A9AA-166A06EE7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75-4047-A9AA-166A06EE71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75-4047-A9AA-166A06EE71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75-4047-A9AA-166A06EE71B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75-4047-A9AA-166A06EE71B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75-4047-A9AA-166A06EE71B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75-4047-A9AA-166A06EE71B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75-4047-A9AA-166A06EE71B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875-4047-A9AA-166A06EE71BE}"/>
              </c:ext>
            </c:extLst>
          </c:dPt>
          <c:dPt>
            <c:idx val="9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875-4047-A9AA-166A06EE71BE}"/>
              </c:ext>
            </c:extLst>
          </c:dPt>
          <c:dLbls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'secondary '!$B$4:$B$13</c:f>
              <c:strCache>
                <c:ptCount val="10"/>
                <c:pt idx="0">
                  <c:v>Wanted more books</c:v>
                </c:pt>
                <c:pt idx="1">
                  <c:v>Wanted more digital learning resources</c:v>
                </c:pt>
                <c:pt idx="2">
                  <c:v>Difficulty of subject matter</c:v>
                </c:pt>
                <c:pt idx="3">
                  <c:v>More detail needed in module materials</c:v>
                </c:pt>
                <c:pt idx="4">
                  <c:v>Lack of integration of materials (M269)</c:v>
                </c:pt>
                <c:pt idx="5">
                  <c:v>More opportunity for practice needed</c:v>
                </c:pt>
                <c:pt idx="6">
                  <c:v>Wanted more none textual online content</c:v>
                </c:pt>
                <c:pt idx="7">
                  <c:v>Wanted offline access</c:v>
                </c:pt>
                <c:pt idx="8">
                  <c:v>Like combination of books and online</c:v>
                </c:pt>
                <c:pt idx="9">
                  <c:v>Other (including tutorials)</c:v>
                </c:pt>
              </c:strCache>
            </c:strRef>
          </c:cat>
          <c:val>
            <c:numRef>
              <c:f>'secondary '!$C$4:$C$13</c:f>
              <c:numCache>
                <c:formatCode>General</c:formatCode>
                <c:ptCount val="10"/>
                <c:pt idx="0">
                  <c:v>52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6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875-4047-A9AA-166A06EE7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43180714008842"/>
          <c:y val="0.19921216706504508"/>
          <c:w val="0.54583156451615633"/>
          <c:h val="0.80078783293495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400" baseline="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/>
              <a:t>Students from 17J and 18J combined whose comments expressed a desire for more books or more digital online content, by age, as percentage</a:t>
            </a:r>
          </a:p>
          <a:p>
            <a:pPr>
              <a:defRPr sz="2400"/>
            </a:pPr>
            <a:endParaRPr lang="en-GB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Sheet1!$N$60</c:f>
              <c:strCache>
                <c:ptCount val="1"/>
                <c:pt idx="0">
                  <c:v>More books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Sheet1!$M$61:$M$70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Sheet1!$N$61:$N$70</c:f>
              <c:numCache>
                <c:formatCode>General</c:formatCode>
                <c:ptCount val="10"/>
                <c:pt idx="0">
                  <c:v>7</c:v>
                </c:pt>
                <c:pt idx="1">
                  <c:v>19</c:v>
                </c:pt>
                <c:pt idx="2">
                  <c:v>14</c:v>
                </c:pt>
                <c:pt idx="3">
                  <c:v>13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8-486C-9E44-B266E8638C5A}"/>
            </c:ext>
          </c:extLst>
        </c:ser>
        <c:ser>
          <c:idx val="1"/>
          <c:order val="1"/>
          <c:tx>
            <c:strRef>
              <c:f>Sheet1!$O$60</c:f>
              <c:strCache>
                <c:ptCount val="1"/>
                <c:pt idx="0">
                  <c:v>More digital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Sheet1!$M$61:$M$70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Sheet1!$O$61:$O$70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88-486C-9E44-B266E8638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7229840"/>
        <c:axId val="527230824"/>
      </c:barChart>
      <c:catAx>
        <c:axId val="52722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230824"/>
        <c:crosses val="autoZero"/>
        <c:auto val="1"/>
        <c:lblAlgn val="ctr"/>
        <c:lblOffset val="100"/>
        <c:noMultiLvlLbl val="0"/>
      </c:catAx>
      <c:valAx>
        <c:axId val="52723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22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4A1A-25BD-5A4B-8262-7637D0EF5D4F}" type="datetimeFigureOut">
              <a:rPr lang="en-US" smtClean="0"/>
              <a:t>10/25/2021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97ABF-097C-B144-83E2-BB2FD59F3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24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5CC16-585F-864B-90A1-B63321EF5334}" type="datetimeFigureOut">
              <a:rPr lang="en-US" smtClean="0"/>
              <a:t>10/25/2021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EB07-C2F8-2C48-8B7E-66B2468E5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36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88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48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5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01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4628143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8356701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8235340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5094" y="8757215"/>
            <a:ext cx="2350281" cy="545345"/>
          </a:xfrm>
          <a:prstGeom prst="rect">
            <a:avLst/>
          </a:prstGeom>
        </p:spPr>
      </p:pic>
      <p:pic>
        <p:nvPicPr>
          <p:cNvPr id="19" name="Picture 18" descr="1_TheOU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776" y="368300"/>
            <a:ext cx="1293797" cy="88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2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3921177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7662828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7541467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223" y="8717525"/>
            <a:ext cx="2160703" cy="5013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426" y="379550"/>
            <a:ext cx="1293797" cy="8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1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65"/>
            <a:ext cx="13003213" cy="9752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294290"/>
            <a:ext cx="8718327" cy="651653"/>
          </a:xfrm>
        </p:spPr>
        <p:txBody>
          <a:bodyPr wrap="square" anchor="b">
            <a:spAutoFit/>
          </a:bodyPr>
          <a:lstStyle>
            <a:lvl1pPr algn="ctr">
              <a:lnSpc>
                <a:spcPts val="5000"/>
              </a:lnSpc>
              <a:defRPr sz="58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358645"/>
            <a:ext cx="8731420" cy="461665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8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8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1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rgbClr val="0B55A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7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71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5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3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16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xt St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3647920" y="2029528"/>
            <a:ext cx="5708647" cy="57086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919" y="2487471"/>
            <a:ext cx="5708647" cy="4969978"/>
          </a:xfrm>
        </p:spPr>
        <p:txBody>
          <a:bodyPr wrap="square" anchor="ctr">
            <a:noAutofit/>
          </a:bodyPr>
          <a:lstStyle>
            <a:lvl1pPr algn="ctr">
              <a:lnSpc>
                <a:spcPts val="8734"/>
              </a:lnSpc>
              <a:defRPr sz="60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rgbClr val="75AA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sp>
        <p:nvSpPr>
          <p:cNvPr id="14" name="Oval 13"/>
          <p:cNvSpPr/>
          <p:nvPr userDrawn="1"/>
        </p:nvSpPr>
        <p:spPr>
          <a:xfrm>
            <a:off x="3463139" y="1844748"/>
            <a:ext cx="6078208" cy="6078202"/>
          </a:xfrm>
          <a:prstGeom prst="ellipse">
            <a:avLst/>
          </a:prstGeom>
          <a:ln w="38100" cap="rnd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33A-2478-4CC8-8AC9-591E986FF09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Circle Top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3" cy="29749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71339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917" y="3112033"/>
            <a:ext cx="11676646" cy="34198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9" descr="OU ICON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0" r:id="rId4"/>
    <p:sldLayoutId id="2147483660" r:id="rId5"/>
    <p:sldLayoutId id="2147483659" r:id="rId6"/>
    <p:sldLayoutId id="2147483658" r:id="rId7"/>
    <p:sldLayoutId id="2147483661" r:id="rId8"/>
    <p:sldLayoutId id="2147483664" r:id="rId9"/>
  </p:sldLayoutIdLst>
  <p:hf hdr="0" ftr="0" dt="0"/>
  <p:txStyles>
    <p:titleStyle>
      <a:lvl1pPr algn="l" defTabSz="650276" rtl="0" eaLnBrk="1" latinLnBrk="0" hangingPunct="1">
        <a:lnSpc>
          <a:spcPts val="5200"/>
        </a:lnSpc>
        <a:spcBef>
          <a:spcPts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4038" indent="-22225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34290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do STEM students use digital and non digital learning resources?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0072" y="8356701"/>
            <a:ext cx="7967434" cy="923330"/>
          </a:xfrm>
        </p:spPr>
        <p:txBody>
          <a:bodyPr/>
          <a:lstStyle/>
          <a:p>
            <a:r>
              <a:rPr lang="en-GB" dirty="0"/>
              <a:t>Laura Alexander, Alexis Lansbury and Sharon Dawes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539" y="2239872"/>
            <a:ext cx="6499225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 study focusing on S217, MST224 and M269 students</a:t>
            </a:r>
          </a:p>
        </p:txBody>
      </p:sp>
    </p:spTree>
    <p:extLst>
      <p:ext uri="{BB962C8B-B14F-4D97-AF65-F5344CB8AC3E}">
        <p14:creationId xmlns:p14="http://schemas.microsoft.com/office/powerpoint/2010/main" val="17283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A195-DF2E-4C77-B15E-0AA540D5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953" y="4297489"/>
            <a:ext cx="2662518" cy="826827"/>
          </a:xfrm>
        </p:spPr>
        <p:txBody>
          <a:bodyPr/>
          <a:lstStyle/>
          <a:p>
            <a:r>
              <a:rPr lang="en-GB" dirty="0"/>
              <a:t>Entirely online module?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94858C0-2787-40C4-AD40-48959EDB5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423" y="407788"/>
            <a:ext cx="9557147" cy="447059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782C6-E9CA-4B94-B176-EB48CEC48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10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A938DD-1EB6-4192-94C4-D1E5F9BED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24" y="4890742"/>
            <a:ext cx="9557146" cy="473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0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206D89C-2708-4ABD-AC3F-4AEE4907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 you have to change how you studied?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099E4F-86D6-4D81-813F-C791550F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2097741"/>
            <a:ext cx="11313346" cy="4434126"/>
          </a:xfrm>
        </p:spPr>
        <p:txBody>
          <a:bodyPr/>
          <a:lstStyle/>
          <a:p>
            <a:r>
              <a:rPr lang="en-GB" sz="3200" dirty="0"/>
              <a:t>Note most S217 Physics students in 17J had studied S104 as their first OU module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A1899A-0847-4EA2-9ECF-5931B4A7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11</a:t>
            </a:fld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B81A2E-0222-451D-B34D-E6E3DB00114F}"/>
              </a:ext>
            </a:extLst>
          </p:cNvPr>
          <p:cNvGraphicFramePr>
            <a:graphicFrameLocks noGrp="1"/>
          </p:cNvGraphicFramePr>
          <p:nvPr/>
        </p:nvGraphicFramePr>
        <p:xfrm>
          <a:off x="715626" y="3684494"/>
          <a:ext cx="10969868" cy="4899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7316">
                  <a:extLst>
                    <a:ext uri="{9D8B030D-6E8A-4147-A177-3AD203B41FA5}">
                      <a16:colId xmlns:a16="http://schemas.microsoft.com/office/drawing/2014/main" val="1646357554"/>
                    </a:ext>
                  </a:extLst>
                </a:gridCol>
                <a:gridCol w="4835586">
                  <a:extLst>
                    <a:ext uri="{9D8B030D-6E8A-4147-A177-3AD203B41FA5}">
                      <a16:colId xmlns:a16="http://schemas.microsoft.com/office/drawing/2014/main" val="4224902069"/>
                    </a:ext>
                  </a:extLst>
                </a:gridCol>
                <a:gridCol w="3406966">
                  <a:extLst>
                    <a:ext uri="{9D8B030D-6E8A-4147-A177-3AD203B41FA5}">
                      <a16:colId xmlns:a16="http://schemas.microsoft.com/office/drawing/2014/main" val="991321673"/>
                    </a:ext>
                  </a:extLst>
                </a:gridCol>
              </a:tblGrid>
              <a:tr h="201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Students currently studying module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Approach changed between first level 1 module and subsequent level 1 modules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Approach changed when studying first  level 2 module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208788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Computing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5 (14%)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17 (49%)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209108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Maths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5 (15%)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9 (27%)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0297675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Physics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9 (20%)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27 (60%)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964609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</a:rPr>
                        <a:t>Total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>
                          <a:effectLst/>
                        </a:rPr>
                        <a:t>19 (17%)</a:t>
                      </a:r>
                      <a:endParaRPr lang="en-GB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</a:rPr>
                        <a:t>53 (47%)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71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655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C648-A3F7-445E-B40F-1F47A4C7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Studying at level 2 – did changing approach cause issues?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B6BD7F2-5166-4DF4-8B75-AF20BD404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77642"/>
              </p:ext>
            </p:extLst>
          </p:nvPr>
        </p:nvGraphicFramePr>
        <p:xfrm>
          <a:off x="1546412" y="2998694"/>
          <a:ext cx="9964270" cy="5526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2135">
                  <a:extLst>
                    <a:ext uri="{9D8B030D-6E8A-4147-A177-3AD203B41FA5}">
                      <a16:colId xmlns:a16="http://schemas.microsoft.com/office/drawing/2014/main" val="2431699454"/>
                    </a:ext>
                  </a:extLst>
                </a:gridCol>
                <a:gridCol w="4982135">
                  <a:extLst>
                    <a:ext uri="{9D8B030D-6E8A-4147-A177-3AD203B41FA5}">
                      <a16:colId xmlns:a16="http://schemas.microsoft.com/office/drawing/2014/main" val="3129335123"/>
                    </a:ext>
                  </a:extLst>
                </a:gridCol>
              </a:tblGrid>
              <a:tr h="2753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Module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Changing approach caused issues (percentage of those who had to change approach)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507303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Computing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9 (53%)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996904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Maths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 (33.%)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1380577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Physics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23 (85%)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223717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Total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35 (66%)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60779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F106-8AFD-4D92-AC67-ABCC1A3F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38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C648-A3F7-445E-B40F-1F47A4C7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Does first module studied set preferred study methods?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F106-8AFD-4D92-AC67-ABCC1A3F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2E93D79-A0B0-4C4A-BE1E-41F072315F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02274"/>
              </p:ext>
            </p:extLst>
          </p:nvPr>
        </p:nvGraphicFramePr>
        <p:xfrm>
          <a:off x="715626" y="2151528"/>
          <a:ext cx="11318637" cy="695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526">
                  <a:extLst>
                    <a:ext uri="{9D8B030D-6E8A-4147-A177-3AD203B41FA5}">
                      <a16:colId xmlns:a16="http://schemas.microsoft.com/office/drawing/2014/main" val="4156666955"/>
                    </a:ext>
                  </a:extLst>
                </a:gridCol>
                <a:gridCol w="1263475">
                  <a:extLst>
                    <a:ext uri="{9D8B030D-6E8A-4147-A177-3AD203B41FA5}">
                      <a16:colId xmlns:a16="http://schemas.microsoft.com/office/drawing/2014/main" val="3314174383"/>
                    </a:ext>
                  </a:extLst>
                </a:gridCol>
                <a:gridCol w="3369268">
                  <a:extLst>
                    <a:ext uri="{9D8B030D-6E8A-4147-A177-3AD203B41FA5}">
                      <a16:colId xmlns:a16="http://schemas.microsoft.com/office/drawing/2014/main" val="3971609209"/>
                    </a:ext>
                  </a:extLst>
                </a:gridCol>
                <a:gridCol w="3132368">
                  <a:extLst>
                    <a:ext uri="{9D8B030D-6E8A-4147-A177-3AD203B41FA5}">
                      <a16:colId xmlns:a16="http://schemas.microsoft.com/office/drawing/2014/main" val="1287799636"/>
                    </a:ext>
                  </a:extLst>
                </a:gridCol>
              </a:tblGrid>
              <a:tr h="4565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Data from respondents from 17J and 18J cohorts combined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9799"/>
                  </a:ext>
                </a:extLst>
              </a:tr>
              <a:tr h="147278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Module(total number of respondents)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Total number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Percentage responding who felt they had to change approach when starting their level 2 module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Percentage changing approach for whom this change caused issues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8748579"/>
                  </a:ext>
                </a:extLst>
              </a:tr>
              <a:tr h="4565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S217(88)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919274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First module S111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41%</a:t>
                      </a:r>
                      <a:endParaRPr lang="en-GB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44%</a:t>
                      </a:r>
                      <a:endParaRPr lang="en-GB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0997979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First module S104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31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83%</a:t>
                      </a:r>
                      <a:endParaRPr lang="en-GB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84%</a:t>
                      </a:r>
                      <a:endParaRPr lang="en-GB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3051737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First module level 1 maths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63%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67%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3461383"/>
                  </a:ext>
                </a:extLst>
              </a:tr>
              <a:tr h="4565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MST224(81)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670151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First module S111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33%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50%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3395744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First module S104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29%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0%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1102781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First module level 1 maths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47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50%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22584112"/>
                  </a:ext>
                </a:extLst>
              </a:tr>
              <a:tr h="4565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M269(66)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72849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First module level 1 maths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50%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40%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15341508"/>
                  </a:ext>
                </a:extLst>
              </a:tr>
              <a:tr h="456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First module TU100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40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58%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43%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9141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65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328B80-618E-4975-8B46-BD89085DF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6FCA84-023A-4F52-924C-50F7C11B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Focusing on S217 in the context of these 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EBAB4-F223-41AB-A1D4-7D7305A32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now know what students </a:t>
            </a:r>
            <a:r>
              <a:rPr lang="en-GB" i="1" dirty="0"/>
              <a:t>perceive</a:t>
            </a:r>
            <a:r>
              <a:rPr lang="en-GB" dirty="0"/>
              <a:t> causes them problems</a:t>
            </a:r>
          </a:p>
          <a:p>
            <a:endParaRPr lang="en-GB" dirty="0"/>
          </a:p>
          <a:p>
            <a:r>
              <a:rPr lang="en-GB" dirty="0"/>
              <a:t>Does this actually affect how they perform on the module?</a:t>
            </a:r>
          </a:p>
          <a:p>
            <a:endParaRPr lang="en-GB" dirty="0"/>
          </a:p>
          <a:p>
            <a:r>
              <a:rPr lang="en-GB" dirty="0"/>
              <a:t>S217 provides a perfect chance to investigate this.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333AD4-F2FC-4073-B574-3D84B0E52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8385B-0070-4C49-93E4-82AE7CEB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at S217 results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A23F02E-52F0-46B7-BEFF-DE46514ED2FC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Having studied an online module at level 1 was a better predictor of success for the onscreen only S217 than having studied more maths or more physics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2C5CAAB-4A91-4860-B862-A118CD443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5422" y="4259697"/>
            <a:ext cx="5346655" cy="315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01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41DC1-CE2E-470B-907E-443D58CAA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16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A6769-9E16-49AF-AD5C-A87FE770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Grade of pass on S217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A7D38FB-E064-40C0-AF2D-874033CCB6E8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Students studying at full time rate – S111 students half as likely to fail S217, and 30% more likely to get a grade 1 or 2 pass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9AB8785-ADFA-4956-B62C-F880B978B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684289"/>
              </p:ext>
            </p:extLst>
          </p:nvPr>
        </p:nvGraphicFramePr>
        <p:xfrm>
          <a:off x="720725" y="2724150"/>
          <a:ext cx="11576050" cy="62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77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62EE0-4A4D-4168-9E9E-1F67679DD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17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A5B2B-757E-47B5-8C17-7E64233C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in an OU context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04F286A-9871-4293-9261-F9129DCDB382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i="1" dirty="0"/>
              <a:t>Also checked for age, educational background etc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B98BC-FF11-41EF-BFEC-DDFA6EBB7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Having completed an entirely online Stage 1 module is a better predictor of success on the entirely onscreen Stage 2 S217 Physics module than having completed a module which contains more physics and more opportunities to apply maths to solve physics problems. </a:t>
            </a:r>
          </a:p>
          <a:p>
            <a:endParaRPr lang="en-GB" dirty="0"/>
          </a:p>
          <a:p>
            <a:r>
              <a:rPr lang="en-GB" dirty="0"/>
              <a:t>The perception of students that they perform less well when they suddenly meet a module where all the material is supplied onscreen appears to be correct. </a:t>
            </a:r>
          </a:p>
          <a:p>
            <a:endParaRPr lang="en-GB" dirty="0"/>
          </a:p>
          <a:p>
            <a:r>
              <a:rPr lang="en-GB" dirty="0"/>
              <a:t>Consideration needs to be given to likely pathways through qualifications to avoid this happening later in a student’s studies.</a:t>
            </a:r>
          </a:p>
          <a:p>
            <a:endParaRPr lang="en-GB" dirty="0"/>
          </a:p>
          <a:p>
            <a:r>
              <a:rPr lang="en-GB" dirty="0"/>
              <a:t>Onscreen study skills can be learnt, it is important to give all students the opportunity to gain these skills at Stage-1 if they are going to meet entirely onscreen modules later in their studies. </a:t>
            </a:r>
          </a:p>
          <a:p>
            <a:endParaRPr lang="en-GB" dirty="0"/>
          </a:p>
          <a:p>
            <a:r>
              <a:rPr lang="en-GB" dirty="0"/>
              <a:t>Note-taking for onscreen material is a key skill.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017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F60E-FC85-4C6E-A35E-031EAE7C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 of free text comments 17J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3AE1-4539-4AEF-8F8A-4BCB737BA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38A32-1DF3-4895-AA97-18A46419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6B5A1E-D608-4307-8845-F6FB8CBCE6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166723"/>
              </p:ext>
            </p:extLst>
          </p:nvPr>
        </p:nvGraphicFramePr>
        <p:xfrm>
          <a:off x="336175" y="1653988"/>
          <a:ext cx="11793072" cy="7685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134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33AD-BF24-4015-8047-8D8CCF9A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Secondary concerns more revealing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C4D33E-42AF-4E13-BA02-3AE1D1AB2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Highlighted other preferences including:-</a:t>
            </a:r>
          </a:p>
          <a:p>
            <a:pPr marL="0" indent="0">
              <a:spcAft>
                <a:spcPts val="1200"/>
              </a:spcAft>
              <a:buNone/>
            </a:pPr>
            <a:endParaRPr lang="en-GB" sz="3200" dirty="0"/>
          </a:p>
          <a:p>
            <a:pPr>
              <a:spcAft>
                <a:spcPts val="1200"/>
              </a:spcAft>
            </a:pPr>
            <a:r>
              <a:rPr lang="en-GB" sz="3200" dirty="0"/>
              <a:t>Desire for more non-textual online content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Desire for offline access to digital resources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Enjoy the combination of books and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81DEF-66D5-44D0-98ED-95CA6F28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6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</a:t>
            </a:fld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73A2EA9-4986-413C-9018-6AFCEA3B9AF1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Laura Alexander and Alexis Lansbury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project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0833E-4A44-4D2B-B6BA-E72E2162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3600" dirty="0"/>
              <a:t>If students meet modules which rely on different media for learning resources part way through their studies,  what is the impact of this? </a:t>
            </a:r>
          </a:p>
          <a:p>
            <a:pPr>
              <a:spcAft>
                <a:spcPts val="600"/>
              </a:spcAft>
            </a:pPr>
            <a:endParaRPr lang="en-GB" sz="3600" dirty="0"/>
          </a:p>
          <a:p>
            <a:pPr>
              <a:spcAft>
                <a:spcPts val="600"/>
              </a:spcAft>
            </a:pPr>
            <a:r>
              <a:rPr lang="en-GB" sz="3600" dirty="0"/>
              <a:t>Does it affect student progression and retention and could there be ways to mitigate this impact?</a:t>
            </a:r>
            <a:br>
              <a:rPr lang="en-GB" sz="36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777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8DA8-DCE4-4158-B3D9-94E6C5BD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analysis of free text comments 17J cohort</a:t>
            </a:r>
            <a:br>
              <a:rPr lang="en-GB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80E2-36D9-4C49-A814-A0C46BFA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F1B87-9993-4C68-BFE3-7CDCEDDA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1B0F5B0-1FF5-4C15-8370-0FB596E8E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743710"/>
              </p:ext>
            </p:extLst>
          </p:nvPr>
        </p:nvGraphicFramePr>
        <p:xfrm>
          <a:off x="465661" y="1788458"/>
          <a:ext cx="11219833" cy="7664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663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2A791-F2D8-44C8-A27D-DD50D0257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21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526189-2754-4AF3-9AD1-082ECFFE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depth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D53D5-6625-465B-8F22-8AA9BCC2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26" y="1581247"/>
            <a:ext cx="11575130" cy="752181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3200" dirty="0"/>
              <a:t>We completed </a:t>
            </a:r>
            <a:r>
              <a:rPr lang="en-GB" sz="3200" dirty="0" err="1"/>
              <a:t>approx</a:t>
            </a:r>
            <a:r>
              <a:rPr lang="en-GB" sz="3200" dirty="0"/>
              <a:t> 12 in depth interviews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'I find it easier to learn from a book than I do from looking at a screen. I look at a screen all day long at work'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'I’m less likely to take notes when I’m reading it digitally’</a:t>
            </a:r>
          </a:p>
          <a:p>
            <a:pPr lvl="1"/>
            <a:r>
              <a:rPr lang="en-GB" sz="2400" dirty="0"/>
              <a:t>‘What do you think would make a well-integrated package of learning resources for a module?’ </a:t>
            </a:r>
          </a:p>
          <a:p>
            <a:pPr marL="576000" lvl="1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Every student wanted books plus visual and interactive online resources, particularly more practice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iCMAs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with detailed answers, and more recorded screencasts.</a:t>
            </a:r>
          </a:p>
          <a:p>
            <a:pPr marL="576000" lvl="1" indent="0">
              <a:spcAft>
                <a:spcPts val="600"/>
              </a:spcAft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Several students referred to MST124 or S104 as their ideal combination of digital and book based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Online note taking only seemed to be at all effective for those with the newer iPad Pro and an Apple pencil.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Even these students said annotating paper copies was better.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Many students said that they remembered content studied on paper better, they could visualise it on the page. </a:t>
            </a:r>
            <a:r>
              <a:rPr lang="en-GB" sz="2000" dirty="0">
                <a:solidFill>
                  <a:srgbClr val="75AAE5">
                    <a:lumMod val="75000"/>
                  </a:srgbClr>
                </a:solidFill>
              </a:rPr>
              <a:t>Ties in with other research</a:t>
            </a:r>
            <a:endParaRPr lang="en-GB" sz="2400" dirty="0"/>
          </a:p>
          <a:p>
            <a:pPr lvl="1">
              <a:spcAft>
                <a:spcPts val="600"/>
              </a:spcAft>
            </a:pPr>
            <a:r>
              <a:rPr lang="en-GB" sz="2400" dirty="0"/>
              <a:t>Internet access issues meant they wanted digital resources that were available offline – several references to DVDs.</a:t>
            </a:r>
          </a:p>
        </p:txBody>
      </p:sp>
    </p:spTree>
    <p:extLst>
      <p:ext uri="{BB962C8B-B14F-4D97-AF65-F5344CB8AC3E}">
        <p14:creationId xmlns:p14="http://schemas.microsoft.com/office/powerpoint/2010/main" val="91316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52E6-5F6F-437C-8EC9-3D9BC7EB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younger students prefer online?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3617A-83D4-4D72-B49E-54B948D8B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22</a:t>
            </a:fld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475FD54-09EB-4CFB-A1E1-DB6B40A6427A}"/>
              </a:ext>
            </a:extLst>
          </p:cNvPr>
          <p:cNvGraphicFramePr>
            <a:graphicFrameLocks/>
          </p:cNvGraphicFramePr>
          <p:nvPr/>
        </p:nvGraphicFramePr>
        <p:xfrm>
          <a:off x="1250576" y="1394086"/>
          <a:ext cx="10529048" cy="730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7369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92D8BE-39BC-43BF-8C4F-A171432A1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23</a:t>
            </a:fld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D61AB-B0D4-4F48-B2FD-48FD5A0E5615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Want the best of both worlds, they:-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3D2F1B-FA16-4649-B602-4C827C2B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students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DED1E3-8B08-4114-A5E5-3913D11A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6" y="2280228"/>
            <a:ext cx="11575130" cy="6666971"/>
          </a:xfrm>
        </p:spPr>
        <p:txBody>
          <a:bodyPr/>
          <a:lstStyle/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 a mix of digital and paper-based study methods, regardless of whether a module is presented entirely digitally, or has a mix of paper and digital resources.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Prefer to have a combination of book based and digital resources.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Particularly value screencasts and online quizzes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Find two devices with large screens are required to study entirely digital material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Find books better for studying while travelling, both for ease of use and because of poor internet connectivity while travelling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Want to be able to access digital module material offline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Want to be able to access a digital version of any paper module books.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93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4552-1826-4333-9D55-DB5A33A2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have very different experiences at level 1 and at level 2</a:t>
            </a:r>
            <a:br>
              <a:rPr lang="en-GB" dirty="0"/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202257B-025D-4E4E-A808-FCE2EC68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3" y="2049715"/>
            <a:ext cx="11676646" cy="341983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Focus on S217, MST224 and M269 students.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68180"/>
              </p:ext>
            </p:extLst>
          </p:nvPr>
        </p:nvGraphicFramePr>
        <p:xfrm>
          <a:off x="505765" y="2877408"/>
          <a:ext cx="11834163" cy="6718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6111">
                <a:tc>
                  <a:txBody>
                    <a:bodyPr/>
                    <a:lstStyle/>
                    <a:p>
                      <a:r>
                        <a:rPr lang="en-GB" sz="2400" dirty="0"/>
                        <a:t>Science (Physics)</a:t>
                      </a:r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Mathematics</a:t>
                      </a:r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Computing</a:t>
                      </a:r>
                    </a:p>
                  </a:txBody>
                  <a:tcPr marL="97524" marR="97524" marT="48762" marB="487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124">
                <a:tc>
                  <a:txBody>
                    <a:bodyPr/>
                    <a:lstStyle/>
                    <a:p>
                      <a:r>
                        <a:rPr lang="en-GB" sz="2400" dirty="0"/>
                        <a:t>Level 1,</a:t>
                      </a:r>
                      <a:r>
                        <a:rPr lang="en-GB" sz="2400" baseline="0" dirty="0"/>
                        <a:t> </a:t>
                      </a:r>
                    </a:p>
                    <a:p>
                      <a:r>
                        <a:rPr lang="en-GB" sz="2400" baseline="0" dirty="0"/>
                        <a:t>Previously S104, MST124, (book based and online)</a:t>
                      </a:r>
                    </a:p>
                    <a:p>
                      <a:r>
                        <a:rPr lang="en-GB" sz="2400" baseline="0" dirty="0"/>
                        <a:t>From 2016 entirely online (S111 and S112)</a:t>
                      </a:r>
                    </a:p>
                    <a:p>
                      <a:r>
                        <a:rPr lang="en-GB" sz="2400" baseline="0" dirty="0"/>
                        <a:t>Or </a:t>
                      </a:r>
                    </a:p>
                    <a:p>
                      <a:r>
                        <a:rPr lang="en-GB" sz="2400" baseline="0" dirty="0"/>
                        <a:t>Online and book based (S111 and MST124)</a:t>
                      </a:r>
                    </a:p>
                    <a:p>
                      <a:endParaRPr lang="en-GB" sz="2400" dirty="0"/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Level</a:t>
                      </a:r>
                      <a:r>
                        <a:rPr lang="en-GB" sz="2400" baseline="0" dirty="0"/>
                        <a:t> 1</a:t>
                      </a:r>
                    </a:p>
                    <a:p>
                      <a:r>
                        <a:rPr lang="en-GB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ostly book based study resources (</a:t>
                      </a:r>
                      <a:r>
                        <a:rPr lang="en-GB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MU123, MST124, MST125, M140)</a:t>
                      </a:r>
                      <a:endParaRPr lang="en-GB" sz="2400" dirty="0"/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Level 1</a:t>
                      </a:r>
                    </a:p>
                    <a:p>
                      <a:r>
                        <a:rPr lang="en-GB" sz="2400" dirty="0"/>
                        <a:t>TM111,</a:t>
                      </a:r>
                      <a:r>
                        <a:rPr lang="en-GB" sz="2400" baseline="0" dirty="0"/>
                        <a:t> TM112, TM129, MU123 or MST124</a:t>
                      </a:r>
                      <a:endParaRPr lang="en-GB" sz="2400" dirty="0"/>
                    </a:p>
                  </a:txBody>
                  <a:tcPr marL="97524" marR="97524" marT="48762" marB="487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193">
                <a:tc>
                  <a:txBody>
                    <a:bodyPr/>
                    <a:lstStyle/>
                    <a:p>
                      <a:r>
                        <a:rPr lang="en-GB" sz="2400" b="1" dirty="0"/>
                        <a:t>Level 2 - S217</a:t>
                      </a:r>
                    </a:p>
                    <a:p>
                      <a:r>
                        <a:rPr lang="en-GB" sz="2400" dirty="0"/>
                        <a:t>Entirely online</a:t>
                      </a:r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Level 2 - MST224</a:t>
                      </a:r>
                    </a:p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purpose-written text-books</a:t>
                      </a:r>
                      <a:endParaRPr lang="en-GB" sz="2400" dirty="0"/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Level 2 - M269</a:t>
                      </a:r>
                    </a:p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 of digital resources, texts in the public domain and texts specifically developed for the module</a:t>
                      </a:r>
                      <a:endParaRPr lang="en-GB" sz="2400" dirty="0"/>
                    </a:p>
                  </a:txBody>
                  <a:tcPr marL="97524" marR="97524" marT="48762" marB="487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26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6F747-DED6-4680-A0E0-EAFF6A163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49AD6-307D-4150-818F-E02DD4C7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47C9E-ABAB-4631-A1D6-8957CF3D1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6" y="1977425"/>
            <a:ext cx="11575130" cy="696977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3200" dirty="0"/>
              <a:t>Identify similarities and differences between the different approaches that schools in STEM take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Identify the similarities and differences between students’ learning strategies in the different schools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Identify how the use that students make of different types of learning resource evolves over time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Investigate whether students’ preferences for specific types of resource have any correlation with factors such as age, gender, first language/mother tongue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Use individual interviews to investigate whether any correlation has an underlying causality.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63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E095992-DFF9-4743-86AD-AE4E137E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B630CE-034C-4F95-BCFF-0B6822924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26" y="2378936"/>
            <a:ext cx="10520824" cy="499890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3200" dirty="0"/>
              <a:t>Sent a questionnaire to students on Oct 2017 presentations of S217, MST224 and M269 in January 2018, and repeated this for October 2018 presentation in Jan 2019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Mix of quantitative and qualitative questions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200 students on each module.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17-18% response rate, including at least 30 students on each module in each year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02F05-884E-4265-95AF-006AEA04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7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5BB0-2D06-42B8-B763-B76DA456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ask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944D-1F41-45DC-A404-56460F2D3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1842248"/>
            <a:ext cx="11676646" cy="692523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3200" dirty="0"/>
              <a:t>What was your first level 1 module?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What methods did you use to study it? </a:t>
            </a:r>
            <a:r>
              <a:rPr lang="en-GB" dirty="0"/>
              <a:t>(select from list plus text box)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What proportion of your time was spent using each method?</a:t>
            </a:r>
          </a:p>
          <a:p>
            <a:pPr lvl="0">
              <a:spcAft>
                <a:spcPts val="1200"/>
              </a:spcAft>
              <a:buClr>
                <a:srgbClr val="75AAE5"/>
              </a:buClr>
            </a:pPr>
            <a:r>
              <a:rPr lang="en-GB" sz="3200" dirty="0"/>
              <a:t>Did you change how you studied for subsequent level 1 modules? </a:t>
            </a:r>
            <a:r>
              <a:rPr lang="en-GB" dirty="0">
                <a:solidFill>
                  <a:prstClr val="black"/>
                </a:solidFill>
              </a:rPr>
              <a:t>(Why?)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Considering current level 2 module, What methods did you use to study it? </a:t>
            </a:r>
            <a:r>
              <a:rPr lang="en-GB" dirty="0"/>
              <a:t>(select from list plus text box)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For your current level 2 module, did you need to change how you studied? </a:t>
            </a:r>
            <a:r>
              <a:rPr lang="en-GB" dirty="0"/>
              <a:t>(Why?)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Did this cause you any issues? </a:t>
            </a:r>
            <a:r>
              <a:rPr lang="en-GB" dirty="0"/>
              <a:t>(What issues?)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Would you be willing to take part in follow up interviews?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E5736-C332-4E44-9F74-ABA4A233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8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69FF-E4D1-44C8-93C3-2A00EB99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resources did students use?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2B4966A-09C2-421B-A5D7-DE6C57EB848C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Green – digital, Orange – paper based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01247-FFE9-49BF-B495-308654726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7</a:t>
            </a:fld>
            <a:endParaRPr lang="en-GB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1F92819-4640-4C54-8C0E-EDDBB3A2CC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8118" y="2202367"/>
          <a:ext cx="8238501" cy="7554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16615" imgH="2857334" progId="Excel.Sheet.12">
                  <p:embed/>
                </p:oleObj>
              </mc:Choice>
              <mc:Fallback>
                <p:oleObj name="Worksheet" r:id="rId3" imgW="3116615" imgH="2857334" progId="Excel.Shee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1F92819-4640-4C54-8C0E-EDDBB3A2CC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8118" y="2202367"/>
                        <a:ext cx="8238501" cy="7554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54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FAA8-900A-4788-8419-479DCFBC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you study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138354-BB29-48B1-9099-FEC7E6B0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1532966"/>
            <a:ext cx="11058707" cy="499890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800" b="1" dirty="0"/>
              <a:t>Online quizzes and </a:t>
            </a:r>
            <a:r>
              <a:rPr lang="en-GB" sz="2800" b="1" dirty="0" err="1"/>
              <a:t>iCMAs</a:t>
            </a:r>
            <a:r>
              <a:rPr lang="en-GB" sz="2800" b="1" dirty="0"/>
              <a:t> </a:t>
            </a:r>
            <a:r>
              <a:rPr lang="en-GB" sz="2800" dirty="0"/>
              <a:t>and </a:t>
            </a:r>
            <a:r>
              <a:rPr lang="en-GB" sz="2800" b="1" dirty="0"/>
              <a:t>Doing module exercises and activities on paper </a:t>
            </a:r>
            <a:r>
              <a:rPr lang="en-GB" sz="2800" dirty="0"/>
              <a:t>were two most popular ways of studying for </a:t>
            </a:r>
            <a:r>
              <a:rPr lang="en-GB" sz="2800" b="1" dirty="0"/>
              <a:t>both</a:t>
            </a:r>
            <a:r>
              <a:rPr lang="en-GB" sz="2800" dirty="0"/>
              <a:t> initial level 1 and current level 2 modules. 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Fairly even split between using digital and non-digital resources at level 1 </a:t>
            </a:r>
            <a:r>
              <a:rPr lang="en-GB" sz="2800" b="1" dirty="0"/>
              <a:t>and</a:t>
            </a:r>
            <a:r>
              <a:rPr lang="en-GB" sz="2800" dirty="0"/>
              <a:t> level 2. </a:t>
            </a:r>
          </a:p>
          <a:p>
            <a:pPr>
              <a:spcAft>
                <a:spcPts val="1200"/>
              </a:spcAft>
            </a:pPr>
            <a:endParaRPr lang="en-GB" sz="28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15AD5-A1F3-43EC-B101-E5F67A13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3D1E645B-9988-4994-A698-629D8383B4EF}"/>
              </a:ext>
            </a:extLst>
          </p:cNvPr>
          <p:cNvGraphicFramePr>
            <a:graphicFrameLocks/>
          </p:cNvGraphicFramePr>
          <p:nvPr/>
        </p:nvGraphicFramePr>
        <p:xfrm>
          <a:off x="715626" y="4201605"/>
          <a:ext cx="10925878" cy="4660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725">
                  <a:extLst>
                    <a:ext uri="{9D8B030D-6E8A-4147-A177-3AD203B41FA5}">
                      <a16:colId xmlns:a16="http://schemas.microsoft.com/office/drawing/2014/main" val="2547554233"/>
                    </a:ext>
                  </a:extLst>
                </a:gridCol>
                <a:gridCol w="2699891">
                  <a:extLst>
                    <a:ext uri="{9D8B030D-6E8A-4147-A177-3AD203B41FA5}">
                      <a16:colId xmlns:a16="http://schemas.microsoft.com/office/drawing/2014/main" val="2815145645"/>
                    </a:ext>
                  </a:extLst>
                </a:gridCol>
                <a:gridCol w="2656155">
                  <a:extLst>
                    <a:ext uri="{9D8B030D-6E8A-4147-A177-3AD203B41FA5}">
                      <a16:colId xmlns:a16="http://schemas.microsoft.com/office/drawing/2014/main" val="964140748"/>
                    </a:ext>
                  </a:extLst>
                </a:gridCol>
                <a:gridCol w="2633107">
                  <a:extLst>
                    <a:ext uri="{9D8B030D-6E8A-4147-A177-3AD203B41FA5}">
                      <a16:colId xmlns:a16="http://schemas.microsoft.com/office/drawing/2014/main" val="2435406131"/>
                    </a:ext>
                  </a:extLst>
                </a:gridCol>
              </a:tblGrid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Computing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Maths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1616293712"/>
                  </a:ext>
                </a:extLst>
              </a:tr>
              <a:tr h="75869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r>
                        <a:rPr lang="en-GB" sz="2800" b="1" dirty="0">
                          <a:effectLst/>
                        </a:rPr>
                        <a:t>First Level 1 Module, methods of study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33745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Digital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58%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46%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51%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1494834733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Non-digital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42%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54%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49%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451188547"/>
                  </a:ext>
                </a:extLst>
              </a:tr>
              <a:tr h="650306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</a:rPr>
                        <a:t>Current Level 2 Module, methods of study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10977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Digital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61%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effectLst/>
                        </a:rPr>
                        <a:t>47%</a:t>
                      </a:r>
                      <a:endParaRPr lang="en-GB" dirty="0"/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48%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75866898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Non-digital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39%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effectLst/>
                        </a:rPr>
                        <a:t>53%</a:t>
                      </a:r>
                      <a:endParaRPr lang="en-GB" dirty="0"/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52%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51859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06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FAA8-900A-4788-8419-479DCFBC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you study, digital vs non digital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138354-BB29-48B1-9099-FEC7E6B0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Max 3% shift in digital/non digital study approach from first level 1 to first level 2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But 47% of all students surveyed felt they had to change their approach to study as they moved to level 2 study!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3200" dirty="0">
                <a:solidFill>
                  <a:srgbClr val="0070C0"/>
                </a:solidFill>
              </a:rPr>
              <a:t>Indicates students find an alternative method which still falls into the same category?</a:t>
            </a:r>
          </a:p>
          <a:p>
            <a:pPr>
              <a:spcAft>
                <a:spcPts val="1200"/>
              </a:spcAft>
            </a:pPr>
            <a:r>
              <a:rPr lang="en-GB" sz="3200" dirty="0"/>
              <a:t>For example, S217 students, (whose S217 module material was entirely online), appear to have changed from annotating module textbooks at level 1 to annotating printed pdfs when studying S217, rather than developing ways to annotate information online or making notes electronically.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15AD5-A1F3-43EC-B101-E5F67A13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9</a:t>
            </a:fld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4BF04-EA46-4F36-AD66-9FA170B1C64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5626" y="1855788"/>
            <a:ext cx="8790324" cy="985837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Students seem to stick to the approach they developed on their first level 1 module</a:t>
            </a:r>
          </a:p>
        </p:txBody>
      </p:sp>
    </p:spTree>
    <p:extLst>
      <p:ext uri="{BB962C8B-B14F-4D97-AF65-F5344CB8AC3E}">
        <p14:creationId xmlns:p14="http://schemas.microsoft.com/office/powerpoint/2010/main" val="690823314"/>
      </p:ext>
    </p:extLst>
  </p:cSld>
  <p:clrMapOvr>
    <a:masterClrMapping/>
  </p:clrMapOvr>
</p:sld>
</file>

<file path=ppt/theme/theme1.xml><?xml version="1.0" encoding="utf-8"?>
<a:theme xmlns:a="http://schemas.openxmlformats.org/drawingml/2006/main" name="OU_Template-opt_v9b">
  <a:themeElements>
    <a:clrScheme name="OU">
      <a:dk1>
        <a:sysClr val="windowText" lastClr="000000"/>
      </a:dk1>
      <a:lt1>
        <a:sysClr val="window" lastClr="FFFFFF"/>
      </a:lt1>
      <a:dk2>
        <a:srgbClr val="75AAE5"/>
      </a:dk2>
      <a:lt2>
        <a:srgbClr val="FFFFFF"/>
      </a:lt2>
      <a:accent1>
        <a:srgbClr val="75AAE5"/>
      </a:accent1>
      <a:accent2>
        <a:srgbClr val="0B55A8"/>
      </a:accent2>
      <a:accent3>
        <a:srgbClr val="E80074"/>
      </a:accent3>
      <a:accent4>
        <a:srgbClr val="630031"/>
      </a:accent4>
      <a:accent5>
        <a:srgbClr val="FFC23D"/>
      </a:accent5>
      <a:accent6>
        <a:srgbClr val="A4A400"/>
      </a:accent6>
      <a:hlink>
        <a:srgbClr val="000000"/>
      </a:hlink>
      <a:folHlink>
        <a:srgbClr val="000000"/>
      </a:folHlink>
    </a:clrScheme>
    <a:fontScheme name="Office 2">
      <a:majorFont>
        <a:latin typeface="Helvetic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rnd">
          <a:prstDash val="sysDot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OU Ripple</Template>
  <TotalTime>28077</TotalTime>
  <Words>1675</Words>
  <Application>Microsoft Office PowerPoint</Application>
  <PresentationFormat>Custom</PresentationFormat>
  <Paragraphs>228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Helvetica</vt:lpstr>
      <vt:lpstr>Lucida Grande</vt:lpstr>
      <vt:lpstr>OU_Template-opt_v9b</vt:lpstr>
      <vt:lpstr>Worksheet</vt:lpstr>
      <vt:lpstr>How do STEM students use digital and non digital learning resources? </vt:lpstr>
      <vt:lpstr>eSTEeM project</vt:lpstr>
      <vt:lpstr>Students have very different experiences at level 1 and at level 2 </vt:lpstr>
      <vt:lpstr>Aims and Objectives</vt:lpstr>
      <vt:lpstr>Data Collection</vt:lpstr>
      <vt:lpstr>What did we ask them?</vt:lpstr>
      <vt:lpstr>What resources did students use?</vt:lpstr>
      <vt:lpstr>How do you study</vt:lpstr>
      <vt:lpstr>How do you study, digital vs non digital</vt:lpstr>
      <vt:lpstr>Entirely online module?</vt:lpstr>
      <vt:lpstr>Did you have to change how you studied?</vt:lpstr>
      <vt:lpstr>Studying at level 2 – did changing approach cause issues? </vt:lpstr>
      <vt:lpstr>Does first module studied set preferred study methods? </vt:lpstr>
      <vt:lpstr>Focusing on S217 in the context of these results</vt:lpstr>
      <vt:lpstr>Looking at S217 results</vt:lpstr>
      <vt:lpstr>Grade of pass on S217</vt:lpstr>
      <vt:lpstr>Conclusions in an OU context</vt:lpstr>
      <vt:lpstr>Analysis of free text comments 17J cohort</vt:lpstr>
      <vt:lpstr>Secondary concerns more revealing</vt:lpstr>
      <vt:lpstr>Further analysis of free text comments 17J cohort </vt:lpstr>
      <vt:lpstr>In depth interviews</vt:lpstr>
      <vt:lpstr>Do younger students prefer online?</vt:lpstr>
      <vt:lpstr>STEM students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Andrew.Norton</dc:creator>
  <cp:lastModifiedBy>Laura.Alexander</cp:lastModifiedBy>
  <cp:revision>130</cp:revision>
  <cp:lastPrinted>2016-05-11T15:18:01Z</cp:lastPrinted>
  <dcterms:created xsi:type="dcterms:W3CDTF">2016-05-10T07:51:02Z</dcterms:created>
  <dcterms:modified xsi:type="dcterms:W3CDTF">2021-10-25T13:32:33Z</dcterms:modified>
</cp:coreProperties>
</file>