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B8B3BB"/>
    <a:srgbClr val="6699FF"/>
    <a:srgbClr val="060645"/>
    <a:srgbClr val="FF8A77"/>
    <a:srgbClr val="06061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50" autoAdjust="0"/>
    <p:restoredTop sz="86410" autoAdjust="0"/>
  </p:normalViewPr>
  <p:slideViewPr>
    <p:cSldViewPr snapToGrid="0">
      <p:cViewPr varScale="1">
        <p:scale>
          <a:sx n="74" d="100"/>
          <a:sy n="74" d="100"/>
        </p:scale>
        <p:origin x="178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11/06/2024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34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8B45C85-B7A8-2851-3999-72D62FB7E0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2672274"/>
          </a:xfrm>
          <a:solidFill>
            <a:srgbClr val="3366FF">
              <a:alpha val="14902"/>
            </a:srgbClr>
          </a:solidFill>
          <a:ln w="19050">
            <a:solidFill>
              <a:schemeClr val="accent5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400" dirty="0">
                <a:latin typeface="Poppins bold" panose="00000800000000000000" pitchFamily="2" charset="0"/>
                <a:cs typeface="Poppins bold" panose="00000800000000000000" pitchFamily="2" charset="0"/>
              </a:rPr>
              <a:t>Context</a:t>
            </a:r>
          </a:p>
          <a:p>
            <a:r>
              <a:rPr lang="en-GB" sz="1400" dirty="0">
                <a:latin typeface="Poppins" panose="00000500000000000000" pitchFamily="2" charset="0"/>
                <a:cs typeface="Poppins" panose="00000500000000000000" pitchFamily="2" charset="0"/>
              </a:rPr>
              <a:t>For the last few years M&amp;S has been running a successful program of summer research projects with undergrads.  The goal is to give students a taste of real research in STEM.</a:t>
            </a:r>
          </a:p>
          <a:p>
            <a:r>
              <a:rPr lang="en-GB" sz="1400" dirty="0">
                <a:latin typeface="Poppins" panose="00000500000000000000" pitchFamily="2" charset="0"/>
                <a:cs typeface="Poppins" panose="00000500000000000000" pitchFamily="2" charset="0"/>
              </a:rPr>
              <a:t>This has resulted in:</a:t>
            </a:r>
          </a:p>
          <a:p>
            <a:pPr lvl="1"/>
            <a:r>
              <a:rPr lang="en-GB" sz="1400" dirty="0">
                <a:latin typeface="Poppins" panose="00000500000000000000" pitchFamily="2" charset="0"/>
                <a:cs typeface="Poppins" panose="00000500000000000000" pitchFamily="2" charset="0"/>
              </a:rPr>
              <a:t>Awards</a:t>
            </a:r>
          </a:p>
          <a:p>
            <a:pPr lvl="1"/>
            <a:r>
              <a:rPr lang="en-GB" sz="1400" dirty="0">
                <a:latin typeface="Poppins" panose="00000500000000000000" pitchFamily="2" charset="0"/>
                <a:cs typeface="Poppins" panose="00000500000000000000" pitchFamily="2" charset="0"/>
              </a:rPr>
              <a:t>Conference presentations</a:t>
            </a:r>
          </a:p>
          <a:p>
            <a:pPr lvl="1"/>
            <a:r>
              <a:rPr lang="en-GB" sz="1400" dirty="0">
                <a:latin typeface="Poppins" panose="00000500000000000000" pitchFamily="2" charset="0"/>
                <a:cs typeface="Poppins" panose="00000500000000000000" pitchFamily="2" charset="0"/>
              </a:rPr>
              <a:t>Research papers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4E1D3BC-F5AD-DDC3-87E6-3725233D0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368107"/>
            <a:ext cx="5822785" cy="4546310"/>
          </a:xfrm>
          <a:solidFill>
            <a:srgbClr val="3366FF">
              <a:alpha val="14902"/>
            </a:srgbClr>
          </a:solidFill>
          <a:ln w="19050">
            <a:solidFill>
              <a:schemeClr val="accent5">
                <a:lumMod val="75000"/>
              </a:schemeClr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3400" dirty="0">
                <a:latin typeface="Poppins bold" panose="00000800000000000000" pitchFamily="2" charset="0"/>
                <a:cs typeface="Poppins bold" panose="00000800000000000000" pitchFamily="2" charset="0"/>
              </a:rPr>
              <a:t>Our Plan</a:t>
            </a:r>
          </a:p>
          <a:p>
            <a:r>
              <a:rPr lang="en-GB" sz="2900" dirty="0">
                <a:latin typeface="Poppins" panose="00000500000000000000" pitchFamily="2" charset="0"/>
                <a:cs typeface="Poppins" panose="00000500000000000000" pitchFamily="2" charset="0"/>
              </a:rPr>
              <a:t>We will run a pilot project to identify challenges and ways to overcome them and produce guidance for similar future projects.</a:t>
            </a:r>
          </a:p>
          <a:p>
            <a:r>
              <a:rPr lang="en-GB" sz="2900" dirty="0">
                <a:latin typeface="Poppins" panose="00000500000000000000" pitchFamily="2" charset="0"/>
                <a:cs typeface="Poppins" panose="00000500000000000000" pitchFamily="2" charset="0"/>
              </a:rPr>
              <a:t>How will they be run? </a:t>
            </a:r>
          </a:p>
          <a:p>
            <a:pPr lvl="1"/>
            <a:r>
              <a:rPr lang="en-GB" sz="2900" dirty="0">
                <a:latin typeface="Poppins" panose="00000500000000000000" pitchFamily="2" charset="0"/>
                <a:cs typeface="Poppins" panose="00000500000000000000" pitchFamily="2" charset="0"/>
              </a:rPr>
              <a:t>Long recruitment times and project duration ~6-9 months.</a:t>
            </a:r>
          </a:p>
          <a:p>
            <a:pPr lvl="1"/>
            <a:r>
              <a:rPr lang="en-GB" sz="2900" dirty="0">
                <a:latin typeface="Poppins" panose="00000500000000000000" pitchFamily="2" charset="0"/>
                <a:cs typeface="Poppins" panose="00000500000000000000" pitchFamily="2" charset="0"/>
              </a:rPr>
              <a:t>No interview. Advertise to education officers.</a:t>
            </a:r>
          </a:p>
          <a:p>
            <a:pPr lvl="1"/>
            <a:r>
              <a:rPr lang="en-GB" sz="2900" dirty="0">
                <a:latin typeface="Poppins" panose="00000500000000000000" pitchFamily="2" charset="0"/>
                <a:cs typeface="Poppins" panose="00000500000000000000" pitchFamily="2" charset="0"/>
              </a:rPr>
              <a:t>Bursary for student to match standard program.</a:t>
            </a:r>
          </a:p>
          <a:p>
            <a:pPr lvl="1"/>
            <a:r>
              <a:rPr lang="en-GB" sz="2900" dirty="0">
                <a:latin typeface="Poppins" panose="00000500000000000000" pitchFamily="2" charset="0"/>
                <a:cs typeface="Poppins" panose="00000500000000000000" pitchFamily="2" charset="0"/>
              </a:rPr>
              <a:t>A blend of independent research and contact via phone/video conference (and in person?).</a:t>
            </a:r>
          </a:p>
          <a:p>
            <a:pPr lvl="1"/>
            <a:r>
              <a:rPr lang="en-GB" sz="2900" dirty="0">
                <a:latin typeface="Poppins" panose="00000500000000000000" pitchFamily="2" charset="0"/>
                <a:cs typeface="Poppins" panose="00000500000000000000" pitchFamily="2" charset="0"/>
              </a:rPr>
              <a:t>Work on problems that are easy to grasp with minimal background.</a:t>
            </a:r>
          </a:p>
          <a:p>
            <a:pPr lvl="1"/>
            <a:r>
              <a:rPr lang="en-GB" sz="2900" dirty="0">
                <a:latin typeface="Poppins" panose="00000500000000000000" pitchFamily="2" charset="0"/>
                <a:cs typeface="Poppins" panose="00000500000000000000" pitchFamily="2" charset="0"/>
              </a:rPr>
              <a:t>Outcomes </a:t>
            </a:r>
            <a:r>
              <a:rPr lang="en-GB" sz="2900" i="1" dirty="0">
                <a:latin typeface="Poppins" panose="00000500000000000000" pitchFamily="2" charset="0"/>
                <a:cs typeface="Poppins" panose="00000500000000000000" pitchFamily="2" charset="0"/>
              </a:rPr>
              <a:t>could </a:t>
            </a:r>
            <a:r>
              <a:rPr lang="en-GB" sz="2900" dirty="0">
                <a:latin typeface="Poppins" panose="00000500000000000000" pitchFamily="2" charset="0"/>
                <a:cs typeface="Poppins" panose="00000500000000000000" pitchFamily="2" charset="0"/>
              </a:rPr>
              <a:t>include academic papers, which the student can help to write.</a:t>
            </a:r>
          </a:p>
          <a:p>
            <a:pPr lvl="1"/>
            <a:r>
              <a:rPr lang="en-GB" sz="2900" dirty="0">
                <a:latin typeface="Poppins" panose="00000500000000000000" pitchFamily="2" charset="0"/>
                <a:cs typeface="Poppins" panose="00000500000000000000" pitchFamily="2" charset="0"/>
              </a:rPr>
              <a:t>Assess outcomes through interviews/journals.</a:t>
            </a:r>
          </a:p>
          <a:p>
            <a:pPr lvl="1"/>
            <a:r>
              <a:rPr lang="en-GB" sz="2900" dirty="0">
                <a:latin typeface="Poppins" panose="00000500000000000000" pitchFamily="2" charset="0"/>
                <a:cs typeface="Poppins" panose="00000500000000000000" pitchFamily="2" charset="0"/>
              </a:rPr>
              <a:t>Present results in publications/Esteem conference.</a:t>
            </a:r>
          </a:p>
          <a:p>
            <a:pPr lvl="1"/>
            <a:r>
              <a:rPr lang="en-GB" sz="2900" dirty="0">
                <a:latin typeface="Poppins" panose="00000500000000000000" pitchFamily="2" charset="0"/>
                <a:cs typeface="Poppins" panose="00000500000000000000" pitchFamily="2" charset="0"/>
              </a:rPr>
              <a:t>Produce ‘How to’ document for future programs.</a:t>
            </a:r>
          </a:p>
          <a:p>
            <a:pPr lvl="1"/>
            <a:endParaRPr lang="en-GB" dirty="0"/>
          </a:p>
        </p:txBody>
      </p:sp>
      <p:pic>
        <p:nvPicPr>
          <p:cNvPr id="9" name="Picture 8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6C7A6090-39D0-B303-D8E4-96EDB08762E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494" y="235620"/>
            <a:ext cx="3054929" cy="999794"/>
          </a:xfrm>
          <a:prstGeom prst="rect">
            <a:avLst/>
          </a:prstGeom>
        </p:spPr>
      </p:pic>
      <p:pic>
        <p:nvPicPr>
          <p:cNvPr id="5" name="Picture 4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0F097027-6750-6F5F-752A-302E0706278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16" y="6280564"/>
            <a:ext cx="2771745" cy="398346"/>
          </a:xfrm>
          <a:prstGeom prst="rect">
            <a:avLst/>
          </a:prstGeom>
        </p:spPr>
      </p:pic>
      <p:sp>
        <p:nvSpPr>
          <p:cNvPr id="19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-230889"/>
            <a:ext cx="105156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</a:br>
            <a:r>
              <a:rPr lang="en-GB" altLang="en-US" sz="18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SISE Mathematics Research Bursaries</a:t>
            </a:r>
            <a:br>
              <a:rPr lang="en-GB" altLang="en-US" sz="18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br>
              <a:rPr lang="en-GB" altLang="en-US" sz="18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altLang="en-US" sz="18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James Tuite, Dan Rust</a:t>
            </a: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9">
            <a:extLst>
              <a:ext uri="{FF2B5EF4-FFF2-40B4-BE49-F238E27FC236}">
                <a16:creationId xmlns:a16="http://schemas.microsoft.com/office/drawing/2014/main" id="{8E6B8201-C571-2A76-C690-F57905B3A4B7}"/>
              </a:ext>
            </a:extLst>
          </p:cNvPr>
          <p:cNvSpPr txBox="1">
            <a:spLocks/>
          </p:cNvSpPr>
          <p:nvPr/>
        </p:nvSpPr>
        <p:spPr>
          <a:xfrm>
            <a:off x="838200" y="4143983"/>
            <a:ext cx="5181600" cy="2032979"/>
          </a:xfrm>
          <a:prstGeom prst="rect">
            <a:avLst/>
          </a:prstGeom>
          <a:solidFill>
            <a:srgbClr val="3366FF">
              <a:alpha val="14902"/>
            </a:srgbClr>
          </a:solidFill>
          <a:ln w="19050"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08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300" dirty="0">
                <a:latin typeface="Poppins bold" panose="00000800000000000000" pitchFamily="2" charset="0"/>
                <a:cs typeface="Poppins bold" panose="00000800000000000000" pitchFamily="2" charset="0"/>
              </a:rPr>
              <a:t>The issue</a:t>
            </a:r>
          </a:p>
          <a:p>
            <a:r>
              <a:rPr lang="en-GB" sz="2300" dirty="0">
                <a:latin typeface="Poppins" panose="00000500000000000000" pitchFamily="2" charset="0"/>
                <a:cs typeface="Poppins" panose="00000500000000000000" pitchFamily="2" charset="0"/>
              </a:rPr>
              <a:t>BUT we noticed at least one group had been disadvantaged: SISE students</a:t>
            </a:r>
          </a:p>
          <a:p>
            <a:r>
              <a:rPr lang="en-GB" sz="2300" dirty="0">
                <a:latin typeface="Poppins" panose="00000500000000000000" pitchFamily="2" charset="0"/>
                <a:cs typeface="Poppins" panose="00000500000000000000" pitchFamily="2" charset="0"/>
              </a:rPr>
              <a:t>It is difficult for them to apply (and even to see the advert) and to maintain regular contact.</a:t>
            </a:r>
          </a:p>
          <a:p>
            <a:r>
              <a:rPr lang="en-GB" sz="2300" dirty="0">
                <a:latin typeface="Poppins" panose="00000500000000000000" pitchFamily="2" charset="0"/>
                <a:cs typeface="Poppins" panose="00000500000000000000" pitchFamily="2" charset="0"/>
              </a:rPr>
              <a:t>Such a project could help rehabilitation and give a pathway to PhD study on release. Yet there appear to be no similar projects in the UK.</a:t>
            </a: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3999</TotalTime>
  <Words>251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Poppins bold</vt:lpstr>
      <vt:lpstr>Office Theme</vt:lpstr>
      <vt:lpstr>  SISE Mathematics Research Bursaries  James Tuite, Dan Rust 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488</cp:revision>
  <cp:lastPrinted>2018-10-16T09:27:54Z</cp:lastPrinted>
  <dcterms:created xsi:type="dcterms:W3CDTF">2017-05-06T04:58:44Z</dcterms:created>
  <dcterms:modified xsi:type="dcterms:W3CDTF">2024-06-11T14:01:10Z</dcterms:modified>
</cp:coreProperties>
</file>