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76" r:id="rId2"/>
  </p:sldIdLst>
  <p:sldSz cx="12192000" cy="6858000"/>
  <p:notesSz cx="7010400" cy="92964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0645"/>
    <a:srgbClr val="06061D"/>
    <a:srgbClr val="FF8A77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750" autoAdjust="0"/>
    <p:restoredTop sz="86410" autoAdjust="0"/>
  </p:normalViewPr>
  <p:slideViewPr>
    <p:cSldViewPr snapToGrid="0">
      <p:cViewPr varScale="1">
        <p:scale>
          <a:sx n="74" d="100"/>
          <a:sy n="74" d="100"/>
        </p:scale>
        <p:origin x="101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563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-4937"/>
    </p:cViewPr>
  </p:sorterViewPr>
  <p:notesViewPr>
    <p:cSldViewPr snapToGrid="0">
      <p:cViewPr varScale="1">
        <p:scale>
          <a:sx n="64" d="100"/>
          <a:sy n="64" d="100"/>
        </p:scale>
        <p:origin x="3149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8CC96A8-6ED5-4539-87D6-AFCB6A9ADD7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501CA9-6E9A-4637-835A-572E070E7FD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9" y="1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31E61-F304-4060-A71B-12EF89F2AB62}" type="datetimeFigureOut">
              <a:rPr lang="en-GB" smtClean="0"/>
              <a:t>10/06/2024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7BD09-F700-4294-844B-B16BB42D451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BD03D2-9D32-4973-B2F2-CBB43172B8F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9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F62D12-9E5E-493C-BE47-C6A094F24C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1034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B1C1C4-A2CA-4E67-A1F5-602634E2BCF5}" type="datetimeFigureOut">
              <a:rPr lang="en-GB" smtClean="0"/>
              <a:t>10/06/2024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73892"/>
            <a:ext cx="560832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755DF9-41A9-4B2A-8603-E47104E21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099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755DF9-41A9-4B2A-8603-E47104E21A8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4922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5024934-070C-DA4D-AC21-0DC55BDEFACF}"/>
              </a:ext>
            </a:extLst>
          </p:cNvPr>
          <p:cNvSpPr/>
          <p:nvPr userDrawn="1"/>
        </p:nvSpPr>
        <p:spPr>
          <a:xfrm>
            <a:off x="10087429" y="319314"/>
            <a:ext cx="1266371" cy="9289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869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544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9705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747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62414B7-E694-DD45-8C62-70FE79ADDF1F}"/>
              </a:ext>
            </a:extLst>
          </p:cNvPr>
          <p:cNvSpPr/>
          <p:nvPr userDrawn="1"/>
        </p:nvSpPr>
        <p:spPr>
          <a:xfrm>
            <a:off x="10087429" y="319314"/>
            <a:ext cx="1266371" cy="9289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358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68107"/>
            <a:ext cx="5181600" cy="480885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68107"/>
            <a:ext cx="5181600" cy="4808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80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158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539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443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989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764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35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351280"/>
            <a:ext cx="10515600" cy="4846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2" descr="Image result for open university logo">
            <a:extLst>
              <a:ext uri="{FF2B5EF4-FFF2-40B4-BE49-F238E27FC236}">
                <a16:creationId xmlns:a16="http://schemas.microsoft.com/office/drawing/2014/main" id="{73F5A3A6-890C-3C44-8E85-866FAD5E91E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9712" y="361703"/>
            <a:ext cx="1234088" cy="84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1027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8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CBC9E42-CF55-F942-9572-3ACDE7694071}"/>
              </a:ext>
            </a:extLst>
          </p:cNvPr>
          <p:cNvSpPr txBox="1"/>
          <p:nvPr/>
        </p:nvSpPr>
        <p:spPr>
          <a:xfrm>
            <a:off x="5285678" y="664612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BF465D11-9EEB-4425-A721-333EF169DD5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197016" y="196230"/>
            <a:ext cx="11797967" cy="5001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GB" sz="2400" b="1" dirty="0">
                <a:solidFill>
                  <a:srgbClr val="060645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Deep dive into STEM-ByALs-ForALs programme</a:t>
            </a:r>
            <a:br>
              <a:rPr lang="en-GB" altLang="en-US" sz="2400" b="1" dirty="0">
                <a:solidFill>
                  <a:srgbClr val="060645"/>
                </a:solidFill>
                <a:latin typeface="Poppins" panose="00000500000000000000" pitchFamily="2" charset="0"/>
                <a:cs typeface="Poppins" panose="00000500000000000000" pitchFamily="2" charset="0"/>
              </a:rPr>
            </a:br>
            <a:br>
              <a:rPr lang="en-GB" altLang="en-US" sz="1800" b="1" dirty="0">
                <a:solidFill>
                  <a:schemeClr val="tx1"/>
                </a:solidFill>
                <a:latin typeface="Poppins" panose="00000500000000000000" pitchFamily="2" charset="0"/>
                <a:cs typeface="Poppins" panose="00000500000000000000" pitchFamily="2" charset="0"/>
              </a:rPr>
            </a:br>
            <a:r>
              <a:rPr lang="en-GB" altLang="en-US" sz="2000" b="1" dirty="0">
                <a:solidFill>
                  <a:srgbClr val="060645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Janet Haresnape, Rupesh Shah, Nirvana Wynn,</a:t>
            </a:r>
            <a:br>
              <a:rPr lang="en-GB" altLang="en-US" sz="2000" b="1" dirty="0">
                <a:solidFill>
                  <a:srgbClr val="060645"/>
                </a:solidFill>
                <a:latin typeface="Poppins" panose="00000500000000000000" pitchFamily="2" charset="0"/>
                <a:cs typeface="Poppins" panose="00000500000000000000" pitchFamily="2" charset="0"/>
              </a:rPr>
            </a:br>
            <a:r>
              <a:rPr lang="en-GB" altLang="en-US" sz="2000" b="1" dirty="0">
                <a:solidFill>
                  <a:srgbClr val="060645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Talia Abbott-</a:t>
            </a:r>
            <a:r>
              <a:rPr lang="en-GB" altLang="en-US" sz="2000" b="1" dirty="0" err="1">
                <a:solidFill>
                  <a:srgbClr val="060645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Chalew</a:t>
            </a:r>
            <a:br>
              <a:rPr lang="en-GB" altLang="en-US" sz="1800" b="1" dirty="0">
                <a:solidFill>
                  <a:srgbClr val="060645"/>
                </a:solidFill>
                <a:latin typeface="Poppins" panose="00000500000000000000" pitchFamily="2" charset="0"/>
                <a:cs typeface="Poppins" panose="00000500000000000000" pitchFamily="2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Poppins" panose="00000500000000000000" pitchFamily="2" charset="0"/>
                <a:ea typeface="Times New Roman" panose="02020603050405020304" pitchFamily="18" charset="0"/>
                <a:cs typeface="Poppins" panose="00000500000000000000" pitchFamily="2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Picture 8" descr="A black and white logo&#10;&#10;Description automatically generated with low confidence">
            <a:extLst>
              <a:ext uri="{FF2B5EF4-FFF2-40B4-BE49-F238E27FC236}">
                <a16:creationId xmlns:a16="http://schemas.microsoft.com/office/drawing/2014/main" id="{6C7A6090-39D0-B303-D8E4-96EDB08762E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8464" y="379696"/>
            <a:ext cx="2273415" cy="744026"/>
          </a:xfrm>
          <a:prstGeom prst="rect">
            <a:avLst/>
          </a:prstGeom>
        </p:spPr>
      </p:pic>
      <p:pic>
        <p:nvPicPr>
          <p:cNvPr id="5" name="Picture 4" descr="A black background with blue text&#10;&#10;Description automatically generated">
            <a:extLst>
              <a:ext uri="{FF2B5EF4-FFF2-40B4-BE49-F238E27FC236}">
                <a16:creationId xmlns:a16="http://schemas.microsoft.com/office/drawing/2014/main" id="{0F097027-6750-6F5F-752A-302E0706278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016" y="6280564"/>
            <a:ext cx="2771745" cy="39834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6E22AD5-6F14-5BD8-D8C7-1D6A34F6FE8A}"/>
              </a:ext>
            </a:extLst>
          </p:cNvPr>
          <p:cNvSpPr txBox="1"/>
          <p:nvPr/>
        </p:nvSpPr>
        <p:spPr>
          <a:xfrm>
            <a:off x="814968" y="1603182"/>
            <a:ext cx="6401348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60645"/>
                </a:solidFill>
                <a:effectLst/>
                <a:uLnTx/>
                <a:uFillTx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Aims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60645"/>
                </a:solidFill>
                <a:effectLst/>
                <a:uLnTx/>
                <a:uFillTx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Review role programme has played in professional journey of participating ALs since </a:t>
            </a: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60645"/>
                </a:solidFill>
                <a:effectLst/>
                <a:uLnTx/>
                <a:uFillTx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it started in 2015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60645"/>
              </a:solidFill>
              <a:effectLst/>
              <a:uLnTx/>
              <a:uFillTx/>
              <a:latin typeface="Poppins" panose="00000500000000000000" pitchFamily="2" charset="0"/>
              <a:ea typeface="Calibri" panose="020F0502020204030204" pitchFamily="34" charset="0"/>
              <a:cs typeface="Poppins" panose="00000500000000000000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60645"/>
                </a:solidFill>
                <a:effectLst/>
                <a:uLnTx/>
                <a:uFillTx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Explore future directions for the programme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60645"/>
              </a:solidFill>
              <a:effectLst/>
              <a:uLnTx/>
              <a:uFillTx/>
              <a:latin typeface="Poppins" panose="00000500000000000000" pitchFamily="2" charset="0"/>
              <a:ea typeface="+mn-ea"/>
              <a:cs typeface="Poppins" panose="000005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95ACDF0-B6B1-9BF2-80BE-1758C0E0C43D}"/>
              </a:ext>
            </a:extLst>
          </p:cNvPr>
          <p:cNvSpPr txBox="1"/>
          <p:nvPr/>
        </p:nvSpPr>
        <p:spPr>
          <a:xfrm>
            <a:off x="197016" y="2895795"/>
            <a:ext cx="6284091" cy="344709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60645"/>
                </a:solidFill>
                <a:effectLst/>
                <a:uLnTx/>
                <a:uFillTx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Methods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60645"/>
              </a:solidFill>
              <a:effectLst/>
              <a:uLnTx/>
              <a:uFillTx/>
              <a:latin typeface="Poppins" panose="00000500000000000000" pitchFamily="2" charset="0"/>
              <a:ea typeface="Calibri" panose="020F0502020204030204" pitchFamily="34" charset="0"/>
              <a:cs typeface="Poppins" panose="000005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60645"/>
                </a:solidFill>
                <a:effectLst/>
                <a:uLnTx/>
                <a:uFillTx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1. 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60645"/>
                </a:solidFill>
                <a:effectLst/>
                <a:uLnTx/>
                <a:uFillTx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Survey of STEM ALs to explore impact: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60645"/>
                </a:solidFill>
                <a:effectLst/>
                <a:uLnTx/>
                <a:uFillTx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Who has heard of /participated in/ been influenced by the programme What part it has played in professional journey of participating ALs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60645"/>
                </a:solidFill>
                <a:effectLst/>
                <a:uLnTx/>
                <a:uFillTx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Effectiveness of community building aspects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060645"/>
              </a:solidFill>
              <a:effectLst/>
              <a:uLnTx/>
              <a:uFillTx/>
              <a:latin typeface="Poppins" panose="00000500000000000000" pitchFamily="2" charset="0"/>
              <a:ea typeface="Calibri" panose="020F0502020204030204" pitchFamily="34" charset="0"/>
              <a:cs typeface="Poppins" panose="000005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60645"/>
                </a:solidFill>
                <a:effectLst/>
                <a:uLnTx/>
                <a:uFillTx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2. Focus group discussions to explore: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60645"/>
                </a:solidFill>
                <a:effectLst/>
                <a:uLnTx/>
                <a:uFillTx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How programme has been effective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60645"/>
                </a:solidFill>
                <a:effectLst/>
                <a:uLnTx/>
                <a:uFillTx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How to involve newly appointed ALs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60645"/>
                </a:solidFill>
                <a:effectLst/>
                <a:uLnTx/>
                <a:uFillTx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What other events/activities might be appreciated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60645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FF52969-10CF-51A5-B524-49FDBFF9CA3C}"/>
              </a:ext>
            </a:extLst>
          </p:cNvPr>
          <p:cNvSpPr txBox="1"/>
          <p:nvPr/>
        </p:nvSpPr>
        <p:spPr>
          <a:xfrm>
            <a:off x="6703685" y="3616135"/>
            <a:ext cx="5291298" cy="310854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60645"/>
                </a:solidFill>
                <a:effectLst/>
                <a:uLnTx/>
                <a:uFillTx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Expected achievements/outcomes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60645"/>
              </a:solidFill>
              <a:effectLst/>
              <a:uLnTx/>
              <a:uFillTx/>
              <a:latin typeface="Poppins" panose="00000500000000000000" pitchFamily="2" charset="0"/>
              <a:ea typeface="Calibri" panose="020F0502020204030204" pitchFamily="34" charset="0"/>
              <a:cs typeface="Poppins" panose="00000500000000000000" pitchFamily="2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60645"/>
                </a:solidFill>
                <a:effectLst/>
                <a:uLnTx/>
                <a:uFillTx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Evidence of what has worked well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60645"/>
                </a:solidFill>
                <a:effectLst/>
                <a:uLnTx/>
                <a:uFillTx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Building STEM AL community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60645"/>
                </a:solidFill>
                <a:effectLst/>
                <a:uLnTx/>
                <a:uFillTx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Providing effective staff development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60645"/>
                </a:solidFill>
                <a:effectLst/>
                <a:uLnTx/>
                <a:uFillTx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Providing career enhancement opportunities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060645"/>
              </a:solidFill>
              <a:effectLst/>
              <a:uLnTx/>
              <a:uFillTx/>
              <a:latin typeface="Poppins" panose="00000500000000000000" pitchFamily="2" charset="0"/>
              <a:ea typeface="Calibri" panose="020F0502020204030204" pitchFamily="34" charset="0"/>
              <a:cs typeface="Poppins" panose="000005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60645"/>
                </a:solidFill>
                <a:effectLst/>
                <a:uLnTx/>
                <a:uFillTx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2.  Plan for future directions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60645"/>
                </a:solidFill>
                <a:effectLst/>
                <a:uLnTx/>
                <a:uFillTx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New ideas for the programme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60645"/>
                </a:solidFill>
                <a:effectLst/>
                <a:uLnTx/>
                <a:uFillTx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Direction of future travel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60645"/>
                </a:solidFill>
                <a:effectLst/>
                <a:uLnTx/>
                <a:uFillTx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Strategies to attract more participants</a:t>
            </a:r>
          </a:p>
        </p:txBody>
      </p:sp>
      <p:pic>
        <p:nvPicPr>
          <p:cNvPr id="8" name="Picture 7" descr="A room with a couch and a bed&#10;&#10;Description automatically generated">
            <a:extLst>
              <a:ext uri="{FF2B5EF4-FFF2-40B4-BE49-F238E27FC236}">
                <a16:creationId xmlns:a16="http://schemas.microsoft.com/office/drawing/2014/main" id="{B71AFE2A-2E9B-7461-E8EB-32687A9594B2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58" b="-7594"/>
          <a:stretch/>
        </p:blipFill>
        <p:spPr>
          <a:xfrm>
            <a:off x="9239781" y="1474525"/>
            <a:ext cx="2878138" cy="728821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4AD6E30D-3211-6EDA-C34A-01823A2FB75A}"/>
              </a:ext>
            </a:extLst>
          </p:cNvPr>
          <p:cNvSpPr/>
          <p:nvPr/>
        </p:nvSpPr>
        <p:spPr>
          <a:xfrm>
            <a:off x="7566274" y="675653"/>
            <a:ext cx="1502256" cy="921503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001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Essential tutoring skills &amp; practices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1EB73152-5950-08A3-14CD-0A89C2FC0B7B}"/>
              </a:ext>
            </a:extLst>
          </p:cNvPr>
          <p:cNvSpPr/>
          <p:nvPr/>
        </p:nvSpPr>
        <p:spPr>
          <a:xfrm>
            <a:off x="7546990" y="1714056"/>
            <a:ext cx="1471347" cy="921503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111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Teaching, learning &amp; pedagogy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E2F7B1-9D05-DDC4-438A-788951B7F22C}"/>
              </a:ext>
            </a:extLst>
          </p:cNvPr>
          <p:cNvSpPr/>
          <p:nvPr/>
        </p:nvSpPr>
        <p:spPr>
          <a:xfrm>
            <a:off x="8517701" y="2540471"/>
            <a:ext cx="1653994" cy="921503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111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Scholarship of teaching &amp; learning (SOTL)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2830F095-5725-4B33-952A-BD6115CE803F}"/>
              </a:ext>
            </a:extLst>
          </p:cNvPr>
          <p:cNvSpPr/>
          <p:nvPr/>
        </p:nvSpPr>
        <p:spPr>
          <a:xfrm>
            <a:off x="10318497" y="2533170"/>
            <a:ext cx="1725420" cy="90845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75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Other tutor professional development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AC5A9CD-8432-5952-A348-A5AA16F494C9}"/>
              </a:ext>
            </a:extLst>
          </p:cNvPr>
          <p:cNvSpPr txBox="1"/>
          <p:nvPr/>
        </p:nvSpPr>
        <p:spPr>
          <a:xfrm>
            <a:off x="9215354" y="2111954"/>
            <a:ext cx="3432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Workshops + Social learning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4734190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ICROSOFT_TRANSLATOR_CLM_PRESENTATIONINFO" val="{&quot;DocumentId&quot;:&quot;29ad3a3ebe5e404357d4ecaf534720f0&quot;,&quot;LanguageCode&quot;:&quot;en-US&quot;,&quot;SlideGuids&quot;:[&quot;c9357629-6185-4467-a39f-3b7c432b5c10&quot;,&quot;a4878e81-4d15-4d43-9531-39680c84ecfd&quot;,&quot;f5b398ea-cf7c-4b3e-8177-824a4a8ab1cf&quot;,&quot;c49b6e99-fa39-4211-a779-fc7790e6eed6&quot;,&quot;dd196faf-b12c-483b-aa38-b2c4502e2f6b&quot;,&quot;18aba1ed-efdf-4f22-8d7a-ad6c440525cb&quot;,&quot;7158b587-1b31-406f-8257-87dc7fa3f787&quot;,&quot;05797c85-1add-41f0-b160-1fadf135e4cf&quot;,&quot;adaa4fae-b221-436f-8dba-057a16a6d2e7&quot;,&quot;e72066f0-097a-49a3-a904-6929ad9723e8&quot;,&quot;34c97da7-b5dc-453c-a409-7a366c37ccaf&quot;,&quot;6cc20db3-ea89-47d1-a321-ca87e78ad727&quot;,&quot;6538ee61-a74c-46f4-87b8-1761415f06fa&quot;],&quot;TimeStamp&quot;:&quot;2018-10-04T22:54:38.6356615+01:00&quot;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ICROSOFT_TRANSLATOR_CLM_SLIDEINFO" val="{&quot;Guid&quot;:&quot;c9357629-6185-4467-a39f-3b7c432b5c10&quot;,&quot;TimeStamp&quot;:&quot;2018-10-04T22:54:38.5658229+01:00&quot;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4183</TotalTime>
  <Words>195</Words>
  <Application>Microsoft Office PowerPoint</Application>
  <PresentationFormat>Widescreen</PresentationFormat>
  <Paragraphs>31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Poppins</vt:lpstr>
      <vt:lpstr>Office Theme</vt:lpstr>
      <vt:lpstr>Deep dive into STEM-ByALs-ForALs programme  Janet Haresnape, Rupesh Shah, Nirvana Wynn, Talia Abbott-Chalew                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Embedding and sustaining inclusive STEM practices</dc:title>
  <dc:creator>Trevor Collins</dc:creator>
  <cp:lastModifiedBy>Diane.Ford</cp:lastModifiedBy>
  <cp:revision>485</cp:revision>
  <cp:lastPrinted>2018-10-16T09:27:54Z</cp:lastPrinted>
  <dcterms:created xsi:type="dcterms:W3CDTF">2017-05-06T04:58:44Z</dcterms:created>
  <dcterms:modified xsi:type="dcterms:W3CDTF">2024-06-10T16:12:14Z</dcterms:modified>
</cp:coreProperties>
</file>