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0"/>
  </p:notesMasterIdLst>
  <p:handoutMasterIdLst>
    <p:handoutMasterId r:id="rId11"/>
  </p:handoutMasterIdLst>
  <p:sldIdLst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11/06/2024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Zoe.chapman@open.ac.uk" TargetMode="External"/><Relationship Id="rId3" Type="http://schemas.openxmlformats.org/officeDocument/2006/relationships/image" Target="../media/image29.png"/><Relationship Id="rId7" Type="http://schemas.openxmlformats.org/officeDocument/2006/relationships/hyperlink" Target="mailto:Janette.Wallace@open.ac.u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C8CB6FD-E65A-93F4-24E2-CFB071E76EFE}"/>
              </a:ext>
            </a:extLst>
          </p:cNvPr>
          <p:cNvSpPr/>
          <p:nvPr/>
        </p:nvSpPr>
        <p:spPr>
          <a:xfrm>
            <a:off x="9129562" y="5502826"/>
            <a:ext cx="2973261" cy="129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DEAD6-0426-FDF4-7AAA-A9E63EAFC8E2}"/>
              </a:ext>
            </a:extLst>
          </p:cNvPr>
          <p:cNvSpPr/>
          <p:nvPr/>
        </p:nvSpPr>
        <p:spPr>
          <a:xfrm>
            <a:off x="78260" y="56507"/>
            <a:ext cx="12024563" cy="77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EE86F0-4016-D47A-DF15-81FDC635E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316" y="113476"/>
            <a:ext cx="11783793" cy="489502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Evaluation of Digital Assets to support LHCS Students’ Sense of Belonging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117EAF-A615-09E8-5AC4-6167D27463B8}"/>
              </a:ext>
            </a:extLst>
          </p:cNvPr>
          <p:cNvSpPr txBox="1">
            <a:spLocks/>
          </p:cNvSpPr>
          <p:nvPr/>
        </p:nvSpPr>
        <p:spPr>
          <a:xfrm>
            <a:off x="204101" y="487106"/>
            <a:ext cx="11783793" cy="42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Janette Wallace and Zoë Chapman</a:t>
            </a:r>
            <a:r>
              <a:rPr lang="en-GB" sz="1200" b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Faculty of STEM, School of Life, Health and Chemical Sciences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95CAFA-FB6D-A551-6836-F4EBA0EF0ECD}"/>
              </a:ext>
            </a:extLst>
          </p:cNvPr>
          <p:cNvSpPr/>
          <p:nvPr/>
        </p:nvSpPr>
        <p:spPr>
          <a:xfrm>
            <a:off x="78259" y="872293"/>
            <a:ext cx="3965235" cy="459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7BD0A-D9D6-D528-545E-7178F9223B88}"/>
              </a:ext>
            </a:extLst>
          </p:cNvPr>
          <p:cNvSpPr/>
          <p:nvPr/>
        </p:nvSpPr>
        <p:spPr>
          <a:xfrm>
            <a:off x="4088380" y="871827"/>
            <a:ext cx="3993319" cy="459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9823C-8203-19A7-7DDD-CE5260D8101E}"/>
              </a:ext>
            </a:extLst>
          </p:cNvPr>
          <p:cNvSpPr/>
          <p:nvPr/>
        </p:nvSpPr>
        <p:spPr>
          <a:xfrm>
            <a:off x="8120418" y="871827"/>
            <a:ext cx="3993318" cy="459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8031E-1DD2-E86B-B582-CC97A5D38CF6}"/>
              </a:ext>
            </a:extLst>
          </p:cNvPr>
          <p:cNvSpPr/>
          <p:nvPr/>
        </p:nvSpPr>
        <p:spPr>
          <a:xfrm>
            <a:off x="78259" y="5502826"/>
            <a:ext cx="8995677" cy="129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 descr="A flyer with a person and text&#10;&#10;Description automatically generated with medium confidence">
            <a:extLst>
              <a:ext uri="{FF2B5EF4-FFF2-40B4-BE49-F238E27FC236}">
                <a16:creationId xmlns:a16="http://schemas.microsoft.com/office/drawing/2014/main" id="{C24F670E-D955-71A7-8243-88A02624F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29" y="1035432"/>
            <a:ext cx="1871311" cy="147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close-up of a brochure&#10;&#10;Description automatically generated">
            <a:extLst>
              <a:ext uri="{FF2B5EF4-FFF2-40B4-BE49-F238E27FC236}">
                <a16:creationId xmlns:a16="http://schemas.microsoft.com/office/drawing/2014/main" id="{0B38E1DA-FFAF-4F7B-5A11-A57CB9C3D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77" y="1632446"/>
            <a:ext cx="1871311" cy="147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9197D88-DA04-57A7-A1A8-A7E7C414D6DC}"/>
              </a:ext>
            </a:extLst>
          </p:cNvPr>
          <p:cNvSpPr txBox="1">
            <a:spLocks/>
          </p:cNvSpPr>
          <p:nvPr/>
        </p:nvSpPr>
        <p:spPr>
          <a:xfrm>
            <a:off x="89482" y="919042"/>
            <a:ext cx="3895284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2AD6CF3-D291-43D8-1AF4-03267CBD93D7}"/>
              </a:ext>
            </a:extLst>
          </p:cNvPr>
          <p:cNvSpPr txBox="1">
            <a:spLocks/>
          </p:cNvSpPr>
          <p:nvPr/>
        </p:nvSpPr>
        <p:spPr>
          <a:xfrm>
            <a:off x="78260" y="1223521"/>
            <a:ext cx="3936571" cy="2106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Sense of belonging has been linked to improved student retention, attainment and satisfaction (</a:t>
            </a:r>
            <a:r>
              <a:rPr lang="en-GB" sz="1050" b="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Zumbrunn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5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al., 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2014; Thomas, 2021; Crawford </a:t>
            </a:r>
            <a:r>
              <a:rPr lang="en-GB" sz="105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al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., 2024), particularly within a campus based HE setting as well as in online environments (Thomas </a:t>
            </a:r>
            <a:r>
              <a:rPr lang="en-GB" sz="105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al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., 2014; Peacock and Cowan, 2019).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5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LHCS APS team have several initiatives to increase retention and improve attainment, some of which are focussed upon building a sense of belonging which has been linked to STEM student success in previous studies (Rainey </a:t>
            </a:r>
            <a:r>
              <a:rPr lang="en-GB" sz="105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al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., 2018). 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49D6E578-0EA0-8F0B-FCBC-CED55A4ED7E1}"/>
              </a:ext>
            </a:extLst>
          </p:cNvPr>
          <p:cNvSpPr txBox="1">
            <a:spLocks/>
          </p:cNvSpPr>
          <p:nvPr/>
        </p:nvSpPr>
        <p:spPr>
          <a:xfrm>
            <a:off x="8177871" y="963976"/>
            <a:ext cx="3895284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EBEF17D-CAC5-D7F4-6156-324008FC1DA0}"/>
              </a:ext>
            </a:extLst>
          </p:cNvPr>
          <p:cNvSpPr txBox="1">
            <a:spLocks/>
          </p:cNvSpPr>
          <p:nvPr/>
        </p:nvSpPr>
        <p:spPr>
          <a:xfrm>
            <a:off x="8120417" y="1242744"/>
            <a:ext cx="3982405" cy="1565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Postcards and magazine will be hosted on the Science Study Site and a CAMEL email sent to all LHCS students with link to access.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Links for postcards to be sent out on 1</a:t>
            </a:r>
            <a:r>
              <a:rPr lang="en-GB" sz="1050" b="0" baseline="30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the month starting October 2024.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Links for magazines to be send out 1</a:t>
            </a:r>
            <a:r>
              <a:rPr lang="en-GB" sz="1050" b="0" baseline="30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</a:t>
            </a: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each quarter starting January 2025. 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A95346E-0BB5-86EC-927C-68589079CA21}"/>
              </a:ext>
            </a:extLst>
          </p:cNvPr>
          <p:cNvSpPr txBox="1">
            <a:spLocks/>
          </p:cNvSpPr>
          <p:nvPr/>
        </p:nvSpPr>
        <p:spPr>
          <a:xfrm>
            <a:off x="8207540" y="2898053"/>
            <a:ext cx="3895284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33E2250-26A6-5B1F-F086-BA7B16034085}"/>
              </a:ext>
            </a:extLst>
          </p:cNvPr>
          <p:cNvSpPr txBox="1">
            <a:spLocks/>
          </p:cNvSpPr>
          <p:nvPr/>
        </p:nvSpPr>
        <p:spPr>
          <a:xfrm>
            <a:off x="8120417" y="3239315"/>
            <a:ext cx="3993318" cy="223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Mixed methods approach using a blend of qualitative and quantitative data methods: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Quantitative data can be captured via web traffic to the Science Study Site, as well as data on click rates from emails.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Qualitative data can be captured via RTSF questions.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Further, a JISC survey hopes to obtain students opinions and attitudes using a mixed of fixed and open answer questions.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survey will take place in 2025 once the postcards and magazine have been disseminated.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EEDBCD04-EBF8-82EF-4B4B-DD1AAEB442AF}"/>
              </a:ext>
            </a:extLst>
          </p:cNvPr>
          <p:cNvSpPr txBox="1">
            <a:spLocks/>
          </p:cNvSpPr>
          <p:nvPr/>
        </p:nvSpPr>
        <p:spPr>
          <a:xfrm>
            <a:off x="38805" y="5499803"/>
            <a:ext cx="3895284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16E29DD9-B89C-208B-B041-DF19E0343E7E}"/>
              </a:ext>
            </a:extLst>
          </p:cNvPr>
          <p:cNvSpPr txBox="1">
            <a:spLocks/>
          </p:cNvSpPr>
          <p:nvPr/>
        </p:nvSpPr>
        <p:spPr>
          <a:xfrm>
            <a:off x="2467759" y="5957271"/>
            <a:ext cx="9520135" cy="62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718B87D-07CF-5B1F-62F4-001C8235B9C3}"/>
              </a:ext>
            </a:extLst>
          </p:cNvPr>
          <p:cNvSpPr txBox="1">
            <a:spLocks/>
          </p:cNvSpPr>
          <p:nvPr/>
        </p:nvSpPr>
        <p:spPr>
          <a:xfrm>
            <a:off x="2499192" y="5892207"/>
            <a:ext cx="9551566" cy="614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7A5A793-8953-4F8E-ED3B-B1A7FF977100}"/>
              </a:ext>
            </a:extLst>
          </p:cNvPr>
          <p:cNvSpPr txBox="1">
            <a:spLocks/>
          </p:cNvSpPr>
          <p:nvPr/>
        </p:nvSpPr>
        <p:spPr>
          <a:xfrm>
            <a:off x="2467759" y="5919957"/>
            <a:ext cx="9488701" cy="614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7A56505-5D4A-FD25-923E-379EA1BA5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0"/>
          <a:stretch/>
        </p:blipFill>
        <p:spPr>
          <a:xfrm>
            <a:off x="4430221" y="3270159"/>
            <a:ext cx="3117912" cy="202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50CC49-7D3F-1E8E-6EDC-EEB83B6D3CB0}"/>
              </a:ext>
            </a:extLst>
          </p:cNvPr>
          <p:cNvSpPr txBox="1">
            <a:spLocks/>
          </p:cNvSpPr>
          <p:nvPr/>
        </p:nvSpPr>
        <p:spPr>
          <a:xfrm>
            <a:off x="125872" y="3419766"/>
            <a:ext cx="3895284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Project Assets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F5B93600-EF4D-2DCE-DF07-9725316D55FA}"/>
              </a:ext>
            </a:extLst>
          </p:cNvPr>
          <p:cNvSpPr txBox="1">
            <a:spLocks/>
          </p:cNvSpPr>
          <p:nvPr/>
        </p:nvSpPr>
        <p:spPr>
          <a:xfrm>
            <a:off x="64241" y="3518457"/>
            <a:ext cx="3993319" cy="1946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05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January 2024, LHCS hired an APP intern to support a sense of belonging initiative by creating a series of digital assets in the form of 12 x digital postcards and 4 x editions of a digital magazine.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postcard celebrates a particular month or day, and showcases a scientist linked to LHCS in terms of their topic/research interest.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05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magazine has similar features but with differing thematic content.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05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B2C1A539-6D3A-FE76-D0B0-35D51083A7CA}"/>
              </a:ext>
            </a:extLst>
          </p:cNvPr>
          <p:cNvSpPr txBox="1">
            <a:spLocks/>
          </p:cNvSpPr>
          <p:nvPr/>
        </p:nvSpPr>
        <p:spPr>
          <a:xfrm>
            <a:off x="64242" y="5759062"/>
            <a:ext cx="9055535" cy="885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Crawford, J., Allen, K. A., Sanders, T., Baumeister, R., Parker, P., Saunders, C., and Tice, D. (2024). Sense of belonging in higher education students: an Australian longitudinal study from 2013 to 2019.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Studies in higher education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49, pp. 1–15.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Peacock, S., and Cowan, J. (2019). Promoting a Sense of Belonging in Online Learning Communities of Inquiry.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Online Learning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23 (2).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Rainey, K., Dancy, M., Mickelson, R., Stearns, E., and Moller, S. (2018). Race and gender differences in how sense of belonging influences decisions to major in STEM.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International journal of STEM education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5 (1), pp. 10–14.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Thomas, L. (2021). #Ibelong: Towards a sense of belonging in an inclusive learning environment.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Widening Participation and Lifelong Learning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23 (3), pp. 68–79.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Thomas, L., Herbert, J., and Teras, M. (2014). A sense of belonging to enhance participation, success and retention in online programs.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International Journal of the First Year in Higher Education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5 (2), pp. 69–80.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600" b="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Zumbrunn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S., McKim, C., </a:t>
            </a:r>
            <a:r>
              <a:rPr lang="en-GB" sz="600" b="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Buhs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E., and Hawley, L. R. (2014). Support, belonging, motivation, and engagement in the college classroom: a mixed method study. </a:t>
            </a:r>
            <a:r>
              <a:rPr lang="en-GB" sz="6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Instructional Science</a:t>
            </a:r>
            <a:r>
              <a:rPr lang="en-GB" sz="6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42, pp. 661–684.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12C4873-1B97-6F11-D2A6-FEF0D475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01" y="6217971"/>
            <a:ext cx="1385653" cy="42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5" name="Picture 4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6B4649-1E45-C261-8AF8-99A96CDAF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931" y="6242358"/>
            <a:ext cx="1295178" cy="422391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6674C77-9444-C1F5-089B-92DBAACB06EC}"/>
              </a:ext>
            </a:extLst>
          </p:cNvPr>
          <p:cNvSpPr txBox="1">
            <a:spLocks/>
          </p:cNvSpPr>
          <p:nvPr/>
        </p:nvSpPr>
        <p:spPr>
          <a:xfrm>
            <a:off x="8579978" y="5589703"/>
            <a:ext cx="3490508" cy="42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b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Janette.Wallace@open.ac.uk</a:t>
            </a:r>
            <a:endParaRPr lang="en-GB" sz="900" b="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r"/>
            <a:r>
              <a:rPr lang="en-GB" sz="900" b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  <a:hlinkClick r:id="rId8"/>
              </a:rPr>
              <a:t>Zoe.chapman@open.ac.uk</a:t>
            </a:r>
            <a:r>
              <a:rPr lang="en-GB" sz="900" b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A474E26-CBB1-055A-3417-6C063F3F71CD}"/>
              </a:ext>
            </a:extLst>
          </p:cNvPr>
          <p:cNvSpPr txBox="1">
            <a:spLocks/>
          </p:cNvSpPr>
          <p:nvPr/>
        </p:nvSpPr>
        <p:spPr>
          <a:xfrm>
            <a:off x="9178699" y="5592710"/>
            <a:ext cx="2980379" cy="2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Contact:</a:t>
            </a:r>
          </a:p>
        </p:txBody>
      </p:sp>
    </p:spTree>
    <p:extLst>
      <p:ext uri="{BB962C8B-B14F-4D97-AF65-F5344CB8AC3E}">
        <p14:creationId xmlns:p14="http://schemas.microsoft.com/office/powerpoint/2010/main" val="41763983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118</TotalTime>
  <Words>654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3</dc:title>
  <dc:subject>OU Master PowerPoint Template with accessibility guidance and best practice tips</dc:subject>
  <dc:creator>Janette.Wallace</dc:creator>
  <cp:keywords>OU Master PowerPoint Template</cp:keywords>
  <dc:description/>
  <cp:lastModifiedBy>Diane.Ford</cp:lastModifiedBy>
  <cp:revision>25</cp:revision>
  <dcterms:created xsi:type="dcterms:W3CDTF">2024-04-04T07:29:10Z</dcterms:created>
  <dcterms:modified xsi:type="dcterms:W3CDTF">2024-06-11T15:08:33Z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