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00"/>
    <a:srgbClr val="3F48CC"/>
    <a:srgbClr val="7176B8"/>
    <a:srgbClr val="FF0101"/>
    <a:srgbClr val="FFFFFF"/>
    <a:srgbClr val="70BDFB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965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427" y="241034"/>
            <a:ext cx="1179796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>
                <a:solidFill>
                  <a:srgbClr val="3F48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accessibility, inclusion, and engagement </a:t>
            </a:r>
            <a:br>
              <a:rPr lang="en-GB" altLang="en-US" sz="2400" b="1">
                <a:solidFill>
                  <a:srgbClr val="3F48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>
                <a:solidFill>
                  <a:srgbClr val="3F48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synchronous online learning events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5931895"/>
            <a:ext cx="2589363" cy="7922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grpSp>
        <p:nvGrpSpPr>
          <p:cNvPr id="4" name="Group 3" descr="Four pieces of the MACE jigsaw: Communication Modes, Emotional and Social Factors, Provisioning and Technical Factors, Activity and Session Design.">
            <a:extLst>
              <a:ext uri="{FF2B5EF4-FFF2-40B4-BE49-F238E27FC236}">
                <a16:creationId xmlns:a16="http://schemas.microsoft.com/office/drawing/2014/main" id="{EADDB346-2C83-E8BD-79CD-05A4494F07C0}"/>
              </a:ext>
            </a:extLst>
          </p:cNvPr>
          <p:cNvGrpSpPr/>
          <p:nvPr/>
        </p:nvGrpSpPr>
        <p:grpSpPr>
          <a:xfrm>
            <a:off x="4106497" y="2342284"/>
            <a:ext cx="3979005" cy="3772461"/>
            <a:chOff x="2506575" y="585635"/>
            <a:chExt cx="5979577" cy="566918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73369C7-0D27-3002-F9DE-C396FEC99D72}"/>
                </a:ext>
              </a:extLst>
            </p:cNvPr>
            <p:cNvSpPr/>
            <p:nvPr/>
          </p:nvSpPr>
          <p:spPr>
            <a:xfrm>
              <a:off x="2506575" y="585635"/>
              <a:ext cx="5979577" cy="5669186"/>
            </a:xfrm>
            <a:prstGeom prst="rect">
              <a:avLst/>
            </a:pr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DB080C8-CCE4-7973-5B9E-71647D1DF6E6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2916593" y="237229"/>
              <a:ext cx="2811583" cy="3543483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rgbClr val="70BDFB"/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vert" lIns="144000" tIns="144000" bIns="540000" anchor="ctr"/>
            <a:lstStyle/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Communication</a:t>
              </a:r>
            </a:p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Modes</a:t>
              </a:r>
              <a:endParaRPr lang="en-GB" sz="2000">
                <a:cs typeface="Arial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5687519-C95E-52C7-E0BA-80EAE799112D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332440" y="3072984"/>
              <a:ext cx="3382127" cy="2945720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rgbClr val="FF0101"/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vert270" lIns="360000" tIns="36000" rIns="0" bIns="0" anchor="ctr" anchorCtr="1"/>
            <a:lstStyle/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Provisioning </a:t>
              </a:r>
            </a:p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and</a:t>
              </a:r>
            </a:p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Technical</a:t>
              </a:r>
            </a:p>
            <a:p>
              <a:pPr eaLnBrk="1" hangingPunct="1">
                <a:defRPr/>
              </a:pPr>
              <a:r>
                <a:rPr lang="en-US" sz="2000">
                  <a:cs typeface="Arial" charset="0"/>
                </a:rPr>
                <a:t>Factors</a:t>
              </a:r>
              <a:endParaRPr lang="en-GB" sz="2000">
                <a:cs typeface="Arial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B2E1869-8EB0-0549-127D-D6599809EF02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5280399" y="821382"/>
              <a:ext cx="3382126" cy="2945720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rgbClr val="3F48CC"/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vert270" lIns="396000" tIns="612000" rIns="144000" bIns="144000" anchor="t"/>
            <a:lstStyle/>
            <a:p>
              <a:pPr algn="r" eaLnBrk="1" hangingPunct="1">
                <a:defRPr/>
              </a:pPr>
              <a:r>
                <a:rPr lang="en-US" sz="2000">
                  <a:solidFill>
                    <a:schemeClr val="bg1"/>
                  </a:solidFill>
                  <a:cs typeface="Arial" charset="0"/>
                </a:rPr>
                <a:t>Emotional</a:t>
              </a:r>
              <a:r>
                <a:rPr lang="en-US" sz="1800">
                  <a:solidFill>
                    <a:schemeClr val="bg1"/>
                  </a:solidFill>
                  <a:cs typeface="Arial" charset="0"/>
                </a:rPr>
                <a:t> </a:t>
              </a:r>
            </a:p>
            <a:p>
              <a:pPr algn="r" eaLnBrk="1" hangingPunct="1">
                <a:defRPr/>
              </a:pPr>
              <a:r>
                <a:rPr lang="en-US" sz="1800">
                  <a:solidFill>
                    <a:schemeClr val="bg1"/>
                  </a:solidFill>
                  <a:cs typeface="Arial" charset="0"/>
                </a:rPr>
                <a:t>and </a:t>
              </a:r>
            </a:p>
            <a:p>
              <a:pPr algn="r" eaLnBrk="1" hangingPunct="1">
                <a:defRPr/>
              </a:pPr>
              <a:r>
                <a:rPr lang="en-US" sz="1800">
                  <a:solidFill>
                    <a:schemeClr val="bg1"/>
                  </a:solidFill>
                  <a:cs typeface="Arial" charset="0"/>
                </a:rPr>
                <a:t>Social</a:t>
              </a:r>
            </a:p>
            <a:p>
              <a:pPr algn="r" eaLnBrk="1" hangingPunct="1">
                <a:defRPr/>
              </a:pPr>
              <a:r>
                <a:rPr lang="en-US" sz="1800">
                  <a:solidFill>
                    <a:schemeClr val="bg1"/>
                  </a:solidFill>
                  <a:cs typeface="Arial" charset="0"/>
                </a:rPr>
                <a:t>Factors</a:t>
              </a:r>
              <a:endParaRPr lang="en-GB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6DEEE4A-6D9C-51DE-39D2-8B9C0B635619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5266831" y="3059417"/>
              <a:ext cx="2813371" cy="3541610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rgbClr val="FFF200"/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vert" tIns="468000" anchor="ctr" anchorCtr="1"/>
            <a:lstStyle/>
            <a:p>
              <a:pPr algn="r" eaLnBrk="1" hangingPunct="1">
                <a:defRPr/>
              </a:pPr>
              <a:r>
                <a:rPr lang="en-US" sz="2000">
                  <a:cs typeface="Arial" charset="0"/>
                </a:rPr>
                <a:t>Activity and Session Design</a:t>
              </a:r>
              <a:endParaRPr lang="en-GB" sz="2000">
                <a:cs typeface="Arial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71C8ABC-A58B-5911-1DAA-D974839C4783}"/>
              </a:ext>
            </a:extLst>
          </p:cNvPr>
          <p:cNvSpPr txBox="1"/>
          <p:nvPr/>
        </p:nvSpPr>
        <p:spPr>
          <a:xfrm>
            <a:off x="196604" y="1036518"/>
            <a:ext cx="113818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Buxton, Tim Coughlan, Jake Hilliard</a:t>
            </a: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B8229-856A-6483-9829-907EF7A6B165}"/>
              </a:ext>
            </a:extLst>
          </p:cNvPr>
          <p:cNvSpPr txBox="1"/>
          <p:nvPr/>
        </p:nvSpPr>
        <p:spPr>
          <a:xfrm>
            <a:off x="2448626" y="1401029"/>
            <a:ext cx="95100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Evaluating a framework developed collaboratively by staff and students to see if we can provide quick, practical accessibility support for tutors in online tutorials. TM111</a:t>
            </a:r>
            <a:endParaRPr lang="en-GB"/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E8510013-6DC7-2461-53BD-48AC75DE7034}"/>
              </a:ext>
            </a:extLst>
          </p:cNvPr>
          <p:cNvSpPr/>
          <p:nvPr/>
        </p:nvSpPr>
        <p:spPr>
          <a:xfrm>
            <a:off x="262128" y="3427653"/>
            <a:ext cx="1996440" cy="565039"/>
          </a:xfrm>
          <a:prstGeom prst="wedgeEllipseCallout">
            <a:avLst>
              <a:gd name="adj1" fmla="val 147187"/>
              <a:gd name="adj2" fmla="val -29141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Lip Reading/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non-verbal</a:t>
            </a:r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51006EEA-ED82-FC86-0057-B98B0B5DBCCD}"/>
              </a:ext>
            </a:extLst>
          </p:cNvPr>
          <p:cNvSpPr/>
          <p:nvPr/>
        </p:nvSpPr>
        <p:spPr>
          <a:xfrm>
            <a:off x="247897" y="2168473"/>
            <a:ext cx="1996440" cy="335146"/>
          </a:xfrm>
          <a:prstGeom prst="wedgeEllipseCallout">
            <a:avLst>
              <a:gd name="adj1" fmla="val 147888"/>
              <a:gd name="adj2" fmla="val 106629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Synchronisation</a:t>
            </a:r>
          </a:p>
        </p:txBody>
      </p:sp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9945F2E1-2C80-187A-2A0B-AC29E761B18E}"/>
              </a:ext>
            </a:extLst>
          </p:cNvPr>
          <p:cNvSpPr/>
          <p:nvPr/>
        </p:nvSpPr>
        <p:spPr>
          <a:xfrm>
            <a:off x="2448626" y="2163440"/>
            <a:ext cx="1086814" cy="277729"/>
          </a:xfrm>
          <a:prstGeom prst="wedgeEllipseCallout">
            <a:avLst>
              <a:gd name="adj1" fmla="val 111418"/>
              <a:gd name="adj2" fmla="val 79732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Aural</a:t>
            </a:r>
          </a:p>
        </p:txBody>
      </p:sp>
      <p:sp>
        <p:nvSpPr>
          <p:cNvPr id="32" name="Speech Bubble: Oval 31">
            <a:extLst>
              <a:ext uri="{FF2B5EF4-FFF2-40B4-BE49-F238E27FC236}">
                <a16:creationId xmlns:a16="http://schemas.microsoft.com/office/drawing/2014/main" id="{4E745EA5-B52B-6757-DBFC-D30B8FD5E986}"/>
              </a:ext>
            </a:extLst>
          </p:cNvPr>
          <p:cNvSpPr/>
          <p:nvPr/>
        </p:nvSpPr>
        <p:spPr>
          <a:xfrm>
            <a:off x="2354716" y="3710169"/>
            <a:ext cx="1371600" cy="241996"/>
          </a:xfrm>
          <a:prstGeom prst="wedgeEllipseCallout">
            <a:avLst>
              <a:gd name="adj1" fmla="val 84866"/>
              <a:gd name="adj2" fmla="val -30752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Visual</a:t>
            </a:r>
          </a:p>
        </p:txBody>
      </p:sp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id="{46F8D806-4486-F695-B439-76E110341698}"/>
              </a:ext>
            </a:extLst>
          </p:cNvPr>
          <p:cNvSpPr/>
          <p:nvPr/>
        </p:nvSpPr>
        <p:spPr>
          <a:xfrm>
            <a:off x="1457943" y="2664816"/>
            <a:ext cx="2435157" cy="293508"/>
          </a:xfrm>
          <a:prstGeom prst="wedgeEllipseCallout">
            <a:avLst>
              <a:gd name="adj1" fmla="val 62447"/>
              <a:gd name="adj2" fmla="val 18373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Screen Nav/Reading</a:t>
            </a:r>
          </a:p>
        </p:txBody>
      </p:sp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141D37BC-FC4D-670C-86E1-D84E17A6F248}"/>
              </a:ext>
            </a:extLst>
          </p:cNvPr>
          <p:cNvSpPr/>
          <p:nvPr/>
        </p:nvSpPr>
        <p:spPr>
          <a:xfrm>
            <a:off x="144493" y="2858357"/>
            <a:ext cx="1607064" cy="477377"/>
          </a:xfrm>
          <a:prstGeom prst="wedgeEllipseCallout">
            <a:avLst>
              <a:gd name="adj1" fmla="val 202298"/>
              <a:gd name="adj2" fmla="val -6674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Captioning and Text</a:t>
            </a: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F4F47EB7-1EC2-8D7E-600E-2E1960C4FDAF}"/>
              </a:ext>
            </a:extLst>
          </p:cNvPr>
          <p:cNvSpPr/>
          <p:nvPr/>
        </p:nvSpPr>
        <p:spPr>
          <a:xfrm>
            <a:off x="262128" y="4095996"/>
            <a:ext cx="2046202" cy="565039"/>
          </a:xfrm>
          <a:prstGeom prst="wedgeEllipseCallout">
            <a:avLst>
              <a:gd name="adj1" fmla="val 142335"/>
              <a:gd name="adj2" fmla="val -76088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Interpretation/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Assistance</a:t>
            </a:r>
          </a:p>
        </p:txBody>
      </p: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D4AA28A0-12DB-AE42-5BAF-5AA74B8D9BF4}"/>
              </a:ext>
            </a:extLst>
          </p:cNvPr>
          <p:cNvSpPr/>
          <p:nvPr/>
        </p:nvSpPr>
        <p:spPr>
          <a:xfrm>
            <a:off x="1813089" y="3168762"/>
            <a:ext cx="1636776" cy="335145"/>
          </a:xfrm>
          <a:prstGeom prst="wedgeEllipseCallout">
            <a:avLst>
              <a:gd name="adj1" fmla="val 95487"/>
              <a:gd name="adj2" fmla="val -12075"/>
            </a:avLst>
          </a:prstGeom>
          <a:solidFill>
            <a:srgbClr val="70BD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Mode Control</a:t>
            </a:r>
          </a:p>
        </p:txBody>
      </p:sp>
      <p:sp>
        <p:nvSpPr>
          <p:cNvPr id="38" name="Speech Bubble: Oval 37">
            <a:extLst>
              <a:ext uri="{FF2B5EF4-FFF2-40B4-BE49-F238E27FC236}">
                <a16:creationId xmlns:a16="http://schemas.microsoft.com/office/drawing/2014/main" id="{ADDCCD5E-470C-3034-E983-0AFEFA72F0DA}"/>
              </a:ext>
            </a:extLst>
          </p:cNvPr>
          <p:cNvSpPr/>
          <p:nvPr/>
        </p:nvSpPr>
        <p:spPr>
          <a:xfrm>
            <a:off x="163081" y="5068868"/>
            <a:ext cx="1746352" cy="336523"/>
          </a:xfrm>
          <a:prstGeom prst="wedgeEllipseCallout">
            <a:avLst>
              <a:gd name="adj1" fmla="val 180222"/>
              <a:gd name="adj2" fmla="val 2794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Dissemination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E297B3D9-0EC3-47CC-5FBD-64CD570BF700}"/>
              </a:ext>
            </a:extLst>
          </p:cNvPr>
          <p:cNvSpPr/>
          <p:nvPr/>
        </p:nvSpPr>
        <p:spPr>
          <a:xfrm>
            <a:off x="2596744" y="5875719"/>
            <a:ext cx="1386688" cy="251968"/>
          </a:xfrm>
          <a:prstGeom prst="wedgeEllipseCallout">
            <a:avLst>
              <a:gd name="adj1" fmla="val 67088"/>
              <a:gd name="adj2" fmla="val -5797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Recording</a:t>
            </a:r>
          </a:p>
        </p:txBody>
      </p: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11B9E1CA-6333-7908-65D7-49925B191CA0}"/>
              </a:ext>
            </a:extLst>
          </p:cNvPr>
          <p:cNvSpPr/>
          <p:nvPr/>
        </p:nvSpPr>
        <p:spPr>
          <a:xfrm>
            <a:off x="2602830" y="4895400"/>
            <a:ext cx="1078840" cy="304800"/>
          </a:xfrm>
          <a:prstGeom prst="wedgeEllipseCallout">
            <a:avLst>
              <a:gd name="adj1" fmla="val 98234"/>
              <a:gd name="adj2" fmla="val -4430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Pacing</a:t>
            </a:r>
          </a:p>
        </p:txBody>
      </p:sp>
      <p:sp>
        <p:nvSpPr>
          <p:cNvPr id="41" name="Speech Bubble: Oval 40">
            <a:extLst>
              <a:ext uri="{FF2B5EF4-FFF2-40B4-BE49-F238E27FC236}">
                <a16:creationId xmlns:a16="http://schemas.microsoft.com/office/drawing/2014/main" id="{BF009069-4A5E-F6C3-BDED-CDDAB6D2FA8D}"/>
              </a:ext>
            </a:extLst>
          </p:cNvPr>
          <p:cNvSpPr/>
          <p:nvPr/>
        </p:nvSpPr>
        <p:spPr>
          <a:xfrm>
            <a:off x="2337654" y="4328317"/>
            <a:ext cx="1609192" cy="304800"/>
          </a:xfrm>
          <a:prstGeom prst="wedgeEllipseCallout">
            <a:avLst>
              <a:gd name="adj1" fmla="val 65360"/>
              <a:gd name="adj2" fmla="val -7654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Staff Training</a:t>
            </a:r>
          </a:p>
        </p:txBody>
      </p:sp>
      <p:sp>
        <p:nvSpPr>
          <p:cNvPr id="42" name="Speech Bubble: Oval 41">
            <a:extLst>
              <a:ext uri="{FF2B5EF4-FFF2-40B4-BE49-F238E27FC236}">
                <a16:creationId xmlns:a16="http://schemas.microsoft.com/office/drawing/2014/main" id="{984D5790-6F54-025C-805D-6CADDF3AAAA0}"/>
              </a:ext>
            </a:extLst>
          </p:cNvPr>
          <p:cNvSpPr/>
          <p:nvPr/>
        </p:nvSpPr>
        <p:spPr>
          <a:xfrm>
            <a:off x="923889" y="5497636"/>
            <a:ext cx="1636776" cy="490449"/>
          </a:xfrm>
          <a:prstGeom prst="wedgeEllipseCallout">
            <a:avLst>
              <a:gd name="adj1" fmla="val 150210"/>
              <a:gd name="adj2" fmla="val 794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Participation Control</a:t>
            </a:r>
          </a:p>
        </p:txBody>
      </p:sp>
      <p:sp>
        <p:nvSpPr>
          <p:cNvPr id="43" name="Speech Bubble: Oval 42">
            <a:extLst>
              <a:ext uri="{FF2B5EF4-FFF2-40B4-BE49-F238E27FC236}">
                <a16:creationId xmlns:a16="http://schemas.microsoft.com/office/drawing/2014/main" id="{D2301E56-62A3-1565-CC84-B3E0E3E64A44}"/>
              </a:ext>
            </a:extLst>
          </p:cNvPr>
          <p:cNvSpPr/>
          <p:nvPr/>
        </p:nvSpPr>
        <p:spPr>
          <a:xfrm>
            <a:off x="246753" y="4713178"/>
            <a:ext cx="1294480" cy="276436"/>
          </a:xfrm>
          <a:prstGeom prst="wedgeEllipseCallout">
            <a:avLst>
              <a:gd name="adj1" fmla="val 255609"/>
              <a:gd name="adj2" fmla="val -48785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Group Size</a:t>
            </a:r>
          </a:p>
        </p:txBody>
      </p:sp>
      <p:sp>
        <p:nvSpPr>
          <p:cNvPr id="44" name="Speech Bubble: Oval 43">
            <a:extLst>
              <a:ext uri="{FF2B5EF4-FFF2-40B4-BE49-F238E27FC236}">
                <a16:creationId xmlns:a16="http://schemas.microsoft.com/office/drawing/2014/main" id="{9BEAB32E-FC39-DB55-224E-3488A0F6C7E6}"/>
              </a:ext>
            </a:extLst>
          </p:cNvPr>
          <p:cNvSpPr/>
          <p:nvPr/>
        </p:nvSpPr>
        <p:spPr>
          <a:xfrm>
            <a:off x="2568794" y="5349550"/>
            <a:ext cx="1161136" cy="273093"/>
          </a:xfrm>
          <a:prstGeom prst="wedgeEllipseCallout">
            <a:avLst>
              <a:gd name="adj1" fmla="val 89676"/>
              <a:gd name="adj2" fmla="val -1907"/>
            </a:avLst>
          </a:prstGeom>
          <a:solidFill>
            <a:srgbClr val="FF01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Technical</a:t>
            </a:r>
          </a:p>
        </p:txBody>
      </p:sp>
      <p:sp>
        <p:nvSpPr>
          <p:cNvPr id="45" name="Speech Bubble: Oval 44">
            <a:extLst>
              <a:ext uri="{FF2B5EF4-FFF2-40B4-BE49-F238E27FC236}">
                <a16:creationId xmlns:a16="http://schemas.microsoft.com/office/drawing/2014/main" id="{C0B5C58F-122C-76B1-9174-492730A263AC}"/>
              </a:ext>
            </a:extLst>
          </p:cNvPr>
          <p:cNvSpPr/>
          <p:nvPr/>
        </p:nvSpPr>
        <p:spPr>
          <a:xfrm>
            <a:off x="8354615" y="2637140"/>
            <a:ext cx="2150256" cy="348861"/>
          </a:xfrm>
          <a:prstGeom prst="wedgeEllipseCallout">
            <a:avLst>
              <a:gd name="adj1" fmla="val -67947"/>
              <a:gd name="adj2" fmla="val 2691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Familiarisation</a:t>
            </a:r>
          </a:p>
        </p:txBody>
      </p:sp>
      <p:sp>
        <p:nvSpPr>
          <p:cNvPr id="48" name="Speech Bubble: Oval 47">
            <a:extLst>
              <a:ext uri="{FF2B5EF4-FFF2-40B4-BE49-F238E27FC236}">
                <a16:creationId xmlns:a16="http://schemas.microsoft.com/office/drawing/2014/main" id="{AFC81327-00F3-82EC-0071-0867590EB55C}"/>
              </a:ext>
            </a:extLst>
          </p:cNvPr>
          <p:cNvSpPr/>
          <p:nvPr/>
        </p:nvSpPr>
        <p:spPr>
          <a:xfrm>
            <a:off x="10314431" y="2840402"/>
            <a:ext cx="1644288" cy="419977"/>
          </a:xfrm>
          <a:prstGeom prst="wedgeEllipseCallout">
            <a:avLst>
              <a:gd name="adj1" fmla="val -190803"/>
              <a:gd name="adj2" fmla="val 13558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Stress and Anxiety</a:t>
            </a:r>
          </a:p>
        </p:txBody>
      </p: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60DC0725-605F-03FE-E02B-3F989B54A9F7}"/>
              </a:ext>
            </a:extLst>
          </p:cNvPr>
          <p:cNvSpPr/>
          <p:nvPr/>
        </p:nvSpPr>
        <p:spPr>
          <a:xfrm>
            <a:off x="9933431" y="3429000"/>
            <a:ext cx="1868447" cy="281169"/>
          </a:xfrm>
          <a:prstGeom prst="wedgeEllipseCallout">
            <a:avLst>
              <a:gd name="adj1" fmla="val -154509"/>
              <a:gd name="adj2" fmla="val 57327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Self Advocacy</a:t>
            </a:r>
          </a:p>
        </p:txBody>
      </p:sp>
      <p:sp>
        <p:nvSpPr>
          <p:cNvPr id="50" name="Speech Bubble: Oval 49">
            <a:extLst>
              <a:ext uri="{FF2B5EF4-FFF2-40B4-BE49-F238E27FC236}">
                <a16:creationId xmlns:a16="http://schemas.microsoft.com/office/drawing/2014/main" id="{964C0059-8655-76F7-92E4-C8752527453B}"/>
              </a:ext>
            </a:extLst>
          </p:cNvPr>
          <p:cNvSpPr/>
          <p:nvPr/>
        </p:nvSpPr>
        <p:spPr>
          <a:xfrm>
            <a:off x="8556206" y="3220723"/>
            <a:ext cx="1502621" cy="348861"/>
          </a:xfrm>
          <a:prstGeom prst="wedgeEllipseCallout">
            <a:avLst>
              <a:gd name="adj1" fmla="val -87765"/>
              <a:gd name="adj2" fmla="val -3738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Opting Out</a:t>
            </a:r>
          </a:p>
        </p:txBody>
      </p:sp>
      <p:sp>
        <p:nvSpPr>
          <p:cNvPr id="51" name="Speech Bubble: Oval 50">
            <a:extLst>
              <a:ext uri="{FF2B5EF4-FFF2-40B4-BE49-F238E27FC236}">
                <a16:creationId xmlns:a16="http://schemas.microsoft.com/office/drawing/2014/main" id="{BF5D4F39-462A-61C9-373C-91AE5AA2E4D9}"/>
              </a:ext>
            </a:extLst>
          </p:cNvPr>
          <p:cNvSpPr/>
          <p:nvPr/>
        </p:nvSpPr>
        <p:spPr>
          <a:xfrm>
            <a:off x="8556206" y="3747135"/>
            <a:ext cx="2150256" cy="348861"/>
          </a:xfrm>
          <a:prstGeom prst="wedgeEllipseCallout">
            <a:avLst>
              <a:gd name="adj1" fmla="val -76410"/>
              <a:gd name="adj2" fmla="val -11654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Cognitive Load</a:t>
            </a:r>
          </a:p>
        </p:txBody>
      </p:sp>
      <p:sp>
        <p:nvSpPr>
          <p:cNvPr id="52" name="Speech Bubble: Oval 51">
            <a:extLst>
              <a:ext uri="{FF2B5EF4-FFF2-40B4-BE49-F238E27FC236}">
                <a16:creationId xmlns:a16="http://schemas.microsoft.com/office/drawing/2014/main" id="{E89C3F5C-BE78-D0F6-3D06-746C8CA129A6}"/>
              </a:ext>
            </a:extLst>
          </p:cNvPr>
          <p:cNvSpPr/>
          <p:nvPr/>
        </p:nvSpPr>
        <p:spPr>
          <a:xfrm>
            <a:off x="9891302" y="2243450"/>
            <a:ext cx="2150256" cy="348861"/>
          </a:xfrm>
          <a:prstGeom prst="wedgeEllipseCallout">
            <a:avLst>
              <a:gd name="adj1" fmla="val -141869"/>
              <a:gd name="adj2" fmla="val 15861"/>
            </a:avLst>
          </a:prstGeom>
          <a:solidFill>
            <a:srgbClr val="3F4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Support Networks</a:t>
            </a:r>
          </a:p>
        </p:txBody>
      </p:sp>
      <p:sp>
        <p:nvSpPr>
          <p:cNvPr id="53" name="Speech Bubble: Oval 52">
            <a:extLst>
              <a:ext uri="{FF2B5EF4-FFF2-40B4-BE49-F238E27FC236}">
                <a16:creationId xmlns:a16="http://schemas.microsoft.com/office/drawing/2014/main" id="{D7CE477B-9A87-7764-344C-4F5F3CB91A3A}"/>
              </a:ext>
            </a:extLst>
          </p:cNvPr>
          <p:cNvSpPr/>
          <p:nvPr/>
        </p:nvSpPr>
        <p:spPr>
          <a:xfrm>
            <a:off x="8763322" y="4270249"/>
            <a:ext cx="2512026" cy="216532"/>
          </a:xfrm>
          <a:prstGeom prst="wedgeEllipseCallout">
            <a:avLst>
              <a:gd name="adj1" fmla="val -80520"/>
              <a:gd name="adj2" fmla="val -15059"/>
            </a:avLst>
          </a:prstGeom>
          <a:solidFill>
            <a:srgbClr val="FFF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Volume of Materials</a:t>
            </a:r>
          </a:p>
        </p:txBody>
      </p:sp>
      <p:sp>
        <p:nvSpPr>
          <p:cNvPr id="54" name="Speech Bubble: Oval 53">
            <a:extLst>
              <a:ext uri="{FF2B5EF4-FFF2-40B4-BE49-F238E27FC236}">
                <a16:creationId xmlns:a16="http://schemas.microsoft.com/office/drawing/2014/main" id="{B66104D5-0851-DA70-2BD5-814EA0E5BE82}"/>
              </a:ext>
            </a:extLst>
          </p:cNvPr>
          <p:cNvSpPr/>
          <p:nvPr/>
        </p:nvSpPr>
        <p:spPr>
          <a:xfrm>
            <a:off x="8792790" y="5815583"/>
            <a:ext cx="2309744" cy="269997"/>
          </a:xfrm>
          <a:prstGeom prst="wedgeEllipseCallout">
            <a:avLst>
              <a:gd name="adj1" fmla="val -84719"/>
              <a:gd name="adj2" fmla="val -17878"/>
            </a:avLst>
          </a:prstGeom>
          <a:solidFill>
            <a:srgbClr val="FFF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Advance Materials</a:t>
            </a:r>
          </a:p>
        </p:txBody>
      </p:sp>
      <p:sp>
        <p:nvSpPr>
          <p:cNvPr id="55" name="Speech Bubble: Oval 54">
            <a:extLst>
              <a:ext uri="{FF2B5EF4-FFF2-40B4-BE49-F238E27FC236}">
                <a16:creationId xmlns:a16="http://schemas.microsoft.com/office/drawing/2014/main" id="{5EFA9437-BA5D-4022-1C76-6B03C7C359C3}"/>
              </a:ext>
            </a:extLst>
          </p:cNvPr>
          <p:cNvSpPr/>
          <p:nvPr/>
        </p:nvSpPr>
        <p:spPr>
          <a:xfrm>
            <a:off x="8742134" y="4651424"/>
            <a:ext cx="2771040" cy="291144"/>
          </a:xfrm>
          <a:prstGeom prst="wedgeEllipseCallout">
            <a:avLst>
              <a:gd name="adj1" fmla="val -77332"/>
              <a:gd name="adj2" fmla="val -11395"/>
            </a:avLst>
          </a:prstGeom>
          <a:solidFill>
            <a:srgbClr val="FFF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Accessible Materials</a:t>
            </a:r>
          </a:p>
        </p:txBody>
      </p: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D7A88557-EDB3-4736-180D-812708FCD194}"/>
              </a:ext>
            </a:extLst>
          </p:cNvPr>
          <p:cNvSpPr/>
          <p:nvPr/>
        </p:nvSpPr>
        <p:spPr>
          <a:xfrm>
            <a:off x="8802814" y="5019196"/>
            <a:ext cx="2512025" cy="236019"/>
          </a:xfrm>
          <a:prstGeom prst="wedgeEllipseCallout">
            <a:avLst>
              <a:gd name="adj1" fmla="val -82874"/>
              <a:gd name="adj2" fmla="val -14885"/>
            </a:avLst>
          </a:prstGeom>
          <a:solidFill>
            <a:srgbClr val="FFF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Accessible Activities</a:t>
            </a:r>
          </a:p>
        </p:txBody>
      </p:sp>
      <p:sp>
        <p:nvSpPr>
          <p:cNvPr id="57" name="Speech Bubble: Oval 56">
            <a:extLst>
              <a:ext uri="{FF2B5EF4-FFF2-40B4-BE49-F238E27FC236}">
                <a16:creationId xmlns:a16="http://schemas.microsoft.com/office/drawing/2014/main" id="{5017D5C5-3FDD-5FD8-F51D-BFF6BF82A606}"/>
              </a:ext>
            </a:extLst>
          </p:cNvPr>
          <p:cNvSpPr/>
          <p:nvPr/>
        </p:nvSpPr>
        <p:spPr>
          <a:xfrm>
            <a:off x="9484637" y="5436047"/>
            <a:ext cx="2150256" cy="236019"/>
          </a:xfrm>
          <a:prstGeom prst="wedgeEllipseCallout">
            <a:avLst>
              <a:gd name="adj1" fmla="val -118903"/>
              <a:gd name="adj2" fmla="val 4294"/>
            </a:avLst>
          </a:prstGeom>
          <a:solidFill>
            <a:srgbClr val="FFF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Session Format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116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Improving accessibility, inclusion, and engagement  in synchronous online learning events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485</cp:revision>
  <cp:lastPrinted>2018-10-16T09:27:54Z</cp:lastPrinted>
  <dcterms:created xsi:type="dcterms:W3CDTF">2017-05-06T04:58:44Z</dcterms:created>
  <dcterms:modified xsi:type="dcterms:W3CDTF">2023-05-19T08:51:57Z</dcterms:modified>
</cp:coreProperties>
</file>