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3"/>
  </p:notesMasterIdLst>
  <p:handoutMasterIdLst>
    <p:handoutMasterId r:id="rId24"/>
  </p:handoutMasterIdLst>
  <p:sldIdLst>
    <p:sldId id="256" r:id="rId9"/>
    <p:sldId id="319" r:id="rId10"/>
    <p:sldId id="320" r:id="rId11"/>
    <p:sldId id="321" r:id="rId12"/>
    <p:sldId id="322" r:id="rId13"/>
    <p:sldId id="323" r:id="rId14"/>
    <p:sldId id="324" r:id="rId15"/>
    <p:sldId id="327" r:id="rId16"/>
    <p:sldId id="325" r:id="rId17"/>
    <p:sldId id="328" r:id="rId18"/>
    <p:sldId id="329" r:id="rId19"/>
    <p:sldId id="326" r:id="rId20"/>
    <p:sldId id="304" r:id="rId21"/>
    <p:sldId id="3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1" d="100"/>
          <a:sy n="81" d="100"/>
        </p:scale>
        <p:origin x="725" y="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0368C-6337-4D7D-8232-CFAC07BA4CD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E78DB70C-AC4D-4DB1-8D99-5001B78DEFCD}">
      <dgm:prSet phldrT="[Text]" custT="1"/>
      <dgm:spPr/>
      <dgm:t>
        <a:bodyPr/>
        <a:lstStyle/>
        <a:p>
          <a:r>
            <a:rPr lang="en-GB" sz="2400" dirty="0"/>
            <a:t>Questionnaire 1</a:t>
          </a:r>
        </a:p>
        <a:p>
          <a:r>
            <a:rPr lang="en-GB" sz="2400" dirty="0"/>
            <a:t>(before)</a:t>
          </a:r>
        </a:p>
      </dgm:t>
    </dgm:pt>
    <dgm:pt modelId="{71F6F002-CFE1-4DD2-84C3-C789012CC002}" type="parTrans" cxnId="{5C7514EB-9F86-43E1-A036-88651C8C4543}">
      <dgm:prSet/>
      <dgm:spPr/>
      <dgm:t>
        <a:bodyPr/>
        <a:lstStyle/>
        <a:p>
          <a:endParaRPr lang="en-GB" sz="2400"/>
        </a:p>
      </dgm:t>
    </dgm:pt>
    <dgm:pt modelId="{69B049D0-F955-4A8F-A2ED-F30FF85F13E1}" type="sibTrans" cxnId="{5C7514EB-9F86-43E1-A036-88651C8C4543}">
      <dgm:prSet/>
      <dgm:spPr/>
      <dgm:t>
        <a:bodyPr/>
        <a:lstStyle/>
        <a:p>
          <a:endParaRPr lang="en-GB" sz="2400"/>
        </a:p>
      </dgm:t>
    </dgm:pt>
    <dgm:pt modelId="{5A7F27AB-704A-4F78-9E57-F27194B883D7}">
      <dgm:prSet phldrT="[Text]" custT="1"/>
      <dgm:spPr/>
      <dgm:t>
        <a:bodyPr/>
        <a:lstStyle/>
        <a:p>
          <a:r>
            <a:rPr lang="en-GB" sz="2400" dirty="0"/>
            <a:t>Questionnaire 2</a:t>
          </a:r>
        </a:p>
        <a:p>
          <a:r>
            <a:rPr lang="en-GB" sz="2400" dirty="0"/>
            <a:t>(after)</a:t>
          </a:r>
        </a:p>
      </dgm:t>
    </dgm:pt>
    <dgm:pt modelId="{38222EB9-BF54-4CA9-B44B-998CA78F3A4F}" type="parTrans" cxnId="{5D028513-2D66-4A6E-984F-F7F700E261E0}">
      <dgm:prSet/>
      <dgm:spPr/>
      <dgm:t>
        <a:bodyPr/>
        <a:lstStyle/>
        <a:p>
          <a:endParaRPr lang="en-GB" sz="2400"/>
        </a:p>
      </dgm:t>
    </dgm:pt>
    <dgm:pt modelId="{BA73350B-DFD4-4A3C-A5EA-DE89230E673B}" type="sibTrans" cxnId="{5D028513-2D66-4A6E-984F-F7F700E261E0}">
      <dgm:prSet/>
      <dgm:spPr/>
      <dgm:t>
        <a:bodyPr/>
        <a:lstStyle/>
        <a:p>
          <a:endParaRPr lang="en-GB" sz="2400"/>
        </a:p>
      </dgm:t>
    </dgm:pt>
    <dgm:pt modelId="{F5140DBC-5388-4DA1-9D3F-64AAEE72B219}">
      <dgm:prSet phldrT="[Text]" custT="1"/>
      <dgm:spPr/>
      <dgm:t>
        <a:bodyPr/>
        <a:lstStyle/>
        <a:p>
          <a:r>
            <a:rPr lang="en-GB" sz="2400" dirty="0"/>
            <a:t>Focus Groups</a:t>
          </a:r>
        </a:p>
      </dgm:t>
    </dgm:pt>
    <dgm:pt modelId="{852AAF06-9206-4BA0-83FF-5FD8076F3E1D}" type="parTrans" cxnId="{15C50BCD-2BC0-4B17-A81D-C37F3D030AA1}">
      <dgm:prSet/>
      <dgm:spPr/>
      <dgm:t>
        <a:bodyPr/>
        <a:lstStyle/>
        <a:p>
          <a:endParaRPr lang="en-GB" sz="2400"/>
        </a:p>
      </dgm:t>
    </dgm:pt>
    <dgm:pt modelId="{8D8F9F85-4D58-47B9-B950-595FBB940644}" type="sibTrans" cxnId="{15C50BCD-2BC0-4B17-A81D-C37F3D030AA1}">
      <dgm:prSet/>
      <dgm:spPr/>
      <dgm:t>
        <a:bodyPr/>
        <a:lstStyle/>
        <a:p>
          <a:endParaRPr lang="en-GB" sz="2400"/>
        </a:p>
      </dgm:t>
    </dgm:pt>
    <dgm:pt modelId="{B5BA5294-3D2C-44B8-A790-39E0A42E944F}" type="pres">
      <dgm:prSet presAssocID="{7950368C-6337-4D7D-8232-CFAC07BA4CD7}" presName="Name0" presStyleCnt="0">
        <dgm:presLayoutVars>
          <dgm:chMax val="11"/>
          <dgm:chPref val="11"/>
          <dgm:dir/>
          <dgm:resizeHandles/>
        </dgm:presLayoutVars>
      </dgm:prSet>
      <dgm:spPr/>
    </dgm:pt>
    <dgm:pt modelId="{9562446F-31B5-4BC2-B9BA-FEF6F8AE2A77}" type="pres">
      <dgm:prSet presAssocID="{F5140DBC-5388-4DA1-9D3F-64AAEE72B219}" presName="Accent3" presStyleCnt="0"/>
      <dgm:spPr/>
    </dgm:pt>
    <dgm:pt modelId="{D4416217-C07A-4F88-BEDB-CC15D4338DB5}" type="pres">
      <dgm:prSet presAssocID="{F5140DBC-5388-4DA1-9D3F-64AAEE72B219}" presName="Accent" presStyleLbl="node1" presStyleIdx="0" presStyleCnt="3"/>
      <dgm:spPr/>
    </dgm:pt>
    <dgm:pt modelId="{E786C015-92F5-4C22-B285-2AC6AE335F2B}" type="pres">
      <dgm:prSet presAssocID="{F5140DBC-5388-4DA1-9D3F-64AAEE72B219}" presName="ParentBackground3" presStyleCnt="0"/>
      <dgm:spPr/>
    </dgm:pt>
    <dgm:pt modelId="{3476ABCC-5CCC-40AF-9F51-7D529F80A74A}" type="pres">
      <dgm:prSet presAssocID="{F5140DBC-5388-4DA1-9D3F-64AAEE72B219}" presName="ParentBackground" presStyleLbl="fgAcc1" presStyleIdx="0" presStyleCnt="3"/>
      <dgm:spPr/>
    </dgm:pt>
    <dgm:pt modelId="{00BB9E96-0FB4-4B07-895D-67BEBD0EEBF0}" type="pres">
      <dgm:prSet presAssocID="{F5140DBC-5388-4DA1-9D3F-64AAEE72B219}" presName="Parent3" presStyleLbl="revTx" presStyleIdx="0" presStyleCnt="0">
        <dgm:presLayoutVars>
          <dgm:chMax val="1"/>
          <dgm:chPref val="1"/>
          <dgm:bulletEnabled val="1"/>
        </dgm:presLayoutVars>
      </dgm:prSet>
      <dgm:spPr/>
    </dgm:pt>
    <dgm:pt modelId="{E5BF8FB0-0F65-4457-8CCB-D664519147C9}" type="pres">
      <dgm:prSet presAssocID="{5A7F27AB-704A-4F78-9E57-F27194B883D7}" presName="Accent2" presStyleCnt="0"/>
      <dgm:spPr/>
    </dgm:pt>
    <dgm:pt modelId="{75883BE1-679B-4B4E-87D8-2B138D474734}" type="pres">
      <dgm:prSet presAssocID="{5A7F27AB-704A-4F78-9E57-F27194B883D7}" presName="Accent" presStyleLbl="node1" presStyleIdx="1" presStyleCnt="3"/>
      <dgm:spPr/>
    </dgm:pt>
    <dgm:pt modelId="{FB86071B-02E1-4C54-AF90-62FD379275E0}" type="pres">
      <dgm:prSet presAssocID="{5A7F27AB-704A-4F78-9E57-F27194B883D7}" presName="ParentBackground2" presStyleCnt="0"/>
      <dgm:spPr/>
    </dgm:pt>
    <dgm:pt modelId="{EE44332E-9EA9-45D4-A81B-13E53B1B2F4B}" type="pres">
      <dgm:prSet presAssocID="{5A7F27AB-704A-4F78-9E57-F27194B883D7}" presName="ParentBackground" presStyleLbl="fgAcc1" presStyleIdx="1" presStyleCnt="3"/>
      <dgm:spPr/>
    </dgm:pt>
    <dgm:pt modelId="{6D448D50-DD03-41A1-92F1-0D2387B44466}" type="pres">
      <dgm:prSet presAssocID="{5A7F27AB-704A-4F78-9E57-F27194B883D7}" presName="Parent2" presStyleLbl="revTx" presStyleIdx="0" presStyleCnt="0">
        <dgm:presLayoutVars>
          <dgm:chMax val="1"/>
          <dgm:chPref val="1"/>
          <dgm:bulletEnabled val="1"/>
        </dgm:presLayoutVars>
      </dgm:prSet>
      <dgm:spPr/>
    </dgm:pt>
    <dgm:pt modelId="{57C96B57-8C3B-4623-9F49-27B0283102F2}" type="pres">
      <dgm:prSet presAssocID="{E78DB70C-AC4D-4DB1-8D99-5001B78DEFCD}" presName="Accent1" presStyleCnt="0"/>
      <dgm:spPr/>
    </dgm:pt>
    <dgm:pt modelId="{F43540B4-8D24-4E6A-9AF7-7CD4D57F0316}" type="pres">
      <dgm:prSet presAssocID="{E78DB70C-AC4D-4DB1-8D99-5001B78DEFCD}" presName="Accent" presStyleLbl="node1" presStyleIdx="2" presStyleCnt="3"/>
      <dgm:spPr/>
    </dgm:pt>
    <dgm:pt modelId="{DD24A948-D1DD-4134-93E0-9D1E3676C0D3}" type="pres">
      <dgm:prSet presAssocID="{E78DB70C-AC4D-4DB1-8D99-5001B78DEFCD}" presName="ParentBackground1" presStyleCnt="0"/>
      <dgm:spPr/>
    </dgm:pt>
    <dgm:pt modelId="{AF01A0AA-1025-4C0E-9DE7-00C3FFF13FA8}" type="pres">
      <dgm:prSet presAssocID="{E78DB70C-AC4D-4DB1-8D99-5001B78DEFCD}" presName="ParentBackground" presStyleLbl="fgAcc1" presStyleIdx="2" presStyleCnt="3"/>
      <dgm:spPr/>
    </dgm:pt>
    <dgm:pt modelId="{7A98E14D-0FE4-49DB-A646-2D43D768336A}" type="pres">
      <dgm:prSet presAssocID="{E78DB70C-AC4D-4DB1-8D99-5001B78DEFCD}" presName="Parent1" presStyleLbl="revTx" presStyleIdx="0" presStyleCnt="0">
        <dgm:presLayoutVars>
          <dgm:chMax val="1"/>
          <dgm:chPref val="1"/>
          <dgm:bulletEnabled val="1"/>
        </dgm:presLayoutVars>
      </dgm:prSet>
      <dgm:spPr/>
    </dgm:pt>
  </dgm:ptLst>
  <dgm:cxnLst>
    <dgm:cxn modelId="{579E3D08-5521-4DEF-97D0-0CB2A00F3860}" type="presOf" srcId="{7950368C-6337-4D7D-8232-CFAC07BA4CD7}" destId="{B5BA5294-3D2C-44B8-A790-39E0A42E944F}" srcOrd="0" destOrd="0" presId="urn:microsoft.com/office/officeart/2011/layout/CircleProcess"/>
    <dgm:cxn modelId="{C965F511-4BF3-4337-B068-3C298E603AB6}" type="presOf" srcId="{F5140DBC-5388-4DA1-9D3F-64AAEE72B219}" destId="{00BB9E96-0FB4-4B07-895D-67BEBD0EEBF0}" srcOrd="1" destOrd="0" presId="urn:microsoft.com/office/officeart/2011/layout/CircleProcess"/>
    <dgm:cxn modelId="{5D028513-2D66-4A6E-984F-F7F700E261E0}" srcId="{7950368C-6337-4D7D-8232-CFAC07BA4CD7}" destId="{5A7F27AB-704A-4F78-9E57-F27194B883D7}" srcOrd="1" destOrd="0" parTransId="{38222EB9-BF54-4CA9-B44B-998CA78F3A4F}" sibTransId="{BA73350B-DFD4-4A3C-A5EA-DE89230E673B}"/>
    <dgm:cxn modelId="{78993C33-1C85-4312-BEE2-9F0052EBFB5F}" type="presOf" srcId="{5A7F27AB-704A-4F78-9E57-F27194B883D7}" destId="{EE44332E-9EA9-45D4-A81B-13E53B1B2F4B}" srcOrd="0" destOrd="0" presId="urn:microsoft.com/office/officeart/2011/layout/CircleProcess"/>
    <dgm:cxn modelId="{20074347-FCE1-4BCC-898E-008C43E449AF}" type="presOf" srcId="{5A7F27AB-704A-4F78-9E57-F27194B883D7}" destId="{6D448D50-DD03-41A1-92F1-0D2387B44466}" srcOrd="1" destOrd="0" presId="urn:microsoft.com/office/officeart/2011/layout/CircleProcess"/>
    <dgm:cxn modelId="{23906988-9AD1-4BCA-9EFF-52FEED5C03F6}" type="presOf" srcId="{E78DB70C-AC4D-4DB1-8D99-5001B78DEFCD}" destId="{AF01A0AA-1025-4C0E-9DE7-00C3FFF13FA8}" srcOrd="0" destOrd="0" presId="urn:microsoft.com/office/officeart/2011/layout/CircleProcess"/>
    <dgm:cxn modelId="{15C50BCD-2BC0-4B17-A81D-C37F3D030AA1}" srcId="{7950368C-6337-4D7D-8232-CFAC07BA4CD7}" destId="{F5140DBC-5388-4DA1-9D3F-64AAEE72B219}" srcOrd="2" destOrd="0" parTransId="{852AAF06-9206-4BA0-83FF-5FD8076F3E1D}" sibTransId="{8D8F9F85-4D58-47B9-B950-595FBB940644}"/>
    <dgm:cxn modelId="{FADB9FE1-0D62-4B30-9F63-F79424F75612}" type="presOf" srcId="{F5140DBC-5388-4DA1-9D3F-64AAEE72B219}" destId="{3476ABCC-5CCC-40AF-9F51-7D529F80A74A}" srcOrd="0" destOrd="0" presId="urn:microsoft.com/office/officeart/2011/layout/CircleProcess"/>
    <dgm:cxn modelId="{5C7514EB-9F86-43E1-A036-88651C8C4543}" srcId="{7950368C-6337-4D7D-8232-CFAC07BA4CD7}" destId="{E78DB70C-AC4D-4DB1-8D99-5001B78DEFCD}" srcOrd="0" destOrd="0" parTransId="{71F6F002-CFE1-4DD2-84C3-C789012CC002}" sibTransId="{69B049D0-F955-4A8F-A2ED-F30FF85F13E1}"/>
    <dgm:cxn modelId="{980B9EFB-EB55-4E6C-8804-C880A17D3D98}" type="presOf" srcId="{E78DB70C-AC4D-4DB1-8D99-5001B78DEFCD}" destId="{7A98E14D-0FE4-49DB-A646-2D43D768336A}" srcOrd="1" destOrd="0" presId="urn:microsoft.com/office/officeart/2011/layout/CircleProcess"/>
    <dgm:cxn modelId="{07DDA37B-EC61-4B3F-9D46-86D0B38BD91C}" type="presParOf" srcId="{B5BA5294-3D2C-44B8-A790-39E0A42E944F}" destId="{9562446F-31B5-4BC2-B9BA-FEF6F8AE2A77}" srcOrd="0" destOrd="0" presId="urn:microsoft.com/office/officeart/2011/layout/CircleProcess"/>
    <dgm:cxn modelId="{1439982F-225F-4BB2-80D7-8A8BBE0B3F05}" type="presParOf" srcId="{9562446F-31B5-4BC2-B9BA-FEF6F8AE2A77}" destId="{D4416217-C07A-4F88-BEDB-CC15D4338DB5}" srcOrd="0" destOrd="0" presId="urn:microsoft.com/office/officeart/2011/layout/CircleProcess"/>
    <dgm:cxn modelId="{BB72B93D-21D7-4A70-8931-A829B92B8493}" type="presParOf" srcId="{B5BA5294-3D2C-44B8-A790-39E0A42E944F}" destId="{E786C015-92F5-4C22-B285-2AC6AE335F2B}" srcOrd="1" destOrd="0" presId="urn:microsoft.com/office/officeart/2011/layout/CircleProcess"/>
    <dgm:cxn modelId="{4D5F2204-9306-4339-BC82-355E68F7A4F0}" type="presParOf" srcId="{E786C015-92F5-4C22-B285-2AC6AE335F2B}" destId="{3476ABCC-5CCC-40AF-9F51-7D529F80A74A}" srcOrd="0" destOrd="0" presId="urn:microsoft.com/office/officeart/2011/layout/CircleProcess"/>
    <dgm:cxn modelId="{A5E899D8-CF6A-40D7-B340-558AA286B2D0}" type="presParOf" srcId="{B5BA5294-3D2C-44B8-A790-39E0A42E944F}" destId="{00BB9E96-0FB4-4B07-895D-67BEBD0EEBF0}" srcOrd="2" destOrd="0" presId="urn:microsoft.com/office/officeart/2011/layout/CircleProcess"/>
    <dgm:cxn modelId="{B4D2402C-6D99-40CB-AC02-56E51F6FCDA1}" type="presParOf" srcId="{B5BA5294-3D2C-44B8-A790-39E0A42E944F}" destId="{E5BF8FB0-0F65-4457-8CCB-D664519147C9}" srcOrd="3" destOrd="0" presId="urn:microsoft.com/office/officeart/2011/layout/CircleProcess"/>
    <dgm:cxn modelId="{C81814CD-2027-4FF7-970B-8428E0B51A6F}" type="presParOf" srcId="{E5BF8FB0-0F65-4457-8CCB-D664519147C9}" destId="{75883BE1-679B-4B4E-87D8-2B138D474734}" srcOrd="0" destOrd="0" presId="urn:microsoft.com/office/officeart/2011/layout/CircleProcess"/>
    <dgm:cxn modelId="{56CAA012-83EB-4739-97C1-B6FE605B54F7}" type="presParOf" srcId="{B5BA5294-3D2C-44B8-A790-39E0A42E944F}" destId="{FB86071B-02E1-4C54-AF90-62FD379275E0}" srcOrd="4" destOrd="0" presId="urn:microsoft.com/office/officeart/2011/layout/CircleProcess"/>
    <dgm:cxn modelId="{B89AABCC-0C20-4287-9854-D4D8279C58F6}" type="presParOf" srcId="{FB86071B-02E1-4C54-AF90-62FD379275E0}" destId="{EE44332E-9EA9-45D4-A81B-13E53B1B2F4B}" srcOrd="0" destOrd="0" presId="urn:microsoft.com/office/officeart/2011/layout/CircleProcess"/>
    <dgm:cxn modelId="{DCF3D646-30D2-4FFD-8BC3-E548E0A4BE62}" type="presParOf" srcId="{B5BA5294-3D2C-44B8-A790-39E0A42E944F}" destId="{6D448D50-DD03-41A1-92F1-0D2387B44466}" srcOrd="5" destOrd="0" presId="urn:microsoft.com/office/officeart/2011/layout/CircleProcess"/>
    <dgm:cxn modelId="{AB662540-1485-4466-A53B-03A1AE61CD31}" type="presParOf" srcId="{B5BA5294-3D2C-44B8-A790-39E0A42E944F}" destId="{57C96B57-8C3B-4623-9F49-27B0283102F2}" srcOrd="6" destOrd="0" presId="urn:microsoft.com/office/officeart/2011/layout/CircleProcess"/>
    <dgm:cxn modelId="{8C08E648-9E14-406D-BD83-8C3A92B4FC9E}" type="presParOf" srcId="{57C96B57-8C3B-4623-9F49-27B0283102F2}" destId="{F43540B4-8D24-4E6A-9AF7-7CD4D57F0316}" srcOrd="0" destOrd="0" presId="urn:microsoft.com/office/officeart/2011/layout/CircleProcess"/>
    <dgm:cxn modelId="{797F7E42-7428-43BB-902D-4A964903F73F}" type="presParOf" srcId="{B5BA5294-3D2C-44B8-A790-39E0A42E944F}" destId="{DD24A948-D1DD-4134-93E0-9D1E3676C0D3}" srcOrd="7" destOrd="0" presId="urn:microsoft.com/office/officeart/2011/layout/CircleProcess"/>
    <dgm:cxn modelId="{CC9FEF6D-A10D-405C-A16A-259907C49962}" type="presParOf" srcId="{DD24A948-D1DD-4134-93E0-9D1E3676C0D3}" destId="{AF01A0AA-1025-4C0E-9DE7-00C3FFF13FA8}" srcOrd="0" destOrd="0" presId="urn:microsoft.com/office/officeart/2011/layout/CircleProcess"/>
    <dgm:cxn modelId="{2FAF546E-8511-47F9-B1B8-3C9FDC46D899}" type="presParOf" srcId="{B5BA5294-3D2C-44B8-A790-39E0A42E944F}" destId="{7A98E14D-0FE4-49DB-A646-2D43D768336A}"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16217-C07A-4F88-BEDB-CC15D4338DB5}">
      <dsp:nvSpPr>
        <dsp:cNvPr id="0" name=""/>
        <dsp:cNvSpPr/>
      </dsp:nvSpPr>
      <dsp:spPr>
        <a:xfrm>
          <a:off x="7812757" y="1552796"/>
          <a:ext cx="3408062" cy="34086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76ABCC-5CCC-40AF-9F51-7D529F80A74A}">
      <dsp:nvSpPr>
        <dsp:cNvPr id="0" name=""/>
        <dsp:cNvSpPr/>
      </dsp:nvSpPr>
      <dsp:spPr>
        <a:xfrm>
          <a:off x="7925916" y="1666439"/>
          <a:ext cx="3181745" cy="318140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Focus Groups</a:t>
          </a:r>
        </a:p>
      </dsp:txBody>
      <dsp:txXfrm>
        <a:off x="8380768" y="2121011"/>
        <a:ext cx="2272041" cy="2272262"/>
      </dsp:txXfrm>
    </dsp:sp>
    <dsp:sp modelId="{75883BE1-679B-4B4E-87D8-2B138D474734}">
      <dsp:nvSpPr>
        <dsp:cNvPr id="0" name=""/>
        <dsp:cNvSpPr/>
      </dsp:nvSpPr>
      <dsp:spPr>
        <a:xfrm rot="2700000">
          <a:off x="4294531" y="1556917"/>
          <a:ext cx="3399853" cy="339985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4332E-9EA9-45D4-A81B-13E53B1B2F4B}">
      <dsp:nvSpPr>
        <dsp:cNvPr id="0" name=""/>
        <dsp:cNvSpPr/>
      </dsp:nvSpPr>
      <dsp:spPr>
        <a:xfrm>
          <a:off x="4403585" y="1666439"/>
          <a:ext cx="3181745" cy="318140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Questionnaire 2</a:t>
          </a:r>
        </a:p>
        <a:p>
          <a:pPr marL="0" lvl="0" indent="0" algn="ctr" defTabSz="1066800">
            <a:lnSpc>
              <a:spcPct val="90000"/>
            </a:lnSpc>
            <a:spcBef>
              <a:spcPct val="0"/>
            </a:spcBef>
            <a:spcAft>
              <a:spcPct val="35000"/>
            </a:spcAft>
            <a:buNone/>
          </a:pPr>
          <a:r>
            <a:rPr lang="en-GB" sz="2400" kern="1200" dirty="0"/>
            <a:t>(after)</a:t>
          </a:r>
        </a:p>
      </dsp:txBody>
      <dsp:txXfrm>
        <a:off x="4858437" y="2121011"/>
        <a:ext cx="2272041" cy="2272262"/>
      </dsp:txXfrm>
    </dsp:sp>
    <dsp:sp modelId="{F43540B4-8D24-4E6A-9AF7-7CD4D57F0316}">
      <dsp:nvSpPr>
        <dsp:cNvPr id="0" name=""/>
        <dsp:cNvSpPr/>
      </dsp:nvSpPr>
      <dsp:spPr>
        <a:xfrm rot="2700000">
          <a:off x="772201" y="1556917"/>
          <a:ext cx="3399853" cy="339985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1A0AA-1025-4C0E-9DE7-00C3FFF13FA8}">
      <dsp:nvSpPr>
        <dsp:cNvPr id="0" name=""/>
        <dsp:cNvSpPr/>
      </dsp:nvSpPr>
      <dsp:spPr>
        <a:xfrm>
          <a:off x="881255" y="1666439"/>
          <a:ext cx="3181745" cy="318140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Questionnaire 1</a:t>
          </a:r>
        </a:p>
        <a:p>
          <a:pPr marL="0" lvl="0" indent="0" algn="ctr" defTabSz="1066800">
            <a:lnSpc>
              <a:spcPct val="90000"/>
            </a:lnSpc>
            <a:spcBef>
              <a:spcPct val="0"/>
            </a:spcBef>
            <a:spcAft>
              <a:spcPct val="35000"/>
            </a:spcAft>
            <a:buNone/>
          </a:pPr>
          <a:r>
            <a:rPr lang="en-GB" sz="2400" kern="1200" dirty="0"/>
            <a:t>(before)</a:t>
          </a:r>
        </a:p>
      </dsp:txBody>
      <dsp:txXfrm>
        <a:off x="1336107" y="2121011"/>
        <a:ext cx="2272041" cy="227226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14/07/2023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literature suggests that there were far more benefits to </a:t>
            </a:r>
            <a:r>
              <a:rPr lang="en-GB" dirty="0" err="1"/>
              <a:t>beign</a:t>
            </a:r>
            <a:r>
              <a:rPr lang="en-GB" dirty="0"/>
              <a:t> a peer mentor than challenges faced by students in the role. Key Benefits primarily unsurprisingly communication and professional skills. Leadership and interpersonal skills. More surprising was the deepening of knowledge of the modules. Key challenges focused on learning the role as it was new to most peer mentors, fitting the role around classes and keeping time boundaries on it. Providing feedback and dealing with difficult students was challenging as a peer.</a:t>
            </a:r>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198962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4117485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7/14/2023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eb-p-ebscohost-com.libezproxy.open.ac.uk/ehost/pdfviewer/pdfviewer?vid=0&amp;sid=5347069f-3787-4cb1-8148-aa9afa876ea7%40redis" TargetMode="External"/><Relationship Id="rId2" Type="http://schemas.openxmlformats.org/officeDocument/2006/relationships/hyperlink" Target="https://www.sciencedirect.com/science/article/pii/S2666557321000410?via%3Dihub"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Julie.Robson@open.ac.uk"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hyperlink" Target="mailto:Christopher.Hutton@open.ac.u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3200" dirty="0"/>
              <a:t>TOWARDS BEST PRACTICE IN DESIGNING SUSTAINABLE ONLINE PEER </a:t>
            </a:r>
          </a:p>
          <a:p>
            <a:r>
              <a:rPr lang="en-GB" sz="3200" dirty="0"/>
              <a:t>MENTORING AT SCALE – WHAT’S IN IT FOR THE MENTORS?</a:t>
            </a:r>
          </a:p>
        </p:txBody>
      </p:sp>
      <p:pic>
        <p:nvPicPr>
          <p:cNvPr id="7" name="Picture Placeholder 6" descr="Handshake with solid fill">
            <a:extLst>
              <a:ext uri="{FF2B5EF4-FFF2-40B4-BE49-F238E27FC236}">
                <a16:creationId xmlns:a16="http://schemas.microsoft.com/office/drawing/2014/main" id="{D33473CB-FC4F-B565-95FD-A36F8C279B4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8766" b="18766"/>
          <a:stretch>
            <a:fillRect/>
          </a:stretch>
        </p:blipFill>
        <p:spPr/>
      </p:pic>
      <p:sp>
        <p:nvSpPr>
          <p:cNvPr id="3" name="TextBox 2">
            <a:extLst>
              <a:ext uri="{FF2B5EF4-FFF2-40B4-BE49-F238E27FC236}">
                <a16:creationId xmlns:a16="http://schemas.microsoft.com/office/drawing/2014/main" id="{931BED3E-180F-5148-DB50-4BAF8A59A3F0}"/>
              </a:ext>
            </a:extLst>
          </p:cNvPr>
          <p:cNvSpPr txBox="1"/>
          <p:nvPr/>
        </p:nvSpPr>
        <p:spPr>
          <a:xfrm>
            <a:off x="408207" y="4368800"/>
            <a:ext cx="5446503" cy="1200329"/>
          </a:xfrm>
          <a:prstGeom prst="rect">
            <a:avLst/>
          </a:prstGeom>
          <a:noFill/>
        </p:spPr>
        <p:txBody>
          <a:bodyPr wrap="square" rtlCol="0">
            <a:spAutoFit/>
          </a:bodyPr>
          <a:lstStyle/>
          <a:p>
            <a:r>
              <a:rPr lang="en-GB" dirty="0">
                <a:solidFill>
                  <a:schemeClr val="bg1"/>
                </a:solidFill>
              </a:rPr>
              <a:t>Dr Julie Robson and Dr Chris Hutton</a:t>
            </a:r>
          </a:p>
          <a:p>
            <a:endParaRPr lang="en-GB" dirty="0">
              <a:solidFill>
                <a:schemeClr val="bg1"/>
              </a:solidFill>
            </a:endParaRPr>
          </a:p>
          <a:p>
            <a:r>
              <a:rPr lang="en-GB" i="1" dirty="0">
                <a:solidFill>
                  <a:schemeClr val="bg1"/>
                </a:solidFill>
              </a:rPr>
              <a:t>Senior Lecturers in Earth  &amp; Environmental Science</a:t>
            </a:r>
          </a:p>
        </p:txBody>
      </p:sp>
      <p:pic>
        <p:nvPicPr>
          <p:cNvPr id="5" name="Picture 4">
            <a:extLst>
              <a:ext uri="{FF2B5EF4-FFF2-40B4-BE49-F238E27FC236}">
                <a16:creationId xmlns:a16="http://schemas.microsoft.com/office/drawing/2014/main" id="{71E3A30E-B1A8-60C2-0C42-4BDFC6F99396}"/>
              </a:ext>
            </a:extLst>
          </p:cNvPr>
          <p:cNvPicPr>
            <a:picLocks noChangeAspect="1"/>
          </p:cNvPicPr>
          <p:nvPr/>
        </p:nvPicPr>
        <p:blipFill>
          <a:blip r:embed="rId5"/>
          <a:stretch>
            <a:fillRect/>
          </a:stretch>
        </p:blipFill>
        <p:spPr>
          <a:xfrm>
            <a:off x="2896465" y="5675431"/>
            <a:ext cx="2856161" cy="873900"/>
          </a:xfrm>
          <a:prstGeom prst="rect">
            <a:avLst/>
          </a:prstGeom>
          <a:solidFill>
            <a:schemeClr val="bg1"/>
          </a:solidFill>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9937C5-FBD1-A996-AE65-7518F0FBB609}"/>
              </a:ext>
            </a:extLst>
          </p:cNvPr>
          <p:cNvSpPr>
            <a:spLocks noGrp="1"/>
          </p:cNvSpPr>
          <p:nvPr>
            <p:ph type="body" sz="quarter" idx="24"/>
          </p:nvPr>
        </p:nvSpPr>
        <p:spPr>
          <a:xfrm>
            <a:off x="413915" y="156083"/>
            <a:ext cx="10766703" cy="497161"/>
          </a:xfrm>
        </p:spPr>
        <p:txBody>
          <a:bodyPr/>
          <a:lstStyle/>
          <a:p>
            <a:r>
              <a:rPr lang="en-GB" dirty="0"/>
              <a:t>Conclusions</a:t>
            </a:r>
          </a:p>
        </p:txBody>
      </p:sp>
      <p:sp>
        <p:nvSpPr>
          <p:cNvPr id="6" name="Text Placeholder 5">
            <a:extLst>
              <a:ext uri="{FF2B5EF4-FFF2-40B4-BE49-F238E27FC236}">
                <a16:creationId xmlns:a16="http://schemas.microsoft.com/office/drawing/2014/main" id="{2549644A-A3AC-6C00-CE9B-9266422F4EC0}"/>
              </a:ext>
            </a:extLst>
          </p:cNvPr>
          <p:cNvSpPr>
            <a:spLocks noGrp="1"/>
          </p:cNvSpPr>
          <p:nvPr>
            <p:ph type="body" sz="quarter" idx="15"/>
          </p:nvPr>
        </p:nvSpPr>
        <p:spPr>
          <a:xfrm>
            <a:off x="413915" y="954988"/>
            <a:ext cx="10156114" cy="5551511"/>
          </a:xfrm>
        </p:spPr>
        <p:txBody>
          <a:bodyPr/>
          <a:lstStyle/>
          <a:p>
            <a:pPr>
              <a:buFont typeface="Arial" panose="020B0604020202020204" pitchFamily="34" charset="0"/>
              <a:buChar char="•"/>
            </a:pPr>
            <a:r>
              <a:rPr lang="en-GB" sz="1800" dirty="0"/>
              <a:t>The experiences of our students seem to mirror the benefits and challenges of peer mentoring for mentors as recorded in the literature</a:t>
            </a:r>
          </a:p>
          <a:p>
            <a:pPr>
              <a:buFont typeface="Arial" panose="020B0604020202020204" pitchFamily="34" charset="0"/>
              <a:buChar char="•"/>
            </a:pPr>
            <a:r>
              <a:rPr lang="en-GB" sz="1800" dirty="0"/>
              <a:t>Benefits and challenges are role related rather than being dependent on mode of delivery or scale</a:t>
            </a:r>
          </a:p>
          <a:p>
            <a:pPr>
              <a:buFont typeface="Arial" panose="020B0604020202020204" pitchFamily="34" charset="0"/>
              <a:buChar char="•"/>
            </a:pPr>
            <a:r>
              <a:rPr lang="en-GB" sz="1800" dirty="0"/>
              <a:t>Benefits of being a mentor do outweigh the challenges as mentors return year after year on different modules</a:t>
            </a:r>
          </a:p>
          <a:p>
            <a:pPr>
              <a:buFont typeface="Arial" panose="020B0604020202020204" pitchFamily="34" charset="0"/>
              <a:buChar char="•"/>
            </a:pPr>
            <a:r>
              <a:rPr lang="en-GB" sz="1800" dirty="0"/>
              <a:t>The mentoring experiences changes some skills that students thought would be important – interpersonal skills being more important than having an ability to help people</a:t>
            </a:r>
          </a:p>
          <a:p>
            <a:pPr>
              <a:buFont typeface="Arial" panose="020B0604020202020204" pitchFamily="34" charset="0"/>
              <a:buChar char="•"/>
            </a:pPr>
            <a:r>
              <a:rPr lang="en-GB" sz="1800" dirty="0"/>
              <a:t>Communication skills and time management are the most important skills for the role</a:t>
            </a:r>
          </a:p>
          <a:p>
            <a:pPr>
              <a:buFont typeface="Arial" panose="020B0604020202020204" pitchFamily="34" charset="0"/>
              <a:buChar char="•"/>
            </a:pPr>
            <a:r>
              <a:rPr lang="en-GB" sz="1800" dirty="0"/>
              <a:t>Being a peer mentor is rewarding and provides increased self-confidence</a:t>
            </a:r>
          </a:p>
          <a:p>
            <a:pPr>
              <a:buFont typeface="Arial" panose="020B0604020202020204" pitchFamily="34" charset="0"/>
              <a:buChar char="•"/>
            </a:pPr>
            <a:r>
              <a:rPr lang="en-GB" sz="1800" dirty="0"/>
              <a:t>With good training and support the peer mentoring programme is sustainable</a:t>
            </a:r>
          </a:p>
          <a:p>
            <a:pPr>
              <a:buFont typeface="Arial" panose="020B0604020202020204" pitchFamily="34" charset="0"/>
              <a:buChar char="•"/>
            </a:pPr>
            <a:endParaRPr lang="en-GB" sz="1800" dirty="0"/>
          </a:p>
          <a:p>
            <a:pPr>
              <a:buFont typeface="Arial" panose="020B0604020202020204" pitchFamily="34" charset="0"/>
              <a:buChar char="•"/>
            </a:pPr>
            <a:endParaRPr lang="en-GB" sz="1800" dirty="0"/>
          </a:p>
          <a:p>
            <a:pPr>
              <a:buFont typeface="Arial" panose="020B0604020202020204" pitchFamily="34" charset="0"/>
              <a:buChar char="•"/>
            </a:pPr>
            <a:endParaRPr lang="en-GB" sz="1800" dirty="0"/>
          </a:p>
        </p:txBody>
      </p:sp>
    </p:spTree>
    <p:extLst>
      <p:ext uri="{BB962C8B-B14F-4D97-AF65-F5344CB8AC3E}">
        <p14:creationId xmlns:p14="http://schemas.microsoft.com/office/powerpoint/2010/main" val="193714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B8A30D-734E-A799-30B6-A8BE511F5728}"/>
              </a:ext>
            </a:extLst>
          </p:cNvPr>
          <p:cNvSpPr>
            <a:spLocks noGrp="1"/>
          </p:cNvSpPr>
          <p:nvPr>
            <p:ph type="body" sz="quarter" idx="24"/>
          </p:nvPr>
        </p:nvSpPr>
        <p:spPr/>
        <p:txBody>
          <a:bodyPr/>
          <a:lstStyle/>
          <a:p>
            <a:r>
              <a:rPr lang="en-GB" dirty="0"/>
              <a:t>Acknowledgements</a:t>
            </a:r>
          </a:p>
        </p:txBody>
      </p:sp>
      <p:sp>
        <p:nvSpPr>
          <p:cNvPr id="6" name="Text Placeholder 5">
            <a:extLst>
              <a:ext uri="{FF2B5EF4-FFF2-40B4-BE49-F238E27FC236}">
                <a16:creationId xmlns:a16="http://schemas.microsoft.com/office/drawing/2014/main" id="{2028FDF9-46FD-3B8A-F9F3-A447A2D8D116}"/>
              </a:ext>
            </a:extLst>
          </p:cNvPr>
          <p:cNvSpPr>
            <a:spLocks noGrp="1"/>
          </p:cNvSpPr>
          <p:nvPr>
            <p:ph type="body" sz="quarter" idx="15"/>
          </p:nvPr>
        </p:nvSpPr>
        <p:spPr>
          <a:xfrm>
            <a:off x="413915" y="1370452"/>
            <a:ext cx="9591229" cy="760325"/>
          </a:xfrm>
        </p:spPr>
        <p:txBody>
          <a:bodyPr/>
          <a:lstStyle/>
          <a:p>
            <a:r>
              <a:rPr lang="en-GB" sz="1800" dirty="0" err="1"/>
              <a:t>eSTEeM</a:t>
            </a:r>
            <a:r>
              <a:rPr lang="en-GB" sz="1800" dirty="0"/>
              <a:t> – The OU Centre for STEM Pedagogy – for funding and support</a:t>
            </a:r>
          </a:p>
          <a:p>
            <a:r>
              <a:rPr lang="en-GB" sz="1800" dirty="0"/>
              <a:t>Dr Barbara Jones – for assistance with data analysis</a:t>
            </a:r>
          </a:p>
          <a:p>
            <a:r>
              <a:rPr lang="en-GB" sz="1800" dirty="0"/>
              <a:t>Student buddy participants (too many to mention individually)</a:t>
            </a:r>
          </a:p>
        </p:txBody>
      </p:sp>
      <p:pic>
        <p:nvPicPr>
          <p:cNvPr id="7" name="Picture 6">
            <a:extLst>
              <a:ext uri="{FF2B5EF4-FFF2-40B4-BE49-F238E27FC236}">
                <a16:creationId xmlns:a16="http://schemas.microsoft.com/office/drawing/2014/main" id="{F6A8275A-370B-EA2A-7DA9-02EF797769F7}"/>
              </a:ext>
            </a:extLst>
          </p:cNvPr>
          <p:cNvPicPr>
            <a:picLocks noChangeAspect="1"/>
          </p:cNvPicPr>
          <p:nvPr/>
        </p:nvPicPr>
        <p:blipFill>
          <a:blip r:embed="rId2"/>
          <a:stretch>
            <a:fillRect/>
          </a:stretch>
        </p:blipFill>
        <p:spPr>
          <a:xfrm>
            <a:off x="8687664" y="5822187"/>
            <a:ext cx="2856161" cy="873900"/>
          </a:xfrm>
          <a:prstGeom prst="rect">
            <a:avLst/>
          </a:prstGeom>
          <a:solidFill>
            <a:schemeClr val="bg1"/>
          </a:solidFill>
        </p:spPr>
      </p:pic>
    </p:spTree>
    <p:extLst>
      <p:ext uri="{BB962C8B-B14F-4D97-AF65-F5344CB8AC3E}">
        <p14:creationId xmlns:p14="http://schemas.microsoft.com/office/powerpoint/2010/main" val="26119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49EE76-8CD9-2973-02C4-9D0B22F5671F}"/>
              </a:ext>
            </a:extLst>
          </p:cNvPr>
          <p:cNvSpPr>
            <a:spLocks noGrp="1"/>
          </p:cNvSpPr>
          <p:nvPr>
            <p:ph type="body" sz="quarter" idx="14"/>
          </p:nvPr>
        </p:nvSpPr>
        <p:spPr>
          <a:xfrm>
            <a:off x="526972" y="1303248"/>
            <a:ext cx="9705599" cy="4117837"/>
          </a:xfrm>
        </p:spPr>
        <p:txBody>
          <a:bodyPr/>
          <a:lstStyle/>
          <a:p>
            <a:endPar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p>
            <a:r>
              <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Carvalho, A. R.  and Santos, C. (2022) Developing peer mentors’ collaborative and metacognitive skill technology-enhanced peer learning program. </a:t>
            </a:r>
            <a:r>
              <a:rPr lang="en-GB" sz="1800" i="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Computers and Education Open, 3</a:t>
            </a:r>
            <a:r>
              <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Retrieved from: </a:t>
            </a:r>
            <a:r>
              <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hlinkClick r:id="rId2"/>
              </a:rPr>
              <a:t>https://www.sciencedirect.com/science/article/pii/S2666557321000410?via</a:t>
            </a:r>
            <a:r>
              <a:rPr lang="en-GB" sz="180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hlinkClick r:id="rId2"/>
              </a:rPr>
              <a:t>%3Dihub</a:t>
            </a:r>
            <a:endParaRPr lang="en-GB" sz="180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p>
            <a:endParaRPr lang="en-GB" sz="1800" dirty="0">
              <a:solidFill>
                <a:srgbClr val="000000"/>
              </a:solidFill>
              <a:latin typeface="Arial Narrow" panose="020B0606020202030204" pitchFamily="34" charset="0"/>
              <a:ea typeface="Arial Narrow" panose="020B0606020202030204" pitchFamily="34" charset="0"/>
              <a:cs typeface="Arial Narrow" panose="020B0606020202030204" pitchFamily="34" charset="0"/>
            </a:endParaRPr>
          </a:p>
          <a:p>
            <a:r>
              <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Marshall, M. Dobbs-Oates, J. </a:t>
            </a:r>
            <a:r>
              <a:rPr lang="en-GB" sz="1800" dirty="0" err="1">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Kunberger</a:t>
            </a:r>
            <a:r>
              <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T. &amp; Greene J (2021) The peer mentor experience: benefits and challenges in undergraduate Programs. </a:t>
            </a:r>
            <a:r>
              <a:rPr lang="en-GB" sz="1800" i="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Mentoring &amp; Tutoring: Partnership in Learning</a:t>
            </a:r>
            <a:r>
              <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29(1), 89-109. : 10.1080/13611267.2021.1899587 </a:t>
            </a:r>
          </a:p>
          <a:p>
            <a:endPar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p>
            <a:r>
              <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Pollard, R. and Kumar, S. (2021) Mentoring Graduate Students Online: Strategies and Challenges. </a:t>
            </a:r>
            <a:r>
              <a:rPr lang="en-GB" sz="1800" i="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International Review of Research in Open and Distributed Learning</a:t>
            </a:r>
            <a:r>
              <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22(2). Available from: </a:t>
            </a:r>
            <a:r>
              <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hlinkClick r:id="rId3"/>
              </a:rPr>
              <a:t>https://web-p-ebscohost-com.libezproxy.open.ac.uk/ehost/pdfviewer/pdfviewer?vid=0&amp;sid=5347069f-3787-4cb1-8148-aa9afa876ea7%40redis</a:t>
            </a:r>
            <a:endPar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p>
            <a:r>
              <a:rPr lang="en-GB" sz="18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a:t>
            </a:r>
            <a:endParaRPr lang="en-GB" sz="1800" dirty="0">
              <a:effectLst/>
              <a:latin typeface="Arial Narrow" panose="020B0606020202030204" pitchFamily="34" charset="0"/>
              <a:ea typeface="Arial Narrow" panose="020B0606020202030204" pitchFamily="34" charset="0"/>
              <a:cs typeface="Arial Narrow" panose="020B0606020202030204" pitchFamily="34" charset="0"/>
            </a:endParaRPr>
          </a:p>
          <a:p>
            <a:endParaRPr lang="en-GB" sz="1800" dirty="0">
              <a:effectLst/>
              <a:latin typeface="Arial Narrow" panose="020B0606020202030204" pitchFamily="34" charset="0"/>
              <a:ea typeface="Arial Narrow" panose="020B0606020202030204" pitchFamily="34" charset="0"/>
              <a:cs typeface="Arial Narrow" panose="020B0606020202030204" pitchFamily="34" charset="0"/>
            </a:endParaRPr>
          </a:p>
          <a:p>
            <a:endParaRPr lang="en-GB" dirty="0"/>
          </a:p>
        </p:txBody>
      </p:sp>
      <p:sp>
        <p:nvSpPr>
          <p:cNvPr id="4" name="Text Placeholder 3">
            <a:extLst>
              <a:ext uri="{FF2B5EF4-FFF2-40B4-BE49-F238E27FC236}">
                <a16:creationId xmlns:a16="http://schemas.microsoft.com/office/drawing/2014/main" id="{9F54C3D0-F91A-FA7F-0012-8C6E6E5321BC}"/>
              </a:ext>
            </a:extLst>
          </p:cNvPr>
          <p:cNvSpPr>
            <a:spLocks noGrp="1"/>
          </p:cNvSpPr>
          <p:nvPr>
            <p:ph type="body" sz="quarter" idx="24"/>
          </p:nvPr>
        </p:nvSpPr>
        <p:spPr/>
        <p:txBody>
          <a:bodyPr/>
          <a:lstStyle/>
          <a:p>
            <a:r>
              <a:rPr lang="en-GB" dirty="0"/>
              <a:t>Key References</a:t>
            </a:r>
          </a:p>
        </p:txBody>
      </p:sp>
    </p:spTree>
    <p:extLst>
      <p:ext uri="{BB962C8B-B14F-4D97-AF65-F5344CB8AC3E}">
        <p14:creationId xmlns:p14="http://schemas.microsoft.com/office/powerpoint/2010/main" val="208512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509500" y="1092517"/>
            <a:ext cx="10305255" cy="608965"/>
          </a:xfrm>
        </p:spPr>
        <p:txBody>
          <a:bodyPr/>
          <a:lstStyle/>
          <a:p>
            <a:r>
              <a:rPr lang="en-GB" dirty="0"/>
              <a:t>Thank you – any questions?</a:t>
            </a:r>
          </a:p>
        </p:txBody>
      </p:sp>
      <p:sp>
        <p:nvSpPr>
          <p:cNvPr id="3" name="TextBox 2">
            <a:extLst>
              <a:ext uri="{FF2B5EF4-FFF2-40B4-BE49-F238E27FC236}">
                <a16:creationId xmlns:a16="http://schemas.microsoft.com/office/drawing/2014/main" id="{CA60DB5F-8E58-3B97-4B24-24E832815AB3}"/>
              </a:ext>
            </a:extLst>
          </p:cNvPr>
          <p:cNvSpPr txBox="1"/>
          <p:nvPr/>
        </p:nvSpPr>
        <p:spPr>
          <a:xfrm>
            <a:off x="509500" y="3183467"/>
            <a:ext cx="5446503" cy="1200329"/>
          </a:xfrm>
          <a:prstGeom prst="rect">
            <a:avLst/>
          </a:prstGeom>
          <a:noFill/>
        </p:spPr>
        <p:txBody>
          <a:bodyPr wrap="square" rtlCol="0">
            <a:spAutoFit/>
          </a:bodyPr>
          <a:lstStyle/>
          <a:p>
            <a:r>
              <a:rPr lang="en-GB" dirty="0">
                <a:solidFill>
                  <a:schemeClr val="bg1"/>
                </a:solidFill>
                <a:hlinkClick r:id="rId3"/>
              </a:rPr>
              <a:t>Julie.Robson@open.ac.uk</a:t>
            </a:r>
            <a:r>
              <a:rPr lang="en-GB" dirty="0">
                <a:solidFill>
                  <a:schemeClr val="bg1"/>
                </a:solidFill>
              </a:rPr>
              <a:t> </a:t>
            </a:r>
          </a:p>
          <a:p>
            <a:endParaRPr lang="en-GB" dirty="0">
              <a:solidFill>
                <a:schemeClr val="bg1"/>
              </a:solidFill>
            </a:endParaRPr>
          </a:p>
          <a:p>
            <a:r>
              <a:rPr lang="en-GB" dirty="0">
                <a:solidFill>
                  <a:schemeClr val="bg1"/>
                </a:solidFill>
                <a:hlinkClick r:id="rId4"/>
              </a:rPr>
              <a:t>Christopher.Hutton@open.ac.uk</a:t>
            </a:r>
            <a:r>
              <a:rPr lang="en-GB" dirty="0">
                <a:solidFill>
                  <a:schemeClr val="bg1"/>
                </a:solidFill>
              </a:rPr>
              <a:t> </a:t>
            </a:r>
          </a:p>
          <a:p>
            <a:endParaRPr lang="en-GB" dirty="0">
              <a:solidFill>
                <a:schemeClr val="bg1"/>
              </a:solidFill>
            </a:endParaRPr>
          </a:p>
        </p:txBody>
      </p:sp>
    </p:spTree>
    <p:extLst>
      <p:ext uri="{BB962C8B-B14F-4D97-AF65-F5344CB8AC3E}">
        <p14:creationId xmlns:p14="http://schemas.microsoft.com/office/powerpoint/2010/main" val="133914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5F0196-B6C1-F98C-7FB6-CECA5B878333}"/>
              </a:ext>
            </a:extLst>
          </p:cNvPr>
          <p:cNvSpPr>
            <a:spLocks noGrp="1"/>
          </p:cNvSpPr>
          <p:nvPr>
            <p:ph type="body" sz="quarter" idx="11"/>
          </p:nvPr>
        </p:nvSpPr>
        <p:spPr/>
        <p:txBody>
          <a:bodyPr/>
          <a:lstStyle/>
          <a:p>
            <a:r>
              <a:rPr lang="en-GB" dirty="0"/>
              <a:t>Overview</a:t>
            </a:r>
          </a:p>
        </p:txBody>
      </p:sp>
      <p:pic>
        <p:nvPicPr>
          <p:cNvPr id="11" name="Picture Placeholder 10" descr="List with solid fill">
            <a:extLst>
              <a:ext uri="{FF2B5EF4-FFF2-40B4-BE49-F238E27FC236}">
                <a16:creationId xmlns:a16="http://schemas.microsoft.com/office/drawing/2014/main" id="{E8A7D8E9-2FB9-6A5F-7047-D3CA7F9A6CA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54" b="654"/>
          <a:stretch>
            <a:fillRect/>
          </a:stretch>
        </p:blipFill>
        <p:spPr/>
      </p:pic>
      <p:sp>
        <p:nvSpPr>
          <p:cNvPr id="9" name="TextBox 8">
            <a:extLst>
              <a:ext uri="{FF2B5EF4-FFF2-40B4-BE49-F238E27FC236}">
                <a16:creationId xmlns:a16="http://schemas.microsoft.com/office/drawing/2014/main" id="{8586F0C0-4310-C50E-7DE2-1DFAB20813CA}"/>
              </a:ext>
            </a:extLst>
          </p:cNvPr>
          <p:cNvSpPr txBox="1"/>
          <p:nvPr/>
        </p:nvSpPr>
        <p:spPr>
          <a:xfrm>
            <a:off x="5407378" y="1399822"/>
            <a:ext cx="5700889"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Introduction</a:t>
            </a:r>
          </a:p>
          <a:p>
            <a:pPr marL="742950" lvl="1" indent="-285750">
              <a:buFont typeface="Arial" panose="020B0604020202020204" pitchFamily="34" charset="0"/>
              <a:buChar char="•"/>
            </a:pPr>
            <a:r>
              <a:rPr lang="en-GB" sz="2400" dirty="0">
                <a:solidFill>
                  <a:schemeClr val="bg1"/>
                </a:solidFill>
              </a:rPr>
              <a:t>Background</a:t>
            </a:r>
          </a:p>
          <a:p>
            <a:pPr marL="742950" lvl="1" indent="-285750">
              <a:buFont typeface="Arial" panose="020B0604020202020204" pitchFamily="34" charset="0"/>
              <a:buChar char="•"/>
            </a:pPr>
            <a:r>
              <a:rPr lang="en-GB" sz="2400" dirty="0">
                <a:solidFill>
                  <a:schemeClr val="bg1"/>
                </a:solidFill>
              </a:rPr>
              <a:t>Student Buddy Scheme</a:t>
            </a:r>
          </a:p>
          <a:p>
            <a:pPr marL="742950" lvl="1" indent="-285750">
              <a:buFont typeface="Arial" panose="020B0604020202020204" pitchFamily="34" charset="0"/>
              <a:buChar char="•"/>
            </a:pPr>
            <a:r>
              <a:rPr lang="en-GB" sz="2400" dirty="0">
                <a:solidFill>
                  <a:schemeClr val="bg1"/>
                </a:solidFill>
              </a:rPr>
              <a:t>Research Questions</a:t>
            </a:r>
          </a:p>
          <a:p>
            <a:pPr marL="285750" indent="-285750">
              <a:buFont typeface="Arial" panose="020B0604020202020204" pitchFamily="34" charset="0"/>
              <a:buChar char="•"/>
            </a:pPr>
            <a:r>
              <a:rPr lang="en-GB" sz="2400" dirty="0">
                <a:solidFill>
                  <a:schemeClr val="bg1"/>
                </a:solidFill>
              </a:rPr>
              <a:t>Methods</a:t>
            </a:r>
          </a:p>
          <a:p>
            <a:pPr marL="285750" indent="-285750">
              <a:buFont typeface="Arial" panose="020B0604020202020204" pitchFamily="34" charset="0"/>
              <a:buChar char="•"/>
            </a:pPr>
            <a:r>
              <a:rPr lang="en-GB" sz="2400" dirty="0">
                <a:solidFill>
                  <a:schemeClr val="bg1"/>
                </a:solidFill>
              </a:rPr>
              <a:t>Results </a:t>
            </a:r>
          </a:p>
          <a:p>
            <a:pPr marL="742950" lvl="1" indent="-285750">
              <a:buFont typeface="Arial" panose="020B0604020202020204" pitchFamily="34" charset="0"/>
              <a:buChar char="•"/>
            </a:pPr>
            <a:r>
              <a:rPr lang="en-GB" sz="2400" dirty="0">
                <a:solidFill>
                  <a:schemeClr val="bg1"/>
                </a:solidFill>
              </a:rPr>
              <a:t>Questionnaire 1</a:t>
            </a:r>
          </a:p>
          <a:p>
            <a:pPr marL="742950" lvl="1" indent="-285750">
              <a:buFont typeface="Arial" panose="020B0604020202020204" pitchFamily="34" charset="0"/>
              <a:buChar char="•"/>
            </a:pPr>
            <a:r>
              <a:rPr lang="en-GB" sz="2400" dirty="0">
                <a:solidFill>
                  <a:schemeClr val="bg1"/>
                </a:solidFill>
              </a:rPr>
              <a:t>Questionnaire 2</a:t>
            </a:r>
          </a:p>
          <a:p>
            <a:pPr marL="742950" lvl="1" indent="-285750">
              <a:buFont typeface="Arial" panose="020B0604020202020204" pitchFamily="34" charset="0"/>
              <a:buChar char="•"/>
            </a:pPr>
            <a:r>
              <a:rPr lang="en-GB" sz="2400" dirty="0">
                <a:solidFill>
                  <a:schemeClr val="bg1"/>
                </a:solidFill>
              </a:rPr>
              <a:t>Focus Groups</a:t>
            </a:r>
          </a:p>
          <a:p>
            <a:pPr marL="285750" indent="-285750">
              <a:buFont typeface="Arial" panose="020B0604020202020204" pitchFamily="34" charset="0"/>
              <a:buChar char="•"/>
            </a:pPr>
            <a:r>
              <a:rPr lang="en-GB" sz="2400" dirty="0">
                <a:solidFill>
                  <a:schemeClr val="bg1"/>
                </a:solidFill>
              </a:rPr>
              <a:t>Conclusions</a:t>
            </a:r>
          </a:p>
        </p:txBody>
      </p:sp>
    </p:spTree>
    <p:extLst>
      <p:ext uri="{BB962C8B-B14F-4D97-AF65-F5344CB8AC3E}">
        <p14:creationId xmlns:p14="http://schemas.microsoft.com/office/powerpoint/2010/main" val="131365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2D998A-8601-5648-A1EF-9019C89E6074}"/>
              </a:ext>
            </a:extLst>
          </p:cNvPr>
          <p:cNvSpPr>
            <a:spLocks noGrp="1"/>
          </p:cNvSpPr>
          <p:nvPr>
            <p:ph type="body" sz="quarter" idx="24"/>
          </p:nvPr>
        </p:nvSpPr>
        <p:spPr/>
        <p:txBody>
          <a:bodyPr/>
          <a:lstStyle/>
          <a:p>
            <a:r>
              <a:rPr lang="en-GB" dirty="0"/>
              <a:t>Introduction</a:t>
            </a:r>
          </a:p>
        </p:txBody>
      </p:sp>
      <p:sp>
        <p:nvSpPr>
          <p:cNvPr id="5" name="Text Placeholder 4">
            <a:extLst>
              <a:ext uri="{FF2B5EF4-FFF2-40B4-BE49-F238E27FC236}">
                <a16:creationId xmlns:a16="http://schemas.microsoft.com/office/drawing/2014/main" id="{9A81F5CF-0611-D4EC-B21B-24623C945BAB}"/>
              </a:ext>
            </a:extLst>
          </p:cNvPr>
          <p:cNvSpPr>
            <a:spLocks noGrp="1"/>
          </p:cNvSpPr>
          <p:nvPr>
            <p:ph type="body" sz="quarter" idx="25"/>
          </p:nvPr>
        </p:nvSpPr>
        <p:spPr/>
        <p:txBody>
          <a:bodyPr/>
          <a:lstStyle/>
          <a:p>
            <a:r>
              <a:rPr lang="en-GB" dirty="0"/>
              <a:t>Peer mentoring in Higher Education and Distance Learning</a:t>
            </a:r>
          </a:p>
        </p:txBody>
      </p:sp>
      <p:sp>
        <p:nvSpPr>
          <p:cNvPr id="3" name="Text Placeholder 2">
            <a:extLst>
              <a:ext uri="{FF2B5EF4-FFF2-40B4-BE49-F238E27FC236}">
                <a16:creationId xmlns:a16="http://schemas.microsoft.com/office/drawing/2014/main" id="{24FC929F-1954-C777-6FE6-CF8F100910EA}"/>
              </a:ext>
            </a:extLst>
          </p:cNvPr>
          <p:cNvSpPr>
            <a:spLocks noGrp="1"/>
          </p:cNvSpPr>
          <p:nvPr>
            <p:ph type="body" sz="quarter" idx="15"/>
          </p:nvPr>
        </p:nvSpPr>
        <p:spPr>
          <a:xfrm>
            <a:off x="2884094" y="1578132"/>
            <a:ext cx="8687802" cy="599308"/>
          </a:xfrm>
        </p:spPr>
        <p:txBody>
          <a:bodyPr/>
          <a:lstStyle/>
          <a:p>
            <a:pPr marL="0" indent="0">
              <a:buNone/>
            </a:pPr>
            <a:r>
              <a:rPr lang="en-GB" dirty="0"/>
              <a:t>The literature identified both benefits and challenges to student peer mentors</a:t>
            </a:r>
          </a:p>
        </p:txBody>
      </p:sp>
      <p:pic>
        <p:nvPicPr>
          <p:cNvPr id="10" name="Picture 9">
            <a:extLst>
              <a:ext uri="{FF2B5EF4-FFF2-40B4-BE49-F238E27FC236}">
                <a16:creationId xmlns:a16="http://schemas.microsoft.com/office/drawing/2014/main" id="{EAE537AF-E8BD-B61E-302C-2646FE59DB51}"/>
              </a:ext>
            </a:extLst>
          </p:cNvPr>
          <p:cNvPicPr>
            <a:picLocks noChangeAspect="1"/>
          </p:cNvPicPr>
          <p:nvPr/>
        </p:nvPicPr>
        <p:blipFill>
          <a:blip r:embed="rId3"/>
          <a:stretch>
            <a:fillRect/>
          </a:stretch>
        </p:blipFill>
        <p:spPr>
          <a:xfrm>
            <a:off x="325764" y="1877785"/>
            <a:ext cx="5100841" cy="3102429"/>
          </a:xfrm>
          <a:prstGeom prst="rect">
            <a:avLst/>
          </a:prstGeom>
        </p:spPr>
      </p:pic>
      <p:sp>
        <p:nvSpPr>
          <p:cNvPr id="11" name="TextBox 10">
            <a:extLst>
              <a:ext uri="{FF2B5EF4-FFF2-40B4-BE49-F238E27FC236}">
                <a16:creationId xmlns:a16="http://schemas.microsoft.com/office/drawing/2014/main" id="{830792DC-6594-DFEA-14A2-90B4639D08CA}"/>
              </a:ext>
            </a:extLst>
          </p:cNvPr>
          <p:cNvSpPr txBox="1"/>
          <p:nvPr/>
        </p:nvSpPr>
        <p:spPr>
          <a:xfrm>
            <a:off x="528582" y="1693119"/>
            <a:ext cx="1604927" cy="523220"/>
          </a:xfrm>
          <a:prstGeom prst="rect">
            <a:avLst/>
          </a:prstGeom>
          <a:noFill/>
        </p:spPr>
        <p:txBody>
          <a:bodyPr wrap="none" rtlCol="0">
            <a:spAutoFit/>
          </a:bodyPr>
          <a:lstStyle/>
          <a:p>
            <a:r>
              <a:rPr lang="en-GB" sz="2800" dirty="0"/>
              <a:t>Benefits</a:t>
            </a:r>
          </a:p>
        </p:txBody>
      </p:sp>
      <p:pic>
        <p:nvPicPr>
          <p:cNvPr id="13" name="Picture 12">
            <a:extLst>
              <a:ext uri="{FF2B5EF4-FFF2-40B4-BE49-F238E27FC236}">
                <a16:creationId xmlns:a16="http://schemas.microsoft.com/office/drawing/2014/main" id="{D900FA61-B1B8-04A4-69DC-82075D54B2A8}"/>
              </a:ext>
            </a:extLst>
          </p:cNvPr>
          <p:cNvPicPr>
            <a:picLocks noChangeAspect="1"/>
          </p:cNvPicPr>
          <p:nvPr/>
        </p:nvPicPr>
        <p:blipFill>
          <a:blip r:embed="rId4"/>
          <a:stretch>
            <a:fillRect/>
          </a:stretch>
        </p:blipFill>
        <p:spPr>
          <a:xfrm>
            <a:off x="6663727" y="3087255"/>
            <a:ext cx="4755387" cy="3009512"/>
          </a:xfrm>
          <a:prstGeom prst="rect">
            <a:avLst/>
          </a:prstGeom>
        </p:spPr>
      </p:pic>
      <p:sp>
        <p:nvSpPr>
          <p:cNvPr id="14" name="TextBox 13">
            <a:extLst>
              <a:ext uri="{FF2B5EF4-FFF2-40B4-BE49-F238E27FC236}">
                <a16:creationId xmlns:a16="http://schemas.microsoft.com/office/drawing/2014/main" id="{D9335A79-81A4-0234-6314-E07B074E424B}"/>
              </a:ext>
            </a:extLst>
          </p:cNvPr>
          <p:cNvSpPr txBox="1"/>
          <p:nvPr/>
        </p:nvSpPr>
        <p:spPr>
          <a:xfrm>
            <a:off x="9802182" y="2587076"/>
            <a:ext cx="2214068" cy="523220"/>
          </a:xfrm>
          <a:prstGeom prst="rect">
            <a:avLst/>
          </a:prstGeom>
          <a:noFill/>
        </p:spPr>
        <p:txBody>
          <a:bodyPr wrap="none" rtlCol="0">
            <a:spAutoFit/>
          </a:bodyPr>
          <a:lstStyle/>
          <a:p>
            <a:r>
              <a:rPr lang="en-GB" sz="2800" dirty="0"/>
              <a:t>Challenges</a:t>
            </a:r>
          </a:p>
        </p:txBody>
      </p:sp>
      <p:sp>
        <p:nvSpPr>
          <p:cNvPr id="15" name="TextBox 14">
            <a:extLst>
              <a:ext uri="{FF2B5EF4-FFF2-40B4-BE49-F238E27FC236}">
                <a16:creationId xmlns:a16="http://schemas.microsoft.com/office/drawing/2014/main" id="{0DB29F0F-F0F7-8D37-D695-B4406687AA8A}"/>
              </a:ext>
            </a:extLst>
          </p:cNvPr>
          <p:cNvSpPr txBox="1"/>
          <p:nvPr/>
        </p:nvSpPr>
        <p:spPr>
          <a:xfrm>
            <a:off x="2133509" y="5471854"/>
            <a:ext cx="3462807" cy="369332"/>
          </a:xfrm>
          <a:prstGeom prst="rect">
            <a:avLst/>
          </a:prstGeom>
          <a:noFill/>
        </p:spPr>
        <p:txBody>
          <a:bodyPr wrap="none" rtlCol="0">
            <a:spAutoFit/>
          </a:bodyPr>
          <a:lstStyle/>
          <a:p>
            <a:r>
              <a:rPr lang="en-GB" dirty="0"/>
              <a:t>What did our students think?</a:t>
            </a:r>
          </a:p>
        </p:txBody>
      </p:sp>
    </p:spTree>
    <p:extLst>
      <p:ext uri="{BB962C8B-B14F-4D97-AF65-F5344CB8AC3E}">
        <p14:creationId xmlns:p14="http://schemas.microsoft.com/office/powerpoint/2010/main" val="132654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B5C5B9-E956-DE0F-CDF9-168A6A6AC7F7}"/>
              </a:ext>
            </a:extLst>
          </p:cNvPr>
          <p:cNvSpPr>
            <a:spLocks noGrp="1"/>
          </p:cNvSpPr>
          <p:nvPr>
            <p:ph type="body" sz="quarter" idx="24"/>
          </p:nvPr>
        </p:nvSpPr>
        <p:spPr>
          <a:xfrm>
            <a:off x="413915" y="167598"/>
            <a:ext cx="10766703" cy="497161"/>
          </a:xfrm>
        </p:spPr>
        <p:txBody>
          <a:bodyPr/>
          <a:lstStyle/>
          <a:p>
            <a:r>
              <a:rPr lang="en-GB" dirty="0"/>
              <a:t>Introduction</a:t>
            </a:r>
          </a:p>
        </p:txBody>
      </p:sp>
      <p:sp>
        <p:nvSpPr>
          <p:cNvPr id="5" name="Text Placeholder 4">
            <a:extLst>
              <a:ext uri="{FF2B5EF4-FFF2-40B4-BE49-F238E27FC236}">
                <a16:creationId xmlns:a16="http://schemas.microsoft.com/office/drawing/2014/main" id="{49927C93-D945-4196-8911-7416FDA6ADC7}"/>
              </a:ext>
            </a:extLst>
          </p:cNvPr>
          <p:cNvSpPr>
            <a:spLocks noGrp="1"/>
          </p:cNvSpPr>
          <p:nvPr>
            <p:ph type="body" sz="quarter" idx="25"/>
          </p:nvPr>
        </p:nvSpPr>
        <p:spPr>
          <a:xfrm>
            <a:off x="413915" y="724079"/>
            <a:ext cx="10766703" cy="289311"/>
          </a:xfrm>
        </p:spPr>
        <p:txBody>
          <a:bodyPr/>
          <a:lstStyle/>
          <a:p>
            <a:r>
              <a:rPr lang="en-GB" dirty="0"/>
              <a:t>The Student Buddy Programme</a:t>
            </a:r>
          </a:p>
        </p:txBody>
      </p:sp>
      <p:sp>
        <p:nvSpPr>
          <p:cNvPr id="6" name="Text Placeholder 5">
            <a:extLst>
              <a:ext uri="{FF2B5EF4-FFF2-40B4-BE49-F238E27FC236}">
                <a16:creationId xmlns:a16="http://schemas.microsoft.com/office/drawing/2014/main" id="{24E59A71-67DB-CE80-1AA6-89B37191EE3A}"/>
              </a:ext>
            </a:extLst>
          </p:cNvPr>
          <p:cNvSpPr>
            <a:spLocks noGrp="1"/>
          </p:cNvSpPr>
          <p:nvPr>
            <p:ph type="body" sz="quarter" idx="15"/>
          </p:nvPr>
        </p:nvSpPr>
        <p:spPr>
          <a:xfrm>
            <a:off x="413914" y="1362022"/>
            <a:ext cx="4287177" cy="4296499"/>
          </a:xfrm>
        </p:spPr>
        <p:txBody>
          <a:bodyPr/>
          <a:lstStyle/>
          <a:p>
            <a:r>
              <a:rPr lang="en-GB" sz="1800" dirty="0"/>
              <a:t>Pilot in 2017</a:t>
            </a:r>
          </a:p>
          <a:p>
            <a:r>
              <a:rPr lang="en-GB" sz="1800" dirty="0"/>
              <a:t>Since grown to cover nearly all modules in School</a:t>
            </a:r>
          </a:p>
          <a:p>
            <a:r>
              <a:rPr lang="en-GB" sz="1800" dirty="0"/>
              <a:t>Peer mentors (“buddies”) selected from module’s recent “graduates”</a:t>
            </a:r>
          </a:p>
          <a:p>
            <a:r>
              <a:rPr lang="en-GB" sz="1800" dirty="0"/>
              <a:t>Training provided</a:t>
            </a:r>
          </a:p>
          <a:p>
            <a:r>
              <a:rPr lang="en-GB" sz="1800" dirty="0"/>
              <a:t>Buddies operate on rota via a forum : non-academic support</a:t>
            </a:r>
          </a:p>
          <a:p>
            <a:r>
              <a:rPr lang="en-GB" sz="1800" dirty="0"/>
              <a:t>Associate Lecturer (AL) assigned to support buddies.</a:t>
            </a:r>
          </a:p>
        </p:txBody>
      </p:sp>
      <p:graphicFrame>
        <p:nvGraphicFramePr>
          <p:cNvPr id="7" name="Table 6">
            <a:extLst>
              <a:ext uri="{FF2B5EF4-FFF2-40B4-BE49-F238E27FC236}">
                <a16:creationId xmlns:a16="http://schemas.microsoft.com/office/drawing/2014/main" id="{B81209FF-C771-0FD1-DBD3-CA9B2BB55CA4}"/>
              </a:ext>
            </a:extLst>
          </p:cNvPr>
          <p:cNvGraphicFramePr>
            <a:graphicFrameLocks noGrp="1"/>
          </p:cNvGraphicFramePr>
          <p:nvPr>
            <p:extLst>
              <p:ext uri="{D42A27DB-BD31-4B8C-83A1-F6EECF244321}">
                <p14:modId xmlns:p14="http://schemas.microsoft.com/office/powerpoint/2010/main" val="579234483"/>
              </p:ext>
            </p:extLst>
          </p:nvPr>
        </p:nvGraphicFramePr>
        <p:xfrm>
          <a:off x="5113868" y="1093162"/>
          <a:ext cx="6457244" cy="4663440"/>
        </p:xfrm>
        <a:graphic>
          <a:graphicData uri="http://schemas.openxmlformats.org/drawingml/2006/table">
            <a:tbl>
              <a:tblPr>
                <a:tableStyleId>{5C22544A-7EE6-4342-B048-85BDC9FD1C3A}</a:tableStyleId>
              </a:tblPr>
              <a:tblGrid>
                <a:gridCol w="1698241">
                  <a:extLst>
                    <a:ext uri="{9D8B030D-6E8A-4147-A177-3AD203B41FA5}">
                      <a16:colId xmlns:a16="http://schemas.microsoft.com/office/drawing/2014/main" val="4157699707"/>
                    </a:ext>
                  </a:extLst>
                </a:gridCol>
                <a:gridCol w="2118126">
                  <a:extLst>
                    <a:ext uri="{9D8B030D-6E8A-4147-A177-3AD203B41FA5}">
                      <a16:colId xmlns:a16="http://schemas.microsoft.com/office/drawing/2014/main" val="1888496717"/>
                    </a:ext>
                  </a:extLst>
                </a:gridCol>
                <a:gridCol w="2640877">
                  <a:extLst>
                    <a:ext uri="{9D8B030D-6E8A-4147-A177-3AD203B41FA5}">
                      <a16:colId xmlns:a16="http://schemas.microsoft.com/office/drawing/2014/main" val="857078413"/>
                    </a:ext>
                  </a:extLst>
                </a:gridCol>
              </a:tblGrid>
              <a:tr h="537563">
                <a:tc>
                  <a:txBody>
                    <a:bodyPr/>
                    <a:lstStyle/>
                    <a:p>
                      <a:r>
                        <a:rPr lang="en-GB" sz="1800" dirty="0">
                          <a:effectLst/>
                        </a:rPr>
                        <a:t> </a:t>
                      </a:r>
                      <a:endParaRPr lang="en-GB"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effectLst/>
                        </a:rPr>
                        <a:t>Number of peer mentors </a:t>
                      </a:r>
                      <a:endParaRPr lang="en-GB"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a:effectLst/>
                        </a:rPr>
                        <a:t>Number of registered students</a:t>
                      </a:r>
                      <a:endParaRPr lang="en-GB"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2164543"/>
                  </a:ext>
                </a:extLst>
              </a:tr>
              <a:tr h="806344">
                <a:tc>
                  <a:txBody>
                    <a:bodyPr/>
                    <a:lstStyle/>
                    <a:p>
                      <a:r>
                        <a:rPr lang="en-GB" sz="1800">
                          <a:effectLst/>
                        </a:rPr>
                        <a:t>Year 1</a:t>
                      </a:r>
                    </a:p>
                    <a:p>
                      <a:r>
                        <a:rPr lang="en-GB" sz="1800">
                          <a:effectLst/>
                        </a:rPr>
                        <a:t>(1 module) </a:t>
                      </a:r>
                    </a:p>
                    <a:p>
                      <a:r>
                        <a:rPr lang="en-GB" sz="1800">
                          <a:effectLst/>
                        </a:rPr>
                        <a:t>60 credits</a:t>
                      </a:r>
                      <a:endParaRPr lang="en-GB"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effectLst/>
                        </a:rPr>
                        <a:t>10</a:t>
                      </a:r>
                      <a:endParaRPr lang="en-GB"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a:effectLst/>
                        </a:rPr>
                        <a:t>1795</a:t>
                      </a:r>
                      <a:endParaRPr lang="en-GB"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4107320"/>
                  </a:ext>
                </a:extLst>
              </a:tr>
              <a:tr h="806344">
                <a:tc>
                  <a:txBody>
                    <a:bodyPr/>
                    <a:lstStyle/>
                    <a:p>
                      <a:r>
                        <a:rPr lang="en-GB" sz="1800">
                          <a:effectLst/>
                        </a:rPr>
                        <a:t>Year 2</a:t>
                      </a:r>
                    </a:p>
                    <a:p>
                      <a:r>
                        <a:rPr lang="en-GB" sz="1800">
                          <a:effectLst/>
                        </a:rPr>
                        <a:t>(2 modules) </a:t>
                      </a:r>
                    </a:p>
                    <a:p>
                      <a:r>
                        <a:rPr lang="en-GB" sz="1800">
                          <a:effectLst/>
                        </a:rPr>
                        <a:t>60 credits</a:t>
                      </a:r>
                      <a:endParaRPr lang="en-GB"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effectLst/>
                        </a:rPr>
                        <a:t>9</a:t>
                      </a:r>
                      <a:endParaRPr lang="en-GB"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effectLst/>
                        </a:rPr>
                        <a:t>1062</a:t>
                      </a:r>
                      <a:endParaRPr lang="en-GB"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042205"/>
                  </a:ext>
                </a:extLst>
              </a:tr>
              <a:tr h="806344">
                <a:tc>
                  <a:txBody>
                    <a:bodyPr/>
                    <a:lstStyle/>
                    <a:p>
                      <a:r>
                        <a:rPr lang="en-GB" sz="1800">
                          <a:effectLst/>
                        </a:rPr>
                        <a:t>Year 3</a:t>
                      </a:r>
                    </a:p>
                    <a:p>
                      <a:r>
                        <a:rPr lang="en-GB" sz="1800">
                          <a:effectLst/>
                        </a:rPr>
                        <a:t>(2 modules) </a:t>
                      </a:r>
                    </a:p>
                    <a:p>
                      <a:r>
                        <a:rPr lang="en-GB" sz="1800">
                          <a:effectLst/>
                        </a:rPr>
                        <a:t>60 credits</a:t>
                      </a:r>
                      <a:endParaRPr lang="en-GB"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a:effectLst/>
                        </a:rPr>
                        <a:t>5</a:t>
                      </a:r>
                      <a:endParaRPr lang="en-GB"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effectLst/>
                        </a:rPr>
                        <a:t>915</a:t>
                      </a:r>
                      <a:endParaRPr lang="en-GB"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555862"/>
                  </a:ext>
                </a:extLst>
              </a:tr>
              <a:tr h="1343906">
                <a:tc>
                  <a:txBody>
                    <a:bodyPr/>
                    <a:lstStyle/>
                    <a:p>
                      <a:r>
                        <a:rPr lang="en-GB" sz="1800">
                          <a:effectLst/>
                        </a:rPr>
                        <a:t>Year 3 </a:t>
                      </a:r>
                    </a:p>
                    <a:p>
                      <a:r>
                        <a:rPr lang="en-GB" sz="1800">
                          <a:effectLst/>
                        </a:rPr>
                        <a:t>(capstone project module) </a:t>
                      </a:r>
                    </a:p>
                    <a:p>
                      <a:r>
                        <a:rPr lang="en-GB" sz="1800">
                          <a:effectLst/>
                        </a:rPr>
                        <a:t>30 credits</a:t>
                      </a:r>
                      <a:endParaRPr lang="en-GB"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a:effectLst/>
                        </a:rPr>
                        <a:t>12</a:t>
                      </a:r>
                      <a:endParaRPr lang="en-GB"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effectLst/>
                        </a:rPr>
                        <a:t>1046</a:t>
                      </a:r>
                      <a:endParaRPr lang="en-GB"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7559572"/>
                  </a:ext>
                </a:extLst>
              </a:tr>
              <a:tr h="268781">
                <a:tc>
                  <a:txBody>
                    <a:bodyPr/>
                    <a:lstStyle/>
                    <a:p>
                      <a:r>
                        <a:rPr lang="en-GB" sz="1800">
                          <a:effectLst/>
                        </a:rPr>
                        <a:t>Total</a:t>
                      </a:r>
                      <a:endParaRPr lang="en-GB"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a:effectLst/>
                        </a:rPr>
                        <a:t>36</a:t>
                      </a:r>
                      <a:endParaRPr lang="en-GB" sz="180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effectLst/>
                        </a:rPr>
                        <a:t>4818</a:t>
                      </a:r>
                      <a:endParaRPr lang="en-GB" sz="18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924973"/>
                  </a:ext>
                </a:extLst>
              </a:tr>
            </a:tbl>
          </a:graphicData>
        </a:graphic>
      </p:graphicFrame>
    </p:spTree>
    <p:extLst>
      <p:ext uri="{BB962C8B-B14F-4D97-AF65-F5344CB8AC3E}">
        <p14:creationId xmlns:p14="http://schemas.microsoft.com/office/powerpoint/2010/main" val="325308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1E5620-1EC6-FAC1-0ABB-73D2AA6D2E6E}"/>
              </a:ext>
            </a:extLst>
          </p:cNvPr>
          <p:cNvSpPr>
            <a:spLocks noGrp="1"/>
          </p:cNvSpPr>
          <p:nvPr>
            <p:ph type="body" sz="quarter" idx="24"/>
          </p:nvPr>
        </p:nvSpPr>
        <p:spPr/>
        <p:txBody>
          <a:bodyPr/>
          <a:lstStyle/>
          <a:p>
            <a:r>
              <a:rPr lang="en-GB" dirty="0"/>
              <a:t>Introduction</a:t>
            </a:r>
          </a:p>
        </p:txBody>
      </p:sp>
      <p:sp>
        <p:nvSpPr>
          <p:cNvPr id="5" name="Text Placeholder 4">
            <a:extLst>
              <a:ext uri="{FF2B5EF4-FFF2-40B4-BE49-F238E27FC236}">
                <a16:creationId xmlns:a16="http://schemas.microsoft.com/office/drawing/2014/main" id="{AE5E8E14-8671-9240-4E8E-039BAB76E27F}"/>
              </a:ext>
            </a:extLst>
          </p:cNvPr>
          <p:cNvSpPr>
            <a:spLocks noGrp="1"/>
          </p:cNvSpPr>
          <p:nvPr>
            <p:ph type="body" sz="quarter" idx="25"/>
          </p:nvPr>
        </p:nvSpPr>
        <p:spPr/>
        <p:txBody>
          <a:bodyPr/>
          <a:lstStyle/>
          <a:p>
            <a:r>
              <a:rPr lang="en-GB" dirty="0"/>
              <a:t>Research Questions</a:t>
            </a:r>
          </a:p>
        </p:txBody>
      </p:sp>
      <p:sp>
        <p:nvSpPr>
          <p:cNvPr id="6" name="Text Placeholder 5">
            <a:extLst>
              <a:ext uri="{FF2B5EF4-FFF2-40B4-BE49-F238E27FC236}">
                <a16:creationId xmlns:a16="http://schemas.microsoft.com/office/drawing/2014/main" id="{BECDDCC0-4E86-CBC6-14BE-276C9B643B1B}"/>
              </a:ext>
            </a:extLst>
          </p:cNvPr>
          <p:cNvSpPr>
            <a:spLocks noGrp="1"/>
          </p:cNvSpPr>
          <p:nvPr>
            <p:ph type="body" sz="quarter" idx="15"/>
          </p:nvPr>
        </p:nvSpPr>
        <p:spPr>
          <a:xfrm>
            <a:off x="504393" y="1822008"/>
            <a:ext cx="9591229" cy="760325"/>
          </a:xfrm>
        </p:spPr>
        <p:txBody>
          <a:bodyPr/>
          <a:lstStyle/>
          <a:p>
            <a:pPr marL="457200" indent="-457200">
              <a:buAutoNum type="arabicPeriod"/>
            </a:pPr>
            <a:r>
              <a:rPr lang="en-GB" sz="2000" dirty="0"/>
              <a:t>Are online, distance, peer mentoring schemes involving volunteer students sustainable?</a:t>
            </a:r>
          </a:p>
          <a:p>
            <a:pPr marL="457200" indent="-457200">
              <a:buAutoNum type="arabicPeriod"/>
            </a:pPr>
            <a:endParaRPr lang="en-GB" sz="2000" dirty="0"/>
          </a:p>
          <a:p>
            <a:pPr marL="457200" indent="-457200">
              <a:buAutoNum type="arabicPeriod" startAt="2"/>
            </a:pPr>
            <a:r>
              <a:rPr lang="en-GB" sz="2000" dirty="0"/>
              <a:t>What are the benefits and challenges of being a mentor?</a:t>
            </a:r>
          </a:p>
          <a:p>
            <a:pPr marL="457200" indent="-457200">
              <a:buAutoNum type="arabicPeriod" startAt="2"/>
            </a:pPr>
            <a:endParaRPr lang="en-GB" sz="2000" dirty="0"/>
          </a:p>
          <a:p>
            <a:pPr marL="0" indent="0">
              <a:buNone/>
            </a:pPr>
            <a:r>
              <a:rPr lang="en-GB" sz="2000" dirty="0"/>
              <a:t>3.       Can mentoring contribute to students’ employability skills?</a:t>
            </a:r>
          </a:p>
          <a:p>
            <a:endParaRPr lang="en-GB" sz="2000" dirty="0"/>
          </a:p>
        </p:txBody>
      </p:sp>
    </p:spTree>
    <p:extLst>
      <p:ext uri="{BB962C8B-B14F-4D97-AF65-F5344CB8AC3E}">
        <p14:creationId xmlns:p14="http://schemas.microsoft.com/office/powerpoint/2010/main" val="314960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38B874-6052-1FA9-F083-4B671195F6FE}"/>
              </a:ext>
            </a:extLst>
          </p:cNvPr>
          <p:cNvSpPr>
            <a:spLocks noGrp="1"/>
          </p:cNvSpPr>
          <p:nvPr>
            <p:ph type="body" sz="quarter" idx="24"/>
          </p:nvPr>
        </p:nvSpPr>
        <p:spPr/>
        <p:txBody>
          <a:bodyPr/>
          <a:lstStyle/>
          <a:p>
            <a:r>
              <a:rPr lang="en-GB" dirty="0"/>
              <a:t>Methods</a:t>
            </a:r>
          </a:p>
        </p:txBody>
      </p:sp>
      <p:graphicFrame>
        <p:nvGraphicFramePr>
          <p:cNvPr id="7" name="Diagram 6">
            <a:extLst>
              <a:ext uri="{FF2B5EF4-FFF2-40B4-BE49-F238E27FC236}">
                <a16:creationId xmlns:a16="http://schemas.microsoft.com/office/drawing/2014/main" id="{6EC416EB-6680-CCE3-99CF-A20F41C850BD}"/>
              </a:ext>
            </a:extLst>
          </p:cNvPr>
          <p:cNvGraphicFramePr/>
          <p:nvPr>
            <p:extLst>
              <p:ext uri="{D42A27DB-BD31-4B8C-83A1-F6EECF244321}">
                <p14:modId xmlns:p14="http://schemas.microsoft.com/office/powerpoint/2010/main" val="3675665447"/>
              </p:ext>
            </p:extLst>
          </p:nvPr>
        </p:nvGraphicFramePr>
        <p:xfrm>
          <a:off x="-108271" y="172156"/>
          <a:ext cx="11288889" cy="651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91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14F405-11B5-C75B-6335-52FD12450152}"/>
              </a:ext>
            </a:extLst>
          </p:cNvPr>
          <p:cNvSpPr>
            <a:spLocks noGrp="1"/>
          </p:cNvSpPr>
          <p:nvPr>
            <p:ph type="body" sz="quarter" idx="24"/>
          </p:nvPr>
        </p:nvSpPr>
        <p:spPr/>
        <p:txBody>
          <a:bodyPr/>
          <a:lstStyle/>
          <a:p>
            <a:r>
              <a:rPr lang="en-GB" dirty="0"/>
              <a:t>Results</a:t>
            </a:r>
          </a:p>
        </p:txBody>
      </p:sp>
      <p:sp>
        <p:nvSpPr>
          <p:cNvPr id="5" name="Text Placeholder 4">
            <a:extLst>
              <a:ext uri="{FF2B5EF4-FFF2-40B4-BE49-F238E27FC236}">
                <a16:creationId xmlns:a16="http://schemas.microsoft.com/office/drawing/2014/main" id="{74C75792-6266-D297-7085-96D07F5CBB7B}"/>
              </a:ext>
            </a:extLst>
          </p:cNvPr>
          <p:cNvSpPr>
            <a:spLocks noGrp="1"/>
          </p:cNvSpPr>
          <p:nvPr>
            <p:ph type="body" sz="quarter" idx="25"/>
          </p:nvPr>
        </p:nvSpPr>
        <p:spPr/>
        <p:txBody>
          <a:bodyPr/>
          <a:lstStyle/>
          <a:p>
            <a:r>
              <a:rPr lang="en-GB" dirty="0"/>
              <a:t>Questionnaire 1 (before starting)</a:t>
            </a:r>
          </a:p>
        </p:txBody>
      </p:sp>
      <p:sp>
        <p:nvSpPr>
          <p:cNvPr id="6" name="Text Placeholder 5">
            <a:extLst>
              <a:ext uri="{FF2B5EF4-FFF2-40B4-BE49-F238E27FC236}">
                <a16:creationId xmlns:a16="http://schemas.microsoft.com/office/drawing/2014/main" id="{172E0370-DC55-A789-0B03-CA525BC7BDDA}"/>
              </a:ext>
            </a:extLst>
          </p:cNvPr>
          <p:cNvSpPr>
            <a:spLocks noGrp="1"/>
          </p:cNvSpPr>
          <p:nvPr>
            <p:ph type="body" sz="quarter" idx="15"/>
          </p:nvPr>
        </p:nvSpPr>
        <p:spPr>
          <a:xfrm>
            <a:off x="413915" y="1425902"/>
            <a:ext cx="3943428" cy="474210"/>
          </a:xfrm>
        </p:spPr>
        <p:txBody>
          <a:bodyPr/>
          <a:lstStyle/>
          <a:p>
            <a:pPr marL="0" indent="0">
              <a:buNone/>
            </a:pPr>
            <a:r>
              <a:rPr lang="en-GB" dirty="0"/>
              <a:t>n = 35 (79%)</a:t>
            </a:r>
          </a:p>
        </p:txBody>
      </p:sp>
      <p:pic>
        <p:nvPicPr>
          <p:cNvPr id="2050" name="Chart 1">
            <a:extLst>
              <a:ext uri="{FF2B5EF4-FFF2-40B4-BE49-F238E27FC236}">
                <a16:creationId xmlns:a16="http://schemas.microsoft.com/office/drawing/2014/main" id="{8D270767-9AEF-F6C0-2AFB-B9C0CB29548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304" y="1344170"/>
            <a:ext cx="6590781" cy="4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15593681-5157-35A8-C5AA-5E14F66CC4F4}"/>
              </a:ext>
            </a:extLst>
          </p:cNvPr>
          <p:cNvGraphicFramePr>
            <a:graphicFrameLocks noGrp="1"/>
          </p:cNvGraphicFramePr>
          <p:nvPr>
            <p:extLst>
              <p:ext uri="{D42A27DB-BD31-4B8C-83A1-F6EECF244321}">
                <p14:modId xmlns:p14="http://schemas.microsoft.com/office/powerpoint/2010/main" val="1578061843"/>
              </p:ext>
            </p:extLst>
          </p:nvPr>
        </p:nvGraphicFramePr>
        <p:xfrm>
          <a:off x="413915" y="2211016"/>
          <a:ext cx="4345683" cy="2619982"/>
        </p:xfrm>
        <a:graphic>
          <a:graphicData uri="http://schemas.openxmlformats.org/drawingml/2006/table">
            <a:tbl>
              <a:tblPr>
                <a:tableStyleId>{5C22544A-7EE6-4342-B048-85BDC9FD1C3A}</a:tableStyleId>
              </a:tblPr>
              <a:tblGrid>
                <a:gridCol w="1482618">
                  <a:extLst>
                    <a:ext uri="{9D8B030D-6E8A-4147-A177-3AD203B41FA5}">
                      <a16:colId xmlns:a16="http://schemas.microsoft.com/office/drawing/2014/main" val="3011874255"/>
                    </a:ext>
                  </a:extLst>
                </a:gridCol>
                <a:gridCol w="2863065">
                  <a:extLst>
                    <a:ext uri="{9D8B030D-6E8A-4147-A177-3AD203B41FA5}">
                      <a16:colId xmlns:a16="http://schemas.microsoft.com/office/drawing/2014/main" val="2092678158"/>
                    </a:ext>
                  </a:extLst>
                </a:gridCol>
              </a:tblGrid>
              <a:tr h="977507">
                <a:tc>
                  <a:txBody>
                    <a:bodyPr/>
                    <a:lstStyle/>
                    <a:p>
                      <a:r>
                        <a:rPr lang="en-GB" sz="1600" dirty="0">
                          <a:effectLst/>
                        </a:rPr>
                        <a:t>Motivations</a:t>
                      </a:r>
                      <a:endParaRPr lang="en-GB" sz="16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effectLst/>
                        </a:rPr>
                        <a:t>1. Provide help</a:t>
                      </a:r>
                    </a:p>
                    <a:p>
                      <a:r>
                        <a:rPr lang="en-GB" sz="1600" dirty="0">
                          <a:effectLst/>
                        </a:rPr>
                        <a:t>2. Personal development</a:t>
                      </a:r>
                    </a:p>
                    <a:p>
                      <a:r>
                        <a:rPr lang="en-GB" sz="1600" dirty="0">
                          <a:effectLst/>
                        </a:rPr>
                        <a:t>3. Flexible role</a:t>
                      </a:r>
                      <a:endParaRPr lang="en-GB" sz="16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2588263"/>
                  </a:ext>
                </a:extLst>
              </a:tr>
              <a:tr h="909344">
                <a:tc>
                  <a:txBody>
                    <a:bodyPr/>
                    <a:lstStyle/>
                    <a:p>
                      <a:r>
                        <a:rPr lang="en-GB" sz="1600" dirty="0">
                          <a:effectLst/>
                        </a:rPr>
                        <a:t>Concerns</a:t>
                      </a:r>
                      <a:endParaRPr lang="en-GB" sz="16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effectLst/>
                        </a:rPr>
                        <a:t>1. No concerns</a:t>
                      </a:r>
                    </a:p>
                    <a:p>
                      <a:r>
                        <a:rPr lang="en-GB" sz="1600">
                          <a:effectLst/>
                        </a:rPr>
                        <a:t>2. Ability to help effectively</a:t>
                      </a:r>
                    </a:p>
                    <a:p>
                      <a:r>
                        <a:rPr lang="en-GB" sz="1600">
                          <a:effectLst/>
                        </a:rPr>
                        <a:t>3. Time commitment</a:t>
                      </a:r>
                      <a:endParaRPr lang="en-GB" sz="160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413001"/>
                  </a:ext>
                </a:extLst>
              </a:tr>
              <a:tr h="733131">
                <a:tc>
                  <a:txBody>
                    <a:bodyPr/>
                    <a:lstStyle/>
                    <a:p>
                      <a:r>
                        <a:rPr lang="en-GB" sz="1600" dirty="0">
                          <a:effectLst/>
                        </a:rPr>
                        <a:t>Thoughts</a:t>
                      </a:r>
                      <a:endParaRPr lang="en-GB" sz="16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effectLst/>
                        </a:rPr>
                        <a:t>1. Eager and excited</a:t>
                      </a:r>
                    </a:p>
                    <a:p>
                      <a:r>
                        <a:rPr lang="en-GB" sz="1600" dirty="0">
                          <a:effectLst/>
                        </a:rPr>
                        <a:t>2. Confident</a:t>
                      </a:r>
                    </a:p>
                    <a:p>
                      <a:r>
                        <a:rPr lang="en-GB" sz="1600" dirty="0">
                          <a:effectLst/>
                        </a:rPr>
                        <a:t>3. Supported</a:t>
                      </a:r>
                      <a:endParaRPr lang="en-GB" sz="16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210905"/>
                  </a:ext>
                </a:extLst>
              </a:tr>
            </a:tbl>
          </a:graphicData>
        </a:graphic>
      </p:graphicFrame>
    </p:spTree>
    <p:extLst>
      <p:ext uri="{BB962C8B-B14F-4D97-AF65-F5344CB8AC3E}">
        <p14:creationId xmlns:p14="http://schemas.microsoft.com/office/powerpoint/2010/main" val="117028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62EE75-7D49-90D7-F858-07D4BD85EFDC}"/>
              </a:ext>
            </a:extLst>
          </p:cNvPr>
          <p:cNvSpPr>
            <a:spLocks noGrp="1"/>
          </p:cNvSpPr>
          <p:nvPr>
            <p:ph type="body" sz="quarter" idx="24"/>
          </p:nvPr>
        </p:nvSpPr>
        <p:spPr/>
        <p:txBody>
          <a:bodyPr/>
          <a:lstStyle/>
          <a:p>
            <a:r>
              <a:rPr lang="en-GB" dirty="0"/>
              <a:t>Results </a:t>
            </a:r>
          </a:p>
        </p:txBody>
      </p:sp>
      <p:sp>
        <p:nvSpPr>
          <p:cNvPr id="5" name="Text Placeholder 4">
            <a:extLst>
              <a:ext uri="{FF2B5EF4-FFF2-40B4-BE49-F238E27FC236}">
                <a16:creationId xmlns:a16="http://schemas.microsoft.com/office/drawing/2014/main" id="{8D5CB0D0-DD84-AF91-0457-E034A1F3ABE0}"/>
              </a:ext>
            </a:extLst>
          </p:cNvPr>
          <p:cNvSpPr>
            <a:spLocks noGrp="1"/>
          </p:cNvSpPr>
          <p:nvPr>
            <p:ph type="body" sz="quarter" idx="25"/>
          </p:nvPr>
        </p:nvSpPr>
        <p:spPr/>
        <p:txBody>
          <a:bodyPr/>
          <a:lstStyle/>
          <a:p>
            <a:r>
              <a:rPr lang="en-GB" dirty="0"/>
              <a:t>Questionnaire 2 (after mentoring)</a:t>
            </a:r>
          </a:p>
        </p:txBody>
      </p:sp>
      <p:sp>
        <p:nvSpPr>
          <p:cNvPr id="6" name="Text Placeholder 5">
            <a:extLst>
              <a:ext uri="{FF2B5EF4-FFF2-40B4-BE49-F238E27FC236}">
                <a16:creationId xmlns:a16="http://schemas.microsoft.com/office/drawing/2014/main" id="{0F799706-0FD6-C8D5-6197-F725F19504BA}"/>
              </a:ext>
            </a:extLst>
          </p:cNvPr>
          <p:cNvSpPr>
            <a:spLocks noGrp="1"/>
          </p:cNvSpPr>
          <p:nvPr>
            <p:ph type="body" sz="quarter" idx="15"/>
          </p:nvPr>
        </p:nvSpPr>
        <p:spPr>
          <a:xfrm>
            <a:off x="493105" y="1449474"/>
            <a:ext cx="9591229" cy="760325"/>
          </a:xfrm>
        </p:spPr>
        <p:txBody>
          <a:bodyPr/>
          <a:lstStyle/>
          <a:p>
            <a:pPr marL="0" indent="0">
              <a:buNone/>
            </a:pPr>
            <a:r>
              <a:rPr lang="en-GB" dirty="0"/>
              <a:t>n = 22 (47%)</a:t>
            </a:r>
          </a:p>
        </p:txBody>
      </p:sp>
      <p:sp>
        <p:nvSpPr>
          <p:cNvPr id="9" name="Rectangle 4">
            <a:extLst>
              <a:ext uri="{FF2B5EF4-FFF2-40B4-BE49-F238E27FC236}">
                <a16:creationId xmlns:a16="http://schemas.microsoft.com/office/drawing/2014/main" id="{75CF5DDF-3D75-58A4-4C35-6E8FB9503CA9}"/>
              </a:ext>
            </a:extLst>
          </p:cNvPr>
          <p:cNvSpPr>
            <a:spLocks noChangeArrowheads="1"/>
          </p:cNvSpPr>
          <p:nvPr/>
        </p:nvSpPr>
        <p:spPr bwMode="auto">
          <a:xfrm>
            <a:off x="5240404" y="1412519"/>
            <a:ext cx="133195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10" name="Object 9">
            <a:extLst>
              <a:ext uri="{FF2B5EF4-FFF2-40B4-BE49-F238E27FC236}">
                <a16:creationId xmlns:a16="http://schemas.microsoft.com/office/drawing/2014/main" id="{02AFD2A7-97D9-DABB-E046-C693878D2D0A}"/>
              </a:ext>
            </a:extLst>
          </p:cNvPr>
          <p:cNvGraphicFramePr>
            <a:graphicFrameLocks/>
          </p:cNvGraphicFramePr>
          <p:nvPr>
            <p:extLst>
              <p:ext uri="{D42A27DB-BD31-4B8C-83A1-F6EECF244321}">
                <p14:modId xmlns:p14="http://schemas.microsoft.com/office/powerpoint/2010/main" val="1072453116"/>
              </p:ext>
            </p:extLst>
          </p:nvPr>
        </p:nvGraphicFramePr>
        <p:xfrm>
          <a:off x="5470207" y="637544"/>
          <a:ext cx="6583151" cy="4306989"/>
        </p:xfrm>
        <a:graphic>
          <a:graphicData uri="http://schemas.openxmlformats.org/presentationml/2006/ole">
            <mc:AlternateContent xmlns:mc="http://schemas.openxmlformats.org/markup-compatibility/2006">
              <mc:Choice xmlns:v="urn:schemas-microsoft-com:vml" Requires="v">
                <p:oleObj name="Chart" r:id="rId2" imgW="4596782" imgH="3011685" progId="Excel.Chart.8">
                  <p:embed/>
                </p:oleObj>
              </mc:Choice>
              <mc:Fallback>
                <p:oleObj name="Chart" r:id="rId2" imgW="4596782" imgH="3011685" progId="Excel.Chart.8">
                  <p:embed/>
                  <p:pic>
                    <p:nvPicPr>
                      <p:cNvPr id="0" name="Char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207" y="637544"/>
                        <a:ext cx="6583151" cy="4306989"/>
                      </a:xfrm>
                      <a:prstGeom prst="rect">
                        <a:avLst/>
                      </a:prstGeom>
                      <a:noFill/>
                    </p:spPr>
                  </p:pic>
                </p:oleObj>
              </mc:Fallback>
            </mc:AlternateContent>
          </a:graphicData>
        </a:graphic>
      </p:graphicFrame>
      <p:pic>
        <p:nvPicPr>
          <p:cNvPr id="3077" name="Chart 3">
            <a:extLst>
              <a:ext uri="{FF2B5EF4-FFF2-40B4-BE49-F238E27FC236}">
                <a16:creationId xmlns:a16="http://schemas.microsoft.com/office/drawing/2014/main" id="{6322B340-EC8A-1731-AF81-DAD4459750A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25" y="2469449"/>
            <a:ext cx="5058894" cy="304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44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BDFDD0-DDDA-EB64-0C5E-BE1870CE9EB6}"/>
              </a:ext>
            </a:extLst>
          </p:cNvPr>
          <p:cNvSpPr>
            <a:spLocks noGrp="1"/>
          </p:cNvSpPr>
          <p:nvPr>
            <p:ph type="body" sz="quarter" idx="24"/>
          </p:nvPr>
        </p:nvSpPr>
        <p:spPr/>
        <p:txBody>
          <a:bodyPr/>
          <a:lstStyle/>
          <a:p>
            <a:r>
              <a:rPr lang="en-GB" dirty="0"/>
              <a:t>Results</a:t>
            </a:r>
          </a:p>
        </p:txBody>
      </p:sp>
      <p:sp>
        <p:nvSpPr>
          <p:cNvPr id="5" name="Text Placeholder 4">
            <a:extLst>
              <a:ext uri="{FF2B5EF4-FFF2-40B4-BE49-F238E27FC236}">
                <a16:creationId xmlns:a16="http://schemas.microsoft.com/office/drawing/2014/main" id="{A27E96F9-7202-33AF-8946-3BF8A49FD9EF}"/>
              </a:ext>
            </a:extLst>
          </p:cNvPr>
          <p:cNvSpPr>
            <a:spLocks noGrp="1"/>
          </p:cNvSpPr>
          <p:nvPr>
            <p:ph type="body" sz="quarter" idx="25"/>
          </p:nvPr>
        </p:nvSpPr>
        <p:spPr/>
        <p:txBody>
          <a:bodyPr/>
          <a:lstStyle/>
          <a:p>
            <a:r>
              <a:rPr lang="en-GB" dirty="0"/>
              <a:t>Focus groups</a:t>
            </a:r>
          </a:p>
        </p:txBody>
      </p:sp>
      <p:graphicFrame>
        <p:nvGraphicFramePr>
          <p:cNvPr id="7" name="Table 6">
            <a:extLst>
              <a:ext uri="{FF2B5EF4-FFF2-40B4-BE49-F238E27FC236}">
                <a16:creationId xmlns:a16="http://schemas.microsoft.com/office/drawing/2014/main" id="{117CEEF0-F8BF-3223-67FE-57AD12D55286}"/>
              </a:ext>
            </a:extLst>
          </p:cNvPr>
          <p:cNvGraphicFramePr>
            <a:graphicFrameLocks noGrp="1"/>
          </p:cNvGraphicFramePr>
          <p:nvPr>
            <p:extLst>
              <p:ext uri="{D42A27DB-BD31-4B8C-83A1-F6EECF244321}">
                <p14:modId xmlns:p14="http://schemas.microsoft.com/office/powerpoint/2010/main" val="2027811778"/>
              </p:ext>
            </p:extLst>
          </p:nvPr>
        </p:nvGraphicFramePr>
        <p:xfrm>
          <a:off x="3341511" y="1020724"/>
          <a:ext cx="7574846" cy="5063972"/>
        </p:xfrm>
        <a:graphic>
          <a:graphicData uri="http://schemas.openxmlformats.org/drawingml/2006/table">
            <a:tbl>
              <a:tblPr>
                <a:tableStyleId>{5C22544A-7EE6-4342-B048-85BDC9FD1C3A}</a:tableStyleId>
              </a:tblPr>
              <a:tblGrid>
                <a:gridCol w="2329321">
                  <a:extLst>
                    <a:ext uri="{9D8B030D-6E8A-4147-A177-3AD203B41FA5}">
                      <a16:colId xmlns:a16="http://schemas.microsoft.com/office/drawing/2014/main" val="4267310759"/>
                    </a:ext>
                  </a:extLst>
                </a:gridCol>
                <a:gridCol w="5245525">
                  <a:extLst>
                    <a:ext uri="{9D8B030D-6E8A-4147-A177-3AD203B41FA5}">
                      <a16:colId xmlns:a16="http://schemas.microsoft.com/office/drawing/2014/main" val="957801853"/>
                    </a:ext>
                  </a:extLst>
                </a:gridCol>
              </a:tblGrid>
              <a:tr h="1140429">
                <a:tc>
                  <a:txBody>
                    <a:bodyPr/>
                    <a:lstStyle/>
                    <a:p>
                      <a:r>
                        <a:rPr lang="en-GB" sz="1600" dirty="0">
                          <a:effectLst/>
                        </a:rPr>
                        <a:t>Advice to someone thinking of volunteering</a:t>
                      </a:r>
                      <a:endParaRPr lang="en-GB" sz="16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116380" marR="116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effectLst/>
                        </a:rPr>
                        <a:t>• Draw on own knowledge and experience</a:t>
                      </a:r>
                    </a:p>
                    <a:p>
                      <a:r>
                        <a:rPr lang="en-GB" sz="1600" dirty="0">
                          <a:effectLst/>
                        </a:rPr>
                        <a:t>• Need to be confident, flexible and patient</a:t>
                      </a:r>
                    </a:p>
                    <a:p>
                      <a:r>
                        <a:rPr lang="en-GB" sz="1600" dirty="0">
                          <a:effectLst/>
                        </a:rPr>
                        <a:t>• It is not time consuming</a:t>
                      </a:r>
                    </a:p>
                    <a:p>
                      <a:r>
                        <a:rPr lang="en-GB" sz="1600" dirty="0">
                          <a:effectLst/>
                        </a:rPr>
                        <a:t>• Rewarding to help others</a:t>
                      </a:r>
                      <a:endParaRPr lang="en-GB" sz="16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116380" marR="116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1747791"/>
                  </a:ext>
                </a:extLst>
              </a:tr>
              <a:tr h="2138369">
                <a:tc>
                  <a:txBody>
                    <a:bodyPr/>
                    <a:lstStyle/>
                    <a:p>
                      <a:r>
                        <a:rPr lang="en-GB" sz="1600">
                          <a:effectLst/>
                        </a:rPr>
                        <a:t>How the practical aspects worked.</a:t>
                      </a:r>
                      <a:endParaRPr lang="en-GB" sz="1600">
                        <a:effectLst/>
                        <a:latin typeface="Arial Narrow" panose="020B0606020202030204" pitchFamily="34" charset="0"/>
                        <a:ea typeface="Arial Narrow" panose="020B0606020202030204" pitchFamily="34" charset="0"/>
                        <a:cs typeface="Arial Narrow" panose="020B0606020202030204" pitchFamily="34" charset="0"/>
                      </a:endParaRPr>
                    </a:p>
                  </a:txBody>
                  <a:tcPr marL="116380" marR="116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effectLst/>
                        </a:rPr>
                        <a:t>• Training was helpful</a:t>
                      </a:r>
                    </a:p>
                    <a:p>
                      <a:r>
                        <a:rPr lang="en-GB" sz="1600" dirty="0">
                          <a:effectLst/>
                        </a:rPr>
                        <a:t>• Include more training on dealing with difficult situations</a:t>
                      </a:r>
                    </a:p>
                    <a:p>
                      <a:r>
                        <a:rPr lang="en-GB" sz="1600" dirty="0">
                          <a:effectLst/>
                        </a:rPr>
                        <a:t>• Access to forums was mostly good</a:t>
                      </a:r>
                    </a:p>
                    <a:p>
                      <a:r>
                        <a:rPr lang="en-GB" sz="1600" dirty="0">
                          <a:effectLst/>
                        </a:rPr>
                        <a:t>• Support available if needed</a:t>
                      </a:r>
                    </a:p>
                    <a:p>
                      <a:r>
                        <a:rPr lang="en-GB" sz="1600" dirty="0">
                          <a:effectLst/>
                        </a:rPr>
                        <a:t>• No need for similar responses to same question</a:t>
                      </a:r>
                    </a:p>
                    <a:p>
                      <a:r>
                        <a:rPr lang="en-GB" sz="1600" dirty="0">
                          <a:effectLst/>
                        </a:rPr>
                        <a:t>• Good to work together in a team</a:t>
                      </a:r>
                    </a:p>
                    <a:p>
                      <a:r>
                        <a:rPr lang="en-GB" sz="1600" dirty="0">
                          <a:effectLst/>
                        </a:rPr>
                        <a:t>• Care needed to avoid academic input</a:t>
                      </a:r>
                      <a:endParaRPr lang="en-GB" sz="16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116380" marR="116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4162789"/>
                  </a:ext>
                </a:extLst>
              </a:tr>
              <a:tr h="1785174">
                <a:tc>
                  <a:txBody>
                    <a:bodyPr/>
                    <a:lstStyle/>
                    <a:p>
                      <a:r>
                        <a:rPr lang="en-GB" sz="1600">
                          <a:effectLst/>
                        </a:rPr>
                        <a:t>Main rewards and challenges</a:t>
                      </a:r>
                      <a:endParaRPr lang="en-GB" sz="1600">
                        <a:effectLst/>
                        <a:latin typeface="Arial Narrow" panose="020B0606020202030204" pitchFamily="34" charset="0"/>
                        <a:ea typeface="Arial Narrow" panose="020B0606020202030204" pitchFamily="34" charset="0"/>
                        <a:cs typeface="Arial Narrow" panose="020B0606020202030204" pitchFamily="34" charset="0"/>
                      </a:endParaRPr>
                    </a:p>
                  </a:txBody>
                  <a:tcPr marL="116380" marR="116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effectLst/>
                        </a:rPr>
                        <a:t>• Networking / professional development</a:t>
                      </a:r>
                    </a:p>
                    <a:p>
                      <a:r>
                        <a:rPr lang="en-GB" sz="1600" dirty="0">
                          <a:effectLst/>
                        </a:rPr>
                        <a:t>• Helping others is rewarding</a:t>
                      </a:r>
                    </a:p>
                    <a:p>
                      <a:r>
                        <a:rPr lang="en-GB" sz="1600" dirty="0">
                          <a:effectLst/>
                        </a:rPr>
                        <a:t>• Improved learning having studied module before</a:t>
                      </a:r>
                    </a:p>
                    <a:p>
                      <a:r>
                        <a:rPr lang="en-GB" sz="1600" dirty="0">
                          <a:effectLst/>
                        </a:rPr>
                        <a:t>• Reassures of own worth: more confident</a:t>
                      </a:r>
                    </a:p>
                    <a:p>
                      <a:r>
                        <a:rPr lang="en-GB" sz="1600" dirty="0">
                          <a:effectLst/>
                        </a:rPr>
                        <a:t>• Better communication skills</a:t>
                      </a:r>
                    </a:p>
                    <a:p>
                      <a:r>
                        <a:rPr lang="en-GB" sz="1600" dirty="0">
                          <a:effectLst/>
                        </a:rPr>
                        <a:t>• Time management was challenging</a:t>
                      </a:r>
                      <a:endParaRPr lang="en-GB" sz="16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116380" marR="116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108018"/>
                  </a:ext>
                </a:extLst>
              </a:tr>
            </a:tbl>
          </a:graphicData>
        </a:graphic>
      </p:graphicFrame>
    </p:spTree>
    <p:extLst>
      <p:ext uri="{BB962C8B-B14F-4D97-AF65-F5344CB8AC3E}">
        <p14:creationId xmlns:p14="http://schemas.microsoft.com/office/powerpoint/2010/main" val="2770249393"/>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1F123D-72E4-47AA-AF87-050EE8541186}">
  <ds:schemaRefs>
    <ds:schemaRef ds:uri="4ed73a0e-c0f4-4682-9833-b80ae4bd0773"/>
    <ds:schemaRef ds:uri="http://purl.org/dc/terms/"/>
    <ds:schemaRef ds:uri="http://schemas.openxmlformats.org/package/2006/metadata/core-properties"/>
    <ds:schemaRef ds:uri="e4476828-269d-41e7-8c7f-463a607b843c"/>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3060362-3cc1-48ff-8e33-88570e39b16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457</TotalTime>
  <Words>868</Words>
  <Application>Microsoft Office PowerPoint</Application>
  <PresentationFormat>Widescreen</PresentationFormat>
  <Paragraphs>142</Paragraphs>
  <Slides>14</Slides>
  <Notes>4</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25" baseType="lpstr">
      <vt:lpstr>Arial</vt:lpstr>
      <vt:lpstr>Arial Narrow</vt:lpstr>
      <vt:lpstr>Calibri</vt:lpstr>
      <vt:lpstr>Poppins</vt:lpstr>
      <vt:lpstr>Poppins SemiBold</vt:lpstr>
      <vt:lpstr>Covers</vt:lpstr>
      <vt:lpstr>Contents Slides</vt:lpstr>
      <vt:lpstr>Chapter Headings / Dividers</vt:lpstr>
      <vt:lpstr>Slide Options</vt:lpstr>
      <vt:lpstr>End Slides</vt:lpstr>
      <vt:lpstr>Chart</vt:lpstr>
      <vt:lpstr>Intro Slide Title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11</cp:revision>
  <dcterms:created xsi:type="dcterms:W3CDTF">2022-10-21T14:33:01Z</dcterms:created>
  <dcterms:modified xsi:type="dcterms:W3CDTF">2023-07-14T13:57:15Z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