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2" r:id="rId9"/>
    <p:sldId id="263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8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1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4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8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89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75D2B5A-B8F6-4448-8F64-066E4ADBAF51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7457164-86B6-4EA7-A953-8FE42D580F5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3075079.2019.16308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FB89-FF0F-4A3E-93D7-D74736E1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82930"/>
            <a:ext cx="8770571" cy="1459928"/>
          </a:xfrm>
        </p:spPr>
        <p:txBody>
          <a:bodyPr>
            <a:normAutofit/>
          </a:bodyPr>
          <a:lstStyle/>
          <a:p>
            <a:r>
              <a:rPr lang="en-GB" dirty="0">
                <a:latin typeface="Monotype Corsiva" panose="03010101010201010101" pitchFamily="66" charset="0"/>
                <a:ea typeface="Calibri" panose="020F0502020204030204" pitchFamily="34" charset="0"/>
              </a:rPr>
              <a:t>W</a:t>
            </a:r>
            <a:r>
              <a:rPr lang="en-GB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riting </a:t>
            </a:r>
            <a:r>
              <a:rPr lang="en-GB" dirty="0">
                <a:latin typeface="Monotype Corsiva" panose="03010101010201010101" pitchFamily="66" charset="0"/>
                <a:ea typeface="Calibri" panose="020F0502020204030204" pitchFamily="34" charset="0"/>
              </a:rPr>
              <a:t>for</a:t>
            </a:r>
            <a:r>
              <a:rPr lang="en-GB" dirty="0"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scholarship/educational research publications </a:t>
            </a:r>
            <a:endParaRPr lang="en-GB" dirty="0">
              <a:latin typeface="Monotype Corsiva" panose="03010101010201010101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4AD04-1033-44A0-BB08-E13D629C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27" y="2438400"/>
            <a:ext cx="7658744" cy="36515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/>
              <a:t>Karen Kear</a:t>
            </a:r>
          </a:p>
          <a:p>
            <a:pPr marL="0" indent="0">
              <a:buNone/>
            </a:pPr>
            <a:r>
              <a:rPr lang="en-GB" sz="1800" dirty="0"/>
              <a:t>School of Computing &amp; Communications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eSTEeM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Community Event</a:t>
            </a:r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January 20</a:t>
            </a:r>
            <a:r>
              <a:rPr lang="en-GB" sz="1600" i="1" baseline="30000" dirty="0"/>
              <a:t>th</a:t>
            </a:r>
            <a:r>
              <a:rPr lang="en-GB" sz="1600" i="1" dirty="0"/>
              <a:t> 2022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5D260-5D91-483F-9D12-244C13176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06" y="2438400"/>
            <a:ext cx="3387166" cy="254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0328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1E9C-8C24-4369-A304-74D52DE9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Skeleton of a journal paper</a:t>
            </a:r>
            <a:br>
              <a:rPr lang="en-GB" dirty="0"/>
            </a:br>
            <a:r>
              <a:rPr lang="en-GB" dirty="0"/>
              <a:t>(part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CC58-4CDE-42C5-98B1-DFD8CAF7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2392680"/>
            <a:ext cx="7640271" cy="3651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400" b="1" dirty="0"/>
              <a:t>Conclusions</a:t>
            </a:r>
          </a:p>
          <a:p>
            <a:r>
              <a:rPr lang="en-GB" sz="1400" dirty="0"/>
              <a:t>This section is important – people might just read the introduction and conclusion. But it should be brief – a couple of paragraphs. </a:t>
            </a:r>
          </a:p>
          <a:p>
            <a:r>
              <a:rPr lang="en-GB" sz="1400" dirty="0"/>
              <a:t>The first paragraph can be a quick summary of what was done. Then move onto conclusions, implications and  ‘take home’ from the research. End with a strong sentence if you can. </a:t>
            </a:r>
          </a:p>
          <a:p>
            <a:pPr marL="0" indent="0">
              <a:buNone/>
            </a:pPr>
            <a:r>
              <a:rPr lang="en-GB" sz="1400" b="1" dirty="0"/>
              <a:t>Acknowledgements </a:t>
            </a:r>
          </a:p>
          <a:p>
            <a:r>
              <a:rPr lang="en-GB" sz="1400" dirty="0"/>
              <a:t>If needed – to participants, collaborators, funders.</a:t>
            </a:r>
          </a:p>
          <a:p>
            <a:pPr marL="0" indent="0">
              <a:buNone/>
            </a:pPr>
            <a:r>
              <a:rPr lang="en-GB" sz="1400" b="1" dirty="0"/>
              <a:t>References</a:t>
            </a:r>
          </a:p>
          <a:p>
            <a:r>
              <a:rPr lang="en-GB" sz="1400" dirty="0"/>
              <a:t>Need quite a lot. Include some recent ones and at least one from the journal you are submitting to.</a:t>
            </a:r>
          </a:p>
          <a:p>
            <a:pPr marL="0" indent="0">
              <a:buNone/>
            </a:pPr>
            <a:r>
              <a:rPr lang="en-GB" sz="1400" b="1" dirty="0"/>
              <a:t>Appendices</a:t>
            </a:r>
          </a:p>
          <a:p>
            <a:r>
              <a:rPr lang="en-GB" sz="1400" dirty="0"/>
              <a:t>For any detail that you don’t want to include in the main part of the paper.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8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CDE2-1885-450D-BAB3-262C03EB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at a journal paper – </a:t>
            </a:r>
            <a:br>
              <a:rPr lang="en-GB" dirty="0"/>
            </a:br>
            <a:r>
              <a:rPr lang="en-GB" dirty="0"/>
              <a:t>over to you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06AC-DD93-4D27-9833-85DC9A01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8" y="2438400"/>
            <a:ext cx="7686453" cy="3651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Berry M. O’Donovan, Birgit den Outer, Margaret Price &amp; Andy Lloyd (2019)</a:t>
            </a:r>
            <a:br>
              <a:rPr lang="en-GB" dirty="0"/>
            </a:br>
            <a:r>
              <a:rPr lang="en-GB" dirty="0"/>
              <a:t>‘What makes good feedback good?’, </a:t>
            </a:r>
            <a:r>
              <a:rPr lang="en-GB" i="1" dirty="0"/>
              <a:t>Studies in Higher Education</a:t>
            </a:r>
            <a:endParaRPr lang="en-GB" dirty="0"/>
          </a:p>
          <a:p>
            <a:pPr marL="0" indent="0">
              <a:buNone/>
            </a:pPr>
            <a:r>
              <a:rPr lang="en-GB" sz="1500" dirty="0"/>
              <a:t>DOI: 10.1080/03075079.2019.1630812</a:t>
            </a:r>
          </a:p>
          <a:p>
            <a:pPr marL="0" indent="0">
              <a:buNone/>
            </a:pPr>
            <a:r>
              <a:rPr lang="en-GB" sz="1500" dirty="0">
                <a:hlinkClick r:id="rId2"/>
              </a:rPr>
              <a:t>https://doi.org/10.1080/03075079.2019.1630812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Published online: 21 Jun 2019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does the structure of the paper compare to the ‘skeleton’ structure?</a:t>
            </a:r>
          </a:p>
          <a:p>
            <a:r>
              <a:rPr lang="en-GB" dirty="0"/>
              <a:t>What are the differences, and do they matter?</a:t>
            </a:r>
          </a:p>
          <a:p>
            <a:r>
              <a:rPr lang="en-GB" dirty="0"/>
              <a:t>Does the content of each section match what you expect?</a:t>
            </a:r>
          </a:p>
          <a:p>
            <a:r>
              <a:rPr lang="en-GB" dirty="0"/>
              <a:t>Are the lengths of the sections as you expect?</a:t>
            </a:r>
          </a:p>
          <a:p>
            <a:r>
              <a:rPr lang="en-GB" dirty="0"/>
              <a:t>Any other comments? </a:t>
            </a:r>
          </a:p>
        </p:txBody>
      </p:sp>
    </p:spTree>
    <p:extLst>
      <p:ext uri="{BB962C8B-B14F-4D97-AF65-F5344CB8AC3E}">
        <p14:creationId xmlns:p14="http://schemas.microsoft.com/office/powerpoint/2010/main" val="178484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E298-2FB6-471F-B84C-5C37DDB0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Questions, comments,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E3C12-C45E-4D21-B4D7-2CFA8492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709" y="2438400"/>
            <a:ext cx="7612562" cy="3651504"/>
          </a:xfrm>
        </p:spPr>
        <p:txBody>
          <a:bodyPr/>
          <a:lstStyle/>
          <a:p>
            <a:r>
              <a:rPr lang="en-GB" dirty="0"/>
              <a:t>Anything you would like to ask?</a:t>
            </a:r>
          </a:p>
          <a:p>
            <a:r>
              <a:rPr lang="en-GB" dirty="0"/>
              <a:t>Anything you would like to discuss?</a:t>
            </a:r>
          </a:p>
          <a:p>
            <a:endParaRPr lang="en-GB" dirty="0"/>
          </a:p>
          <a:p>
            <a:r>
              <a:rPr lang="en-GB" dirty="0"/>
              <a:t>Take a look at the ‘Goldilocks’ paper about choosing a journal </a:t>
            </a:r>
          </a:p>
          <a:p>
            <a:endParaRPr lang="en-GB"/>
          </a:p>
          <a:p>
            <a:r>
              <a:rPr lang="en-GB"/>
              <a:t>What </a:t>
            </a:r>
            <a:r>
              <a:rPr lang="en-GB" dirty="0"/>
              <a:t>are your short/medium/long-term plans for writing up your educational research and scholarship? </a:t>
            </a:r>
          </a:p>
        </p:txBody>
      </p:sp>
    </p:spTree>
    <p:extLst>
      <p:ext uri="{BB962C8B-B14F-4D97-AF65-F5344CB8AC3E}">
        <p14:creationId xmlns:p14="http://schemas.microsoft.com/office/powerpoint/2010/main" val="173245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0378-C73E-497D-8E5D-0F851E26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25AE-B4E2-4852-A121-36FF9143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812" y="2438400"/>
            <a:ext cx="6516346" cy="3651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session will help you think about how to disseminate your educational research via journals.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learn more about educational journals, and what is needed in a ‘publishable’ paper.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will look at a skeleton structure for a journal paper in education, using this as a starting point for your own educational research writing.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Learning outcomes: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nderstand what is needed in an education research journal paper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 how to find and evaluate journals suitable for your own educational research</a:t>
            </a: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Consider how to present your work for an audience beyond the Open University.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60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04B3-7F79-4237-9261-84B52C85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59201"/>
            <a:ext cx="8770571" cy="1560716"/>
          </a:xfrm>
        </p:spPr>
        <p:txBody>
          <a:bodyPr/>
          <a:lstStyle/>
          <a:p>
            <a:r>
              <a:rPr lang="en-GB" dirty="0"/>
              <a:t>Why publish your educational research and scholarship?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F33F-8027-4D97-8F1D-806366F8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0" y="2438400"/>
            <a:ext cx="7538671" cy="3651504"/>
          </a:xfrm>
        </p:spPr>
        <p:txBody>
          <a:bodyPr/>
          <a:lstStyle/>
          <a:p>
            <a:r>
              <a:rPr lang="en-GB" dirty="0"/>
              <a:t>Share and explore good practice</a:t>
            </a:r>
          </a:p>
          <a:p>
            <a:r>
              <a:rPr lang="en-GB" dirty="0"/>
              <a:t>Reach a wide audience for your work</a:t>
            </a:r>
          </a:p>
          <a:p>
            <a:r>
              <a:rPr lang="en-GB" dirty="0"/>
              <a:t>Gain feedback from peers (e.g. reviewers)</a:t>
            </a:r>
          </a:p>
          <a:p>
            <a:r>
              <a:rPr lang="en-GB" dirty="0"/>
              <a:t>Enhance your academic reputation</a:t>
            </a:r>
          </a:p>
          <a:p>
            <a:r>
              <a:rPr lang="en-GB" dirty="0"/>
              <a:t>Support a promotion/reward case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What are your main reasons? (over to you) … </a:t>
            </a:r>
          </a:p>
        </p:txBody>
      </p:sp>
    </p:spTree>
    <p:extLst>
      <p:ext uri="{BB962C8B-B14F-4D97-AF65-F5344CB8AC3E}">
        <p14:creationId xmlns:p14="http://schemas.microsoft.com/office/powerpoint/2010/main" val="290853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0477-C9A4-4871-A147-836BB2F7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Routes to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6A82-3F76-49DF-959D-ABAF6A99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7" y="2438399"/>
            <a:ext cx="7686453" cy="41378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900" dirty="0"/>
              <a:t>Conferences </a:t>
            </a:r>
          </a:p>
          <a:p>
            <a:pPr lvl="1"/>
            <a:r>
              <a:rPr lang="en-GB" sz="1600" dirty="0"/>
              <a:t>Choose carefully – there are lots! Quality and status vary.</a:t>
            </a:r>
          </a:p>
          <a:p>
            <a:pPr lvl="1"/>
            <a:r>
              <a:rPr lang="en-GB" sz="1600" dirty="0"/>
              <a:t>Some require full papers and have proceedings; others just need extended abstracts.</a:t>
            </a:r>
          </a:p>
          <a:p>
            <a:pPr marL="0" indent="0">
              <a:buNone/>
            </a:pPr>
            <a:r>
              <a:rPr lang="en-GB" sz="1900" b="1" dirty="0"/>
              <a:t>Journals</a:t>
            </a:r>
          </a:p>
          <a:p>
            <a:pPr lvl="1"/>
            <a:r>
              <a:rPr lang="en-GB" sz="1700" b="1" dirty="0"/>
              <a:t>Pick the right ‘quality’ level for your current work</a:t>
            </a:r>
          </a:p>
          <a:p>
            <a:pPr lvl="1"/>
            <a:r>
              <a:rPr lang="en-GB" sz="1700" b="1" dirty="0"/>
              <a:t>Look at the fit between your work and papers published in that journal</a:t>
            </a:r>
          </a:p>
          <a:p>
            <a:pPr lvl="1"/>
            <a:r>
              <a:rPr lang="en-GB" sz="1700" b="1" dirty="0"/>
              <a:t>Special Issues have pros (a deadline!) and cons (strong competition)</a:t>
            </a:r>
          </a:p>
          <a:p>
            <a:pPr marL="0" indent="0">
              <a:buNone/>
            </a:pPr>
            <a:r>
              <a:rPr lang="en-GB" sz="2100" dirty="0"/>
              <a:t>Books</a:t>
            </a:r>
            <a:r>
              <a:rPr lang="en-GB" sz="1800" dirty="0"/>
              <a:t> </a:t>
            </a:r>
          </a:p>
          <a:p>
            <a:pPr lvl="1"/>
            <a:r>
              <a:rPr lang="en-GB" sz="1600" dirty="0"/>
              <a:t>Monograph (single-author book) </a:t>
            </a:r>
          </a:p>
          <a:p>
            <a:pPr lvl="1"/>
            <a:r>
              <a:rPr lang="en-GB" sz="1600" dirty="0"/>
              <a:t>Edited collection</a:t>
            </a:r>
          </a:p>
          <a:p>
            <a:pPr marL="0" indent="0">
              <a:buNone/>
            </a:pPr>
            <a:r>
              <a:rPr lang="en-GB" sz="1900" dirty="0"/>
              <a:t>Other outlets </a:t>
            </a:r>
          </a:p>
          <a:p>
            <a:pPr lvl="1"/>
            <a:r>
              <a:rPr lang="en-GB" sz="1600" dirty="0"/>
              <a:t>blogs, social media, reports …</a:t>
            </a:r>
          </a:p>
        </p:txBody>
      </p:sp>
    </p:spTree>
    <p:extLst>
      <p:ext uri="{BB962C8B-B14F-4D97-AF65-F5344CB8AC3E}">
        <p14:creationId xmlns:p14="http://schemas.microsoft.com/office/powerpoint/2010/main" val="27863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1CCD-33CC-4983-9579-D3CBB24F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Journal hierarchies: </a:t>
            </a:r>
            <a:br>
              <a:rPr lang="en-GB" dirty="0"/>
            </a:br>
            <a:r>
              <a:rPr lang="en-GB" dirty="0"/>
              <a:t>pitching it right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2725-3454-4E21-B8F2-004371A96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553" y="2466108"/>
            <a:ext cx="4019759" cy="38512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Google Scholar top rated journals </a:t>
            </a:r>
          </a:p>
          <a:p>
            <a:pPr marL="0" indent="0">
              <a:buNone/>
            </a:pPr>
            <a:r>
              <a:rPr lang="en-GB" dirty="0"/>
              <a:t>Education</a:t>
            </a:r>
          </a:p>
          <a:p>
            <a:pPr marL="320040" lvl="1" indent="0">
              <a:buNone/>
            </a:pPr>
            <a:r>
              <a:rPr lang="en-GB" dirty="0"/>
              <a:t>1. Teaching and Teacher Education</a:t>
            </a:r>
          </a:p>
          <a:p>
            <a:pPr marL="320040" lvl="1" indent="0">
              <a:buNone/>
            </a:pPr>
            <a:r>
              <a:rPr lang="en-GB" dirty="0"/>
              <a:t>2. Studies in Higher Education</a:t>
            </a:r>
          </a:p>
          <a:p>
            <a:pPr marL="320040" lvl="1" indent="0">
              <a:buNone/>
            </a:pPr>
            <a:r>
              <a:rPr lang="en-GB" dirty="0"/>
              <a:t>3. Review of Educational Research</a:t>
            </a:r>
          </a:p>
          <a:p>
            <a:pPr marL="0" indent="0">
              <a:buNone/>
            </a:pPr>
            <a:r>
              <a:rPr lang="en-GB" dirty="0"/>
              <a:t>Higher Education</a:t>
            </a:r>
          </a:p>
          <a:p>
            <a:pPr marL="320040" lvl="1" indent="0">
              <a:buNone/>
            </a:pPr>
            <a:r>
              <a:rPr lang="en-GB" dirty="0"/>
              <a:t>1. Studies in Higher Education </a:t>
            </a:r>
          </a:p>
          <a:p>
            <a:pPr marL="320040" lvl="1" indent="0">
              <a:buNone/>
            </a:pPr>
            <a:r>
              <a:rPr lang="en-GB" dirty="0"/>
              <a:t>2. Higher Education </a:t>
            </a:r>
          </a:p>
          <a:p>
            <a:pPr marL="320040" lvl="1" indent="0">
              <a:buNone/>
            </a:pPr>
            <a:r>
              <a:rPr lang="en-GB" dirty="0"/>
              <a:t>3. Assessment &amp; Evaluation in Higher Education</a:t>
            </a:r>
          </a:p>
          <a:p>
            <a:pPr marL="320040" lvl="1" indent="0">
              <a:buNone/>
            </a:pPr>
            <a:endParaRPr lang="en-GB" dirty="0"/>
          </a:p>
          <a:p>
            <a:pPr marL="320040" lvl="1" indent="0">
              <a:buNone/>
            </a:pPr>
            <a:r>
              <a:rPr lang="en-GB" sz="1800" u="sng" dirty="0"/>
              <a:t>(https://scholar.google.com/citations?view_op=top_venues&amp;hl=en&amp;vq=soc)</a:t>
            </a:r>
            <a:br>
              <a:rPr lang="en-GB" dirty="0"/>
            </a:br>
            <a:endParaRPr lang="en-GB" dirty="0"/>
          </a:p>
          <a:p>
            <a:pPr marL="320040" lvl="1" indent="0">
              <a:buNone/>
            </a:pPr>
            <a:endParaRPr lang="en-GB" dirty="0"/>
          </a:p>
          <a:p>
            <a:pPr marL="32004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EBDBA-F038-4964-905A-1EA241E6F06E}"/>
              </a:ext>
            </a:extLst>
          </p:cNvPr>
          <p:cNvSpPr txBox="1">
            <a:spLocks/>
          </p:cNvSpPr>
          <p:nvPr/>
        </p:nvSpPr>
        <p:spPr>
          <a:xfrm>
            <a:off x="8135112" y="2466108"/>
            <a:ext cx="3724380" cy="365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sz="1700" b="1" dirty="0"/>
              <a:t>Some other journals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Distance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International Review of Research in Open and Distance Learning (IRRODL)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Open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Journal of Further and Higher Education</a:t>
            </a:r>
          </a:p>
          <a:p>
            <a:pPr marL="0" indent="0">
              <a:buNone/>
            </a:pPr>
            <a:r>
              <a:rPr lang="en-GB" sz="1700" b="1" dirty="0"/>
              <a:t>Over to you …</a:t>
            </a:r>
          </a:p>
          <a:p>
            <a:pPr marL="0" indent="0">
              <a:buNone/>
            </a:pPr>
            <a:r>
              <a:rPr lang="en-GB" sz="1500" dirty="0"/>
              <a:t>Which journals do you: </a:t>
            </a:r>
          </a:p>
          <a:p>
            <a:r>
              <a:rPr lang="en-GB" sz="1500" dirty="0"/>
              <a:t>Know about?</a:t>
            </a:r>
          </a:p>
          <a:p>
            <a:r>
              <a:rPr lang="en-GB" sz="1500" dirty="0"/>
              <a:t>Read? </a:t>
            </a:r>
          </a:p>
          <a:p>
            <a:r>
              <a:rPr lang="en-GB" sz="1500" dirty="0"/>
              <a:t>Send your work to?</a:t>
            </a:r>
          </a:p>
          <a:p>
            <a:pPr marL="320040" lvl="1" indent="0">
              <a:buFont typeface="Corbel" panose="020B0503020204020204" pitchFamily="34" charset="0"/>
              <a:buNone/>
            </a:pPr>
            <a:endParaRPr lang="en-GB" dirty="0"/>
          </a:p>
          <a:p>
            <a:pPr marL="320040" lvl="1" indent="0">
              <a:buFont typeface="Corbel" panose="020B0503020204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58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8B23-3DEE-431E-92FA-95774C40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Reviewing criteria for journals: two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E004D-1D7F-4B7B-B790-84549E48A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8557" y="2416402"/>
            <a:ext cx="3146571" cy="36576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dirty="0"/>
              <a:t>Journal 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Originality of Ideas: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Clarity of Goals: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Appropriateness of Methods (where relevant):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Clarity &amp; Credibility of Results: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Quality of Writing:</a:t>
            </a:r>
            <a:r>
              <a:rPr lang="en-US" sz="4800" dirty="0"/>
              <a:t> </a:t>
            </a:r>
          </a:p>
          <a:p>
            <a:pPr marL="0" indent="0" fontAlgn="base">
              <a:buNone/>
            </a:pPr>
            <a:endParaRPr lang="en-US" sz="4800" dirty="0"/>
          </a:p>
          <a:p>
            <a:pPr marL="0" indent="0" fontAlgn="base">
              <a:buNone/>
            </a:pPr>
            <a:endParaRPr lang="en-US" sz="4800" dirty="0"/>
          </a:p>
          <a:p>
            <a:pPr marL="0" indent="0" fontAlgn="base">
              <a:buNone/>
            </a:pPr>
            <a:r>
              <a:rPr lang="en-US" sz="4800" dirty="0"/>
              <a:t>Over to you …</a:t>
            </a:r>
          </a:p>
          <a:p>
            <a:pPr marL="0" indent="0" fontAlgn="base">
              <a:buNone/>
            </a:pPr>
            <a:r>
              <a:rPr lang="en-US" sz="4800" dirty="0"/>
              <a:t>How do the criteria for Journal A relate to those for Journal B?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D1AE0-CB5A-443F-A31E-4E7A0921C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2604" y="2416402"/>
            <a:ext cx="4160520" cy="3594755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4800" dirty="0"/>
              <a:t>Journal B (an educational technology journal)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Does the paper discuss or employ computers in education?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Is the abstract a concise account of the work and conclusions?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Is the introduction a satisfactory background to the work?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Are any technical methods adequately described and analysed?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Are the results adequately described and analysed?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Are the conclusions supported by the data?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Have alternative interpretations of the data been considered?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Is the arrangement of material satisfactory?</a:t>
            </a:r>
            <a:r>
              <a:rPr lang="en-US" sz="4800" dirty="0"/>
              <a:t> </a:t>
            </a:r>
            <a:endParaRPr lang="en-GB" sz="48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4800" dirty="0"/>
              <a:t>Can parts of the paper be presented more concisely?</a:t>
            </a:r>
            <a:r>
              <a:rPr lang="en-US" sz="4800" dirty="0"/>
              <a:t> </a:t>
            </a:r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5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8B23-3DEE-431E-92FA-95774C40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Dealing with journal reviewers’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E004D-1D7F-4B7B-B790-84549E48A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7752" y="2416402"/>
            <a:ext cx="3668849" cy="36576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2900" b="1" dirty="0"/>
              <a:t>What could happen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900" dirty="0"/>
              <a:t>Rejection by journal editor</a:t>
            </a:r>
            <a:r>
              <a:rPr lang="en-US" sz="2900" dirty="0"/>
              <a:t> </a:t>
            </a:r>
            <a:endParaRPr lang="en-GB" sz="2900" dirty="0"/>
          </a:p>
          <a:p>
            <a:pPr marL="457200" indent="-457200" fontAlgn="base">
              <a:buFont typeface="+mj-lt"/>
              <a:buAutoNum type="arabicPeriod"/>
            </a:pPr>
            <a:r>
              <a:rPr lang="en-GB" sz="2900" dirty="0"/>
              <a:t>Rejection after reviewers’ comments </a:t>
            </a:r>
            <a:br>
              <a:rPr lang="en-GB" sz="2900" dirty="0"/>
            </a:br>
            <a:r>
              <a:rPr lang="en-GB" sz="2900" dirty="0"/>
              <a:t>(2 or 3 reviewers)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900" dirty="0"/>
              <a:t>Request to resubmit after reviewers’ comments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900" dirty="0"/>
              <a:t>Request for major revisions (this is Good!)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900" dirty="0"/>
              <a:t>Request for minor revisions (this is Excellent!)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900" dirty="0"/>
              <a:t>Acceptance without changes (this is Very Rare!)</a:t>
            </a:r>
          </a:p>
          <a:p>
            <a:pPr marL="457200" indent="-457200" fontAlgn="base">
              <a:buFont typeface="+mj-lt"/>
              <a:buAutoNum type="arabicPeriod"/>
            </a:pPr>
            <a:endParaRPr lang="en-GB" sz="2900" dirty="0"/>
          </a:p>
          <a:p>
            <a:pPr marL="0" indent="0" fontAlgn="base">
              <a:buNone/>
            </a:pPr>
            <a:endParaRPr lang="en-GB" sz="2900" dirty="0"/>
          </a:p>
          <a:p>
            <a:pPr marL="0" indent="0" fontAlgn="base">
              <a:buNone/>
            </a:pPr>
            <a:r>
              <a:rPr lang="en-GB" sz="2900" dirty="0"/>
              <a:t>Over to you …</a:t>
            </a:r>
          </a:p>
          <a:p>
            <a:pPr marL="0" indent="0" fontAlgn="base">
              <a:buNone/>
            </a:pPr>
            <a:r>
              <a:rPr lang="en-GB" sz="2900" dirty="0"/>
              <a:t>Have you had any good or bad experiences with reviewers’ feedback ?</a:t>
            </a:r>
          </a:p>
          <a:p>
            <a:pPr fontAlgn="base"/>
            <a:endParaRPr lang="en-US" sz="2900" dirty="0"/>
          </a:p>
          <a:p>
            <a:pPr marL="0" indent="0" fontAlgn="base">
              <a:buNone/>
            </a:pPr>
            <a:endParaRPr lang="en-GB" sz="2900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D1AE0-CB5A-443F-A31E-4E7A0921C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3673" y="2416402"/>
            <a:ext cx="3870597" cy="3873253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US" sz="2900" b="1" dirty="0"/>
              <a:t>What you need to do</a:t>
            </a:r>
          </a:p>
          <a:p>
            <a:pPr marL="0" indent="0" fontAlgn="base">
              <a:buNone/>
            </a:pPr>
            <a:r>
              <a:rPr lang="en-US" sz="2700" dirty="0"/>
              <a:t>Try to react constructively! Use the feedback, but also use your judgement.</a:t>
            </a:r>
          </a:p>
          <a:p>
            <a:pPr fontAlgn="base"/>
            <a:r>
              <a:rPr lang="en-GB" sz="2700" dirty="0"/>
              <a:t>(1 &amp; 2) Find a more suitable journal. Use any feedback to improve the paper. Submit elsewhere.</a:t>
            </a:r>
            <a:r>
              <a:rPr lang="en-US" sz="2700" dirty="0"/>
              <a:t> </a:t>
            </a:r>
            <a:endParaRPr lang="en-GB" sz="2700" dirty="0"/>
          </a:p>
          <a:p>
            <a:pPr fontAlgn="base"/>
            <a:r>
              <a:rPr lang="en-GB" sz="2700" dirty="0"/>
              <a:t>(3) Work out whether this is the right journal. Decide whether to resubmit to this journal or a different one.</a:t>
            </a:r>
            <a:r>
              <a:rPr lang="en-US" sz="2700" dirty="0"/>
              <a:t> </a:t>
            </a:r>
            <a:endParaRPr lang="en-GB" sz="2700" dirty="0"/>
          </a:p>
          <a:p>
            <a:pPr fontAlgn="base"/>
            <a:r>
              <a:rPr lang="en-GB" sz="2700" dirty="0"/>
              <a:t>(4 &amp; 5) Use the feedback to make improvements. Seek colleagues’ advice if it will help. Write a document explaining in detail how you have acted on the feedback. Follow exactly what the journal needs for the revisions (unless you really disagree – in which case, say why).</a:t>
            </a:r>
          </a:p>
          <a:p>
            <a:pPr fontAlgn="base"/>
            <a:r>
              <a:rPr lang="en-GB" sz="2700" dirty="0"/>
              <a:t>(6) Show off to all your friends - and write another paper immediately! </a:t>
            </a:r>
          </a:p>
          <a:p>
            <a:pPr fontAlgn="base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321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1E9C-8C24-4369-A304-74D52DE9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Skeleton of a paper</a:t>
            </a:r>
            <a:br>
              <a:rPr lang="en-GB" dirty="0"/>
            </a:br>
            <a:r>
              <a:rPr lang="en-GB" dirty="0"/>
              <a:t>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CC58-4CDE-42C5-98B1-DFD8CAF7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971" y="2429164"/>
            <a:ext cx="7734300" cy="3651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Title</a:t>
            </a:r>
          </a:p>
          <a:p>
            <a:r>
              <a:rPr lang="en-GB" dirty="0"/>
              <a:t>Meaningful and clearly linked to what the paper is about. Something ‘buzzy’ is a bonus!</a:t>
            </a:r>
          </a:p>
          <a:p>
            <a:pPr marL="0" indent="0">
              <a:buNone/>
            </a:pPr>
            <a:r>
              <a:rPr lang="en-GB" b="1" dirty="0"/>
              <a:t>Abstract</a:t>
            </a:r>
          </a:p>
          <a:p>
            <a:r>
              <a:rPr lang="en-GB" dirty="0"/>
              <a:t>Might be the only bit people read. Understandable on its own. Tells the whole story</a:t>
            </a:r>
          </a:p>
          <a:p>
            <a:pPr marL="0" indent="0">
              <a:buNone/>
            </a:pPr>
            <a:r>
              <a:rPr lang="en-GB" b="1" dirty="0"/>
              <a:t>Introduction</a:t>
            </a:r>
          </a:p>
          <a:p>
            <a:r>
              <a:rPr lang="en-GB" dirty="0"/>
              <a:t>Introduce the issue, the research and the paper. Say why the research is needed, why it is important. </a:t>
            </a:r>
          </a:p>
          <a:p>
            <a:r>
              <a:rPr lang="en-GB" dirty="0"/>
              <a:t>At the end, present the structure of the paper. Use literature, but briefly because it is coming next …</a:t>
            </a:r>
          </a:p>
          <a:p>
            <a:pPr marL="0" indent="0">
              <a:buNone/>
            </a:pPr>
            <a:r>
              <a:rPr lang="en-GB" b="1" dirty="0"/>
              <a:t>Background/literature</a:t>
            </a:r>
          </a:p>
          <a:p>
            <a:r>
              <a:rPr lang="en-GB" dirty="0"/>
              <a:t>Review existing research. This section is important, and should be quite long. Pick out relevant aspects of a range of papers, and say how they relate to your research. </a:t>
            </a:r>
          </a:p>
          <a:p>
            <a:r>
              <a:rPr lang="en-GB" dirty="0"/>
              <a:t>At the end, set up the research questions (or hypotheses).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36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1E9C-8C24-4369-A304-74D52DE9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Skeleton of a journal paper</a:t>
            </a:r>
            <a:br>
              <a:rPr lang="en-GB" dirty="0"/>
            </a:br>
            <a:r>
              <a:rPr lang="en-GB" dirty="0"/>
              <a:t>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7CC58-4CDE-42C5-98B1-DFD8CAF7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27" y="2346959"/>
            <a:ext cx="6816437" cy="4330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200" b="1" dirty="0"/>
              <a:t>Methods</a:t>
            </a:r>
          </a:p>
          <a:p>
            <a:r>
              <a:rPr lang="en-GB" sz="1200" dirty="0"/>
              <a:t>Describe the context (as a separate subsection?). Don’t spend long explaining OU nitty gritty – pick out what is relevant, and translate it for an external audience. </a:t>
            </a:r>
            <a:r>
              <a:rPr lang="en-GB" sz="1200" i="1" dirty="0"/>
              <a:t>Avoid all OU jargon </a:t>
            </a:r>
            <a:r>
              <a:rPr lang="en-GB" sz="1200" dirty="0"/>
              <a:t>(throughout the paper).</a:t>
            </a:r>
          </a:p>
          <a:p>
            <a:r>
              <a:rPr lang="en-GB" sz="1200" dirty="0"/>
              <a:t>Give a concise but clear account of the methods used and why they were chosen. Don’t miss out anything important (e.g. for a survey or interview, present or summarise the questions).</a:t>
            </a:r>
          </a:p>
          <a:p>
            <a:pPr marL="0" indent="0">
              <a:buNone/>
            </a:pPr>
            <a:r>
              <a:rPr lang="en-GB" sz="1200" b="1" dirty="0"/>
              <a:t>Findings</a:t>
            </a:r>
          </a:p>
          <a:p>
            <a:r>
              <a:rPr lang="en-GB" sz="1200" dirty="0"/>
              <a:t>If there is a lot of data, use a substructure e.g. quantitative data followed by qualitative data. </a:t>
            </a:r>
          </a:p>
          <a:p>
            <a:r>
              <a:rPr lang="en-GB" sz="1200" dirty="0"/>
              <a:t>Use stats for quantitative data to show significance (ask for stats help if you need it!). </a:t>
            </a:r>
          </a:p>
          <a:p>
            <a:r>
              <a:rPr lang="en-GB" sz="1200" dirty="0"/>
              <a:t>For qualitative data, explain your analysis approach (e.g. thematic analysis). Include quotes from participants, but only those that illustrate the points being made.</a:t>
            </a:r>
          </a:p>
          <a:p>
            <a:pPr marL="0" indent="0">
              <a:buNone/>
            </a:pPr>
            <a:r>
              <a:rPr lang="en-GB" sz="1200" b="1" dirty="0"/>
              <a:t>Discussion</a:t>
            </a:r>
          </a:p>
          <a:p>
            <a:r>
              <a:rPr lang="en-GB" sz="1200" dirty="0"/>
              <a:t>This is important and should be quite long. It needs to </a:t>
            </a:r>
            <a:r>
              <a:rPr lang="en-GB" sz="1200" i="1" dirty="0"/>
              <a:t>interpret the findings - not repeat them</a:t>
            </a:r>
            <a:r>
              <a:rPr lang="en-GB" sz="1200" dirty="0"/>
              <a:t>. </a:t>
            </a:r>
          </a:p>
          <a:p>
            <a:r>
              <a:rPr lang="en-GB" sz="1200" dirty="0"/>
              <a:t>Link back to the literature used earlier (or new literature if necessary). Address the research questions.</a:t>
            </a:r>
          </a:p>
          <a:p>
            <a:r>
              <a:rPr lang="en-GB" sz="1200" dirty="0"/>
              <a:t>Discuss limitations and possible future research. </a:t>
            </a:r>
          </a:p>
        </p:txBody>
      </p:sp>
    </p:spTree>
    <p:extLst>
      <p:ext uri="{BB962C8B-B14F-4D97-AF65-F5344CB8AC3E}">
        <p14:creationId xmlns:p14="http://schemas.microsoft.com/office/powerpoint/2010/main" val="6986627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1379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Corbel</vt:lpstr>
      <vt:lpstr>Monotype Corsiva</vt:lpstr>
      <vt:lpstr>Symbol</vt:lpstr>
      <vt:lpstr>Feathered</vt:lpstr>
      <vt:lpstr>Writing for scholarship/educational research publications </vt:lpstr>
      <vt:lpstr>Today’s session</vt:lpstr>
      <vt:lpstr>Why publish your educational research and scholarship?</vt:lpstr>
      <vt:lpstr>Routes to publication</vt:lpstr>
      <vt:lpstr>Journal hierarchies:  pitching it right   </vt:lpstr>
      <vt:lpstr>Reviewing criteria for journals: two examples</vt:lpstr>
      <vt:lpstr>Dealing with journal reviewers’ feedback</vt:lpstr>
      <vt:lpstr>Skeleton of a paper  (part 1)</vt:lpstr>
      <vt:lpstr>Skeleton of a journal paper (part 2)</vt:lpstr>
      <vt:lpstr>Skeleton of a journal paper (part 3)</vt:lpstr>
      <vt:lpstr>Looking at a journal paper –  over to you …</vt:lpstr>
      <vt:lpstr>Questions, comments,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online session "Reporting your findings: writing up educational research and scholarship’</dc:title>
  <dc:creator>Julia.Sargent</dc:creator>
  <cp:lastModifiedBy>Diane.Ford</cp:lastModifiedBy>
  <cp:revision>12</cp:revision>
  <dcterms:created xsi:type="dcterms:W3CDTF">2021-03-24T08:26:05Z</dcterms:created>
  <dcterms:modified xsi:type="dcterms:W3CDTF">2022-01-18T08:47:40Z</dcterms:modified>
</cp:coreProperties>
</file>