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9B"/>
    <a:srgbClr val="ED2891"/>
    <a:srgbClr val="E5007D"/>
    <a:srgbClr val="C7E6E9"/>
    <a:srgbClr val="85CCD4"/>
    <a:srgbClr val="44BBC5"/>
    <a:srgbClr val="008496"/>
    <a:srgbClr val="00B7B2"/>
    <a:srgbClr val="F7C3DC"/>
    <a:srgbClr val="F3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98"/>
    <p:restoredTop sz="86397" autoAdjust="0"/>
  </p:normalViewPr>
  <p:slideViewPr>
    <p:cSldViewPr snapToGrid="0" snapToObjects="1">
      <p:cViewPr varScale="1">
        <p:scale>
          <a:sx n="71" d="100"/>
          <a:sy n="71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=""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40D05056-5294-4B31-8BBF-BA09741A2814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65215DC5-73BE-4681-AA63-621121C32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2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="" xmlns:a16="http://schemas.microsoft.com/office/drawing/2014/main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="" xmlns:a16="http://schemas.microsoft.com/office/drawing/2014/main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=""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=""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="" xmlns:a16="http://schemas.microsoft.com/office/drawing/2014/main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="" xmlns:a16="http://schemas.microsoft.com/office/drawing/2014/main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chemeClr val="accent2"/>
          </a:solidFill>
          <a:ln>
            <a:solidFill>
              <a:srgbClr val="ED2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18344E7-05B6-4E37-9A8D-0973A5026F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66490" y="3615659"/>
            <a:ext cx="5279367" cy="395619"/>
          </a:xfrm>
        </p:spPr>
        <p:txBody>
          <a:bodyPr/>
          <a:lstStyle/>
          <a:p>
            <a:r>
              <a:rPr lang="en-GB" dirty="0" smtClean="0"/>
              <a:t>Benefits </a:t>
            </a:r>
            <a:r>
              <a:rPr lang="en-GB" dirty="0"/>
              <a:t>and </a:t>
            </a:r>
            <a:r>
              <a:rPr lang="en-GB" dirty="0" smtClean="0"/>
              <a:t>Challenges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66491" y="1923512"/>
            <a:ext cx="6495690" cy="1127362"/>
          </a:xfrm>
        </p:spPr>
        <p:txBody>
          <a:bodyPr/>
          <a:lstStyle/>
          <a:p>
            <a:r>
              <a:rPr lang="en-GB" dirty="0"/>
              <a:t>Use of augmented reality in a second level human biology module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9729" y="5610978"/>
            <a:ext cx="4418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1E4B9B"/>
                </a:solidFill>
              </a:rPr>
              <a:t>Karen New</a:t>
            </a:r>
          </a:p>
          <a:p>
            <a:r>
              <a:rPr lang="en-GB" sz="1600" dirty="0">
                <a:solidFill>
                  <a:srgbClr val="1E4B9B"/>
                </a:solidFill>
              </a:rPr>
              <a:t>Staff tutor LHCS</a:t>
            </a:r>
          </a:p>
          <a:p>
            <a:r>
              <a:rPr lang="en-GB" sz="1600" dirty="0">
                <a:solidFill>
                  <a:srgbClr val="1E4B9B"/>
                </a:solidFill>
              </a:rPr>
              <a:t>Staff tutor SK299</a:t>
            </a:r>
          </a:p>
          <a:p>
            <a:r>
              <a:rPr lang="en-GB" sz="1600" dirty="0">
                <a:solidFill>
                  <a:srgbClr val="1E4B9B"/>
                </a:solidFill>
              </a:rPr>
              <a:t>AL SK299/SK277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853" y="3705515"/>
            <a:ext cx="2906203" cy="298268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800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600" y="2462595"/>
            <a:ext cx="3853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sz="1600" dirty="0"/>
              <a:t>Usability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sz="1600" dirty="0"/>
              <a:t>Engagement and motivation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sz="1600" dirty="0"/>
              <a:t>Understanding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sz="1600" dirty="0"/>
              <a:t>Age or gender difference in the use/perception of augmented reality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sz="1600" dirty="0"/>
              <a:t>Experiences of students from a variety of ethnic backgrounds / AR 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14308" indent="-214308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277935" y="184277"/>
            <a:ext cx="73219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rgbClr val="1E4B9B"/>
                </a:solidFill>
              </a:rPr>
              <a:t>Student </a:t>
            </a:r>
            <a:r>
              <a:rPr lang="en-GB" sz="3000" b="1" dirty="0">
                <a:solidFill>
                  <a:srgbClr val="1E4B9B"/>
                </a:solidFill>
              </a:rPr>
              <a:t>experiences and perceptions relating to potential benefits and challenges associated with this app</a:t>
            </a:r>
          </a:p>
        </p:txBody>
      </p:sp>
      <p:sp>
        <p:nvSpPr>
          <p:cNvPr id="5" name="Rectangle 4"/>
          <p:cNvSpPr/>
          <p:nvPr/>
        </p:nvSpPr>
        <p:spPr>
          <a:xfrm>
            <a:off x="483079" y="5769489"/>
            <a:ext cx="8436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The findings can be used to inform practice for future SK299 presentations, and, since analysis covers all SK299 variants, may inform support for replacement nursing-strand human biology module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825" y="2091173"/>
            <a:ext cx="4381500" cy="305116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03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252" y="1884907"/>
            <a:ext cx="5305491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/>
              <a:t>Surveys </a:t>
            </a:r>
            <a:r>
              <a:rPr lang="en-GB" sz="1350" dirty="0"/>
              <a:t>(~1100 students/200 on nursing programmes)</a:t>
            </a:r>
          </a:p>
          <a:p>
            <a:endParaRPr lang="en-GB" sz="135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17J cohort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18J cohort </a:t>
            </a:r>
            <a:r>
              <a:rPr lang="en-GB" sz="1350" dirty="0"/>
              <a:t>(within website and separate survey)</a:t>
            </a:r>
          </a:p>
          <a:p>
            <a:endParaRPr lang="en-GB" sz="1350" dirty="0"/>
          </a:p>
          <a:p>
            <a:r>
              <a:rPr lang="en-GB" sz="2100" dirty="0"/>
              <a:t>Real-time investigations -  Use LTI user lab</a:t>
            </a:r>
          </a:p>
          <a:p>
            <a:endParaRPr lang="en-GB" sz="135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Members from SK299 cohort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Non-SK299 students</a:t>
            </a:r>
          </a:p>
          <a:p>
            <a:endParaRPr lang="en-GB" sz="1350" dirty="0"/>
          </a:p>
          <a:p>
            <a:endParaRPr lang="en-GB" sz="1350" dirty="0"/>
          </a:p>
          <a:p>
            <a:r>
              <a:rPr lang="en-GB" sz="2100" dirty="0"/>
              <a:t>Case-study</a:t>
            </a:r>
          </a:p>
          <a:p>
            <a:endParaRPr lang="en-GB" sz="210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GB" dirty="0"/>
              <a:t>Individual interviews with LTI users</a:t>
            </a:r>
          </a:p>
          <a:p>
            <a:endParaRPr lang="en-GB" sz="1350" dirty="0"/>
          </a:p>
        </p:txBody>
      </p:sp>
      <p:sp>
        <p:nvSpPr>
          <p:cNvPr id="3" name="Rectangle 2"/>
          <p:cNvSpPr/>
          <p:nvPr/>
        </p:nvSpPr>
        <p:spPr>
          <a:xfrm>
            <a:off x="277933" y="346644"/>
            <a:ext cx="8026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1E4B9B"/>
                </a:solidFill>
              </a:rPr>
              <a:t>Proposed methodologies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095" y="1940941"/>
            <a:ext cx="2632289" cy="1277661"/>
          </a:xfrm>
          <a:prstGeom prst="rect">
            <a:avLst/>
          </a:prstGeom>
          <a:effectLst>
            <a:softEdge rad="2286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121" y="3467117"/>
            <a:ext cx="2502684" cy="1186756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4718" y="4828549"/>
            <a:ext cx="2572194" cy="959774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27277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Words>136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TITLES</vt:lpstr>
      <vt:lpstr>CONTENT</vt:lpstr>
      <vt:lpstr>PowerPoint Presentation</vt:lpstr>
      <vt:lpstr>PowerPoint Presentation</vt:lpstr>
      <vt:lpstr>PowerPoint Presentation</vt:lpstr>
    </vt:vector>
  </TitlesOfParts>
  <Company>SMCD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Diane.Ford</cp:lastModifiedBy>
  <cp:revision>228</cp:revision>
  <dcterms:created xsi:type="dcterms:W3CDTF">2016-08-10T11:35:26Z</dcterms:created>
  <dcterms:modified xsi:type="dcterms:W3CDTF">2018-10-15T08:55:12Z</dcterms:modified>
</cp:coreProperties>
</file>