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863" r:id="rId5"/>
    <p:sldMasterId id="2147483771" r:id="rId6"/>
    <p:sldMasterId id="2147483817" r:id="rId7"/>
    <p:sldMasterId id="2147483945" r:id="rId8"/>
    <p:sldMasterId id="2147483927" r:id="rId9"/>
  </p:sldMasterIdLst>
  <p:notesMasterIdLst>
    <p:notesMasterId r:id="rId24"/>
  </p:notesMasterIdLst>
  <p:handoutMasterIdLst>
    <p:handoutMasterId r:id="rId25"/>
  </p:handoutMasterIdLst>
  <p:sldIdLst>
    <p:sldId id="363" r:id="rId10"/>
    <p:sldId id="380" r:id="rId11"/>
    <p:sldId id="381" r:id="rId12"/>
    <p:sldId id="386" r:id="rId13"/>
    <p:sldId id="387" r:id="rId14"/>
    <p:sldId id="388" r:id="rId15"/>
    <p:sldId id="382" r:id="rId16"/>
    <p:sldId id="383" r:id="rId17"/>
    <p:sldId id="389" r:id="rId18"/>
    <p:sldId id="390" r:id="rId19"/>
    <p:sldId id="384" r:id="rId20"/>
    <p:sldId id="385" r:id="rId21"/>
    <p:sldId id="304" r:id="rId22"/>
    <p:sldId id="35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0A8B12-7304-E66A-CA51-B9A435D633FF}" name="Aitch.King" initials="ALK" userId="Aitch.King" providerId="None"/>
  <p188:author id="{B792C21D-9C31-DAEC-E611-E76D7525B8BA}" name="Hannah.King" initials="H" userId="S::hlk63@open.ac.uk::a66496f2-2df4-4361-8801-89f9e25bfccb" providerId="AD"/>
  <p188:author id="{58C68642-5EA5-6BE7-20F6-0F2908DFF0ED}" name="Carl Prosser" initials="CP" userId="S::carl.prosser@matrix.co.uk::cac7eb50-d4ca-465c-839e-1c6611e3681d" providerId="AD"/>
  <p188:author id="{8443ED59-20C7-4FDF-8DCA-8A14D1AA1C8C}" name="Microsoft Office User" initials="MOU" userId="Microsoft Office User" providerId="None"/>
  <p188:author id="{DC4C6F5F-4A02-7D41-115C-B0F3655BA852}" name="Lorraine Mcdonald" initials="" userId="S::lorraine.mcdonald@matrix.co.uk::bf96d333-f53a-4144-811e-704e583caf66" providerId="AD"/>
  <p188:author id="{50C7A7AB-FA05-4A2E-B129-1A60DFF9C804}" name="James A" initials="JA" userId="eb054e5cfc4c503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BFE"/>
    <a:srgbClr val="BEFFE9"/>
    <a:srgbClr val="FFE9FF"/>
    <a:srgbClr val="FFE1FF"/>
    <a:srgbClr val="C2F8FD"/>
    <a:srgbClr val="BFBFBF"/>
    <a:srgbClr val="F2F2F2"/>
    <a:srgbClr val="FFB4FF"/>
    <a:srgbClr val="FFC5BB"/>
    <a:srgbClr val="66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5" autoAdjust="0"/>
    <p:restoredTop sz="86320" autoAdjust="0"/>
  </p:normalViewPr>
  <p:slideViewPr>
    <p:cSldViewPr snapToGrid="0">
      <p:cViewPr varScale="1">
        <p:scale>
          <a:sx n="72" d="100"/>
          <a:sy n="72" d="100"/>
        </p:scale>
        <p:origin x="76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0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Outcomes following L marker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Outcomes!$B$1</c:f>
              <c:strCache>
                <c:ptCount val="1"/>
                <c:pt idx="0">
                  <c:v>L1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Outcomes!$A$2:$A$6</c:f>
              <c:strCache>
                <c:ptCount val="5"/>
                <c:pt idx="0">
                  <c:v>Last thing submitted and nothing else</c:v>
                </c:pt>
                <c:pt idx="1">
                  <c:v>Did not complete module and nothing since</c:v>
                </c:pt>
                <c:pt idx="2">
                  <c:v>Completed module but nothing since</c:v>
                </c:pt>
                <c:pt idx="3">
                  <c:v>Did not complete module but has studied since</c:v>
                </c:pt>
                <c:pt idx="4">
                  <c:v>Still studying / completed qualification</c:v>
                </c:pt>
              </c:strCache>
            </c:strRef>
          </c:cat>
          <c:val>
            <c:numRef>
              <c:f>Outcomes!$B$2:$B$6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1-4C70-A7E7-8FB3CD775681}"/>
            </c:ext>
          </c:extLst>
        </c:ser>
        <c:ser>
          <c:idx val="1"/>
          <c:order val="1"/>
          <c:tx>
            <c:strRef>
              <c:f>Outcomes!$C$1</c:f>
              <c:strCache>
                <c:ptCount val="1"/>
                <c:pt idx="0">
                  <c:v>L2/3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Outcomes!$A$2:$A$6</c:f>
              <c:strCache>
                <c:ptCount val="5"/>
                <c:pt idx="0">
                  <c:v>Last thing submitted and nothing else</c:v>
                </c:pt>
                <c:pt idx="1">
                  <c:v>Did not complete module and nothing since</c:v>
                </c:pt>
                <c:pt idx="2">
                  <c:v>Completed module but nothing since</c:v>
                </c:pt>
                <c:pt idx="3">
                  <c:v>Did not complete module but has studied since</c:v>
                </c:pt>
                <c:pt idx="4">
                  <c:v>Still studying / completed qualification</c:v>
                </c:pt>
              </c:strCache>
            </c:strRef>
          </c:cat>
          <c:val>
            <c:numRef>
              <c:f>Outcomes!$C$2:$C$6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19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B1-4C70-A7E7-8FB3CD775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76610016"/>
        <c:axId val="476605752"/>
      </c:barChart>
      <c:catAx>
        <c:axId val="47661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605752"/>
        <c:crosses val="autoZero"/>
        <c:auto val="1"/>
        <c:lblAlgn val="ctr"/>
        <c:lblOffset val="100"/>
        <c:noMultiLvlLbl val="0"/>
      </c:catAx>
      <c:valAx>
        <c:axId val="476605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Numbers of students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61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29/05/2025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9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7F226-BCF6-0B18-7A45-B19F110B7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FDDE63-F37F-5994-C98E-01F2FD382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02C727-B414-E0E4-1D62-D500E47F9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3817-AF58-9878-C9F6-CF0173F4D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4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 lIns="180000" tIns="720000" rIns="180000" bIns="18000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  <p:sp>
        <p:nvSpPr>
          <p:cNvPr id="18" name="Title 16">
            <a:extLst>
              <a:ext uri="{FF2B5EF4-FFF2-40B4-BE49-F238E27FC236}">
                <a16:creationId xmlns:a16="http://schemas.microsoft.com/office/drawing/2014/main" id="{38E7A839-83A6-1537-1D7F-FC06DC6A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207" y="579437"/>
            <a:ext cx="5557584" cy="1800200"/>
          </a:xfrm>
          <a:prstGeom prst="rect">
            <a:avLst/>
          </a:prstGeom>
        </p:spPr>
        <p:txBody>
          <a:bodyPr/>
          <a:lstStyle>
            <a:lvl1pPr>
              <a:defRPr sz="55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kumimoji="0" lang="en-GB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Cover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B8435D6-0CC1-8718-167A-2904F3E65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769CF24-1B14-94BB-B327-452E52760A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4" y="472387"/>
            <a:ext cx="10766703" cy="46864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 (No Logo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B8435D6-0CC1-8718-167A-2904F3E65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0659383-1EB0-988D-D953-B33587866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5" y="472387"/>
            <a:ext cx="10710942" cy="46864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2740285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4E66FE4-E136-2BD3-957A-24D5F6726F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F3081C86-DF26-912B-FDE9-FFAF8D7F1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3" y="459885"/>
            <a:ext cx="10766702" cy="43978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4">
            <a:extLst>
              <a:ext uri="{FF2B5EF4-FFF2-40B4-BE49-F238E27FC236}">
                <a16:creationId xmlns:a16="http://schemas.microsoft.com/office/drawing/2014/main" id="{DCB3314A-2001-5F0C-5F87-69F178ADB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3" y="459885"/>
            <a:ext cx="10766702" cy="43978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dirty="0"/>
              <a:t>Content slide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836E529-2BBC-D836-0F4D-E78A805C2D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- De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9AB77CF-2F7D-B2E3-46EC-898E19C1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5910" y="-43402"/>
            <a:ext cx="12203820" cy="1642219"/>
          </a:xfrm>
          <a:custGeom>
            <a:avLst/>
            <a:gdLst>
              <a:gd name="connsiteX0" fmla="*/ 5910 w 12203820"/>
              <a:gd name="connsiteY0" fmla="*/ 1642219 h 1642219"/>
              <a:gd name="connsiteX1" fmla="*/ 12203820 w 12203820"/>
              <a:gd name="connsiteY1" fmla="*/ 1642219 h 1642219"/>
              <a:gd name="connsiteX2" fmla="*/ 12203820 w 12203820"/>
              <a:gd name="connsiteY2" fmla="*/ 819030 h 1642219"/>
              <a:gd name="connsiteX3" fmla="*/ 12197910 w 12203820"/>
              <a:gd name="connsiteY3" fmla="*/ 819030 h 1642219"/>
              <a:gd name="connsiteX4" fmla="*/ 12197911 w 12203820"/>
              <a:gd name="connsiteY4" fmla="*/ 411595 h 1642219"/>
              <a:gd name="connsiteX5" fmla="*/ 11786316 w 12203820"/>
              <a:gd name="connsiteY5" fmla="*/ 0 h 1642219"/>
              <a:gd name="connsiteX6" fmla="*/ 0 w 12203820"/>
              <a:gd name="connsiteY6" fmla="*/ 0 h 1642219"/>
              <a:gd name="connsiteX7" fmla="*/ 0 w 12203820"/>
              <a:gd name="connsiteY7" fmla="*/ 823189 h 1642219"/>
              <a:gd name="connsiteX8" fmla="*/ 5910 w 12203820"/>
              <a:gd name="connsiteY8" fmla="*/ 823189 h 164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3820" h="1642219">
                <a:moveTo>
                  <a:pt x="5910" y="1642219"/>
                </a:moveTo>
                <a:lnTo>
                  <a:pt x="12203820" y="1642219"/>
                </a:lnTo>
                <a:lnTo>
                  <a:pt x="12203820" y="819030"/>
                </a:lnTo>
                <a:lnTo>
                  <a:pt x="12197910" y="819030"/>
                </a:lnTo>
                <a:lnTo>
                  <a:pt x="12197911" y="411595"/>
                </a:lnTo>
                <a:cubicBezTo>
                  <a:pt x="12197911" y="184277"/>
                  <a:pt x="12013634" y="0"/>
                  <a:pt x="11786316" y="0"/>
                </a:cubicBezTo>
                <a:lnTo>
                  <a:pt x="0" y="0"/>
                </a:lnTo>
                <a:lnTo>
                  <a:pt x="0" y="823189"/>
                </a:lnTo>
                <a:lnTo>
                  <a:pt x="5910" y="823189"/>
                </a:lnTo>
                <a:close/>
              </a:path>
            </a:pathLst>
          </a:cu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4FE0AC-2B61-A291-8C87-19783331A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703F4432-1532-0BDB-760A-F8CCD5EF79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3C2A4E-308E-3B51-ACDE-84AD90D9D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48A1AD1-8DD9-3575-2F01-8B1E8F88C8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D895B66-DFD3-75C3-AB8E-C60F0BDBB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5" y="364892"/>
            <a:ext cx="10766702" cy="46864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- Deep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3672FC8D-4E82-915B-5494-D2FC3A5CF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5910" y="-43402"/>
            <a:ext cx="12203820" cy="1642219"/>
          </a:xfrm>
          <a:custGeom>
            <a:avLst/>
            <a:gdLst>
              <a:gd name="connsiteX0" fmla="*/ 5910 w 12203820"/>
              <a:gd name="connsiteY0" fmla="*/ 1642219 h 1642219"/>
              <a:gd name="connsiteX1" fmla="*/ 12203820 w 12203820"/>
              <a:gd name="connsiteY1" fmla="*/ 1642219 h 1642219"/>
              <a:gd name="connsiteX2" fmla="*/ 12203820 w 12203820"/>
              <a:gd name="connsiteY2" fmla="*/ 819030 h 1642219"/>
              <a:gd name="connsiteX3" fmla="*/ 12197910 w 12203820"/>
              <a:gd name="connsiteY3" fmla="*/ 819030 h 1642219"/>
              <a:gd name="connsiteX4" fmla="*/ 12197911 w 12203820"/>
              <a:gd name="connsiteY4" fmla="*/ 411595 h 1642219"/>
              <a:gd name="connsiteX5" fmla="*/ 11786316 w 12203820"/>
              <a:gd name="connsiteY5" fmla="*/ 0 h 1642219"/>
              <a:gd name="connsiteX6" fmla="*/ 0 w 12203820"/>
              <a:gd name="connsiteY6" fmla="*/ 0 h 1642219"/>
              <a:gd name="connsiteX7" fmla="*/ 0 w 12203820"/>
              <a:gd name="connsiteY7" fmla="*/ 823189 h 1642219"/>
              <a:gd name="connsiteX8" fmla="*/ 5910 w 12203820"/>
              <a:gd name="connsiteY8" fmla="*/ 823189 h 164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3820" h="1642219">
                <a:moveTo>
                  <a:pt x="5910" y="1642219"/>
                </a:moveTo>
                <a:lnTo>
                  <a:pt x="12203820" y="1642219"/>
                </a:lnTo>
                <a:lnTo>
                  <a:pt x="12203820" y="819030"/>
                </a:lnTo>
                <a:lnTo>
                  <a:pt x="12197910" y="819030"/>
                </a:lnTo>
                <a:lnTo>
                  <a:pt x="12197911" y="411595"/>
                </a:lnTo>
                <a:cubicBezTo>
                  <a:pt x="12197911" y="184277"/>
                  <a:pt x="12013634" y="0"/>
                  <a:pt x="11786316" y="0"/>
                </a:cubicBezTo>
                <a:lnTo>
                  <a:pt x="0" y="0"/>
                </a:lnTo>
                <a:lnTo>
                  <a:pt x="0" y="823189"/>
                </a:lnTo>
                <a:lnTo>
                  <a:pt x="5910" y="823189"/>
                </a:lnTo>
                <a:close/>
              </a:path>
            </a:pathLst>
          </a:cu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4FE0AC-2B61-A291-8C87-19783331A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6E4AE-86B5-A69F-9302-A08CDE1A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17BE31-28EA-0243-8E5B-BE3D94BA901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60E5D8A-6BCF-976E-BA2D-E6A6DD1F2B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5475786-8AB4-0539-6EFC-A94B0600B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5" y="364892"/>
            <a:ext cx="10766702" cy="46864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265677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- Si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9AB77CF-2F7D-B2E3-46EC-898E19C1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5910" y="-43402"/>
            <a:ext cx="12203820" cy="1642219"/>
          </a:xfrm>
          <a:custGeom>
            <a:avLst/>
            <a:gdLst>
              <a:gd name="connsiteX0" fmla="*/ 5910 w 12203820"/>
              <a:gd name="connsiteY0" fmla="*/ 1642219 h 1642219"/>
              <a:gd name="connsiteX1" fmla="*/ 12203820 w 12203820"/>
              <a:gd name="connsiteY1" fmla="*/ 1642219 h 1642219"/>
              <a:gd name="connsiteX2" fmla="*/ 12203820 w 12203820"/>
              <a:gd name="connsiteY2" fmla="*/ 819030 h 1642219"/>
              <a:gd name="connsiteX3" fmla="*/ 12197910 w 12203820"/>
              <a:gd name="connsiteY3" fmla="*/ 819030 h 1642219"/>
              <a:gd name="connsiteX4" fmla="*/ 12197911 w 12203820"/>
              <a:gd name="connsiteY4" fmla="*/ 411595 h 1642219"/>
              <a:gd name="connsiteX5" fmla="*/ 11786316 w 12203820"/>
              <a:gd name="connsiteY5" fmla="*/ 0 h 1642219"/>
              <a:gd name="connsiteX6" fmla="*/ 0 w 12203820"/>
              <a:gd name="connsiteY6" fmla="*/ 0 h 1642219"/>
              <a:gd name="connsiteX7" fmla="*/ 0 w 12203820"/>
              <a:gd name="connsiteY7" fmla="*/ 823189 h 1642219"/>
              <a:gd name="connsiteX8" fmla="*/ 5910 w 12203820"/>
              <a:gd name="connsiteY8" fmla="*/ 823189 h 164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3820" h="1642219">
                <a:moveTo>
                  <a:pt x="5910" y="1642219"/>
                </a:moveTo>
                <a:lnTo>
                  <a:pt x="12203820" y="1642219"/>
                </a:lnTo>
                <a:lnTo>
                  <a:pt x="12203820" y="819030"/>
                </a:lnTo>
                <a:lnTo>
                  <a:pt x="12197910" y="819030"/>
                </a:lnTo>
                <a:lnTo>
                  <a:pt x="12197911" y="411595"/>
                </a:lnTo>
                <a:cubicBezTo>
                  <a:pt x="12197911" y="184277"/>
                  <a:pt x="12013634" y="0"/>
                  <a:pt x="11786316" y="0"/>
                </a:cubicBezTo>
                <a:lnTo>
                  <a:pt x="0" y="0"/>
                </a:lnTo>
                <a:lnTo>
                  <a:pt x="0" y="823189"/>
                </a:lnTo>
                <a:lnTo>
                  <a:pt x="5910" y="823189"/>
                </a:lnTo>
                <a:close/>
              </a:path>
            </a:pathLst>
          </a:cu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4FE0AC-2B61-A291-8C87-19783331A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4AAF1D7-1AB1-24E2-D225-B29014CDE4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D76B4-6B99-273A-B703-B10A873F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DAB0E9-4DC8-6D69-3A02-6AB4C88D8A5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C5C423E-7F1A-908E-31A9-67502F1BD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5" y="364891"/>
            <a:ext cx="10766702" cy="89785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251954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- Single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5CBF7B9F-09EC-5918-B7BF-F74803359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5910" y="-43402"/>
            <a:ext cx="12203820" cy="1642219"/>
          </a:xfrm>
          <a:custGeom>
            <a:avLst/>
            <a:gdLst>
              <a:gd name="connsiteX0" fmla="*/ 5910 w 12203820"/>
              <a:gd name="connsiteY0" fmla="*/ 1642219 h 1642219"/>
              <a:gd name="connsiteX1" fmla="*/ 12203820 w 12203820"/>
              <a:gd name="connsiteY1" fmla="*/ 1642219 h 1642219"/>
              <a:gd name="connsiteX2" fmla="*/ 12203820 w 12203820"/>
              <a:gd name="connsiteY2" fmla="*/ 819030 h 1642219"/>
              <a:gd name="connsiteX3" fmla="*/ 12197910 w 12203820"/>
              <a:gd name="connsiteY3" fmla="*/ 819030 h 1642219"/>
              <a:gd name="connsiteX4" fmla="*/ 12197911 w 12203820"/>
              <a:gd name="connsiteY4" fmla="*/ 411595 h 1642219"/>
              <a:gd name="connsiteX5" fmla="*/ 11786316 w 12203820"/>
              <a:gd name="connsiteY5" fmla="*/ 0 h 1642219"/>
              <a:gd name="connsiteX6" fmla="*/ 0 w 12203820"/>
              <a:gd name="connsiteY6" fmla="*/ 0 h 1642219"/>
              <a:gd name="connsiteX7" fmla="*/ 0 w 12203820"/>
              <a:gd name="connsiteY7" fmla="*/ 823189 h 1642219"/>
              <a:gd name="connsiteX8" fmla="*/ 5910 w 12203820"/>
              <a:gd name="connsiteY8" fmla="*/ 823189 h 164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3820" h="1642219">
                <a:moveTo>
                  <a:pt x="5910" y="1642219"/>
                </a:moveTo>
                <a:lnTo>
                  <a:pt x="12203820" y="1642219"/>
                </a:lnTo>
                <a:lnTo>
                  <a:pt x="12203820" y="819030"/>
                </a:lnTo>
                <a:lnTo>
                  <a:pt x="12197910" y="819030"/>
                </a:lnTo>
                <a:lnTo>
                  <a:pt x="12197911" y="411595"/>
                </a:lnTo>
                <a:cubicBezTo>
                  <a:pt x="12197911" y="184277"/>
                  <a:pt x="12013634" y="0"/>
                  <a:pt x="11786316" y="0"/>
                </a:cubicBezTo>
                <a:lnTo>
                  <a:pt x="0" y="0"/>
                </a:lnTo>
                <a:lnTo>
                  <a:pt x="0" y="823189"/>
                </a:lnTo>
                <a:lnTo>
                  <a:pt x="5910" y="823189"/>
                </a:lnTo>
                <a:close/>
              </a:path>
            </a:pathLst>
          </a:cu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4FE0AC-2B61-A291-8C87-19783331A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4BC5B-11A8-A13C-AE7B-0EB7DE5E4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DE3AF-EA14-34B2-3ED6-5C8589728A5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B0EAFF6-08D6-BD74-9A1E-BFCD03C62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5" y="364891"/>
            <a:ext cx="10766702" cy="89785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97423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- Deep +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4541AC4E-C6B9-30F9-99BB-2C9E60406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5910" y="-43402"/>
            <a:ext cx="12203820" cy="1642219"/>
          </a:xfrm>
          <a:custGeom>
            <a:avLst/>
            <a:gdLst>
              <a:gd name="connsiteX0" fmla="*/ 5910 w 12203820"/>
              <a:gd name="connsiteY0" fmla="*/ 1642219 h 1642219"/>
              <a:gd name="connsiteX1" fmla="*/ 12203820 w 12203820"/>
              <a:gd name="connsiteY1" fmla="*/ 1642219 h 1642219"/>
              <a:gd name="connsiteX2" fmla="*/ 12203820 w 12203820"/>
              <a:gd name="connsiteY2" fmla="*/ 819030 h 1642219"/>
              <a:gd name="connsiteX3" fmla="*/ 12197910 w 12203820"/>
              <a:gd name="connsiteY3" fmla="*/ 819030 h 1642219"/>
              <a:gd name="connsiteX4" fmla="*/ 12197911 w 12203820"/>
              <a:gd name="connsiteY4" fmla="*/ 411595 h 1642219"/>
              <a:gd name="connsiteX5" fmla="*/ 11786316 w 12203820"/>
              <a:gd name="connsiteY5" fmla="*/ 0 h 1642219"/>
              <a:gd name="connsiteX6" fmla="*/ 0 w 12203820"/>
              <a:gd name="connsiteY6" fmla="*/ 0 h 1642219"/>
              <a:gd name="connsiteX7" fmla="*/ 0 w 12203820"/>
              <a:gd name="connsiteY7" fmla="*/ 823189 h 1642219"/>
              <a:gd name="connsiteX8" fmla="*/ 5910 w 12203820"/>
              <a:gd name="connsiteY8" fmla="*/ 823189 h 164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3820" h="1642219">
                <a:moveTo>
                  <a:pt x="5910" y="1642219"/>
                </a:moveTo>
                <a:lnTo>
                  <a:pt x="12203820" y="1642219"/>
                </a:lnTo>
                <a:lnTo>
                  <a:pt x="12203820" y="819030"/>
                </a:lnTo>
                <a:lnTo>
                  <a:pt x="12197910" y="819030"/>
                </a:lnTo>
                <a:lnTo>
                  <a:pt x="12197911" y="411595"/>
                </a:lnTo>
                <a:cubicBezTo>
                  <a:pt x="12197911" y="184277"/>
                  <a:pt x="12013634" y="0"/>
                  <a:pt x="11786316" y="0"/>
                </a:cubicBezTo>
                <a:lnTo>
                  <a:pt x="0" y="0"/>
                </a:lnTo>
                <a:lnTo>
                  <a:pt x="0" y="823189"/>
                </a:lnTo>
                <a:lnTo>
                  <a:pt x="5910" y="823189"/>
                </a:lnTo>
                <a:close/>
              </a:path>
            </a:pathLst>
          </a:cu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8BE8F5A-8A1A-5C53-72B2-42712E545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A58EEA-786C-965A-E594-011961E85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F380E-8D81-A4E5-CD82-E5D6A004A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2352B-BF53-DE10-25A6-F7860126D6F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36B8534-F9E1-A672-4CC2-B3AE328D0A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C156B2C-2E7F-6D21-E1DB-80E76DCCC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5" y="364892"/>
            <a:ext cx="10766702" cy="46864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- Deep + Column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FC66ECCA-B749-D4DF-3098-EBFA952E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5910" y="-43402"/>
            <a:ext cx="12203820" cy="1642219"/>
          </a:xfrm>
          <a:custGeom>
            <a:avLst/>
            <a:gdLst>
              <a:gd name="connsiteX0" fmla="*/ 5910 w 12203820"/>
              <a:gd name="connsiteY0" fmla="*/ 1642219 h 1642219"/>
              <a:gd name="connsiteX1" fmla="*/ 12203820 w 12203820"/>
              <a:gd name="connsiteY1" fmla="*/ 1642219 h 1642219"/>
              <a:gd name="connsiteX2" fmla="*/ 12203820 w 12203820"/>
              <a:gd name="connsiteY2" fmla="*/ 819030 h 1642219"/>
              <a:gd name="connsiteX3" fmla="*/ 12197910 w 12203820"/>
              <a:gd name="connsiteY3" fmla="*/ 819030 h 1642219"/>
              <a:gd name="connsiteX4" fmla="*/ 12197911 w 12203820"/>
              <a:gd name="connsiteY4" fmla="*/ 411595 h 1642219"/>
              <a:gd name="connsiteX5" fmla="*/ 11786316 w 12203820"/>
              <a:gd name="connsiteY5" fmla="*/ 0 h 1642219"/>
              <a:gd name="connsiteX6" fmla="*/ 0 w 12203820"/>
              <a:gd name="connsiteY6" fmla="*/ 0 h 1642219"/>
              <a:gd name="connsiteX7" fmla="*/ 0 w 12203820"/>
              <a:gd name="connsiteY7" fmla="*/ 823189 h 1642219"/>
              <a:gd name="connsiteX8" fmla="*/ 5910 w 12203820"/>
              <a:gd name="connsiteY8" fmla="*/ 823189 h 164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3820" h="1642219">
                <a:moveTo>
                  <a:pt x="5910" y="1642219"/>
                </a:moveTo>
                <a:lnTo>
                  <a:pt x="12203820" y="1642219"/>
                </a:lnTo>
                <a:lnTo>
                  <a:pt x="12203820" y="819030"/>
                </a:lnTo>
                <a:lnTo>
                  <a:pt x="12197910" y="819030"/>
                </a:lnTo>
                <a:lnTo>
                  <a:pt x="12197911" y="411595"/>
                </a:lnTo>
                <a:cubicBezTo>
                  <a:pt x="12197911" y="184277"/>
                  <a:pt x="12013634" y="0"/>
                  <a:pt x="11786316" y="0"/>
                </a:cubicBezTo>
                <a:lnTo>
                  <a:pt x="0" y="0"/>
                </a:lnTo>
                <a:lnTo>
                  <a:pt x="0" y="823189"/>
                </a:lnTo>
                <a:lnTo>
                  <a:pt x="5910" y="823189"/>
                </a:lnTo>
                <a:close/>
              </a:path>
            </a:pathLst>
          </a:cu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8BE8F5A-8A1A-5C53-72B2-42712E545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B288B-B840-EEA7-5CED-74A27C25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FD8FA2-2687-667A-7DC3-425451544D8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4CFCFC3-8209-E478-45C6-213753688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4" y="364892"/>
            <a:ext cx="10766703" cy="46864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1260609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6">
            <a:extLst>
              <a:ext uri="{FF2B5EF4-FFF2-40B4-BE49-F238E27FC236}">
                <a16:creationId xmlns:a16="http://schemas.microsoft.com/office/drawing/2014/main" id="{7A999D49-17CC-D936-FB81-B746D0909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207" y="579437"/>
            <a:ext cx="5557584" cy="1800200"/>
          </a:xfrm>
          <a:prstGeom prst="rect">
            <a:avLst/>
          </a:prstGeom>
        </p:spPr>
        <p:txBody>
          <a:bodyPr/>
          <a:lstStyle>
            <a:lvl1pPr>
              <a:defRPr sz="55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kumimoji="0" lang="en-GB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Cover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61C6824-08DF-793D-EE9A-11375C227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7A59D-3C3D-8743-6FA7-132ED4952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AD943-1536-60FF-427E-31BACF5D1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CA5091-70DE-A490-4B3E-2EBA65F4104C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65C321B-F77E-2F19-F14D-B37642CAD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5" y="177274"/>
            <a:ext cx="10710942" cy="46864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61C6824-08DF-793D-EE9A-11375C227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Body copy goes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B0E6E-A288-5E69-E921-133288A13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B1B435-2AC5-53DF-A55A-FB90150A3DF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BFDAAFA-218C-D522-3EE6-CF63E4675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5" y="177274"/>
            <a:ext cx="10710942" cy="46864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3556173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ark Block Right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C43D1CE-D536-7787-B56C-507BDEC316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C9DC8A4-F6EB-88B3-B732-20B5EA5F0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5" y="478973"/>
            <a:ext cx="4912997" cy="42272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ight Block Right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BDC46EF-DAEB-0903-12EF-94C369E351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D464E9-A4D6-7BDC-ED2C-298BA5BC4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5" y="478973"/>
            <a:ext cx="4912997" cy="42272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Left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5715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705" y="1651000"/>
            <a:ext cx="4453545" cy="342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BC312-E7B8-CBF3-F286-D1FDF30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0ABA2-5003-E1BB-09D7-FC7B4992B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00C71-E39D-095A-226C-675C604B636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A804AA3-D005-F6DF-F462-93E1DF302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705" y="612769"/>
            <a:ext cx="4453545" cy="936631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Section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7A8B4C9-200D-044C-4DEB-579DD8194E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705" y="612769"/>
            <a:ext cx="5206020" cy="466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1" i="0">
                <a:ln>
                  <a:noFill/>
                </a:ln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title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AA2AA18-8040-9330-7AC6-059A81BEB5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9705" y="1174738"/>
            <a:ext cx="5206020" cy="831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06C5DDDE-20C0-20D6-746E-CF5E435E760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04091" y="3999552"/>
            <a:ext cx="2166809" cy="1512248"/>
          </a:xfrm>
          <a:prstGeom prst="round1Rect">
            <a:avLst>
              <a:gd name="adj" fmla="val 24138"/>
            </a:avLst>
          </a:prstGeom>
          <a:solidFill>
            <a:srgbClr val="BFBFBF"/>
          </a:solidFill>
        </p:spPr>
        <p:txBody>
          <a:bodyPr wrap="square" lIns="180000" tIns="1008000" anchor="ctr" anchorCtr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E97F98C-6888-EA7F-0177-3B9D67C9B0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9705" y="2101838"/>
            <a:ext cx="5206020" cy="831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156AE74-4FD8-D438-A152-019797AB74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09705" y="3047128"/>
            <a:ext cx="5206020" cy="831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copy here</a:t>
            </a:r>
          </a:p>
        </p:txBody>
      </p:sp>
    </p:spTree>
    <p:extLst>
      <p:ext uri="{BB962C8B-B14F-4D97-AF65-F5344CB8AC3E}">
        <p14:creationId xmlns:p14="http://schemas.microsoft.com/office/powerpoint/2010/main" val="1809828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58B912EE-9DEE-0F3C-C5CC-90318527F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168" y="444503"/>
            <a:ext cx="11216832" cy="6089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Insight slide</a:t>
            </a:r>
          </a:p>
        </p:txBody>
      </p:sp>
    </p:spTree>
    <p:extLst>
      <p:ext uri="{BB962C8B-B14F-4D97-AF65-F5344CB8AC3E}">
        <p14:creationId xmlns:p14="http://schemas.microsoft.com/office/powerpoint/2010/main" val="2415134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ativ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06AC1C0C-3341-0694-EF72-A067099A10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1634F49-EC3C-993B-B07E-7A51EE5F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9960" y="1899368"/>
            <a:ext cx="1018939" cy="509531"/>
            <a:chOff x="3299703" y="548246"/>
            <a:chExt cx="2024952" cy="10125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886883-5B60-F0B6-9DF1-AA337482E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0A4E9E-C744-8737-47A1-31D9F6B49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407D4C-61A0-AE4B-A80A-28E89A63F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10117763" y="4071257"/>
            <a:ext cx="1018939" cy="509531"/>
            <a:chOff x="3299703" y="548246"/>
            <a:chExt cx="2024952" cy="10125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9561A4-D54A-875E-FEEF-5C30FFCE4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D4AD2C-0D7A-29D3-78A0-AD82DDFB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30DF85C9-3448-92CA-2064-A88C54A060F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60889" y="1812921"/>
            <a:ext cx="2671602" cy="2727499"/>
          </a:xfrm>
          <a:prstGeom prst="round1Rect">
            <a:avLst>
              <a:gd name="adj" fmla="val 50000"/>
            </a:avLst>
          </a:prstGeom>
          <a:solidFill>
            <a:srgbClr val="F2F2F2"/>
          </a:solidFill>
        </p:spPr>
        <p:txBody>
          <a:bodyPr wrap="square" lIns="360000" tIns="1620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18A9F87-616F-141A-191B-29E3450A42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04907" y="4215114"/>
            <a:ext cx="1957424" cy="365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Name here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3CD382E-F414-9805-4EFA-E885D7100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4907" y="2698954"/>
            <a:ext cx="7631795" cy="136405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0">
                <a:latin typeface="+mn-lt"/>
              </a:defRPr>
            </a:lvl1pPr>
          </a:lstStyle>
          <a:p>
            <a:r>
              <a:rPr lang="en-GB" dirty="0"/>
              <a:t>Quote here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consecter</a:t>
            </a:r>
            <a:r>
              <a:rPr lang="en-GB" dirty="0"/>
              <a:t>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Vestibulum </a:t>
            </a:r>
            <a:r>
              <a:rPr lang="en-GB" dirty="0" err="1"/>
              <a:t>tincidunt</a:t>
            </a:r>
            <a:r>
              <a:rPr lang="en-GB" dirty="0"/>
              <a:t> ex </a:t>
            </a:r>
            <a:r>
              <a:rPr lang="en-GB" dirty="0" err="1"/>
              <a:t>quam</a:t>
            </a:r>
            <a:r>
              <a:rPr lang="en-GB" dirty="0"/>
              <a:t>,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in. Morbi </a:t>
            </a:r>
            <a:r>
              <a:rPr lang="en-GB" dirty="0" err="1"/>
              <a:t>rutrumdo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297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ativ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06AC1C0C-3341-0694-EF72-A067099A10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C24D163-1FFF-DA99-3A72-EEFE4B07DB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8E6D9C-6ABD-FBE0-80DA-10247A4F7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16" name="Title 14">
            <a:extLst>
              <a:ext uri="{FF2B5EF4-FFF2-40B4-BE49-F238E27FC236}">
                <a16:creationId xmlns:a16="http://schemas.microsoft.com/office/drawing/2014/main" id="{E8CEFA25-4C31-2473-09EB-9527702EA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3" y="459885"/>
            <a:ext cx="10766702" cy="43978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dirty="0"/>
              <a:t>Content slide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74F899-DFDC-CD71-849B-11AD695CF9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91723" y="1813156"/>
            <a:ext cx="4002561" cy="343671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SzPct val="120000"/>
              <a:buFontTx/>
              <a:buBlip>
                <a:blip r:embed="rId4"/>
              </a:buBlip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30DF85C9-3448-92CA-2064-A88C54A060F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1130" y="1809984"/>
            <a:ext cx="2357151" cy="3439884"/>
          </a:xfrm>
          <a:prstGeom prst="round1Rect">
            <a:avLst>
              <a:gd name="adj" fmla="val 50000"/>
            </a:avLst>
          </a:prstGeom>
          <a:solidFill>
            <a:srgbClr val="BFBFBF"/>
          </a:solidFill>
        </p:spPr>
        <p:txBody>
          <a:bodyPr wrap="square" lIns="360000" tIns="162000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GB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DF915DB-481D-A8B5-9458-EB7673401F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09362" y="1813156"/>
            <a:ext cx="4002561" cy="343671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0000"/>
              </a:lnSpc>
              <a:buSzPct val="120000"/>
              <a:buFontTx/>
              <a:buBlip>
                <a:blip r:embed="rId4"/>
              </a:buBlip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Add copy here</a:t>
            </a:r>
          </a:p>
        </p:txBody>
      </p:sp>
    </p:spTree>
    <p:extLst>
      <p:ext uri="{BB962C8B-B14F-4D97-AF65-F5344CB8AC3E}">
        <p14:creationId xmlns:p14="http://schemas.microsoft.com/office/powerpoint/2010/main" val="2751271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ativ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06AC1C0C-3341-0694-EF72-A067099A10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1634F49-EC3C-993B-B07E-7A51EE5F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2638" y="2217903"/>
            <a:ext cx="1018939" cy="509531"/>
            <a:chOff x="3299703" y="548246"/>
            <a:chExt cx="2024952" cy="10125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886883-5B60-F0B6-9DF1-AA337482E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0A4E9E-C744-8737-47A1-31D9F6B49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407D4C-61A0-AE4B-A80A-28E89A63F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714032" y="4389792"/>
            <a:ext cx="1018939" cy="509531"/>
            <a:chOff x="3299703" y="548246"/>
            <a:chExt cx="2024952" cy="10125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9561A4-D54A-875E-FEEF-5C30FFCE4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D4AD2C-0D7A-29D3-78A0-AD82DDFB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30DF85C9-3448-92CA-2064-A88C54A060F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8620" y="2131456"/>
            <a:ext cx="2671602" cy="2727499"/>
          </a:xfrm>
          <a:prstGeom prst="round1Rect">
            <a:avLst>
              <a:gd name="adj" fmla="val 50000"/>
            </a:avLst>
          </a:prstGeom>
          <a:solidFill>
            <a:srgbClr val="F2F2F2"/>
          </a:solidFill>
        </p:spPr>
        <p:txBody>
          <a:bodyPr wrap="square" lIns="360000" tIns="162000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GB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18A9F87-616F-141A-191B-29E3450A42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82638" y="4533649"/>
            <a:ext cx="1957424" cy="365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Name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C24D163-1FFF-DA99-3A72-EEFE4B07DB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8E6D9C-6ABD-FBE0-80DA-10247A4F7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16" name="Title 14">
            <a:extLst>
              <a:ext uri="{FF2B5EF4-FFF2-40B4-BE49-F238E27FC236}">
                <a16:creationId xmlns:a16="http://schemas.microsoft.com/office/drawing/2014/main" id="{E8CEFA25-4C31-2473-09EB-9527702EA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3" y="459885"/>
            <a:ext cx="10766702" cy="43978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dirty="0"/>
              <a:t>Content slide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74F899-DFDC-CD71-849B-11AD695CF9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82947" y="2805638"/>
            <a:ext cx="6550024" cy="1508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Quote here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Vestibulum </a:t>
            </a:r>
            <a:r>
              <a:rPr lang="en-GB" dirty="0" err="1"/>
              <a:t>tincidunt</a:t>
            </a:r>
            <a:r>
              <a:rPr lang="en-GB" dirty="0"/>
              <a:t> ex </a:t>
            </a:r>
            <a:r>
              <a:rPr lang="en-GB" dirty="0" err="1"/>
              <a:t>quam</a:t>
            </a:r>
            <a:r>
              <a:rPr lang="en-GB" dirty="0"/>
              <a:t>,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in. </a:t>
            </a:r>
            <a:r>
              <a:rPr lang="en-GB" dirty="0" err="1"/>
              <a:t>Tincidunt</a:t>
            </a:r>
            <a:r>
              <a:rPr lang="en-GB" dirty="0"/>
              <a:t> Morbi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dolar</a:t>
            </a:r>
            <a:r>
              <a:rPr lang="en-GB" dirty="0"/>
              <a:t> vaster linga.</a:t>
            </a:r>
          </a:p>
        </p:txBody>
      </p:sp>
    </p:spTree>
    <p:extLst>
      <p:ext uri="{BB962C8B-B14F-4D97-AF65-F5344CB8AC3E}">
        <p14:creationId xmlns:p14="http://schemas.microsoft.com/office/powerpoint/2010/main" val="2193085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ative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5BECD33-93DC-57E6-833F-CEE23ABD1ED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28174" y="3659937"/>
            <a:ext cx="6977036" cy="1797672"/>
          </a:xfrm>
          <a:prstGeom prst="rect">
            <a:avLst/>
          </a:prstGeom>
          <a:solidFill>
            <a:srgbClr val="BFBFBF"/>
          </a:solidFill>
        </p:spPr>
        <p:txBody>
          <a:bodyPr wrap="none" lIns="180000" tIns="180000" rIns="180000" bIns="180000"/>
          <a:lstStyle>
            <a:lvl1pPr marL="0" indent="0">
              <a:buNone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4A2F113-D506-0CD1-3470-4007302DB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4" y="472387"/>
            <a:ext cx="10766703" cy="43978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6064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9212E03-6E6D-983D-37B1-729142E335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8173" y="1749337"/>
            <a:ext cx="3225387" cy="360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Title 1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06FD0367-D63A-C2A5-29E4-DEECEDBCF1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79822" y="1749337"/>
            <a:ext cx="3225387" cy="360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Title 1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50B576-6514-B09F-E7B9-D0C82EC15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31470" y="1749337"/>
            <a:ext cx="3244397" cy="360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Title 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D21132AE-13F7-3771-C040-FBFFF49AD4B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8174" y="2180822"/>
            <a:ext cx="3225387" cy="1209675"/>
          </a:xfrm>
          <a:prstGeom prst="round1Rect">
            <a:avLst>
              <a:gd name="adj" fmla="val 26680"/>
            </a:avLst>
          </a:prstGeom>
          <a:solidFill>
            <a:srgbClr val="FFECFF"/>
          </a:solidFill>
        </p:spPr>
        <p:txBody>
          <a:bodyPr lIns="180000" tIns="180000" rIns="180000" bIns="180000"/>
          <a:lstStyle>
            <a:lvl1pPr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B57C228-3193-A226-3108-12819E94E3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79823" y="2180822"/>
            <a:ext cx="3225387" cy="1209675"/>
          </a:xfrm>
          <a:prstGeom prst="round1Rect">
            <a:avLst>
              <a:gd name="adj" fmla="val 26680"/>
            </a:avLst>
          </a:prstGeom>
          <a:solidFill>
            <a:srgbClr val="FFECFF"/>
          </a:solidFill>
        </p:spPr>
        <p:txBody>
          <a:bodyPr lIns="180000" tIns="180000" rIns="180000" bIns="180000"/>
          <a:lstStyle>
            <a:lvl1pPr>
              <a:defRPr sz="1400">
                <a:solidFill>
                  <a:srgbClr val="060645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copy here</a:t>
            </a:r>
          </a:p>
          <a:p>
            <a:pPr lvl="0"/>
            <a:endParaRPr lang="en-GB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9816A22B-9E99-64DF-B0F2-F24F34D9E5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31472" y="2180822"/>
            <a:ext cx="3225387" cy="3276786"/>
          </a:xfrm>
          <a:prstGeom prst="round1Rect">
            <a:avLst>
              <a:gd name="adj" fmla="val 26680"/>
            </a:avLst>
          </a:prstGeom>
          <a:solidFill>
            <a:srgbClr val="FFECFF"/>
          </a:solidFill>
        </p:spPr>
        <p:txBody>
          <a:bodyPr lIns="180000" tIns="180000" rIns="180000" bIns="180000"/>
          <a:lstStyle>
            <a:lvl1pPr>
              <a:defRPr sz="1400">
                <a:solidFill>
                  <a:srgbClr val="060645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copy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70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  <p:sp>
        <p:nvSpPr>
          <p:cNvPr id="8" name="Title 16">
            <a:extLst>
              <a:ext uri="{FF2B5EF4-FFF2-40B4-BE49-F238E27FC236}">
                <a16:creationId xmlns:a16="http://schemas.microsoft.com/office/drawing/2014/main" id="{2C9778BC-34A8-9FA9-3C73-607EA644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207" y="579437"/>
            <a:ext cx="10740438" cy="1800200"/>
          </a:xfrm>
          <a:prstGeom prst="rect">
            <a:avLst/>
          </a:prstGeom>
        </p:spPr>
        <p:txBody>
          <a:bodyPr/>
          <a:lstStyle>
            <a:lvl1pPr>
              <a:defRPr sz="55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kumimoji="0" lang="en-GB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2" charset="77"/>
                <a:ea typeface="+mn-ea"/>
                <a:cs typeface="Poppins SemiBold" pitchFamily="2" charset="77"/>
              </a:rPr>
              <a:t>Cover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ative Slid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4A2F113-D506-0CD1-3470-4007302DB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4" y="472387"/>
            <a:ext cx="10766703" cy="43978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6064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9212E03-6E6D-983D-37B1-729142E335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8173" y="1749337"/>
            <a:ext cx="2295515" cy="360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Title 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D21132AE-13F7-3771-C040-FBFFF49AD4B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8175" y="2180822"/>
            <a:ext cx="2295514" cy="2671989"/>
          </a:xfrm>
          <a:prstGeom prst="round1Rect">
            <a:avLst>
              <a:gd name="adj" fmla="val 26680"/>
            </a:avLst>
          </a:prstGeom>
          <a:solidFill>
            <a:srgbClr val="D9FBFE"/>
          </a:solidFill>
        </p:spPr>
        <p:txBody>
          <a:bodyPr lIns="180000" tIns="180000" rIns="180000" bIns="180000"/>
          <a:lstStyle>
            <a:lvl1pPr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DB114D3-17EE-71C8-E460-933CFBC97E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90900" y="1749337"/>
            <a:ext cx="2295515" cy="360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Title 2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4B05B0EA-5A84-74EF-7224-15CA03C570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90902" y="2180822"/>
            <a:ext cx="2295514" cy="2671989"/>
          </a:xfrm>
          <a:prstGeom prst="round1Rect">
            <a:avLst>
              <a:gd name="adj" fmla="val 26680"/>
            </a:avLst>
          </a:prstGeom>
          <a:solidFill>
            <a:srgbClr val="D9FBFE"/>
          </a:solidFill>
        </p:spPr>
        <p:txBody>
          <a:bodyPr lIns="180000" tIns="180000" rIns="180000" bIns="180000"/>
          <a:lstStyle>
            <a:lvl1pPr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E96ECD4-3DA4-65FA-113C-9F21CDBAC9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53625" y="1749337"/>
            <a:ext cx="2295515" cy="360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Title 3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8793939D-6FA6-1CDF-B8ED-AD6A837569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53627" y="2180822"/>
            <a:ext cx="2295514" cy="2671989"/>
          </a:xfrm>
          <a:prstGeom prst="round1Rect">
            <a:avLst>
              <a:gd name="adj" fmla="val 26680"/>
            </a:avLst>
          </a:prstGeom>
          <a:solidFill>
            <a:srgbClr val="D9FBFE"/>
          </a:solidFill>
        </p:spPr>
        <p:txBody>
          <a:bodyPr lIns="180000" tIns="180000" rIns="180000" bIns="180000"/>
          <a:lstStyle>
            <a:lvl1pPr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569D272-63E9-6949-0B45-168FB5EF1D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16348" y="1749337"/>
            <a:ext cx="2295515" cy="360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Title 4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C5B3B38D-D9EE-6B5A-78E3-E73E2FD370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16350" y="2180822"/>
            <a:ext cx="2295514" cy="2671989"/>
          </a:xfrm>
          <a:prstGeom prst="round1Rect">
            <a:avLst>
              <a:gd name="adj" fmla="val 26680"/>
            </a:avLst>
          </a:prstGeom>
          <a:solidFill>
            <a:srgbClr val="D9FBFE"/>
          </a:solidFill>
        </p:spPr>
        <p:txBody>
          <a:bodyPr lIns="180000" tIns="180000" rIns="180000" bIns="180000"/>
          <a:lstStyle>
            <a:lvl1pPr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B9A43D6-BB30-1662-3BB1-CC616F91FA9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8173" y="5006595"/>
            <a:ext cx="10583690" cy="584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</p:spTree>
    <p:extLst>
      <p:ext uri="{BB962C8B-B14F-4D97-AF65-F5344CB8AC3E}">
        <p14:creationId xmlns:p14="http://schemas.microsoft.com/office/powerpoint/2010/main" val="905219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ative Slid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4A2F113-D506-0CD1-3470-4007302DB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4" y="472387"/>
            <a:ext cx="10766703" cy="43978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6064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E5DC8A6-37A4-8412-BFCD-AD3E161575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6108" y="1964146"/>
            <a:ext cx="2921036" cy="3393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816A22B-9E99-64DF-B0F2-F24F34D9E5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3715" y="1937451"/>
            <a:ext cx="2467430" cy="1377655"/>
          </a:xfrm>
          <a:prstGeom prst="roundRect">
            <a:avLst>
              <a:gd name="adj" fmla="val 8011"/>
            </a:avLst>
          </a:prstGeom>
          <a:solidFill>
            <a:srgbClr val="FFC3FF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E92E4F06-DF41-8F3D-0C56-08F1C4D96A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73715" y="3412090"/>
            <a:ext cx="2467430" cy="1377655"/>
          </a:xfrm>
          <a:prstGeom prst="roundRect">
            <a:avLst>
              <a:gd name="adj" fmla="val 8011"/>
            </a:avLst>
          </a:prstGeom>
          <a:solidFill>
            <a:srgbClr val="FFE1FF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BD1A8822-FE78-A171-7FCA-310DA9C832A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3715" y="4886729"/>
            <a:ext cx="2467430" cy="1377655"/>
          </a:xfrm>
          <a:prstGeom prst="roundRect">
            <a:avLst>
              <a:gd name="adj" fmla="val 8011"/>
            </a:avLst>
          </a:prstGeom>
          <a:solidFill>
            <a:srgbClr val="FFC3FF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96973207-9C09-25A7-7166-284647F902C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57428" y="1937451"/>
            <a:ext cx="2467430" cy="1377655"/>
          </a:xfrm>
          <a:prstGeom prst="roundRect">
            <a:avLst>
              <a:gd name="adj" fmla="val 8011"/>
            </a:avLst>
          </a:prstGeom>
          <a:solidFill>
            <a:srgbClr val="FFE1FF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15060AEA-5466-14E2-B14D-435030F034B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57428" y="3412090"/>
            <a:ext cx="2467430" cy="1377655"/>
          </a:xfrm>
          <a:prstGeom prst="roundRect">
            <a:avLst>
              <a:gd name="adj" fmla="val 8011"/>
            </a:avLst>
          </a:prstGeom>
          <a:solidFill>
            <a:srgbClr val="FFC3FF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E237139F-8F22-F429-3477-4D178A1D278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57428" y="4886729"/>
            <a:ext cx="2467430" cy="1377655"/>
          </a:xfrm>
          <a:prstGeom prst="roundRect">
            <a:avLst>
              <a:gd name="adj" fmla="val 8011"/>
            </a:avLst>
          </a:prstGeom>
          <a:solidFill>
            <a:srgbClr val="FFE1FF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1A886C6E-4A94-6787-4859-F6D75DCEFA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14766" y="1937451"/>
            <a:ext cx="2467430" cy="1377655"/>
          </a:xfrm>
          <a:prstGeom prst="roundRect">
            <a:avLst>
              <a:gd name="adj" fmla="val 8011"/>
            </a:avLst>
          </a:prstGeom>
          <a:solidFill>
            <a:srgbClr val="FFC3FF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97B58B7A-873E-128A-37AE-4AC8478E8C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14766" y="3412090"/>
            <a:ext cx="2467430" cy="1377655"/>
          </a:xfrm>
          <a:prstGeom prst="roundRect">
            <a:avLst>
              <a:gd name="adj" fmla="val 8011"/>
            </a:avLst>
          </a:prstGeom>
          <a:solidFill>
            <a:srgbClr val="FFE1FF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7D84258A-6C40-968A-2860-E473E246B2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14766" y="4886729"/>
            <a:ext cx="2467430" cy="1377655"/>
          </a:xfrm>
          <a:prstGeom prst="roundRect">
            <a:avLst>
              <a:gd name="adj" fmla="val 8011"/>
            </a:avLst>
          </a:prstGeom>
          <a:solidFill>
            <a:srgbClr val="FFC3FF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392556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ative Slid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4A2F113-D506-0CD1-3470-4007302DB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4" y="472387"/>
            <a:ext cx="10766703" cy="43978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6064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E5DC8A6-37A4-8412-BFCD-AD3E161575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6108" y="1964146"/>
            <a:ext cx="2921036" cy="2005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9816A22B-9E99-64DF-B0F2-F24F34D9E5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3715" y="2303211"/>
            <a:ext cx="2467430" cy="913902"/>
          </a:xfrm>
          <a:prstGeom prst="roundRect">
            <a:avLst>
              <a:gd name="adj" fmla="val 8011"/>
            </a:avLst>
          </a:prstGeom>
          <a:solidFill>
            <a:srgbClr val="66EEFA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96973207-9C09-25A7-7166-284647F902C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57428" y="2303211"/>
            <a:ext cx="2467430" cy="913902"/>
          </a:xfrm>
          <a:prstGeom prst="roundRect">
            <a:avLst>
              <a:gd name="adj" fmla="val 8011"/>
            </a:avLst>
          </a:prstGeom>
          <a:solidFill>
            <a:srgbClr val="66EEFA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1A886C6E-4A94-6787-4859-F6D75DCEFA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14766" y="2303211"/>
            <a:ext cx="2467430" cy="913902"/>
          </a:xfrm>
          <a:prstGeom prst="roundRect">
            <a:avLst>
              <a:gd name="adj" fmla="val 8011"/>
            </a:avLst>
          </a:prstGeom>
          <a:solidFill>
            <a:srgbClr val="66EEFA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2FC37EB-FBB1-F273-41B8-260B0F399C0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773715" y="3321922"/>
            <a:ext cx="2467430" cy="913902"/>
          </a:xfrm>
          <a:prstGeom prst="roundRect">
            <a:avLst>
              <a:gd name="adj" fmla="val 8011"/>
            </a:avLst>
          </a:prstGeom>
          <a:solidFill>
            <a:srgbClr val="FFC5BB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DF692279-B2B6-5474-E36D-DC12D20E635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57428" y="3321922"/>
            <a:ext cx="2467430" cy="913902"/>
          </a:xfrm>
          <a:prstGeom prst="roundRect">
            <a:avLst>
              <a:gd name="adj" fmla="val 8011"/>
            </a:avLst>
          </a:prstGeom>
          <a:solidFill>
            <a:srgbClr val="FFC5BB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8295560A-21E4-F7FD-A731-3B16D8C949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14766" y="3321922"/>
            <a:ext cx="2467430" cy="913902"/>
          </a:xfrm>
          <a:prstGeom prst="roundRect">
            <a:avLst>
              <a:gd name="adj" fmla="val 8011"/>
            </a:avLst>
          </a:prstGeom>
          <a:solidFill>
            <a:srgbClr val="FFC5BB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CFDAAF90-5E05-C114-169C-B9C23100DC2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73715" y="4343444"/>
            <a:ext cx="2467430" cy="913902"/>
          </a:xfrm>
          <a:prstGeom prst="roundRect">
            <a:avLst>
              <a:gd name="adj" fmla="val 8011"/>
            </a:avLst>
          </a:prstGeom>
          <a:solidFill>
            <a:srgbClr val="FFB4FF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42F6707E-CB42-BC48-45D5-87E73FB6B87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57428" y="4343444"/>
            <a:ext cx="2467430" cy="913902"/>
          </a:xfrm>
          <a:prstGeom prst="roundRect">
            <a:avLst>
              <a:gd name="adj" fmla="val 8011"/>
            </a:avLst>
          </a:prstGeom>
          <a:solidFill>
            <a:srgbClr val="FFB4FF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ACDCA3F5-7F9E-6D77-8272-0ED6B641EE4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14766" y="4343444"/>
            <a:ext cx="2467430" cy="913902"/>
          </a:xfrm>
          <a:prstGeom prst="roundRect">
            <a:avLst>
              <a:gd name="adj" fmla="val 8011"/>
            </a:avLst>
          </a:prstGeom>
          <a:solidFill>
            <a:srgbClr val="FFB4FF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and/or picture here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9D1FB627-0055-AE7F-0A5C-B4039416A9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73715" y="1835001"/>
            <a:ext cx="2467429" cy="360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Title 1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0D6F8B7B-E399-01C6-F101-8120A621B1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57429" y="1835001"/>
            <a:ext cx="2467429" cy="360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Title 2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0EA476BC-018B-DE64-E423-F6EBE682FF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14766" y="1835001"/>
            <a:ext cx="2467429" cy="360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Title 3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4EE83D91-4EE6-6A04-962B-D60A9E2A376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759105" y="5383038"/>
            <a:ext cx="7623089" cy="748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</p:spTree>
    <p:extLst>
      <p:ext uri="{BB962C8B-B14F-4D97-AF65-F5344CB8AC3E}">
        <p14:creationId xmlns:p14="http://schemas.microsoft.com/office/powerpoint/2010/main" val="4288176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ative Slide 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4A2F113-D506-0CD1-3470-4007302DB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4" y="472387"/>
            <a:ext cx="10766703" cy="43978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6064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E5DC8A6-37A4-8412-BFCD-AD3E161575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4208" y="1842671"/>
            <a:ext cx="10950196" cy="363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816A22B-9E99-64DF-B0F2-F24F34D9E5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4208" y="2303210"/>
            <a:ext cx="3567092" cy="1303949"/>
          </a:xfrm>
          <a:prstGeom prst="roundRect">
            <a:avLst>
              <a:gd name="adj" fmla="val 8011"/>
            </a:avLst>
          </a:prstGeom>
          <a:solidFill>
            <a:srgbClr val="C2F8FD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72329E19-A530-2349-BD36-B3E5499FF8B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4208" y="3741894"/>
            <a:ext cx="3567092" cy="1303949"/>
          </a:xfrm>
          <a:prstGeom prst="roundRect">
            <a:avLst>
              <a:gd name="adj" fmla="val 8011"/>
            </a:avLst>
          </a:prstGeom>
          <a:solidFill>
            <a:srgbClr val="C2F8FD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147358-4C99-24E9-BC4C-1DD38E5E9E3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164588" y="2303210"/>
            <a:ext cx="3567092" cy="1303949"/>
          </a:xfrm>
          <a:prstGeom prst="roundRect">
            <a:avLst>
              <a:gd name="adj" fmla="val 8011"/>
            </a:avLst>
          </a:prstGeom>
          <a:solidFill>
            <a:srgbClr val="C2F8FD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22FCE3D-CD21-7DF4-CF87-E0867284D8A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164588" y="3741894"/>
            <a:ext cx="3567092" cy="1303949"/>
          </a:xfrm>
          <a:prstGeom prst="roundRect">
            <a:avLst>
              <a:gd name="adj" fmla="val 8011"/>
            </a:avLst>
          </a:prstGeom>
          <a:solidFill>
            <a:srgbClr val="C2F8FD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C6A43708-1985-FDD9-E1F6-910B903A22F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883705" y="2303210"/>
            <a:ext cx="3567092" cy="1303949"/>
          </a:xfrm>
          <a:prstGeom prst="roundRect">
            <a:avLst>
              <a:gd name="adj" fmla="val 8011"/>
            </a:avLst>
          </a:prstGeom>
          <a:solidFill>
            <a:srgbClr val="C2F8FD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86AF32CD-5B89-DE06-8FA3-DBBE1F4D554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883705" y="3741894"/>
            <a:ext cx="3567092" cy="1303949"/>
          </a:xfrm>
          <a:prstGeom prst="roundRect">
            <a:avLst>
              <a:gd name="adj" fmla="val 8011"/>
            </a:avLst>
          </a:prstGeom>
          <a:solidFill>
            <a:srgbClr val="C2F8FD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400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3A457D0A-6CA9-DE46-24DD-D0A77F3784D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00600" y="5194644"/>
            <a:ext cx="10933804" cy="922228"/>
          </a:xfrm>
          <a:prstGeom prst="round1Rect">
            <a:avLst/>
          </a:prstGeom>
          <a:solidFill>
            <a:schemeClr val="tx1"/>
          </a:solidFill>
        </p:spPr>
        <p:txBody>
          <a:bodyPr lIns="180000" tIns="180000" rIns="180000" bIns="180000" anchor="t" anchorCtr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</p:spTree>
    <p:extLst>
      <p:ext uri="{BB962C8B-B14F-4D97-AF65-F5344CB8AC3E}">
        <p14:creationId xmlns:p14="http://schemas.microsoft.com/office/powerpoint/2010/main" val="961090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ative Slide 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4207" y="1294280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copy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4A2F113-D506-0CD1-3470-4007302DB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4" y="472387"/>
            <a:ext cx="10766703" cy="43978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60645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E5DC8A6-37A4-8412-BFCD-AD3E161575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22632" y="5587619"/>
            <a:ext cx="9144574" cy="864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816A22B-9E99-64DF-B0F2-F24F34D9E5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4207" y="1747283"/>
            <a:ext cx="11182999" cy="1208455"/>
          </a:xfrm>
          <a:prstGeom prst="round1Rect">
            <a:avLst/>
          </a:prstGeom>
          <a:solidFill>
            <a:srgbClr val="FFE9FF"/>
          </a:solidFill>
        </p:spPr>
        <p:txBody>
          <a:bodyPr lIns="180000" tIns="180000" rIns="180000" bIns="180000" anchor="ctr" anchorCtr="0"/>
          <a:lstStyle>
            <a:lvl1pPr marL="0" indent="0" algn="l">
              <a:buNone/>
              <a:defRPr sz="1600" b="1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7F465B7D-6A7A-74B3-C4E5-A748FADC306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84207" y="3020373"/>
            <a:ext cx="11182999" cy="1493132"/>
          </a:xfrm>
          <a:prstGeom prst="round1Rect">
            <a:avLst/>
          </a:prstGeom>
          <a:solidFill>
            <a:srgbClr val="BEFFE9"/>
          </a:solidFill>
        </p:spPr>
        <p:txBody>
          <a:bodyPr lIns="180000" tIns="180000" rIns="180000" bIns="180000" anchor="ctr" anchorCtr="0"/>
          <a:lstStyle>
            <a:lvl1pPr marL="0" indent="0" algn="l">
              <a:buNone/>
              <a:defRPr sz="1600" b="1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10AA2081-05ED-A271-E2F0-9735ABB1E0F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84207" y="4591400"/>
            <a:ext cx="11182999" cy="888662"/>
          </a:xfrm>
          <a:prstGeom prst="round1Rect">
            <a:avLst/>
          </a:prstGeom>
          <a:solidFill>
            <a:srgbClr val="D9FBFE"/>
          </a:solidFill>
        </p:spPr>
        <p:txBody>
          <a:bodyPr lIns="180000" tIns="180000" rIns="180000" bIns="180000" anchor="ctr" anchorCtr="0"/>
          <a:lstStyle>
            <a:lvl1pPr marL="0" indent="0" algn="l">
              <a:buNone/>
              <a:defRPr sz="1600" b="1">
                <a:solidFill>
                  <a:srgbClr val="060645"/>
                </a:solidFill>
              </a:defRPr>
            </a:lvl1pPr>
          </a:lstStyle>
          <a:p>
            <a:pPr lvl="0"/>
            <a:r>
              <a:rPr lang="en-GB" dirty="0"/>
              <a:t>Add copy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96E8C0-6CE2-5F11-067E-60F2E2E2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06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D909D53-8FC2-D492-C3F2-A0CA03919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167" y="3124517"/>
            <a:ext cx="10287000" cy="765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92E4CD-FC4E-B9F4-80F0-99F853193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10" y="559121"/>
            <a:ext cx="5328592" cy="1800200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GB" dirty="0"/>
              <a:t>Section header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742D016-491F-B042-2F7A-05187B946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4870764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 lIns="180000" tIns="720000" rIns="180000" bIns="18000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 here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A1B1F-E9B5-0308-817F-A5DDB75B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10" y="559121"/>
            <a:ext cx="5328592" cy="1800200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GB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 here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62737-3DD8-2C03-9548-A3F92C55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10" y="559121"/>
            <a:ext cx="5328592" cy="1800200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GB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 here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C7EF1-9970-B015-C009-F2B94D5A8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10" y="559121"/>
            <a:ext cx="5328592" cy="1800200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GB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1077441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F5625-A3B1-5B0B-75CE-E0A4544DE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10" y="559121"/>
            <a:ext cx="10774418" cy="1800200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GB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2C029B1-D3AF-4207-4861-9E36D8537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	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A7EBA30-5646-79F7-5FE5-811E66D703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4A63B9-E5C3-372C-EF85-B42F055AE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914" y="472387"/>
            <a:ext cx="10766703" cy="46864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GB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36" r:id="rId2"/>
    <p:sldLayoutId id="2147483831" r:id="rId3"/>
    <p:sldLayoutId id="2147483835" r:id="rId4"/>
    <p:sldLayoutId id="2147483836" r:id="rId5"/>
    <p:sldLayoutId id="2147483938" r:id="rId6"/>
    <p:sldLayoutId id="2147483937" r:id="rId7"/>
    <p:sldLayoutId id="2147483939" r:id="rId8"/>
    <p:sldLayoutId id="2147483839" r:id="rId9"/>
    <p:sldLayoutId id="2147483940" r:id="rId10"/>
    <p:sldLayoutId id="2147483935" r:id="rId11"/>
    <p:sldLayoutId id="2147483941" r:id="rId12"/>
    <p:sldLayoutId id="2147483842" r:id="rId13"/>
    <p:sldLayoutId id="2147483846" r:id="rId14"/>
    <p:sldLayoutId id="2147483943" r:id="rId15"/>
    <p:sldLayoutId id="21474839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6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4" r:id="rId2"/>
    <p:sldLayoutId id="2147483953" r:id="rId3"/>
    <p:sldLayoutId id="2147483951" r:id="rId4"/>
    <p:sldLayoutId id="2147483948" r:id="rId5"/>
    <p:sldLayoutId id="2147483949" r:id="rId6"/>
    <p:sldLayoutId id="2147483950" r:id="rId7"/>
    <p:sldLayoutId id="2147483955" r:id="rId8"/>
    <p:sldLayoutId id="21474839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.ac.uk/disability/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A24EAE-0779-13AD-4A38-7AACFA86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oppins SemiBold" pitchFamily="2" charset="77"/>
                <a:cs typeface="Poppins SemiBold" pitchFamily="2" charset="77"/>
              </a:rPr>
              <a:t>L-markers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3F3FEE-CC52-BA2B-14FD-A2B1E754E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dirty="0"/>
              <a:t>An evaluation of use and impact of zero grades in assessment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Are we being consistent, fair, and transparent?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C42D8-30A4-B867-6E9A-01C3E1442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 Moorman and Karen New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478AE-9FBB-A846-C719-9D698759B5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LHCS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ECCBD-D29C-BBF8-69D5-B61E2F204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May 2025</a:t>
            </a:r>
          </a:p>
        </p:txBody>
      </p:sp>
      <p:pic>
        <p:nvPicPr>
          <p:cNvPr id="15" name="Picture Placeholder 14" descr="Person working on laptop afterhours">
            <a:extLst>
              <a:ext uri="{FF2B5EF4-FFF2-40B4-BE49-F238E27FC236}">
                <a16:creationId xmlns:a16="http://schemas.microsoft.com/office/drawing/2014/main" id="{D5A1A9A8-9D08-5656-4199-E0A2F73B19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" b="3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634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83615-E25E-AB30-06EB-41E381E25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5ABBF706-A27D-7497-C52D-B4B83AB8C9FE}"/>
              </a:ext>
            </a:extLst>
          </p:cNvPr>
          <p:cNvSpPr txBox="1">
            <a:spLocks/>
          </p:cNvSpPr>
          <p:nvPr/>
        </p:nvSpPr>
        <p:spPr>
          <a:xfrm>
            <a:off x="386581" y="177273"/>
            <a:ext cx="10710942" cy="46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r>
              <a:rPr lang="en-GB" sz="2800" b="1" dirty="0"/>
              <a:t>Results from AL survey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ECEFF4-E92D-BFBC-62CC-CA0267297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0" y="1410527"/>
            <a:ext cx="7961658" cy="47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0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F4B0-BED1-FC96-1DC5-D8343AC83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E2DAB1-1395-3F43-9BDE-7F86A88B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What happened to students next?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5A7883-1274-E72D-5EDB-51669B7E2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496518"/>
              </p:ext>
            </p:extLst>
          </p:nvPr>
        </p:nvGraphicFramePr>
        <p:xfrm>
          <a:off x="1290878" y="1295665"/>
          <a:ext cx="9610244" cy="565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96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4790C-E0EC-693C-DCE0-8C6CE8EC7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24D9FA9-C8BF-92E5-F5E9-8AD024EF06B8}"/>
              </a:ext>
            </a:extLst>
          </p:cNvPr>
          <p:cNvSpPr txBox="1">
            <a:spLocks/>
          </p:cNvSpPr>
          <p:nvPr/>
        </p:nvSpPr>
        <p:spPr>
          <a:xfrm>
            <a:off x="386581" y="177273"/>
            <a:ext cx="10710942" cy="46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r>
              <a:rPr lang="en-GB" sz="2800" b="1" dirty="0"/>
              <a:t>Recommendations from the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4F74B-4C37-3DA0-BE6C-BC10DB32A17F}"/>
              </a:ext>
            </a:extLst>
          </p:cNvPr>
          <p:cNvSpPr txBox="1"/>
          <p:nvPr/>
        </p:nvSpPr>
        <p:spPr>
          <a:xfrm>
            <a:off x="197126" y="1169432"/>
            <a:ext cx="11499574" cy="5316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60644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review of the University late submission policy</a:t>
            </a:r>
            <a:endParaRPr lang="en-GB" dirty="0">
              <a:solidFill>
                <a:srgbClr val="060644"/>
              </a:solidFill>
              <a:latin typeface="Poppi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9096B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Alternative mechanisms to deal with late submissions are available, which might include, for example:</a:t>
            </a:r>
            <a:endParaRPr lang="en-GB" sz="1800" dirty="0">
              <a:solidFill>
                <a:srgbClr val="060645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9096B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Fixed percentage deduction (in line with 10% penalties applied to late EMA submissions)</a:t>
            </a:r>
            <a:endParaRPr lang="en-GB" dirty="0">
              <a:solidFill>
                <a:srgbClr val="060645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9096B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Sliding scale deduction of marks, depending on ‘lateness’</a:t>
            </a:r>
            <a:endParaRPr lang="en-GB" dirty="0">
              <a:solidFill>
                <a:srgbClr val="060645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9096B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Capped score</a:t>
            </a:r>
            <a:endParaRPr lang="en-GB" dirty="0">
              <a:solidFill>
                <a:srgbClr val="060645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9096B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No penalty</a:t>
            </a:r>
          </a:p>
          <a:p>
            <a:pPr marL="285750" lvl="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050" dirty="0">
              <a:solidFill>
                <a:srgbClr val="060645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60644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Clear and transparent guidance is made available for students, associate lecturers, staff tutors and module teams.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60644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 development events should include opportunities to share best practice.</a:t>
            </a:r>
            <a:endParaRPr lang="en-GB" sz="1800" dirty="0">
              <a:solidFill>
                <a:srgbClr val="060645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8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F581-1397-D473-F094-21761C05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83FC5-B111-8340-8F8D-D9325B6C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92370DF-BF9A-C83E-ADB0-EB17F6467C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Final Slide</a:t>
            </a:r>
          </a:p>
        </p:txBody>
      </p:sp>
    </p:spTree>
    <p:extLst>
      <p:ext uri="{BB962C8B-B14F-4D97-AF65-F5344CB8AC3E}">
        <p14:creationId xmlns:p14="http://schemas.microsoft.com/office/powerpoint/2010/main" val="143770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B77F98-7C0C-C110-3EEC-B9AA1F78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What is an L marker?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43BF7-B26D-1E1E-9DA8-845FD7A7D2CA}"/>
              </a:ext>
            </a:extLst>
          </p:cNvPr>
          <p:cNvSpPr txBox="1"/>
          <p:nvPr/>
        </p:nvSpPr>
        <p:spPr>
          <a:xfrm>
            <a:off x="3196801" y="5732562"/>
            <a:ext cx="4693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Set by the AL on completing the PT3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97169B-8A01-D2E6-7A0A-84A5AE2BD232}"/>
              </a:ext>
            </a:extLst>
          </p:cNvPr>
          <p:cNvGrpSpPr/>
          <p:nvPr/>
        </p:nvGrpSpPr>
        <p:grpSpPr>
          <a:xfrm>
            <a:off x="2056688" y="1165698"/>
            <a:ext cx="7533663" cy="4338972"/>
            <a:chOff x="1443613" y="1259514"/>
            <a:chExt cx="7533663" cy="43389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53AF40-CE53-7D74-C6CD-3FBE089CC37C}"/>
                </a:ext>
              </a:extLst>
            </p:cNvPr>
            <p:cNvGrpSpPr/>
            <p:nvPr/>
          </p:nvGrpSpPr>
          <p:grpSpPr>
            <a:xfrm>
              <a:off x="1443613" y="1259514"/>
              <a:ext cx="7533663" cy="3006952"/>
              <a:chOff x="1443613" y="1259514"/>
              <a:chExt cx="7533663" cy="300695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9F9497-6BEB-1BCD-A915-501BFC39CA8F}"/>
                  </a:ext>
                </a:extLst>
              </p:cNvPr>
              <p:cNvGrpSpPr/>
              <p:nvPr/>
            </p:nvGrpSpPr>
            <p:grpSpPr>
              <a:xfrm>
                <a:off x="1443613" y="1259514"/>
                <a:ext cx="7533663" cy="3006952"/>
                <a:chOff x="1443613" y="1259514"/>
                <a:chExt cx="7533663" cy="3006952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59F97577-3CEA-0F93-A2DF-6D18630A69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43613" y="1259514"/>
                  <a:ext cx="7533663" cy="3006952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19B01F0-03D6-CD0F-2FCB-1E3A7CF1EFA9}"/>
                    </a:ext>
                  </a:extLst>
                </p:cNvPr>
                <p:cNvSpPr txBox="1"/>
                <p:nvPr/>
              </p:nvSpPr>
              <p:spPr>
                <a:xfrm>
                  <a:off x="1994608" y="2293650"/>
                  <a:ext cx="1343395" cy="1231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GB" sz="200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714FDBB-C6DC-BB45-CC22-B2670CF193E9}"/>
                    </a:ext>
                  </a:extLst>
                </p:cNvPr>
                <p:cNvSpPr txBox="1"/>
                <p:nvPr/>
              </p:nvSpPr>
              <p:spPr>
                <a:xfrm>
                  <a:off x="4214859" y="2293650"/>
                  <a:ext cx="631701" cy="1231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GB" sz="200" dirty="0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B877D2-3EA8-5243-22D4-24B8EDBF570C}"/>
                  </a:ext>
                </a:extLst>
              </p:cNvPr>
              <p:cNvSpPr txBox="1"/>
              <p:nvPr/>
            </p:nvSpPr>
            <p:spPr>
              <a:xfrm>
                <a:off x="5571039" y="2284124"/>
                <a:ext cx="631701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sz="200" dirty="0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E3E04E2-3E84-8351-9592-87370BC2B1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8003" y="2875486"/>
              <a:ext cx="239698" cy="2723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415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E8BF-CD52-FF94-F9B7-B69D0C026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F5992-DFFD-D332-C448-84CA7786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Who are our students?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E12035-8E05-5EC6-3987-7F8F32F978B3}"/>
              </a:ext>
            </a:extLst>
          </p:cNvPr>
          <p:cNvSpPr txBox="1"/>
          <p:nvPr/>
        </p:nvSpPr>
        <p:spPr>
          <a:xfrm>
            <a:off x="867189" y="1449753"/>
            <a:ext cx="11060707" cy="2961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70% of directly-registered OU students work full or part-time during their studies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26% of OU UK undergraduates live in the 25% most deprived areas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34% of new OU undergraduates are under 25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77% of OU undergraduates had no previous HE qualifications on entry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We are the largest provider of </a:t>
            </a:r>
            <a:r>
              <a:rPr lang="en-GB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higher education for people with disabilities</a:t>
            </a:r>
            <a:r>
              <a:rPr lang="en-GB" b="0" i="0" dirty="0">
                <a:effectLst/>
              </a:rPr>
              <a:t>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36,400 students declaring a disability studied with us in 2020/21.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34% of students had one A level or a lower qualification at entry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5BFB14-23DF-0724-1EA1-B37D14F0502D}"/>
              </a:ext>
            </a:extLst>
          </p:cNvPr>
          <p:cNvSpPr txBox="1"/>
          <p:nvPr/>
        </p:nvSpPr>
        <p:spPr>
          <a:xfrm>
            <a:off x="640552" y="4757973"/>
            <a:ext cx="102576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Given this context, somewhat inevitably, there are times when a student requires more time to complete a TMA and there is the potential for some flexibility in submission after the original deadline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066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E4166-AE5F-A5A6-B383-B3B8ABB4C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8B457F-7C8B-E3BC-C8A2-50CA221A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What did we do?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78CB09-6762-1AA2-481D-E00632216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350274"/>
              </p:ext>
            </p:extLst>
          </p:nvPr>
        </p:nvGraphicFramePr>
        <p:xfrm>
          <a:off x="1828800" y="1940472"/>
          <a:ext cx="7553964" cy="249246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88491">
                  <a:extLst>
                    <a:ext uri="{9D8B030D-6E8A-4147-A177-3AD203B41FA5}">
                      <a16:colId xmlns:a16="http://schemas.microsoft.com/office/drawing/2014/main" val="1633488835"/>
                    </a:ext>
                  </a:extLst>
                </a:gridCol>
                <a:gridCol w="1888491">
                  <a:extLst>
                    <a:ext uri="{9D8B030D-6E8A-4147-A177-3AD203B41FA5}">
                      <a16:colId xmlns:a16="http://schemas.microsoft.com/office/drawing/2014/main" val="4240905503"/>
                    </a:ext>
                  </a:extLst>
                </a:gridCol>
                <a:gridCol w="1888491">
                  <a:extLst>
                    <a:ext uri="{9D8B030D-6E8A-4147-A177-3AD203B41FA5}">
                      <a16:colId xmlns:a16="http://schemas.microsoft.com/office/drawing/2014/main" val="3632299001"/>
                    </a:ext>
                  </a:extLst>
                </a:gridCol>
                <a:gridCol w="1888491">
                  <a:extLst>
                    <a:ext uri="{9D8B030D-6E8A-4147-A177-3AD203B41FA5}">
                      <a16:colId xmlns:a16="http://schemas.microsoft.com/office/drawing/2014/main" val="2013725004"/>
                    </a:ext>
                  </a:extLst>
                </a:gridCol>
              </a:tblGrid>
              <a:tr h="3884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Stage 1</a:t>
                      </a:r>
                      <a:endParaRPr lang="en-GB" sz="1200" dirty="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Stage 2</a:t>
                      </a:r>
                      <a:endParaRPr lang="en-GB" sz="12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Stage 3</a:t>
                      </a:r>
                      <a:endParaRPr lang="en-GB" sz="12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Post-graduate</a:t>
                      </a:r>
                      <a:endParaRPr lang="en-GB" sz="12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5608"/>
                  </a:ext>
                </a:extLst>
              </a:tr>
              <a:tr h="2104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SDK100 (J and B)</a:t>
                      </a:r>
                      <a:endParaRPr lang="en-GB" sz="12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SXHL288, S295, S290, S215, S248, S294, SK299, SDK228, SK298, S285</a:t>
                      </a:r>
                      <a:endParaRPr lang="en-GB" sz="12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S315, SD329, S317, SK320, SXLNM390</a:t>
                      </a:r>
                      <a:endParaRPr lang="en-GB" sz="120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S826, S807, S827, SXH810, SD816, SXM810</a:t>
                      </a:r>
                      <a:endParaRPr lang="en-GB" sz="1200" dirty="0">
                        <a:solidFill>
                          <a:srgbClr val="060645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33073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277774-55FF-96DE-39EB-C68A08F7DCD7}"/>
              </a:ext>
            </a:extLst>
          </p:cNvPr>
          <p:cNvSpPr txBox="1"/>
          <p:nvPr/>
        </p:nvSpPr>
        <p:spPr>
          <a:xfrm>
            <a:off x="708163" y="1058590"/>
            <a:ext cx="10416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60645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umbers of assignments which had L-markers applied for all modules within the School of Life, Health and Chemical Sciences (LHCS) over the time-period 2018-2021.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C0B2B-475F-F55C-2C25-DCFFCA54BAB6}"/>
              </a:ext>
            </a:extLst>
          </p:cNvPr>
          <p:cNvSpPr txBox="1"/>
          <p:nvPr/>
        </p:nvSpPr>
        <p:spPr>
          <a:xfrm>
            <a:off x="708163" y="4668491"/>
            <a:ext cx="98968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considered key demographics: </a:t>
            </a:r>
          </a:p>
          <a:p>
            <a:endParaRPr lang="en-GB" dirty="0">
              <a:solidFill>
                <a:srgbClr val="060645"/>
              </a:solidFill>
              <a:latin typeface="Poppi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sex, age, disability flag, ethnicity, WP flag, caring responsibilities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972DB-90C5-359D-2C30-99818233D67F}"/>
              </a:ext>
            </a:extLst>
          </p:cNvPr>
          <p:cNvSpPr txBox="1"/>
          <p:nvPr/>
        </p:nvSpPr>
        <p:spPr>
          <a:xfrm>
            <a:off x="708163" y="6212136"/>
            <a:ext cx="10201076" cy="468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Manually interrogated VOICE for ‘next steps’</a:t>
            </a:r>
          </a:p>
        </p:txBody>
      </p:sp>
    </p:spTree>
    <p:extLst>
      <p:ext uri="{BB962C8B-B14F-4D97-AF65-F5344CB8AC3E}">
        <p14:creationId xmlns:p14="http://schemas.microsoft.com/office/powerpoint/2010/main" val="234953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14029-A654-8420-3D00-FFFB98288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C6F433-D0A9-6321-CA49-51F05AAC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What did we 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AF577-DE22-AC34-9E70-BB116641AC66}"/>
              </a:ext>
            </a:extLst>
          </p:cNvPr>
          <p:cNvSpPr txBox="1"/>
          <p:nvPr/>
        </p:nvSpPr>
        <p:spPr>
          <a:xfrm>
            <a:off x="923781" y="1701570"/>
            <a:ext cx="10201076" cy="4408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anonymous mixed-format JISC questionnaire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60645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8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pen- and closed-ended questions (qualitative and quantitative information)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60645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8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istributed via email to a randomly-generated list of ~1000 ALs across the University (103 respondents) 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survey collected information relating to AL length of service, faculty, and study-stage along with questions related to awareness, usage and perceptions of L-markers. 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Quantitative responses were analysed using thematic analysis, performed by two independent ALs as well as the project leads.</a:t>
            </a:r>
          </a:p>
        </p:txBody>
      </p:sp>
    </p:spTree>
    <p:extLst>
      <p:ext uri="{BB962C8B-B14F-4D97-AF65-F5344CB8AC3E}">
        <p14:creationId xmlns:p14="http://schemas.microsoft.com/office/powerpoint/2010/main" val="29028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09497-FAF8-476D-DAB9-C1D4EC832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065E5F-1537-9115-3492-3507B29B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How late is late?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BEC0AC-F864-869F-20FE-ADB277D75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39" y="1559049"/>
            <a:ext cx="7438970" cy="45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9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BDC9E-F73D-BAD8-2D19-F86630421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56E4B9-141C-FAF6-802B-EF146CB8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Results from AL survey: who are our 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1D29C-FE29-12F8-3C86-03E8B313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5" y="1021719"/>
            <a:ext cx="5476945" cy="1626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017C9A-AF97-79CB-84A6-9F7CA8AB1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74" y="2831831"/>
            <a:ext cx="5485371" cy="1921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1A8CCF-CBA6-8474-2E46-307CF14CF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95" y="4936856"/>
            <a:ext cx="5485371" cy="1862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2AE4A7-C774-2E05-9EED-34538BFE0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905" y="1865263"/>
            <a:ext cx="5485371" cy="1070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CE0D39-EE00-6AB5-7C29-DAC0A63BC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514" y="4154724"/>
            <a:ext cx="5510649" cy="11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1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A2DBB-C1FE-2DBA-C802-C06BBC690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87246755-2B5E-7218-6983-A3A11F4CE7BB}"/>
              </a:ext>
            </a:extLst>
          </p:cNvPr>
          <p:cNvSpPr txBox="1">
            <a:spLocks/>
          </p:cNvSpPr>
          <p:nvPr/>
        </p:nvSpPr>
        <p:spPr>
          <a:xfrm>
            <a:off x="386581" y="177273"/>
            <a:ext cx="10710942" cy="46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r>
              <a:rPr lang="en-GB" sz="2800" b="1" dirty="0"/>
              <a:t>Results from AL survey: communication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A9C3EB-DA52-C367-2CB4-E2987952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09" y="1023665"/>
            <a:ext cx="8053058" cy="2947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E2CA9E-CE5E-25C0-C88E-C77F3B2B5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08" y="4461238"/>
            <a:ext cx="8040725" cy="20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6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9A126-E4FA-7B54-B066-BB6889865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2EDB7DF2-B066-F2A5-3AD7-F9071E671BBE}"/>
              </a:ext>
            </a:extLst>
          </p:cNvPr>
          <p:cNvSpPr txBox="1">
            <a:spLocks/>
          </p:cNvSpPr>
          <p:nvPr/>
        </p:nvSpPr>
        <p:spPr>
          <a:xfrm>
            <a:off x="386581" y="177273"/>
            <a:ext cx="10710942" cy="46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r>
              <a:rPr lang="en-GB" sz="2800" b="1" dirty="0"/>
              <a:t>Results from AL 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58372-678C-2851-EC04-FDED6FD4C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4" y="981817"/>
            <a:ext cx="8001000" cy="56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136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U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Section Headers">
  <a:themeElements>
    <a:clrScheme name="OU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3.xml><?xml version="1.0" encoding="utf-8"?>
<a:theme xmlns:a="http://schemas.openxmlformats.org/drawingml/2006/main" name="Contents Slides">
  <a:themeElements>
    <a:clrScheme name="OU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4.xml><?xml version="1.0" encoding="utf-8"?>
<a:theme xmlns:a="http://schemas.openxmlformats.org/drawingml/2006/main" name="Slide Options">
  <a:themeElements>
    <a:clrScheme name="Open University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1C46C0"/>
      </a:hlink>
      <a:folHlink>
        <a:srgbClr val="1C46C0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Decorative Slides">
  <a:themeElements>
    <a:clrScheme name="Open University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pen University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End Slides">
  <a:themeElements>
    <a:clrScheme name="OU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366ac4-c030-4543-8cc8-88329e81ec50" xsi:nil="true"/>
    <lcf76f155ced4ddcb4097134ff3c332f xmlns="a4bbcd8a-0e99-45ba-ba54-c1f6b28a9aa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17B1AA24CF543973AFCAC153439DF" ma:contentTypeVersion="18" ma:contentTypeDescription="Create a new document." ma:contentTypeScope="" ma:versionID="c03c9fa98e845986f01e003ebda22531">
  <xsd:schema xmlns:xsd="http://www.w3.org/2001/XMLSchema" xmlns:xs="http://www.w3.org/2001/XMLSchema" xmlns:p="http://schemas.microsoft.com/office/2006/metadata/properties" xmlns:ns2="a4bbcd8a-0e99-45ba-ba54-c1f6b28a9aac" xmlns:ns3="37366ac4-c030-4543-8cc8-88329e81ec50" targetNamespace="http://schemas.microsoft.com/office/2006/metadata/properties" ma:root="true" ma:fieldsID="2bd3fc2952cbb7d483c26cb687e2d9e9" ns2:_="" ns3:_="">
    <xsd:import namespace="a4bbcd8a-0e99-45ba-ba54-c1f6b28a9aac"/>
    <xsd:import namespace="37366ac4-c030-4543-8cc8-88329e81ec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bcd8a-0e99-45ba-ba54-c1f6b28a9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e53c53-e7a2-4fd5-8715-711725074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66ac4-c030-4543-8cc8-88329e81ec5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d6ba8-e056-469a-98c0-4dfdbb6e31b8}" ma:internalName="TaxCatchAll" ma:showField="CatchAllData" ma:web="37366ac4-c030-4543-8cc8-88329e81ec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4bbcd8a-0e99-45ba-ba54-c1f6b28a9aa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7A3481-2CCD-482F-A398-44862BA70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bbcd8a-0e99-45ba-ba54-c1f6b28a9aac"/>
    <ds:schemaRef ds:uri="37366ac4-c030-4543-8cc8-88329e81ec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9814</TotalTime>
  <Words>510</Words>
  <Application>Microsoft Office PowerPoint</Application>
  <PresentationFormat>Widescreen</PresentationFormat>
  <Paragraphs>60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Poppins</vt:lpstr>
      <vt:lpstr>Poppins SemiBold</vt:lpstr>
      <vt:lpstr>Wingdings</vt:lpstr>
      <vt:lpstr>Covers</vt:lpstr>
      <vt:lpstr>Section Headers</vt:lpstr>
      <vt:lpstr>Contents Slides</vt:lpstr>
      <vt:lpstr>Slide Options</vt:lpstr>
      <vt:lpstr>Decorative Slides</vt:lpstr>
      <vt:lpstr>End Slides</vt:lpstr>
      <vt:lpstr>L-markers</vt:lpstr>
      <vt:lpstr>What is an L marker?</vt:lpstr>
      <vt:lpstr>Who are our students?</vt:lpstr>
      <vt:lpstr>What did we do?</vt:lpstr>
      <vt:lpstr>What did we do?</vt:lpstr>
      <vt:lpstr>How late is late?</vt:lpstr>
      <vt:lpstr>Results from AL survey: who are our ALs</vt:lpstr>
      <vt:lpstr>PowerPoint Presentation</vt:lpstr>
      <vt:lpstr>PowerPoint Presentation</vt:lpstr>
      <vt:lpstr>PowerPoint Presentation</vt:lpstr>
      <vt:lpstr>What happened to students next?</vt:lpstr>
      <vt:lpstr>PowerPoint Presentation</vt:lpstr>
      <vt:lpstr>Thank you</vt:lpstr>
      <vt:lpstr>Final Slide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197</cp:revision>
  <dcterms:created xsi:type="dcterms:W3CDTF">2022-10-21T14:33:01Z</dcterms:created>
  <dcterms:modified xsi:type="dcterms:W3CDTF">2025-05-29T12:57:20Z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0x0101002CF17B1AA24CF543973AFCAC153439DF</vt:lpwstr>
  </property>
  <property fmtid="{D5CDD505-2E9C-101B-9397-08002B2CF9AE}" pid="3" name="MediaServiceImageTags">
    <vt:lpwstr/>
  </property>
</Properties>
</file>