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813"/>
    <a:srgbClr val="0E7D4E"/>
    <a:srgbClr val="0C6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F8760-61AE-6072-AC80-D1626C37B70E}" v="43" dt="2022-04-28T09:10:45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B58D-3F12-4FF3-9BE4-6720A2748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5D7B3-FFEA-4BDF-82FD-AD28A5413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B43B-3166-4328-A58B-681ADB9B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2D49-8F62-4337-A946-268F14B4A11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DA13-C797-4BA6-BA1D-A2807321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18E2C-A1EE-4A57-B3DE-8DAA1DE2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AD3-5CA8-4CAF-A28A-FBE3CF20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9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58117-9705-4249-B7EB-18516A4A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5B8E8-82EC-40D6-9958-DCF74FC9F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1EBE5-F725-4B47-8CED-EBDD4349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2D49-8F62-4337-A946-268F14B4A11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C6F51-0A52-426A-A8B3-3079405B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0A9B-BEB0-4EEB-932F-BD1A4C0E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AD3-5CA8-4CAF-A28A-FBE3CF20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38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9F70D-CFB7-424B-AFF1-9C20CCF4D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0120F-584E-4F22-BF2D-EA8F303FD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DB0AE-4BED-4DAB-BFA8-3D1BFB14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2D49-8F62-4337-A946-268F14B4A11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0A6C8-D643-45E0-975A-7A0A0160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EA078-136C-4244-995A-22F9943B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AD3-5CA8-4CAF-A28A-FBE3CF20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38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CFAE-F4CD-4D2E-A788-C4CFAB30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FCF7-1687-4452-A82E-C099E8C11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CFBCA-F04A-4A61-A2F4-8B1DEEF3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2D49-8F62-4337-A946-268F14B4A11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F1C9B-131B-4C7D-B4E0-CE275ACE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D0E81-5ACA-4FCA-87FC-8C7A6241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AD3-5CA8-4CAF-A28A-FBE3CF20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09C-B917-4E03-94D6-D30091C6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AA195-8AC4-4792-880C-D9508B892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2FBB0-CB6C-4F2A-907B-91097B2D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2D49-8F62-4337-A946-268F14B4A11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32E7C-4690-4A3D-ABCE-6E4217C8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1F759-911E-45AC-96C3-62A41E8C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AD3-5CA8-4CAF-A28A-FBE3CF20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6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B3DAB-FAA7-434A-A754-DB4FD6A2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A081C-DD75-4B1B-A6F5-29380FFC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AFB82-72D9-47B9-B03D-0787E4A6E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5998F-A2B9-4403-980F-5F9784B6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2D49-8F62-4337-A946-268F14B4A11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06522-9B7C-4F85-A4F0-CA26F7C6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53D60-ECD5-482B-A125-52006E3D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AD3-5CA8-4CAF-A28A-FBE3CF20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8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0BA0-B12B-499F-AE8E-3BD03B98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E602A-4A44-422C-831A-DF4D3B827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F0952-F03A-4779-B898-DACEA6070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8909C-B567-42A1-9A94-9F59CD8F7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90912-CAF0-4C0F-AE15-31A3B0AEA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337C65-D4D7-4C7C-ADF7-C599D536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2D49-8F62-4337-A946-268F14B4A11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6A7A5-A6AB-48AA-BF1C-DB9EBCC4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7731E-DA9E-4CEA-A0C6-7743B09B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AD3-5CA8-4CAF-A28A-FBE3CF20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5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27CC-31DA-40E4-8A01-10BA8D26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696F6-1A89-45A1-ADBD-20AF114F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2D49-8F62-4337-A946-268F14B4A11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A1BC8-2F56-49DB-A705-7F48507E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69D5C-37D5-40D2-8BF1-AC0A36C1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AD3-5CA8-4CAF-A28A-FBE3CF20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B217A-3862-40CE-8663-120E4898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2D49-8F62-4337-A946-268F14B4A11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21781-6F01-4734-9E0A-B07EC12A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818C5-A113-42F6-8B21-F04313B8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AD3-5CA8-4CAF-A28A-FBE3CF20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3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7E88-5BAB-4678-8BDD-2AA7BB1B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D9395-9307-479D-BCB1-329839674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F6F39-978F-4114-90D9-677545256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4108B-4C12-4DB6-ABEF-24B93B56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2D49-8F62-4337-A946-268F14B4A11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7A706-7987-4F69-BD43-C66AF98E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0A7C0-7ED1-4A15-8F1A-A13C550B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AD3-5CA8-4CAF-A28A-FBE3CF20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0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2DEB-5B4F-4FBC-B8C1-3D26B2FF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E096F-37A8-4E8B-B0FE-F5C1B601D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CD4BF-C021-4262-A2E8-6B260F1BF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71E40-3276-4F10-92B5-E8051C4D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2D49-8F62-4337-A946-268F14B4A11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EE6FB-9016-4125-AA3F-12348160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37F6E-CC56-4737-AC81-04F17CED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AD3-5CA8-4CAF-A28A-FBE3CF20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3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FB6FD-5FF8-4D70-84D0-396E8923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049E4-0659-4733-8C34-1728B1AE8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E799-BAED-4BF3-9DCC-544F20A4E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22D49-8F62-4337-A946-268F14B4A11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14B4D-CF8C-4898-BB6E-19404D122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FAD2D-37AB-42F7-A3A1-5152C8A4C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2AD3-5CA8-4CAF-A28A-FBE3CF20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8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EC5C4F-FEAB-450D-B741-53C07AC48D85}"/>
              </a:ext>
            </a:extLst>
          </p:cNvPr>
          <p:cNvSpPr txBox="1"/>
          <p:nvPr/>
        </p:nvSpPr>
        <p:spPr>
          <a:xfrm>
            <a:off x="299897" y="286440"/>
            <a:ext cx="9594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i="1" dirty="0">
                <a:solidFill>
                  <a:srgbClr val="0C6C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OpenSTEM Africa: </a:t>
            </a:r>
            <a:r>
              <a:rPr lang="en-GB" sz="2400" b="1" i="1" dirty="0">
                <a:solidFill>
                  <a:srgbClr val="FDB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Ghana – Test &amp; Learn with UCC</a:t>
            </a:r>
            <a:endParaRPr lang="en-GB" sz="2400" b="1" i="1" dirty="0">
              <a:solidFill>
                <a:srgbClr val="FEB7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latinLnBrk="1" hangingPunct="0"/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Kerry Murphy, Maria Velasco &amp; Sarah Davies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75FCD-D4E5-4B28-829D-A5C7BE72B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975" y="126596"/>
            <a:ext cx="2379776" cy="1027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20CCD6-A9A1-49FD-A515-928444387F36}"/>
              </a:ext>
            </a:extLst>
          </p:cNvPr>
          <p:cNvSpPr txBox="1"/>
          <p:nvPr/>
        </p:nvSpPr>
        <p:spPr>
          <a:xfrm>
            <a:off x="239268" y="1147445"/>
            <a:ext cx="38643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DB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algn="just"/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OpenSTEM Africa (OSA): 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Improving access to STEM education is viewed globally as a route to economic empowerment. OpenSTEM Africa is a collaboration between The Open University &amp; government partners in Ghana to co-create virtual instruments, onscreen immersive laboratory experiences &amp; virtual worlds to support the teaching &amp; learning of the practical sciences (Figure 1).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101370-BE7C-47CB-91A2-262EB3B95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9" y="3500965"/>
            <a:ext cx="1995548" cy="1190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767DA8-6BF8-4F5E-92C0-20E717726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466" y="3445846"/>
            <a:ext cx="1693982" cy="12553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AC22C2-5976-4195-A594-EE7E3462D616}"/>
              </a:ext>
            </a:extLst>
          </p:cNvPr>
          <p:cNvSpPr txBox="1"/>
          <p:nvPr/>
        </p:nvSpPr>
        <p:spPr>
          <a:xfrm>
            <a:off x="4249931" y="6088281"/>
            <a:ext cx="3894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 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Homepages for some of the applications in the OSA virtual laboratory.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052952-279C-48B8-A47B-6363E493F6FB}"/>
              </a:ext>
            </a:extLst>
          </p:cNvPr>
          <p:cNvGrpSpPr/>
          <p:nvPr/>
        </p:nvGrpSpPr>
        <p:grpSpPr>
          <a:xfrm>
            <a:off x="4271197" y="3070078"/>
            <a:ext cx="3829844" cy="2921363"/>
            <a:chOff x="8041457" y="2642745"/>
            <a:chExt cx="3829844" cy="292136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E8B797B-9EF0-428B-98AC-5D445E1FE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5189" y="2642987"/>
              <a:ext cx="1255711" cy="93792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D4B3F05-BB06-4C74-B6CA-A0CC3ABB9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09571" y="2642745"/>
              <a:ext cx="1145999" cy="8928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B89F02-9996-4B1D-8577-9B20BB65B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27234" y="4611262"/>
              <a:ext cx="1246122" cy="9369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1CBA9-9199-4DE3-AA72-D83CED864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15180" y="4610278"/>
              <a:ext cx="1256121" cy="93889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5D71262-AEA0-4652-AAD1-4EDFB9B9C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41457" y="4633855"/>
              <a:ext cx="1249855" cy="9302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34D2E4-2C26-469B-BB34-745D2120D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72141" y="2661050"/>
              <a:ext cx="1256121" cy="9412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D9DFB0-11AB-4587-8E86-1D360CAB9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72141" y="3647916"/>
              <a:ext cx="1246122" cy="9356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217E24E-8E00-4E6B-84D1-D0CB385EF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41457" y="3625553"/>
              <a:ext cx="1285777" cy="96163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543B38-7D48-42D9-AEE6-D38F5167C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05246" y="3639230"/>
              <a:ext cx="1149938" cy="80961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01A82D4-6409-4444-82DF-9F391CE90D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9268" y="6245116"/>
            <a:ext cx="2241851" cy="5413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23A9CF-E768-4F5A-9860-A500AF9CB82A}"/>
              </a:ext>
            </a:extLst>
          </p:cNvPr>
          <p:cNvSpPr txBox="1"/>
          <p:nvPr/>
        </p:nvSpPr>
        <p:spPr>
          <a:xfrm>
            <a:off x="4211422" y="1192641"/>
            <a:ext cx="386433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0C6C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eSTEeM project </a:t>
            </a:r>
            <a:r>
              <a:rPr lang="en-GB" b="1" i="1" dirty="0">
                <a:solidFill>
                  <a:srgbClr val="0C6C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n-GB" b="1" dirty="0">
                <a:solidFill>
                  <a:srgbClr val="0C6C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</a:t>
            </a:r>
          </a:p>
          <a:p>
            <a:pPr algn="just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 research the effectiveness of the OSA virtual laboratory (Figure 2) &amp; CPD materials to support the teaching &amp; learning of practical science in both the training of undergraduate science teachers &amp; relevance for the Senior High School science curriculum.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5D3496-019C-4E90-BE7F-2DCB662D1BEE}"/>
              </a:ext>
            </a:extLst>
          </p:cNvPr>
          <p:cNvSpPr txBox="1"/>
          <p:nvPr/>
        </p:nvSpPr>
        <p:spPr>
          <a:xfrm>
            <a:off x="190100" y="4833816"/>
            <a:ext cx="3894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 </a:t>
            </a: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en-GB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Senior High School </a:t>
            </a:r>
            <a:r>
              <a:rPr lang="en-GB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biology teachers share their thoughts on how a virtual microscope will enhance access to learning. </a:t>
            </a:r>
            <a:r>
              <a:rPr lang="en-GB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Right: 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Twelve curriculum areas where practical teaching could be enhanced by the use of onscreen applications.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8D4C3A-AD99-40E3-A334-B20F90BE6A2B}"/>
              </a:ext>
            </a:extLst>
          </p:cNvPr>
          <p:cNvSpPr txBox="1"/>
          <p:nvPr/>
        </p:nvSpPr>
        <p:spPr>
          <a:xfrm>
            <a:off x="8146998" y="1210946"/>
            <a:ext cx="3864335" cy="57554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GB" b="1" dirty="0">
                <a:solidFill>
                  <a:srgbClr val="FDB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and outputs</a:t>
            </a:r>
          </a:p>
          <a:p>
            <a:pPr algn="just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Science Education Dept of the University of Cape Coast (UCC) will embed the OSA virtual laboratory &amp; CPD materials into the next semester for undergraduate Senior High School trainee teachers. </a:t>
            </a:r>
          </a:p>
          <a:p>
            <a:pPr algn="just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400" dirty="0">
                <a:latin typeface="Arial"/>
                <a:cs typeface="Arial"/>
              </a:rPr>
              <a:t>In addition to commencement &amp; washup workshops, virtual questionaries &amp; interviews will be used prior to &amp; on completion of the semester to capture the views &amp; thoughts of both academic staff &amp; students. We will also gather analytics from the UCC severs.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work will be carried out alongside a similar project, funded by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Education Futures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(WELS), working with science undergraduates &amp; academics at the University of Ghana.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findings of both studies will be used to formulate a policy document for the Ministry of Education in Ghana together with conference contributions &amp; a peer-reviewed journal paper.</a:t>
            </a:r>
          </a:p>
        </p:txBody>
      </p:sp>
    </p:spTree>
    <p:extLst>
      <p:ext uri="{BB962C8B-B14F-4D97-AF65-F5344CB8AC3E}">
        <p14:creationId xmlns:p14="http://schemas.microsoft.com/office/powerpoint/2010/main" val="3997392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324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Kerry.Murphy</dc:creator>
  <cp:lastModifiedBy>Diane.Ford</cp:lastModifiedBy>
  <cp:revision>18</cp:revision>
  <dcterms:created xsi:type="dcterms:W3CDTF">2022-04-27T13:13:04Z</dcterms:created>
  <dcterms:modified xsi:type="dcterms:W3CDTF">2022-04-28T09:28:19Z</dcterms:modified>
</cp:coreProperties>
</file>