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2"/>
  </p:notesMasterIdLst>
  <p:handoutMasterIdLst>
    <p:handoutMasterId r:id="rId33"/>
  </p:handoutMasterIdLst>
  <p:sldIdLst>
    <p:sldId id="256" r:id="rId9"/>
    <p:sldId id="345" r:id="rId10"/>
    <p:sldId id="355" r:id="rId11"/>
    <p:sldId id="372" r:id="rId12"/>
    <p:sldId id="379" r:id="rId13"/>
    <p:sldId id="380" r:id="rId14"/>
    <p:sldId id="347" r:id="rId15"/>
    <p:sldId id="349" r:id="rId16"/>
    <p:sldId id="316" r:id="rId17"/>
    <p:sldId id="315" r:id="rId18"/>
    <p:sldId id="319" r:id="rId19"/>
    <p:sldId id="320" r:id="rId20"/>
    <p:sldId id="368" r:id="rId21"/>
    <p:sldId id="357" r:id="rId22"/>
    <p:sldId id="358" r:id="rId23"/>
    <p:sldId id="325" r:id="rId24"/>
    <p:sldId id="373" r:id="rId25"/>
    <p:sldId id="359" r:id="rId26"/>
    <p:sldId id="367" r:id="rId27"/>
    <p:sldId id="328" r:id="rId28"/>
    <p:sldId id="360" r:id="rId29"/>
    <p:sldId id="374"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76"/>
    <a:srgbClr val="050545"/>
    <a:srgbClr val="060645"/>
    <a:srgbClr val="D6FFF2"/>
    <a:srgbClr val="331856"/>
    <a:srgbClr val="FFD7FD"/>
    <a:srgbClr val="FFB4FF"/>
    <a:srgbClr val="CAD2FF"/>
    <a:srgbClr val="FEE3E9"/>
    <a:srgbClr val="4F9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69FB5-3723-8D75-934A-8DF842909446}" v="13" dt="2024-02-22T10:52:45.390"/>
    <p1510:client id="{A5BD7995-9709-7E71-8674-F09EF3E8EEBA}" v="130" dt="2024-02-21T15:16:40.570"/>
    <p1510:client id="{E743B727-4801-644A-BDA6-34BED82A7EA6}" v="1" dt="2024-02-22T11:56:41.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22/02/2024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 </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02872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75138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68860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94769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a:t>
            </a: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9808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a:t>
            </a:r>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41250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92075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F409-BD21-29C7-5549-4E2009B59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F5A00-2F16-8772-82F1-92D8DCC78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75597-0830-957F-6A5B-DD97B2324F78}"/>
              </a:ext>
            </a:extLst>
          </p:cNvPr>
          <p:cNvSpPr>
            <a:spLocks noGrp="1"/>
          </p:cNvSpPr>
          <p:nvPr>
            <p:ph type="body" idx="1"/>
          </p:nvPr>
        </p:nvSpPr>
        <p:spPr/>
        <p:txBody>
          <a:bodyPr/>
          <a:lstStyle/>
          <a:p>
            <a:r>
              <a:rPr lang="en-US"/>
              <a:t>Elouise?</a:t>
            </a:r>
          </a:p>
        </p:txBody>
      </p:sp>
      <p:sp>
        <p:nvSpPr>
          <p:cNvPr id="4" name="Slide Number Placeholder 3">
            <a:extLst>
              <a:ext uri="{FF2B5EF4-FFF2-40B4-BE49-F238E27FC236}">
                <a16:creationId xmlns:a16="http://schemas.microsoft.com/office/drawing/2014/main" id="{5301E495-9431-4454-FC77-65921EE77CD0}"/>
              </a:ext>
            </a:extLst>
          </p:cNvPr>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231984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a:t>
            </a: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164435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a:t>
            </a:r>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33757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36839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271374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2917712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92796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60273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91954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6889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Elouise</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970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55262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a:t>
            </a:r>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82188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6485A6A-A8C8-4AF2-A2FC-653A61AA9CC0}" type="slidenum">
              <a:rPr lang="en-GB" smtClean="0"/>
              <a:t>9</a:t>
            </a:fld>
            <a:endParaRPr lang="en-GB"/>
          </a:p>
        </p:txBody>
      </p:sp>
    </p:spTree>
    <p:extLst>
      <p:ext uri="{BB962C8B-B14F-4D97-AF65-F5344CB8AC3E}">
        <p14:creationId xmlns:p14="http://schemas.microsoft.com/office/powerpoint/2010/main" val="3721074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87318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2"/>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49621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837580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 just an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18135" y="1150619"/>
            <a:ext cx="11017991"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714665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2 col text / med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525520" y="1150619"/>
            <a:ext cx="80106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276327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00497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2/22/2024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 id="2147483937" r:id="rId5"/>
    <p:sldLayoutId id="2147483938" r:id="rId6"/>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3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4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398210"/>
            <a:ext cx="10107393" cy="1800200"/>
          </a:xfrm>
        </p:spPr>
        <p:txBody>
          <a:bodyPr/>
          <a:lstStyle/>
          <a:p>
            <a:r>
              <a:rPr lang="en-GB" sz="4000" b="1" i="0" u="none" strike="noStrike">
                <a:effectLst/>
                <a:latin typeface="Arial" panose="020B0604020202020204" pitchFamily="34" charset="0"/>
              </a:rPr>
              <a:t>AL Disability Champions project (U101) 2022-2024</a:t>
            </a:r>
            <a:endParaRPr lang="en-GB" sz="400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4213805"/>
            <a:ext cx="5557584" cy="347039"/>
          </a:xfrm>
        </p:spPr>
        <p:txBody>
          <a:bodyPr/>
          <a:lstStyle/>
          <a:p>
            <a:r>
              <a:rPr lang="en-GB"/>
              <a:t>Lisa Bowers, Elouise </a:t>
            </a:r>
            <a:r>
              <a:rPr lang="en-GB" err="1"/>
              <a:t>Huxor</a:t>
            </a:r>
            <a:r>
              <a:rPr lang="en-GB"/>
              <a:t> and Theodora Philcox</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4690879"/>
            <a:ext cx="5557584" cy="347039"/>
          </a:xfrm>
        </p:spPr>
        <p:txBody>
          <a:bodyPr/>
          <a:lstStyle/>
          <a:p>
            <a:r>
              <a:rPr lang="en-GB" sz="1800"/>
              <a:t>STEM E&amp;I</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5037918"/>
            <a:ext cx="5557584" cy="347039"/>
          </a:xfrm>
        </p:spPr>
        <p:txBody>
          <a:bodyPr/>
          <a:lstStyle/>
          <a:p>
            <a:r>
              <a:rPr lang="en-GB"/>
              <a:t>February 2024</a:t>
            </a:r>
          </a:p>
        </p:txBody>
      </p:sp>
      <p:pic>
        <p:nvPicPr>
          <p:cNvPr id="1026" name="Picture 2">
            <a:extLst>
              <a:ext uri="{FF2B5EF4-FFF2-40B4-BE49-F238E27FC236}">
                <a16:creationId xmlns:a16="http://schemas.microsoft.com/office/drawing/2014/main" id="{5A2048D9-50B9-90FB-B394-6A889417A5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24"/>
          <a:stretch/>
        </p:blipFill>
        <p:spPr bwMode="auto">
          <a:xfrm>
            <a:off x="655325" y="1796501"/>
            <a:ext cx="1021075" cy="1906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smiling at camera&#10;&#10;Description automatically generated">
            <a:extLst>
              <a:ext uri="{FF2B5EF4-FFF2-40B4-BE49-F238E27FC236}">
                <a16:creationId xmlns:a16="http://schemas.microsoft.com/office/drawing/2014/main" id="{F53FF39C-3A30-5D10-7F19-34779FDEF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61" y="1807193"/>
            <a:ext cx="1401831" cy="1906902"/>
          </a:xfrm>
          <a:prstGeom prst="rect">
            <a:avLst/>
          </a:prstGeom>
        </p:spPr>
      </p:pic>
      <p:pic>
        <p:nvPicPr>
          <p:cNvPr id="3" name="Picture 2">
            <a:extLst>
              <a:ext uri="{FF2B5EF4-FFF2-40B4-BE49-F238E27FC236}">
                <a16:creationId xmlns:a16="http://schemas.microsoft.com/office/drawing/2014/main" id="{6C09D1CB-6792-9694-DFC1-46CD52A5E110}"/>
              </a:ext>
            </a:extLst>
          </p:cNvPr>
          <p:cNvPicPr>
            <a:picLocks noChangeAspect="1"/>
          </p:cNvPicPr>
          <p:nvPr/>
        </p:nvPicPr>
        <p:blipFill rotWithShape="1">
          <a:blip r:embed="rId5"/>
          <a:srcRect l="15296" r="16662"/>
          <a:stretch/>
        </p:blipFill>
        <p:spPr>
          <a:xfrm>
            <a:off x="2168861" y="1814448"/>
            <a:ext cx="1298239" cy="1908000"/>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945F58-C82E-04FF-E250-EB231F3ADE6D}"/>
              </a:ext>
            </a:extLst>
          </p:cNvPr>
          <p:cNvSpPr txBox="1"/>
          <p:nvPr/>
        </p:nvSpPr>
        <p:spPr>
          <a:xfrm>
            <a:off x="254249" y="185246"/>
            <a:ext cx="7383753" cy="584775"/>
          </a:xfrm>
          <a:prstGeom prst="rect">
            <a:avLst/>
          </a:prstGeom>
          <a:noFill/>
        </p:spPr>
        <p:txBody>
          <a:bodyPr wrap="none" rtlCol="0">
            <a:spAutoFit/>
          </a:bodyPr>
          <a:lstStyle/>
          <a:p>
            <a:r>
              <a:rPr lang="en-GB" sz="3200" b="1">
                <a:solidFill>
                  <a:schemeClr val="bg1"/>
                </a:solidFill>
              </a:rPr>
              <a:t>VLE - Disability Champions Toolkit</a:t>
            </a:r>
          </a:p>
        </p:txBody>
      </p:sp>
      <p:sp>
        <p:nvSpPr>
          <p:cNvPr id="6" name="Rectangle 5">
            <a:extLst>
              <a:ext uri="{FF2B5EF4-FFF2-40B4-BE49-F238E27FC236}">
                <a16:creationId xmlns:a16="http://schemas.microsoft.com/office/drawing/2014/main" id="{7AFF5984-C11D-8E73-12ED-FAA0921AD91F}"/>
              </a:ext>
            </a:extLst>
          </p:cNvPr>
          <p:cNvSpPr/>
          <p:nvPr/>
        </p:nvSpPr>
        <p:spPr>
          <a:xfrm>
            <a:off x="11344940" y="6290538"/>
            <a:ext cx="847060" cy="567462"/>
          </a:xfrm>
          <a:prstGeom prst="rect">
            <a:avLst/>
          </a:prstGeom>
          <a:solidFill>
            <a:srgbClr val="0606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2E2FF65-7C7C-AC9B-5A5D-624B46F9231D}"/>
              </a:ext>
            </a:extLst>
          </p:cNvPr>
          <p:cNvPicPr>
            <a:picLocks noChangeAspect="1"/>
          </p:cNvPicPr>
          <p:nvPr/>
        </p:nvPicPr>
        <p:blipFill>
          <a:blip r:embed="rId3"/>
          <a:stretch>
            <a:fillRect/>
          </a:stretch>
        </p:blipFill>
        <p:spPr>
          <a:xfrm>
            <a:off x="3347976" y="847798"/>
            <a:ext cx="5496047" cy="5726471"/>
          </a:xfrm>
          <a:prstGeom prst="rect">
            <a:avLst/>
          </a:prstGeom>
        </p:spPr>
      </p:pic>
    </p:spTree>
    <p:extLst>
      <p:ext uri="{BB962C8B-B14F-4D97-AF65-F5344CB8AC3E}">
        <p14:creationId xmlns:p14="http://schemas.microsoft.com/office/powerpoint/2010/main" val="154613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40AC28-DBC2-A3F8-5D4F-6C2E00A4DEEC}"/>
              </a:ext>
            </a:extLst>
          </p:cNvPr>
          <p:cNvSpPr>
            <a:spLocks noGrp="1"/>
          </p:cNvSpPr>
          <p:nvPr>
            <p:ph type="ctrTitle"/>
          </p:nvPr>
        </p:nvSpPr>
        <p:spPr>
          <a:xfrm>
            <a:off x="472258" y="439076"/>
            <a:ext cx="10801350" cy="614014"/>
          </a:xfrm>
        </p:spPr>
        <p:txBody>
          <a:bodyPr/>
          <a:lstStyle/>
          <a:p>
            <a:r>
              <a:rPr lang="en-GB" sz="3200">
                <a:ea typeface="+mj-lt"/>
                <a:cs typeface="+mj-lt"/>
              </a:rPr>
              <a:t>Disability Champions Helpdesk </a:t>
            </a:r>
            <a:r>
              <a:rPr lang="en-GB" sz="2000">
                <a:ea typeface="+mj-lt"/>
                <a:cs typeface="+mj-lt"/>
              </a:rPr>
              <a:t>-</a:t>
            </a:r>
            <a:r>
              <a:rPr lang="en-GB" sz="3200">
                <a:ea typeface="+mj-lt"/>
                <a:cs typeface="+mj-lt"/>
              </a:rPr>
              <a:t> </a:t>
            </a:r>
            <a:r>
              <a:rPr lang="en-GB" sz="2000">
                <a:ea typeface="+mj-lt"/>
                <a:cs typeface="+mj-lt"/>
              </a:rPr>
              <a:t>tutor comments:</a:t>
            </a:r>
            <a:br>
              <a:rPr lang="en-GB" sz="2000">
                <a:ea typeface="+mj-lt"/>
                <a:cs typeface="+mj-lt"/>
              </a:rPr>
            </a:br>
            <a:r>
              <a:rPr lang="en-GB" sz="1200">
                <a:ea typeface="+mj-lt"/>
                <a:cs typeface="+mj-lt"/>
              </a:rPr>
              <a:t>U101 tutor survey Feb 2021</a:t>
            </a:r>
            <a:endParaRPr lang="en-US" sz="1200"/>
          </a:p>
        </p:txBody>
      </p:sp>
      <p:sp>
        <p:nvSpPr>
          <p:cNvPr id="5" name="Subtitle 2">
            <a:extLst>
              <a:ext uri="{FF2B5EF4-FFF2-40B4-BE49-F238E27FC236}">
                <a16:creationId xmlns:a16="http://schemas.microsoft.com/office/drawing/2014/main" id="{622BF169-59EA-C6E7-686C-937D016170F8}"/>
              </a:ext>
            </a:extLst>
          </p:cNvPr>
          <p:cNvSpPr>
            <a:spLocks noGrp="1"/>
          </p:cNvSpPr>
          <p:nvPr>
            <p:ph type="subTitle" idx="1"/>
          </p:nvPr>
        </p:nvSpPr>
        <p:spPr>
          <a:xfrm>
            <a:off x="834440" y="4370970"/>
            <a:ext cx="5038493" cy="2190087"/>
          </a:xfrm>
          <a:noFill/>
        </p:spPr>
        <p:txBody>
          <a:bodyPr wrap="square" lIns="0" tIns="0" rIns="0" bIns="0" anchor="t">
            <a:spAutoFit/>
          </a:bodyPr>
          <a:lstStyle/>
          <a:p>
            <a:endParaRPr lang="en-GB" sz="2400" i="1"/>
          </a:p>
          <a:p>
            <a:pPr lvl="1" algn="l"/>
            <a:r>
              <a:rPr lang="en-GB" sz="2100" i="1">
                <a:solidFill>
                  <a:schemeClr val="bg1"/>
                </a:solidFill>
              </a:rPr>
              <a:t>‘There's lots of supportive and relevant content that I have read and learnt from resulting in not needing to ask the Disability champions’</a:t>
            </a:r>
            <a:endParaRPr lang="en-GB" sz="2100" i="1">
              <a:solidFill>
                <a:schemeClr val="bg1"/>
              </a:solidFill>
              <a:cs typeface="Arial"/>
            </a:endParaRPr>
          </a:p>
          <a:p>
            <a:endParaRPr lang="en-GB">
              <a:cs typeface="Arial"/>
            </a:endParaRPr>
          </a:p>
        </p:txBody>
      </p:sp>
      <p:sp>
        <p:nvSpPr>
          <p:cNvPr id="6" name="TextBox 5">
            <a:extLst>
              <a:ext uri="{FF2B5EF4-FFF2-40B4-BE49-F238E27FC236}">
                <a16:creationId xmlns:a16="http://schemas.microsoft.com/office/drawing/2014/main" id="{EB6C7093-591E-9760-0A91-DA016F1F4F92}"/>
              </a:ext>
            </a:extLst>
          </p:cNvPr>
          <p:cNvSpPr txBox="1"/>
          <p:nvPr/>
        </p:nvSpPr>
        <p:spPr>
          <a:xfrm>
            <a:off x="6584097" y="1277136"/>
            <a:ext cx="5175171" cy="2446824"/>
          </a:xfrm>
          <a:prstGeom prst="rect">
            <a:avLst/>
          </a:prstGeom>
          <a:noFill/>
          <a:ln>
            <a:noFill/>
          </a:ln>
        </p:spPr>
        <p:txBody>
          <a:bodyPr wrap="square" rtlCol="0">
            <a:spAutoFit/>
          </a:bodyPr>
          <a:lstStyle/>
          <a:p>
            <a:endParaRPr lang="en-GB" sz="2400" i="1">
              <a:solidFill>
                <a:schemeClr val="bg1"/>
              </a:solidFill>
            </a:endParaRPr>
          </a:p>
          <a:p>
            <a:pPr lvl="1"/>
            <a:r>
              <a:rPr lang="en-GB" sz="2100" i="1">
                <a:solidFill>
                  <a:schemeClr val="bg1"/>
                </a:solidFill>
              </a:rPr>
              <a:t>‘I haven't felt that I have a contribution that hadn't already been covered. I must get there sooner and then perhaps I can say something of note’</a:t>
            </a:r>
          </a:p>
          <a:p>
            <a:endParaRPr lang="en-US" sz="2400" i="1">
              <a:solidFill>
                <a:schemeClr val="bg1"/>
              </a:solidFill>
            </a:endParaRPr>
          </a:p>
        </p:txBody>
      </p:sp>
      <p:sp>
        <p:nvSpPr>
          <p:cNvPr id="7" name="TextBox 6">
            <a:extLst>
              <a:ext uri="{FF2B5EF4-FFF2-40B4-BE49-F238E27FC236}">
                <a16:creationId xmlns:a16="http://schemas.microsoft.com/office/drawing/2014/main" id="{0FC61F46-D22F-50EC-508B-F05ECC8F5ED0}"/>
              </a:ext>
            </a:extLst>
          </p:cNvPr>
          <p:cNvSpPr txBox="1"/>
          <p:nvPr/>
        </p:nvSpPr>
        <p:spPr>
          <a:xfrm>
            <a:off x="2610737" y="3389991"/>
            <a:ext cx="3973360" cy="415498"/>
          </a:xfrm>
          <a:prstGeom prst="rect">
            <a:avLst/>
          </a:prstGeom>
          <a:noFill/>
        </p:spPr>
        <p:txBody>
          <a:bodyPr wrap="square" rtlCol="0">
            <a:spAutoFit/>
          </a:bodyPr>
          <a:lstStyle/>
          <a:p>
            <a:r>
              <a:rPr lang="en-GB" sz="2100" i="1">
                <a:solidFill>
                  <a:schemeClr val="bg1"/>
                </a:solidFill>
              </a:rPr>
              <a:t>‘No specific need just yet’</a:t>
            </a:r>
            <a:endParaRPr lang="en-US" sz="2100">
              <a:solidFill>
                <a:schemeClr val="bg1"/>
              </a:solidFill>
            </a:endParaRPr>
          </a:p>
        </p:txBody>
      </p:sp>
      <p:sp>
        <p:nvSpPr>
          <p:cNvPr id="8" name="TextBox 7">
            <a:extLst>
              <a:ext uri="{FF2B5EF4-FFF2-40B4-BE49-F238E27FC236}">
                <a16:creationId xmlns:a16="http://schemas.microsoft.com/office/drawing/2014/main" id="{B27B1F5B-E576-AC3B-E411-D6478E5C6D6A}"/>
              </a:ext>
            </a:extLst>
          </p:cNvPr>
          <p:cNvSpPr txBox="1"/>
          <p:nvPr/>
        </p:nvSpPr>
        <p:spPr>
          <a:xfrm>
            <a:off x="7322070" y="4632565"/>
            <a:ext cx="4330937" cy="415498"/>
          </a:xfrm>
          <a:prstGeom prst="rect">
            <a:avLst/>
          </a:prstGeom>
          <a:noFill/>
        </p:spPr>
        <p:txBody>
          <a:bodyPr wrap="square" rtlCol="0">
            <a:spAutoFit/>
          </a:bodyPr>
          <a:lstStyle/>
          <a:p>
            <a:r>
              <a:rPr lang="en-GB" sz="2100" i="1">
                <a:solidFill>
                  <a:schemeClr val="bg1"/>
                </a:solidFill>
              </a:rPr>
              <a:t>  ‘Not had any reason to so far’</a:t>
            </a:r>
          </a:p>
        </p:txBody>
      </p:sp>
      <p:sp>
        <p:nvSpPr>
          <p:cNvPr id="9" name="TextBox 8">
            <a:extLst>
              <a:ext uri="{FF2B5EF4-FFF2-40B4-BE49-F238E27FC236}">
                <a16:creationId xmlns:a16="http://schemas.microsoft.com/office/drawing/2014/main" id="{8E79D223-686A-AA9E-90F6-E5BED58CC6BE}"/>
              </a:ext>
            </a:extLst>
          </p:cNvPr>
          <p:cNvSpPr txBox="1"/>
          <p:nvPr/>
        </p:nvSpPr>
        <p:spPr>
          <a:xfrm>
            <a:off x="-27629" y="1816365"/>
            <a:ext cx="4300537" cy="738664"/>
          </a:xfrm>
          <a:prstGeom prst="rect">
            <a:avLst/>
          </a:prstGeom>
          <a:noFill/>
        </p:spPr>
        <p:txBody>
          <a:bodyPr wrap="square" rtlCol="0">
            <a:spAutoFit/>
          </a:bodyPr>
          <a:lstStyle/>
          <a:p>
            <a:pPr lvl="1"/>
            <a:r>
              <a:rPr lang="en-GB" sz="2100" i="1">
                <a:solidFill>
                  <a:schemeClr val="bg1"/>
                </a:solidFill>
              </a:rPr>
              <a:t>‘I haven't had a situation I've felt I need advice on’</a:t>
            </a:r>
            <a:endParaRPr lang="en-US" sz="2100" i="1">
              <a:solidFill>
                <a:schemeClr val="bg1"/>
              </a:solidFill>
            </a:endParaRPr>
          </a:p>
        </p:txBody>
      </p:sp>
    </p:spTree>
    <p:extLst>
      <p:ext uri="{BB962C8B-B14F-4D97-AF65-F5344CB8AC3E}">
        <p14:creationId xmlns:p14="http://schemas.microsoft.com/office/powerpoint/2010/main" val="247354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3D35E1-44EB-49C8-940D-E81B06903CA6}"/>
              </a:ext>
            </a:extLst>
          </p:cNvPr>
          <p:cNvSpPr>
            <a:spLocks noGrp="1"/>
          </p:cNvSpPr>
          <p:nvPr>
            <p:ph type="ctrTitle"/>
          </p:nvPr>
        </p:nvSpPr>
        <p:spPr>
          <a:xfrm>
            <a:off x="568895" y="529188"/>
            <a:ext cx="11832655" cy="1118768"/>
          </a:xfrm>
        </p:spPr>
        <p:txBody>
          <a:bodyPr/>
          <a:lstStyle/>
          <a:p>
            <a:r>
              <a:rPr lang="en-GB" sz="4000" b="0">
                <a:ea typeface="+mj-lt"/>
                <a:cs typeface="+mj-lt"/>
              </a:rPr>
              <a:t>Disability Champions Toolkit </a:t>
            </a:r>
            <a:r>
              <a:rPr lang="en-GB" sz="2800" b="0">
                <a:ea typeface="+mj-lt"/>
                <a:cs typeface="+mj-lt"/>
              </a:rPr>
              <a:t>– tutor comments </a:t>
            </a:r>
            <a:br>
              <a:rPr lang="en-GB" sz="2800" b="0">
                <a:ea typeface="+mj-lt"/>
                <a:cs typeface="+mj-lt"/>
              </a:rPr>
            </a:br>
            <a:r>
              <a:rPr lang="en-GB" sz="1200" b="0">
                <a:ea typeface="+mj-lt"/>
                <a:cs typeface="+mj-lt"/>
              </a:rPr>
              <a:t>(U101 tutor Survey Feb 2021)</a:t>
            </a:r>
            <a:br>
              <a:rPr lang="en-GB" sz="4000" b="0">
                <a:ea typeface="+mj-lt"/>
                <a:cs typeface="+mj-lt"/>
              </a:rPr>
            </a:br>
            <a:endParaRPr lang="en-US" sz="2800"/>
          </a:p>
        </p:txBody>
      </p:sp>
      <p:sp>
        <p:nvSpPr>
          <p:cNvPr id="5" name="Subtitle 2">
            <a:extLst>
              <a:ext uri="{FF2B5EF4-FFF2-40B4-BE49-F238E27FC236}">
                <a16:creationId xmlns:a16="http://schemas.microsoft.com/office/drawing/2014/main" id="{E037F075-612B-A8C2-806C-D66934290524}"/>
              </a:ext>
            </a:extLst>
          </p:cNvPr>
          <p:cNvSpPr>
            <a:spLocks noGrp="1"/>
          </p:cNvSpPr>
          <p:nvPr>
            <p:ph type="subTitle" idx="1"/>
          </p:nvPr>
        </p:nvSpPr>
        <p:spPr>
          <a:xfrm>
            <a:off x="469108" y="1546071"/>
            <a:ext cx="4548026" cy="1497589"/>
          </a:xfrm>
          <a:noFill/>
        </p:spPr>
        <p:txBody>
          <a:bodyPr wrap="square" lIns="0" tIns="0" rIns="0" bIns="0" anchor="t">
            <a:spAutoFit/>
          </a:bodyPr>
          <a:lstStyle/>
          <a:p>
            <a:pPr lvl="1"/>
            <a:endParaRPr lang="en-GB" sz="1300" i="1">
              <a:solidFill>
                <a:schemeClr val="bg1"/>
              </a:solidFill>
            </a:endParaRPr>
          </a:p>
          <a:p>
            <a:pPr lvl="1" algn="l"/>
            <a:r>
              <a:rPr lang="en-GB" sz="1800" i="1">
                <a:solidFill>
                  <a:schemeClr val="bg1"/>
                </a:solidFill>
              </a:rPr>
              <a:t>‘It is varied through helpful links to wider support alongside shared strategies from tutors that work and helps me understand what we are all experiencing’</a:t>
            </a:r>
            <a:endParaRPr lang="en-GB" sz="1800">
              <a:cs typeface="Arial"/>
            </a:endParaRPr>
          </a:p>
        </p:txBody>
      </p:sp>
      <p:sp>
        <p:nvSpPr>
          <p:cNvPr id="2" name="TextBox 1">
            <a:extLst>
              <a:ext uri="{FF2B5EF4-FFF2-40B4-BE49-F238E27FC236}">
                <a16:creationId xmlns:a16="http://schemas.microsoft.com/office/drawing/2014/main" id="{4776C392-C2A8-9ED1-8BFB-CBB43396BE8A}"/>
              </a:ext>
            </a:extLst>
          </p:cNvPr>
          <p:cNvSpPr txBox="1"/>
          <p:nvPr/>
        </p:nvSpPr>
        <p:spPr>
          <a:xfrm>
            <a:off x="819889" y="5327822"/>
            <a:ext cx="5665333" cy="369332"/>
          </a:xfrm>
          <a:prstGeom prst="rect">
            <a:avLst/>
          </a:prstGeom>
          <a:noFill/>
        </p:spPr>
        <p:txBody>
          <a:bodyPr wrap="none" rtlCol="0">
            <a:spAutoFit/>
          </a:bodyPr>
          <a:lstStyle/>
          <a:p>
            <a:r>
              <a:rPr lang="en-US">
                <a:solidFill>
                  <a:schemeClr val="bg1"/>
                </a:solidFill>
              </a:rPr>
              <a:t>‘Seems like a good mix of useful ideas and help’ </a:t>
            </a:r>
          </a:p>
        </p:txBody>
      </p:sp>
      <p:sp>
        <p:nvSpPr>
          <p:cNvPr id="9" name="TextBox 8">
            <a:extLst>
              <a:ext uri="{FF2B5EF4-FFF2-40B4-BE49-F238E27FC236}">
                <a16:creationId xmlns:a16="http://schemas.microsoft.com/office/drawing/2014/main" id="{CB32073B-CFE5-67AB-E8B1-60A5651208D9}"/>
              </a:ext>
            </a:extLst>
          </p:cNvPr>
          <p:cNvSpPr txBox="1"/>
          <p:nvPr/>
        </p:nvSpPr>
        <p:spPr>
          <a:xfrm>
            <a:off x="1224237" y="3553871"/>
            <a:ext cx="6100762" cy="923330"/>
          </a:xfrm>
          <a:prstGeom prst="rect">
            <a:avLst/>
          </a:prstGeom>
          <a:noFill/>
        </p:spPr>
        <p:txBody>
          <a:bodyPr wrap="square">
            <a:spAutoFit/>
          </a:bodyPr>
          <a:lstStyle/>
          <a:p>
            <a:pPr lvl="1" algn="l"/>
            <a:r>
              <a:rPr lang="en-GB" sz="1800" i="1">
                <a:solidFill>
                  <a:schemeClr val="bg1"/>
                </a:solidFill>
              </a:rPr>
              <a:t>It is good to see I already do some of these and how I can develop further supportive strategies.’</a:t>
            </a:r>
            <a:endParaRPr lang="en-GB" sz="1800" i="1">
              <a:solidFill>
                <a:schemeClr val="bg1"/>
              </a:solidFill>
              <a:cs typeface="Arial"/>
            </a:endParaRPr>
          </a:p>
        </p:txBody>
      </p:sp>
      <p:sp>
        <p:nvSpPr>
          <p:cNvPr id="10" name="TextBox 9">
            <a:extLst>
              <a:ext uri="{FF2B5EF4-FFF2-40B4-BE49-F238E27FC236}">
                <a16:creationId xmlns:a16="http://schemas.microsoft.com/office/drawing/2014/main" id="{E8CEA5D8-2CC6-ED60-9D80-50ED8328D2F2}"/>
              </a:ext>
            </a:extLst>
          </p:cNvPr>
          <p:cNvSpPr txBox="1"/>
          <p:nvPr/>
        </p:nvSpPr>
        <p:spPr>
          <a:xfrm>
            <a:off x="7622380" y="2291379"/>
            <a:ext cx="4100512" cy="1200329"/>
          </a:xfrm>
          <a:prstGeom prst="rect">
            <a:avLst/>
          </a:prstGeom>
          <a:noFill/>
        </p:spPr>
        <p:txBody>
          <a:bodyPr wrap="square" lIns="91440" tIns="45720" rIns="91440" bIns="45720" rtlCol="0" anchor="t">
            <a:spAutoFit/>
          </a:bodyPr>
          <a:lstStyle/>
          <a:p>
            <a:r>
              <a:rPr lang="en-US" i="1">
                <a:solidFill>
                  <a:schemeClr val="bg1"/>
                </a:solidFill>
              </a:rPr>
              <a:t>‘Looks helpful, some case studies to help us direct students which can help us with the right tone with students would be useful too’</a:t>
            </a:r>
          </a:p>
        </p:txBody>
      </p:sp>
      <p:sp>
        <p:nvSpPr>
          <p:cNvPr id="11" name="TextBox 10">
            <a:extLst>
              <a:ext uri="{FF2B5EF4-FFF2-40B4-BE49-F238E27FC236}">
                <a16:creationId xmlns:a16="http://schemas.microsoft.com/office/drawing/2014/main" id="{8657B6DB-DC7A-1384-B5B4-F4DEEBB835F0}"/>
              </a:ext>
            </a:extLst>
          </p:cNvPr>
          <p:cNvSpPr txBox="1"/>
          <p:nvPr/>
        </p:nvSpPr>
        <p:spPr>
          <a:xfrm>
            <a:off x="8715375" y="4219826"/>
            <a:ext cx="2813836" cy="1477328"/>
          </a:xfrm>
          <a:prstGeom prst="rect">
            <a:avLst/>
          </a:prstGeom>
          <a:noFill/>
        </p:spPr>
        <p:txBody>
          <a:bodyPr wrap="square" rtlCol="0">
            <a:spAutoFit/>
          </a:bodyPr>
          <a:lstStyle/>
          <a:p>
            <a:r>
              <a:rPr lang="en-US" i="1">
                <a:solidFill>
                  <a:schemeClr val="bg1"/>
                </a:solidFill>
              </a:rPr>
              <a:t>‘When I last looked, I thought it was great, and good to know about for when I need it”</a:t>
            </a:r>
          </a:p>
        </p:txBody>
      </p:sp>
    </p:spTree>
    <p:extLst>
      <p:ext uri="{BB962C8B-B14F-4D97-AF65-F5344CB8AC3E}">
        <p14:creationId xmlns:p14="http://schemas.microsoft.com/office/powerpoint/2010/main" val="392592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3600"/>
              <a:t>Future topics suggested by tutors: </a:t>
            </a:r>
          </a:p>
          <a:p>
            <a:endParaRPr lang="en-GB"/>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89374" y="1459221"/>
            <a:ext cx="6538150" cy="2439435"/>
          </a:xfrm>
        </p:spPr>
        <p:txBody>
          <a:bodyPr/>
          <a:lstStyle/>
          <a:p>
            <a:pPr marL="285750" indent="-285750">
              <a:buFont typeface="Arial" panose="020B0604020202020204" pitchFamily="34" charset="0"/>
              <a:buChar char="•"/>
            </a:pPr>
            <a:endParaRPr lang="en-GB" sz="2000"/>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4F9850C0-F08B-6A15-8F43-82FC80EB07A4}"/>
              </a:ext>
            </a:extLst>
          </p:cNvPr>
          <p:cNvSpPr txBox="1"/>
          <p:nvPr/>
        </p:nvSpPr>
        <p:spPr>
          <a:xfrm>
            <a:off x="776286" y="1674998"/>
            <a:ext cx="10926340" cy="4154984"/>
          </a:xfrm>
          <a:prstGeom prst="rect">
            <a:avLst/>
          </a:prstGeom>
          <a:noFill/>
        </p:spPr>
        <p:txBody>
          <a:bodyPr wrap="square">
            <a:spAutoFit/>
          </a:bodyPr>
          <a:lstStyle/>
          <a:p>
            <a:pPr marL="342900" indent="-342900">
              <a:buFont typeface="Arial" panose="020B0604020202020204" pitchFamily="34" charset="0"/>
              <a:buChar char="•"/>
            </a:pPr>
            <a:r>
              <a:rPr lang="en-GB" sz="2400">
                <a:solidFill>
                  <a:schemeClr val="bg1"/>
                </a:solidFill>
                <a:cs typeface="Arial"/>
              </a:rPr>
              <a:t>Profiles and streamlined case studies – giving precise practical support</a:t>
            </a:r>
          </a:p>
          <a:p>
            <a:pPr marL="342900" indent="-342900">
              <a:buFont typeface="Arial" panose="020B0604020202020204" pitchFamily="34" charset="0"/>
              <a:buChar char="•"/>
            </a:pPr>
            <a:endParaRPr lang="en-GB" sz="2400">
              <a:solidFill>
                <a:schemeClr val="bg1"/>
              </a:solidFill>
              <a:cs typeface="Arial"/>
            </a:endParaRPr>
          </a:p>
          <a:p>
            <a:pPr marL="342900" indent="-342900">
              <a:buFont typeface="Arial" panose="020B0604020202020204" pitchFamily="34" charset="0"/>
              <a:buChar char="•"/>
            </a:pPr>
            <a:r>
              <a:rPr lang="en-GB" sz="2400">
                <a:solidFill>
                  <a:schemeClr val="bg1"/>
                </a:solidFill>
                <a:cs typeface="Arial"/>
              </a:rPr>
              <a:t>Covid related issues and support  </a:t>
            </a:r>
          </a:p>
          <a:p>
            <a:endParaRPr lang="en-GB" sz="2400">
              <a:solidFill>
                <a:schemeClr val="bg1"/>
              </a:solidFill>
              <a:cs typeface="Arial"/>
            </a:endParaRPr>
          </a:p>
          <a:p>
            <a:pPr marL="342900" indent="-342900">
              <a:buFont typeface="Arial" panose="020B0604020202020204" pitchFamily="34" charset="0"/>
              <a:buChar char="•"/>
            </a:pPr>
            <a:r>
              <a:rPr lang="en-GB" sz="2400">
                <a:solidFill>
                  <a:schemeClr val="bg1"/>
                </a:solidFill>
                <a:cs typeface="Arial"/>
              </a:rPr>
              <a:t>How to make tutorials inclusive </a:t>
            </a:r>
          </a:p>
          <a:p>
            <a:pPr marL="342900" indent="-342900">
              <a:buFont typeface="Arial" panose="020B0604020202020204" pitchFamily="34" charset="0"/>
              <a:buChar char="•"/>
            </a:pPr>
            <a:endParaRPr lang="en-GB" sz="2400">
              <a:solidFill>
                <a:schemeClr val="bg1"/>
              </a:solidFill>
              <a:cs typeface="Arial"/>
            </a:endParaRPr>
          </a:p>
          <a:p>
            <a:pPr marL="342900" indent="-342900">
              <a:buFont typeface="Arial" panose="020B0604020202020204" pitchFamily="34" charset="0"/>
              <a:buChar char="•"/>
            </a:pPr>
            <a:r>
              <a:rPr lang="en-GB" sz="2400">
                <a:solidFill>
                  <a:schemeClr val="bg1"/>
                </a:solidFill>
                <a:cs typeface="Arial"/>
              </a:rPr>
              <a:t>Recommended tools and aids – such as </a:t>
            </a:r>
            <a:r>
              <a:rPr lang="en-GB" sz="2400" err="1">
                <a:solidFill>
                  <a:schemeClr val="bg1"/>
                </a:solidFill>
                <a:cs typeface="Arial"/>
              </a:rPr>
              <a:t>Read&amp;Write</a:t>
            </a:r>
            <a:r>
              <a:rPr lang="en-GB" sz="2400">
                <a:solidFill>
                  <a:schemeClr val="bg1"/>
                </a:solidFill>
                <a:cs typeface="Arial"/>
              </a:rPr>
              <a:t> (Dyslexia) ZoomText (Vision impairment)</a:t>
            </a:r>
          </a:p>
          <a:p>
            <a:pPr marL="342900" indent="-342900">
              <a:buFont typeface="Arial" panose="020B0604020202020204" pitchFamily="34" charset="0"/>
              <a:buChar char="•"/>
            </a:pPr>
            <a:endParaRPr lang="en-GB" sz="2400">
              <a:solidFill>
                <a:schemeClr val="bg1"/>
              </a:solidFill>
              <a:cs typeface="Arial"/>
            </a:endParaRPr>
          </a:p>
          <a:p>
            <a:pPr marL="342900" indent="-342900">
              <a:buFont typeface="Arial" panose="020B0604020202020204" pitchFamily="34" charset="0"/>
              <a:buChar char="•"/>
            </a:pPr>
            <a:r>
              <a:rPr lang="en-GB" sz="2400">
                <a:solidFill>
                  <a:schemeClr val="bg1"/>
                </a:solidFill>
                <a:cs typeface="Arial"/>
              </a:rPr>
              <a:t>A way to share good practice</a:t>
            </a:r>
          </a:p>
        </p:txBody>
      </p:sp>
    </p:spTree>
    <p:extLst>
      <p:ext uri="{BB962C8B-B14F-4D97-AF65-F5344CB8AC3E}">
        <p14:creationId xmlns:p14="http://schemas.microsoft.com/office/powerpoint/2010/main" val="288638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423925"/>
            <a:ext cx="10774418" cy="1800200"/>
          </a:xfrm>
        </p:spPr>
        <p:txBody>
          <a:bodyPr/>
          <a:lstStyle/>
          <a:p>
            <a:r>
              <a:rPr lang="en-GB" sz="4000"/>
              <a:t>Personas</a:t>
            </a:r>
          </a:p>
        </p:txBody>
      </p:sp>
      <p:pic>
        <p:nvPicPr>
          <p:cNvPr id="2" name="Picture 1">
            <a:extLst>
              <a:ext uri="{FF2B5EF4-FFF2-40B4-BE49-F238E27FC236}">
                <a16:creationId xmlns:a16="http://schemas.microsoft.com/office/drawing/2014/main" id="{19B199EC-E0FC-C009-14D2-6E34DA74B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3" y="1318901"/>
            <a:ext cx="7647971" cy="4338949"/>
          </a:xfrm>
          <a:prstGeom prst="rect">
            <a:avLst/>
          </a:prstGeom>
        </p:spPr>
      </p:pic>
      <p:sp>
        <p:nvSpPr>
          <p:cNvPr id="6" name="TextBox 5">
            <a:extLst>
              <a:ext uri="{FF2B5EF4-FFF2-40B4-BE49-F238E27FC236}">
                <a16:creationId xmlns:a16="http://schemas.microsoft.com/office/drawing/2014/main" id="{7C9E229D-D39E-2365-7802-B2DFA169D94C}"/>
              </a:ext>
            </a:extLst>
          </p:cNvPr>
          <p:cNvSpPr txBox="1"/>
          <p:nvPr/>
        </p:nvSpPr>
        <p:spPr>
          <a:xfrm>
            <a:off x="8344198" y="1318901"/>
            <a:ext cx="3639620" cy="3139321"/>
          </a:xfrm>
          <a:prstGeom prst="rect">
            <a:avLst/>
          </a:prstGeom>
          <a:noFill/>
        </p:spPr>
        <p:txBody>
          <a:bodyPr wrap="square">
            <a:spAutoFit/>
          </a:bodyPr>
          <a:lstStyle/>
          <a:p>
            <a:r>
              <a:rPr lang="en-GB">
                <a:solidFill>
                  <a:schemeClr val="bg1"/>
                </a:solidFill>
                <a:latin typeface="Poppins" panose="00000500000000000000" pitchFamily="2" charset="0"/>
                <a:cs typeface="Poppins" panose="00000500000000000000" pitchFamily="2" charset="0"/>
              </a:rPr>
              <a:t>We created  a suite of student personas with strategies to support teaching. </a:t>
            </a:r>
          </a:p>
          <a:p>
            <a:endParaRPr lang="en-GB">
              <a:solidFill>
                <a:schemeClr val="bg1"/>
              </a:solidFill>
              <a:latin typeface="Poppins" panose="00000500000000000000" pitchFamily="2" charset="0"/>
              <a:cs typeface="Poppins" panose="00000500000000000000" pitchFamily="2" charset="0"/>
            </a:endParaRPr>
          </a:p>
          <a:p>
            <a:r>
              <a:rPr lang="en-GB">
                <a:solidFill>
                  <a:schemeClr val="bg1"/>
                </a:solidFill>
                <a:latin typeface="Poppins" panose="00000500000000000000" pitchFamily="2" charset="0"/>
                <a:cs typeface="Poppins" panose="00000500000000000000" pitchFamily="2" charset="0"/>
              </a:rPr>
              <a:t>They highlighted a range of ability needs; the challenges they posed to learning, and listed strategies tutors might find useful to help their student.</a:t>
            </a:r>
          </a:p>
          <a:p>
            <a:endParaRPr lang="en-GB">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8758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0B57C5-5A6E-FB20-A657-BB0FD738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91" y="371289"/>
            <a:ext cx="10881536" cy="6115422"/>
          </a:xfrm>
          <a:prstGeom prst="rect">
            <a:avLst/>
          </a:prstGeom>
        </p:spPr>
      </p:pic>
    </p:spTree>
    <p:extLst>
      <p:ext uri="{BB962C8B-B14F-4D97-AF65-F5344CB8AC3E}">
        <p14:creationId xmlns:p14="http://schemas.microsoft.com/office/powerpoint/2010/main" val="303367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3E158-6DCD-8162-F3A9-6598C467F23E}"/>
              </a:ext>
            </a:extLst>
          </p:cNvPr>
          <p:cNvSpPr>
            <a:spLocks noGrp="1"/>
          </p:cNvSpPr>
          <p:nvPr>
            <p:ph type="ctrTitle"/>
          </p:nvPr>
        </p:nvSpPr>
        <p:spPr>
          <a:xfrm>
            <a:off x="575212" y="518290"/>
            <a:ext cx="10890748" cy="897169"/>
          </a:xfrm>
        </p:spPr>
        <p:txBody>
          <a:bodyPr/>
          <a:lstStyle/>
          <a:p>
            <a:r>
              <a:rPr lang="en-GB">
                <a:latin typeface="Poppins" panose="00000500000000000000" pitchFamily="2" charset="0"/>
                <a:cs typeface="Poppins" panose="00000500000000000000" pitchFamily="2" charset="0"/>
              </a:rPr>
              <a:t>What tutors found helpful from the personas</a:t>
            </a:r>
            <a:br>
              <a:rPr lang="en-GB">
                <a:latin typeface="Poppins" panose="00000500000000000000" pitchFamily="2" charset="0"/>
                <a:cs typeface="Poppins" panose="00000500000000000000" pitchFamily="2" charset="0"/>
              </a:rPr>
            </a:br>
            <a:r>
              <a:rPr lang="en-GB" sz="2800">
                <a:latin typeface="Poppins" panose="00000500000000000000" pitchFamily="2" charset="0"/>
                <a:cs typeface="Poppins" panose="00000500000000000000" pitchFamily="2" charset="0"/>
              </a:rPr>
              <a:t> </a:t>
            </a:r>
            <a:r>
              <a:rPr lang="en-GB" sz="1200">
                <a:latin typeface="Poppins" panose="00000500000000000000" pitchFamily="2" charset="0"/>
                <a:cs typeface="Poppins" panose="00000500000000000000" pitchFamily="2" charset="0"/>
              </a:rPr>
              <a:t>(U101 tutor survey May 2021)</a:t>
            </a:r>
            <a:endParaRPr lang="en-GB" sz="280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FB8C648-8B2A-2D5F-D622-11ED1AD8E32E}"/>
              </a:ext>
            </a:extLst>
          </p:cNvPr>
          <p:cNvSpPr txBox="1"/>
          <p:nvPr/>
        </p:nvSpPr>
        <p:spPr>
          <a:xfrm>
            <a:off x="509322" y="4262217"/>
            <a:ext cx="5511264" cy="1477328"/>
          </a:xfrm>
          <a:prstGeom prst="rect">
            <a:avLst/>
          </a:prstGeom>
          <a:noFill/>
        </p:spPr>
        <p:txBody>
          <a:bodyPr wrap="square" rtlCol="0">
            <a:spAutoFit/>
          </a:bodyPr>
          <a:lstStyle/>
          <a:p>
            <a:r>
              <a:rPr lang="en-GB" i="1">
                <a:solidFill>
                  <a:schemeClr val="accent1">
                    <a:lumMod val="40000"/>
                    <a:lumOff val="60000"/>
                  </a:schemeClr>
                </a:solidFill>
                <a:latin typeface="Poppins" pitchFamily="2" charset="77"/>
                <a:cs typeface="Poppins" pitchFamily="2" charset="77"/>
              </a:rPr>
              <a:t>‘</a:t>
            </a:r>
            <a:r>
              <a:rPr lang="en-GB" i="1">
                <a:solidFill>
                  <a:schemeClr val="bg1"/>
                </a:solidFill>
                <a:latin typeface="Poppins" pitchFamily="2" charset="77"/>
                <a:cs typeface="Poppins" pitchFamily="2" charset="77"/>
              </a:rPr>
              <a:t>Understanding that many students have very specific issues that can affect their working process and with some simple adjustments to how I communicate, and guide students could make the difference to their confidence’</a:t>
            </a:r>
            <a:endParaRPr lang="en-US" i="1">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1395096B-0B64-59C0-32CC-518006E79A17}"/>
              </a:ext>
            </a:extLst>
          </p:cNvPr>
          <p:cNvSpPr txBox="1"/>
          <p:nvPr/>
        </p:nvSpPr>
        <p:spPr>
          <a:xfrm>
            <a:off x="5067382" y="3349773"/>
            <a:ext cx="5144357" cy="646331"/>
          </a:xfrm>
          <a:prstGeom prst="rect">
            <a:avLst/>
          </a:prstGeom>
          <a:noFill/>
        </p:spPr>
        <p:txBody>
          <a:bodyPr wrap="none" rtlCol="0">
            <a:spAutoFit/>
          </a:bodyPr>
          <a:lstStyle/>
          <a:p>
            <a:r>
              <a:rPr lang="en-GB" i="1">
                <a:solidFill>
                  <a:srgbClr val="D6FFF2"/>
                </a:solidFill>
                <a:latin typeface="Poppins" panose="00000500000000000000" pitchFamily="2" charset="0"/>
                <a:ea typeface="+mn-lt"/>
                <a:cs typeface="Poppins" panose="00000500000000000000" pitchFamily="2" charset="0"/>
              </a:rPr>
              <a:t>‘I can identify patterns in my own students’</a:t>
            </a:r>
            <a:endParaRPr lang="en-GB" i="1">
              <a:solidFill>
                <a:srgbClr val="D6FFF2"/>
              </a:solidFill>
              <a:latin typeface="Poppins" panose="00000500000000000000" pitchFamily="2" charset="0"/>
              <a:cs typeface="Poppins" panose="00000500000000000000" pitchFamily="2" charset="0"/>
            </a:endParaRPr>
          </a:p>
          <a:p>
            <a:endParaRPr lang="en-US"/>
          </a:p>
        </p:txBody>
      </p:sp>
      <p:sp>
        <p:nvSpPr>
          <p:cNvPr id="7" name="TextBox 6">
            <a:extLst>
              <a:ext uri="{FF2B5EF4-FFF2-40B4-BE49-F238E27FC236}">
                <a16:creationId xmlns:a16="http://schemas.microsoft.com/office/drawing/2014/main" id="{43B72AE3-498A-E356-D4F2-30B6144D25F1}"/>
              </a:ext>
            </a:extLst>
          </p:cNvPr>
          <p:cNvSpPr txBox="1"/>
          <p:nvPr/>
        </p:nvSpPr>
        <p:spPr>
          <a:xfrm>
            <a:off x="575212" y="1982531"/>
            <a:ext cx="4654013" cy="1200329"/>
          </a:xfrm>
          <a:prstGeom prst="rect">
            <a:avLst/>
          </a:prstGeom>
          <a:noFill/>
        </p:spPr>
        <p:txBody>
          <a:bodyPr wrap="square" rtlCol="0">
            <a:spAutoFit/>
          </a:bodyPr>
          <a:lstStyle/>
          <a:p>
            <a:r>
              <a:rPr lang="en-GB" i="1">
                <a:solidFill>
                  <a:schemeClr val="bg1"/>
                </a:solidFill>
                <a:latin typeface="Poppins" panose="00000500000000000000" pitchFamily="2" charset="0"/>
                <a:cs typeface="Poppins" panose="00000500000000000000" pitchFamily="2" charset="0"/>
              </a:rPr>
              <a:t>‘helps us to see the learning from the student's perspective and remind us that this may differ considerably across the cohort’</a:t>
            </a:r>
            <a:endParaRPr lang="en-US" i="1">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C15D7414-A2D0-4FFC-CA12-8B74B9F9266B}"/>
              </a:ext>
            </a:extLst>
          </p:cNvPr>
          <p:cNvSpPr txBox="1"/>
          <p:nvPr/>
        </p:nvSpPr>
        <p:spPr>
          <a:xfrm>
            <a:off x="6589608" y="5139381"/>
            <a:ext cx="5311880" cy="1200329"/>
          </a:xfrm>
          <a:prstGeom prst="rect">
            <a:avLst/>
          </a:prstGeom>
          <a:noFill/>
        </p:spPr>
        <p:txBody>
          <a:bodyPr wrap="square">
            <a:spAutoFit/>
          </a:bodyPr>
          <a:lstStyle/>
          <a:p>
            <a:r>
              <a:rPr lang="en-GB" i="1">
                <a:solidFill>
                  <a:schemeClr val="bg1"/>
                </a:solidFill>
                <a:latin typeface="Poppins" pitchFamily="2" charset="77"/>
                <a:cs typeface="Poppins" pitchFamily="2" charset="77"/>
              </a:rPr>
              <a:t>‘There are strategies that I hadn’t thought about, such as having some form up buddying up system and careful boundaries with Katie’</a:t>
            </a:r>
          </a:p>
        </p:txBody>
      </p:sp>
      <p:sp>
        <p:nvSpPr>
          <p:cNvPr id="9" name="TextBox 8">
            <a:extLst>
              <a:ext uri="{FF2B5EF4-FFF2-40B4-BE49-F238E27FC236}">
                <a16:creationId xmlns:a16="http://schemas.microsoft.com/office/drawing/2014/main" id="{72CB4E7A-D7DF-E803-79B1-9EA9D7132F22}"/>
              </a:ext>
            </a:extLst>
          </p:cNvPr>
          <p:cNvSpPr txBox="1"/>
          <p:nvPr/>
        </p:nvSpPr>
        <p:spPr>
          <a:xfrm>
            <a:off x="8203648" y="1492161"/>
            <a:ext cx="3697840" cy="1200329"/>
          </a:xfrm>
          <a:prstGeom prst="rect">
            <a:avLst/>
          </a:prstGeom>
          <a:noFill/>
        </p:spPr>
        <p:txBody>
          <a:bodyPr wrap="square" rtlCol="0">
            <a:spAutoFit/>
          </a:bodyPr>
          <a:lstStyle/>
          <a:p>
            <a:r>
              <a:rPr lang="en-GB" i="1">
                <a:solidFill>
                  <a:schemeClr val="bg1"/>
                </a:solidFill>
                <a:latin typeface="Poppins" pitchFamily="2" charset="77"/>
                <a:cs typeface="Poppins" pitchFamily="2" charset="77"/>
              </a:rPr>
              <a:t>‘The practical advice on how we, as tutors, help support students with specific needs or barriers to learning’</a:t>
            </a:r>
            <a:endParaRPr lang="en-US"/>
          </a:p>
        </p:txBody>
      </p:sp>
    </p:spTree>
    <p:extLst>
      <p:ext uri="{BB962C8B-B14F-4D97-AF65-F5344CB8AC3E}">
        <p14:creationId xmlns:p14="http://schemas.microsoft.com/office/powerpoint/2010/main" val="20343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6DBC-0024-1349-51DA-63D627DD98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1C0C0A-D765-64D2-3F70-36187904A015}"/>
              </a:ext>
            </a:extLst>
          </p:cNvPr>
          <p:cNvSpPr>
            <a:spLocks noGrp="1"/>
          </p:cNvSpPr>
          <p:nvPr>
            <p:ph type="body" sz="quarter" idx="11"/>
          </p:nvPr>
        </p:nvSpPr>
        <p:spPr/>
        <p:txBody>
          <a:bodyPr/>
          <a:lstStyle/>
          <a:p>
            <a:r>
              <a:rPr lang="en-GB" sz="3600"/>
              <a:t>Improvements on the personas suggested by tutors: </a:t>
            </a:r>
          </a:p>
          <a:p>
            <a:endParaRPr lang="en-GB"/>
          </a:p>
        </p:txBody>
      </p:sp>
      <p:sp>
        <p:nvSpPr>
          <p:cNvPr id="4" name="Text Placeholder 3">
            <a:extLst>
              <a:ext uri="{FF2B5EF4-FFF2-40B4-BE49-F238E27FC236}">
                <a16:creationId xmlns:a16="http://schemas.microsoft.com/office/drawing/2014/main" id="{7CAF0D7E-9E65-9E7F-B0B3-6D381A296833}"/>
              </a:ext>
            </a:extLst>
          </p:cNvPr>
          <p:cNvSpPr>
            <a:spLocks noGrp="1"/>
          </p:cNvSpPr>
          <p:nvPr>
            <p:ph type="body" sz="quarter" idx="12"/>
          </p:nvPr>
        </p:nvSpPr>
        <p:spPr>
          <a:xfrm>
            <a:off x="489374" y="1459221"/>
            <a:ext cx="6538150" cy="2439435"/>
          </a:xfrm>
        </p:spPr>
        <p:txBody>
          <a:bodyPr/>
          <a:lstStyle/>
          <a:p>
            <a:pPr marL="285750" indent="-285750">
              <a:buFont typeface="Arial" panose="020B0604020202020204" pitchFamily="34" charset="0"/>
              <a:buChar char="•"/>
            </a:pPr>
            <a:endParaRPr lang="en-GB" sz="2000"/>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615C8E15-A1E4-BBD3-EF62-55E919B421C0}"/>
              </a:ext>
            </a:extLst>
          </p:cNvPr>
          <p:cNvSpPr txBox="1"/>
          <p:nvPr/>
        </p:nvSpPr>
        <p:spPr>
          <a:xfrm>
            <a:off x="489373" y="2062455"/>
            <a:ext cx="10926340" cy="4031873"/>
          </a:xfrm>
          <a:prstGeom prst="rect">
            <a:avLst/>
          </a:prstGeom>
          <a:noFill/>
        </p:spPr>
        <p:txBody>
          <a:bodyPr wrap="square">
            <a:spAutoFit/>
          </a:bodyPr>
          <a:lstStyle/>
          <a:p>
            <a:pPr marL="342900" indent="-342900">
              <a:buFont typeface="Arial" panose="020B0604020202020204" pitchFamily="34" charset="0"/>
              <a:buChar char="•"/>
            </a:pPr>
            <a:r>
              <a:rPr lang="en-GB" sz="3200">
                <a:solidFill>
                  <a:schemeClr val="bg1"/>
                </a:solidFill>
                <a:latin typeface="Poppins" pitchFamily="2" charset="77"/>
                <a:cs typeface="Poppins" pitchFamily="2" charset="77"/>
              </a:rPr>
              <a:t>Speak to students and ask them to outline what strategies they find useful </a:t>
            </a:r>
          </a:p>
          <a:p>
            <a:endParaRPr lang="en-GB" sz="3200" i="1">
              <a:solidFill>
                <a:schemeClr val="bg1"/>
              </a:solidFill>
              <a:latin typeface="Poppins" pitchFamily="2" charset="77"/>
              <a:cs typeface="Poppins" pitchFamily="2" charset="77"/>
            </a:endParaRPr>
          </a:p>
          <a:p>
            <a:pPr marL="342900" indent="-342900">
              <a:buFont typeface="Arial" panose="020B0604020202020204" pitchFamily="34" charset="0"/>
              <a:buChar char="•"/>
            </a:pPr>
            <a:r>
              <a:rPr lang="en-US" sz="3200">
                <a:solidFill>
                  <a:schemeClr val="bg1"/>
                </a:solidFill>
                <a:latin typeface="Poppins" pitchFamily="2" charset="77"/>
                <a:cs typeface="Poppins" pitchFamily="2" charset="77"/>
              </a:rPr>
              <a:t>Include a</a:t>
            </a:r>
            <a:r>
              <a:rPr lang="en-US" sz="3200" i="1">
                <a:solidFill>
                  <a:schemeClr val="bg1"/>
                </a:solidFill>
                <a:latin typeface="Poppins" pitchFamily="2" charset="77"/>
                <a:cs typeface="Poppins" pitchFamily="2" charset="77"/>
              </a:rPr>
              <a:t> </a:t>
            </a:r>
            <a:r>
              <a:rPr lang="en-US" sz="3200">
                <a:solidFill>
                  <a:schemeClr val="bg1"/>
                </a:solidFill>
                <a:latin typeface="Poppins" pitchFamily="2" charset="77"/>
                <a:cs typeface="Poppins" pitchFamily="2" charset="77"/>
              </a:rPr>
              <a:t>resources section, and describe tools that students are successfully using</a:t>
            </a:r>
            <a:endParaRPr lang="en-GB" sz="3200">
              <a:solidFill>
                <a:schemeClr val="bg1"/>
              </a:solidFill>
              <a:latin typeface="Poppins" pitchFamily="2" charset="77"/>
              <a:cs typeface="Poppins" pitchFamily="2" charset="77"/>
            </a:endParaRPr>
          </a:p>
          <a:p>
            <a:endParaRPr lang="en-GB" sz="3200">
              <a:solidFill>
                <a:schemeClr val="bg1"/>
              </a:solidFill>
              <a:latin typeface="Poppins" pitchFamily="2" charset="77"/>
              <a:cs typeface="Poppins" pitchFamily="2" charset="77"/>
            </a:endParaRPr>
          </a:p>
          <a:p>
            <a:pPr marL="342900" indent="-342900">
              <a:buFont typeface="Arial" panose="020B0604020202020204" pitchFamily="34" charset="0"/>
              <a:buChar char="•"/>
            </a:pPr>
            <a:r>
              <a:rPr lang="en-GB" sz="3200">
                <a:solidFill>
                  <a:schemeClr val="bg1"/>
                </a:solidFill>
                <a:latin typeface="Poppins" pitchFamily="2" charset="77"/>
                <a:cs typeface="Poppins" pitchFamily="2" charset="77"/>
              </a:rPr>
              <a:t>include a reflective column for tutors to report back with feedback on what worked  </a:t>
            </a:r>
          </a:p>
        </p:txBody>
      </p:sp>
    </p:spTree>
    <p:extLst>
      <p:ext uri="{BB962C8B-B14F-4D97-AF65-F5344CB8AC3E}">
        <p14:creationId xmlns:p14="http://schemas.microsoft.com/office/powerpoint/2010/main" val="390367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000"/>
              <a:t>Case study:</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8" y="1264012"/>
            <a:ext cx="5842370" cy="3503931"/>
          </a:xfrm>
        </p:spPr>
        <p:txBody>
          <a:bodyPr/>
          <a:lstStyle/>
          <a:p>
            <a:r>
              <a:rPr lang="en-GB" sz="2000"/>
              <a:t>A student was struggling to understand the assignment guidelines and the more abstract requirements of design thinking. </a:t>
            </a:r>
          </a:p>
          <a:p>
            <a:endParaRPr lang="en-GB" sz="1000"/>
          </a:p>
          <a:p>
            <a:r>
              <a:rPr lang="en-GB" sz="2000"/>
              <a:t>She was on the autistic spectrum and recognised this was a barrier to her thinking. </a:t>
            </a:r>
          </a:p>
          <a:p>
            <a:endParaRPr lang="en-GB" sz="1000"/>
          </a:p>
          <a:p>
            <a:r>
              <a:rPr lang="en-GB" sz="2000"/>
              <a:t>A request was made by her tutor on the forum and a number of tutors responded with very useful ideas to support her. </a:t>
            </a:r>
          </a:p>
        </p:txBody>
      </p:sp>
      <p:sp>
        <p:nvSpPr>
          <p:cNvPr id="5" name="TextBox 4">
            <a:extLst>
              <a:ext uri="{FF2B5EF4-FFF2-40B4-BE49-F238E27FC236}">
                <a16:creationId xmlns:a16="http://schemas.microsoft.com/office/drawing/2014/main" id="{72DA78AF-25C5-221C-4220-FEF532328CB6}"/>
              </a:ext>
            </a:extLst>
          </p:cNvPr>
          <p:cNvSpPr txBox="1"/>
          <p:nvPr/>
        </p:nvSpPr>
        <p:spPr>
          <a:xfrm>
            <a:off x="6910253" y="401171"/>
            <a:ext cx="4630782" cy="2492990"/>
          </a:xfrm>
          <a:prstGeom prst="rect">
            <a:avLst/>
          </a:prstGeom>
          <a:noFill/>
        </p:spPr>
        <p:txBody>
          <a:bodyPr wrap="square">
            <a:spAutoFit/>
          </a:bodyPr>
          <a:lstStyle/>
          <a:p>
            <a:r>
              <a:rPr lang="en-GB" sz="1200" i="1">
                <a:solidFill>
                  <a:schemeClr val="accent1">
                    <a:lumMod val="40000"/>
                    <a:lumOff val="60000"/>
                  </a:schemeClr>
                </a:solidFill>
                <a:latin typeface="Poppins" pitchFamily="2" charset="77"/>
                <a:cs typeface="Poppins" pitchFamily="2" charset="77"/>
              </a:rPr>
              <a:t>‘Giving her examples to choose is a great starting point. I think being with her when she does it might give some confidence and calm the panic. Maybe the language is not helping.... find a "problem", linked with the confidence (who am I to find any problem when I have a big one myself... etc) maybe trying to encourage her with: what she does not  like. Maybe she can make few observations such as: I don’t like the look of.. I don’t like how it works, I don’t like how it is used, I don’t like the waste it creates, I don’t like how it folds, I don’t like etc....  it is a bit more personal ... and hopefully she will be able to respond better in finding the solution.  Hope you will make a breakthrough </a:t>
            </a:r>
            <a:r>
              <a:rPr lang="en-GB" sz="1200" i="1">
                <a:solidFill>
                  <a:schemeClr val="accent1">
                    <a:lumMod val="40000"/>
                    <a:lumOff val="60000"/>
                  </a:schemeClr>
                </a:solidFill>
                <a:latin typeface="Poppins" pitchFamily="2" charset="77"/>
                <a:cs typeface="Poppins" pitchFamily="2" charset="77"/>
                <a:sym typeface="Wingdings" panose="05000000000000000000" pitchFamily="2" charset="2"/>
              </a:rPr>
              <a:t>'</a:t>
            </a:r>
            <a:endParaRPr lang="en-GB" sz="1200" i="1">
              <a:solidFill>
                <a:schemeClr val="accent1">
                  <a:lumMod val="40000"/>
                  <a:lumOff val="60000"/>
                </a:schemeClr>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52306389-E981-3D2B-502A-B63645CA28A7}"/>
              </a:ext>
            </a:extLst>
          </p:cNvPr>
          <p:cNvSpPr txBox="1"/>
          <p:nvPr/>
        </p:nvSpPr>
        <p:spPr>
          <a:xfrm>
            <a:off x="7394158" y="3429000"/>
            <a:ext cx="4389634" cy="2492990"/>
          </a:xfrm>
          <a:prstGeom prst="rect">
            <a:avLst/>
          </a:prstGeom>
          <a:noFill/>
        </p:spPr>
        <p:txBody>
          <a:bodyPr wrap="square">
            <a:spAutoFit/>
          </a:bodyPr>
          <a:lstStyle/>
          <a:p>
            <a:r>
              <a:rPr lang="en-GB" sz="1200" i="1">
                <a:solidFill>
                  <a:schemeClr val="accent2">
                    <a:lumMod val="60000"/>
                    <a:lumOff val="40000"/>
                  </a:schemeClr>
                </a:solidFill>
                <a:latin typeface="Poppins" pitchFamily="2" charset="77"/>
                <a:cs typeface="Poppins" pitchFamily="2" charset="77"/>
              </a:rPr>
              <a:t>‘I always suggest that they consider problems personal to them in their own home, then their family, then think about problems locally in their town, then nationally, then globally. Once they start thinking about bigger problems rather than what might be specific to them, it can take the pressure off and can allow them settle down to problem finding. If the problem of global travel could be solved with a personal teleportation machine, how might her anxiety with her shopping locally be manifest in something less science fiction. Sometimes starting with a nonsense notion can bring clarity to more solvable issues.’</a:t>
            </a:r>
          </a:p>
        </p:txBody>
      </p:sp>
      <p:sp>
        <p:nvSpPr>
          <p:cNvPr id="11" name="TextBox 10">
            <a:extLst>
              <a:ext uri="{FF2B5EF4-FFF2-40B4-BE49-F238E27FC236}">
                <a16:creationId xmlns:a16="http://schemas.microsoft.com/office/drawing/2014/main" id="{B5098B05-5286-0FA9-304D-770FC9B76CEC}"/>
              </a:ext>
            </a:extLst>
          </p:cNvPr>
          <p:cNvSpPr txBox="1"/>
          <p:nvPr/>
        </p:nvSpPr>
        <p:spPr>
          <a:xfrm>
            <a:off x="1009099" y="5593988"/>
            <a:ext cx="3334301" cy="830997"/>
          </a:xfrm>
          <a:prstGeom prst="rect">
            <a:avLst/>
          </a:prstGeom>
          <a:noFill/>
        </p:spPr>
        <p:txBody>
          <a:bodyPr wrap="square">
            <a:spAutoFit/>
          </a:bodyPr>
          <a:lstStyle/>
          <a:p>
            <a:r>
              <a:rPr lang="en-GB" sz="1200" i="1">
                <a:solidFill>
                  <a:schemeClr val="tx2">
                    <a:lumMod val="10000"/>
                    <a:lumOff val="90000"/>
                  </a:schemeClr>
                </a:solidFill>
                <a:latin typeface="Poppins" pitchFamily="2" charset="77"/>
                <a:cs typeface="Poppins" pitchFamily="2" charset="77"/>
              </a:rPr>
              <a:t>‘I do suggest students try and use discussion boards to identify grumbles and gripes - so perhaps Mumsnet?  etc.  They needn't leave the house.’</a:t>
            </a:r>
          </a:p>
        </p:txBody>
      </p:sp>
    </p:spTree>
    <p:extLst>
      <p:ext uri="{BB962C8B-B14F-4D97-AF65-F5344CB8AC3E}">
        <p14:creationId xmlns:p14="http://schemas.microsoft.com/office/powerpoint/2010/main" val="157827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02772E-57A7-7D82-281B-806F42A53DCB}"/>
              </a:ext>
            </a:extLst>
          </p:cNvPr>
          <p:cNvSpPr txBox="1"/>
          <p:nvPr/>
        </p:nvSpPr>
        <p:spPr>
          <a:xfrm>
            <a:off x="1213964" y="1597509"/>
            <a:ext cx="9445328" cy="4431983"/>
          </a:xfrm>
          <a:prstGeom prst="rect">
            <a:avLst/>
          </a:prstGeom>
          <a:noFill/>
        </p:spPr>
        <p:txBody>
          <a:bodyPr wrap="square">
            <a:spAutoFit/>
          </a:bodyPr>
          <a:lstStyle/>
          <a:p>
            <a:r>
              <a:rPr lang="en-GB" sz="1600" i="1">
                <a:solidFill>
                  <a:schemeClr val="accent1">
                    <a:lumMod val="20000"/>
                    <a:lumOff val="80000"/>
                  </a:schemeClr>
                </a:solidFill>
                <a:latin typeface="Poppins" pitchFamily="2" charset="77"/>
                <a:cs typeface="Poppins" pitchFamily="2" charset="77"/>
              </a:rPr>
              <a:t>“</a:t>
            </a:r>
            <a:r>
              <a:rPr lang="en-GB" sz="1400" i="1">
                <a:solidFill>
                  <a:schemeClr val="accent1">
                    <a:lumMod val="20000"/>
                    <a:lumOff val="80000"/>
                  </a:schemeClr>
                </a:solidFill>
                <a:latin typeface="Poppins" pitchFamily="2" charset="77"/>
                <a:cs typeface="Poppins" pitchFamily="2" charset="77"/>
              </a:rPr>
              <a:t>It very much depends on the level/type of autism - and whether she experiences other learning difficulties alongside this as quite often dyslexia, dyspraxia, ADHD are also additional for the student to negotiate.</a:t>
            </a:r>
          </a:p>
          <a:p>
            <a:endParaRPr lang="en-GB" sz="1400" i="1">
              <a:solidFill>
                <a:schemeClr val="accent1">
                  <a:lumMod val="20000"/>
                  <a:lumOff val="80000"/>
                </a:schemeClr>
              </a:solidFill>
              <a:latin typeface="Poppins" pitchFamily="2" charset="77"/>
              <a:cs typeface="Poppins" pitchFamily="2" charset="77"/>
            </a:endParaRPr>
          </a:p>
          <a:p>
            <a:r>
              <a:rPr lang="en-GB" sz="1400" i="1">
                <a:solidFill>
                  <a:schemeClr val="accent1">
                    <a:lumMod val="20000"/>
                    <a:lumOff val="80000"/>
                  </a:schemeClr>
                </a:solidFill>
                <a:latin typeface="Poppins" pitchFamily="2" charset="77"/>
                <a:cs typeface="Poppins" pitchFamily="2" charset="77"/>
              </a:rPr>
              <a:t>She may well hide behind the fact that she is autistic as a way of managing not understanding or knowing how to deal with the learning materials which </a:t>
            </a:r>
            <a:r>
              <a:rPr lang="en-GB" sz="1400" i="1" err="1">
                <a:solidFill>
                  <a:schemeClr val="accent1">
                    <a:lumMod val="20000"/>
                    <a:lumOff val="80000"/>
                  </a:schemeClr>
                </a:solidFill>
                <a:latin typeface="Poppins" pitchFamily="2" charset="77"/>
                <a:cs typeface="Poppins" pitchFamily="2" charset="77"/>
              </a:rPr>
              <a:t>tbh</a:t>
            </a:r>
            <a:r>
              <a:rPr lang="en-GB" sz="1400" i="1">
                <a:solidFill>
                  <a:schemeClr val="accent1">
                    <a:lumMod val="20000"/>
                    <a:lumOff val="80000"/>
                  </a:schemeClr>
                </a:solidFill>
                <a:latin typeface="Poppins" pitchFamily="2" charset="77"/>
                <a:cs typeface="Poppins" pitchFamily="2" charset="77"/>
              </a:rPr>
              <a:t> are not worded with autism in mind. If there is anything in the materials that is open to interpretation even to the slightest amount then it could be making her panic so any guidance you offer has to be very </a:t>
            </a:r>
            <a:r>
              <a:rPr lang="en-GB" sz="1400" i="1" err="1">
                <a:solidFill>
                  <a:schemeClr val="accent1">
                    <a:lumMod val="20000"/>
                    <a:lumOff val="80000"/>
                  </a:schemeClr>
                </a:solidFill>
                <a:latin typeface="Poppins" pitchFamily="2" charset="77"/>
                <a:cs typeface="Poppins" pitchFamily="2" charset="77"/>
              </a:rPr>
              <a:t>very</a:t>
            </a:r>
            <a:r>
              <a:rPr lang="en-GB" sz="1400" i="1">
                <a:solidFill>
                  <a:schemeClr val="accent1">
                    <a:lumMod val="20000"/>
                    <a:lumOff val="80000"/>
                  </a:schemeClr>
                </a:solidFill>
                <a:latin typeface="Poppins" pitchFamily="2" charset="77"/>
                <a:cs typeface="Poppins" pitchFamily="2" charset="77"/>
              </a:rPr>
              <a:t> specific - the fewer words the better and literal responses as the student is likely to take what you say literally.</a:t>
            </a:r>
          </a:p>
          <a:p>
            <a:endParaRPr lang="en-GB" sz="1400" i="1">
              <a:solidFill>
                <a:schemeClr val="accent1">
                  <a:lumMod val="20000"/>
                  <a:lumOff val="80000"/>
                </a:schemeClr>
              </a:solidFill>
              <a:latin typeface="Poppins" pitchFamily="2" charset="77"/>
              <a:cs typeface="Poppins" pitchFamily="2" charset="77"/>
            </a:endParaRPr>
          </a:p>
          <a:p>
            <a:r>
              <a:rPr lang="en-GB" sz="1400" i="1">
                <a:solidFill>
                  <a:schemeClr val="accent1">
                    <a:lumMod val="20000"/>
                    <a:lumOff val="80000"/>
                  </a:schemeClr>
                </a:solidFill>
                <a:latin typeface="Poppins" pitchFamily="2" charset="77"/>
                <a:cs typeface="Poppins" pitchFamily="2" charset="77"/>
              </a:rPr>
              <a:t>For example, if you have suggested that she 'go for a walk around the block to look for problems' - she may well be confused and be looking for a block to walk around! And as </a:t>
            </a:r>
            <a:r>
              <a:rPr lang="en-GB" sz="1400" i="1" err="1">
                <a:solidFill>
                  <a:schemeClr val="accent1">
                    <a:lumMod val="20000"/>
                    <a:lumOff val="80000"/>
                  </a:schemeClr>
                </a:solidFill>
                <a:latin typeface="Poppins" pitchFamily="2" charset="77"/>
                <a:cs typeface="Poppins" pitchFamily="2" charset="77"/>
              </a:rPr>
              <a:t>Slavista</a:t>
            </a:r>
            <a:r>
              <a:rPr lang="en-GB" sz="1400" i="1">
                <a:solidFill>
                  <a:schemeClr val="accent1">
                    <a:lumMod val="20000"/>
                    <a:lumOff val="80000"/>
                  </a:schemeClr>
                </a:solidFill>
                <a:latin typeface="Poppins" pitchFamily="2" charset="77"/>
                <a:cs typeface="Poppins" pitchFamily="2" charset="77"/>
              </a:rPr>
              <a:t> mentioned - the word 'problem' is going to confuse her.</a:t>
            </a:r>
          </a:p>
          <a:p>
            <a:endParaRPr lang="en-GB" sz="1400" i="1">
              <a:solidFill>
                <a:schemeClr val="accent1">
                  <a:lumMod val="20000"/>
                  <a:lumOff val="80000"/>
                </a:schemeClr>
              </a:solidFill>
              <a:latin typeface="Poppins" pitchFamily="2" charset="77"/>
              <a:cs typeface="Poppins" pitchFamily="2" charset="77"/>
            </a:endParaRPr>
          </a:p>
          <a:p>
            <a:r>
              <a:rPr lang="en-GB" sz="1400" i="1">
                <a:solidFill>
                  <a:schemeClr val="accent1">
                    <a:lumMod val="20000"/>
                    <a:lumOff val="80000"/>
                  </a:schemeClr>
                </a:solidFill>
                <a:latin typeface="Poppins" pitchFamily="2" charset="77"/>
                <a:cs typeface="Poppins" pitchFamily="2" charset="77"/>
              </a:rPr>
              <a:t>So, taking a literal stance might help her e.g. 'go for a walk to the end of the street and back that you live on ...........'</a:t>
            </a:r>
          </a:p>
          <a:p>
            <a:endParaRPr lang="en-GB" sz="1400" i="1">
              <a:solidFill>
                <a:schemeClr val="accent1">
                  <a:lumMod val="20000"/>
                  <a:lumOff val="80000"/>
                </a:schemeClr>
              </a:solidFill>
              <a:latin typeface="Poppins" pitchFamily="2" charset="77"/>
              <a:cs typeface="Poppins" pitchFamily="2" charset="77"/>
            </a:endParaRPr>
          </a:p>
          <a:p>
            <a:r>
              <a:rPr lang="en-GB" sz="1400" i="1">
                <a:solidFill>
                  <a:schemeClr val="accent1">
                    <a:lumMod val="20000"/>
                    <a:lumOff val="80000"/>
                  </a:schemeClr>
                </a:solidFill>
                <a:latin typeface="Poppins" pitchFamily="2" charset="77"/>
                <a:cs typeface="Poppins" pitchFamily="2" charset="77"/>
              </a:rPr>
              <a:t>Make sure you know how long the road is though as if she lives on a road that is 10 miles long she would well take you literally and walk the whole 10 miles there and back! You have to pick your wording very carefully and continually ask her to tell you if what you have explained makes sense.”</a:t>
            </a:r>
          </a:p>
        </p:txBody>
      </p:sp>
      <p:sp>
        <p:nvSpPr>
          <p:cNvPr id="2" name="Text Placeholder 2">
            <a:extLst>
              <a:ext uri="{FF2B5EF4-FFF2-40B4-BE49-F238E27FC236}">
                <a16:creationId xmlns:a16="http://schemas.microsoft.com/office/drawing/2014/main" id="{8BEA71A3-F4B5-2FFE-97E0-207C962EA940}"/>
              </a:ext>
            </a:extLst>
          </p:cNvPr>
          <p:cNvSpPr txBox="1">
            <a:spLocks/>
          </p:cNvSpPr>
          <p:nvPr/>
        </p:nvSpPr>
        <p:spPr>
          <a:xfrm>
            <a:off x="382081" y="428492"/>
            <a:ext cx="10774418" cy="18002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t>Disability Champion advice:</a:t>
            </a:r>
          </a:p>
        </p:txBody>
      </p:sp>
    </p:spTree>
    <p:extLst>
      <p:ext uri="{BB962C8B-B14F-4D97-AF65-F5344CB8AC3E}">
        <p14:creationId xmlns:p14="http://schemas.microsoft.com/office/powerpoint/2010/main" val="253404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47A71-9C95-D3B2-D590-F0766E7D78F0}"/>
              </a:ext>
            </a:extLst>
          </p:cNvPr>
          <p:cNvSpPr txBox="1"/>
          <p:nvPr/>
        </p:nvSpPr>
        <p:spPr>
          <a:xfrm>
            <a:off x="512746" y="516397"/>
            <a:ext cx="4844779" cy="3416320"/>
          </a:xfrm>
          <a:prstGeom prst="rect">
            <a:avLst/>
          </a:prstGeom>
          <a:noFill/>
        </p:spPr>
        <p:txBody>
          <a:bodyPr wrap="square" lIns="91440" tIns="45720" rIns="91440" bIns="45720" anchor="t">
            <a:spAutoFit/>
          </a:bodyPr>
          <a:lstStyle/>
          <a:p>
            <a:pPr marL="285750" indent="-285750">
              <a:buFont typeface="Arial"/>
              <a:buChar char="•"/>
            </a:pPr>
            <a:r>
              <a:rPr lang="en-GB">
                <a:solidFill>
                  <a:schemeClr val="bg1"/>
                </a:solidFill>
              </a:rPr>
              <a:t>This project originated through E&amp;I staff tutors getting increasing numbers of complex DAR queries. </a:t>
            </a:r>
            <a:endParaRPr lang="en-GB">
              <a:solidFill>
                <a:schemeClr val="bg1"/>
              </a:solidFill>
              <a:cs typeface="Poppins"/>
            </a:endParaRPr>
          </a:p>
          <a:p>
            <a:pPr marL="285750" indent="-285750">
              <a:buFont typeface="Arial"/>
              <a:buChar char="•"/>
            </a:pPr>
            <a:endParaRPr lang="en-GB">
              <a:solidFill>
                <a:schemeClr val="bg1"/>
              </a:solidFill>
              <a:cs typeface="Poppins"/>
            </a:endParaRPr>
          </a:p>
          <a:p>
            <a:pPr marL="285750" indent="-285750">
              <a:buFont typeface="Arial"/>
              <a:buChar char="•"/>
            </a:pPr>
            <a:r>
              <a:rPr lang="en-GB">
                <a:solidFill>
                  <a:schemeClr val="bg1"/>
                </a:solidFill>
              </a:rPr>
              <a:t>Difficult to gain accurate and appropriate information from the OU system.</a:t>
            </a:r>
            <a:endParaRPr lang="en-GB">
              <a:solidFill>
                <a:schemeClr val="bg1"/>
              </a:solidFill>
              <a:cs typeface="Poppins"/>
            </a:endParaRPr>
          </a:p>
          <a:p>
            <a:pPr marL="285750" indent="-285750">
              <a:buFont typeface="Arial"/>
              <a:buChar char="•"/>
            </a:pPr>
            <a:endParaRPr lang="en-GB">
              <a:solidFill>
                <a:schemeClr val="bg1"/>
              </a:solidFill>
              <a:cs typeface="Poppins"/>
            </a:endParaRPr>
          </a:p>
          <a:p>
            <a:pPr marL="285750" indent="-285750">
              <a:buFont typeface="Arial"/>
              <a:buChar char="•"/>
            </a:pPr>
            <a:r>
              <a:rPr lang="en-GB">
                <a:solidFill>
                  <a:schemeClr val="bg1"/>
                </a:solidFill>
              </a:rPr>
              <a:t>Some ALs were proactive with information, whilst others struggled to find the information to help their students.</a:t>
            </a:r>
            <a:endParaRPr lang="en-GB">
              <a:solidFill>
                <a:schemeClr val="bg1"/>
              </a:solidFill>
              <a:cs typeface="Poppins"/>
            </a:endParaRPr>
          </a:p>
        </p:txBody>
      </p:sp>
      <p:pic>
        <p:nvPicPr>
          <p:cNvPr id="6" name="Picture 5">
            <a:extLst>
              <a:ext uri="{FF2B5EF4-FFF2-40B4-BE49-F238E27FC236}">
                <a16:creationId xmlns:a16="http://schemas.microsoft.com/office/drawing/2014/main" id="{EA2BB075-2D72-BF84-8DE5-41DCD24DC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16397"/>
            <a:ext cx="5583254" cy="4012058"/>
          </a:xfrm>
          <a:prstGeom prst="rect">
            <a:avLst/>
          </a:prstGeom>
        </p:spPr>
      </p:pic>
      <p:sp>
        <p:nvSpPr>
          <p:cNvPr id="2" name="TextBox 1">
            <a:extLst>
              <a:ext uri="{FF2B5EF4-FFF2-40B4-BE49-F238E27FC236}">
                <a16:creationId xmlns:a16="http://schemas.microsoft.com/office/drawing/2014/main" id="{98CA23C6-7D32-28E7-CD83-C9A99BD6032D}"/>
              </a:ext>
            </a:extLst>
          </p:cNvPr>
          <p:cNvSpPr txBox="1"/>
          <p:nvPr/>
        </p:nvSpPr>
        <p:spPr>
          <a:xfrm>
            <a:off x="6096000" y="5044543"/>
            <a:ext cx="4995447" cy="1477328"/>
          </a:xfrm>
          <a:prstGeom prst="rect">
            <a:avLst/>
          </a:prstGeom>
          <a:noFill/>
        </p:spPr>
        <p:txBody>
          <a:bodyPr wrap="square" lIns="91440" tIns="45720" rIns="91440" bIns="45720" rtlCol="0" anchor="t">
            <a:spAutoFit/>
          </a:bodyPr>
          <a:lstStyle/>
          <a:p>
            <a:r>
              <a:rPr lang="en-GB">
                <a:solidFill>
                  <a:schemeClr val="bg1"/>
                </a:solidFill>
              </a:rPr>
              <a:t>We wanted to </a:t>
            </a:r>
            <a:r>
              <a:rPr lang="en-GB" u="sng">
                <a:solidFill>
                  <a:schemeClr val="bg1"/>
                </a:solidFill>
              </a:rPr>
              <a:t>capitalise</a:t>
            </a:r>
            <a:r>
              <a:rPr lang="en-GB">
                <a:solidFill>
                  <a:schemeClr val="bg1"/>
                </a:solidFill>
              </a:rPr>
              <a:t> on this to create a vehicle for </a:t>
            </a:r>
            <a:r>
              <a:rPr lang="en-GB">
                <a:solidFill>
                  <a:schemeClr val="bg2">
                    <a:lumMod val="75000"/>
                  </a:schemeClr>
                </a:solidFill>
              </a:rPr>
              <a:t>sharing both information and practical strategies</a:t>
            </a:r>
            <a:r>
              <a:rPr lang="en-GB">
                <a:solidFill>
                  <a:schemeClr val="bg1"/>
                </a:solidFill>
              </a:rPr>
              <a:t> to enhance the students’ experience and their potential to succeed.</a:t>
            </a:r>
            <a:endParaRPr lang="en-US">
              <a:solidFill>
                <a:schemeClr val="bg1"/>
              </a:solidFill>
              <a:cs typeface="Poppins"/>
            </a:endParaRPr>
          </a:p>
        </p:txBody>
      </p:sp>
    </p:spTree>
    <p:extLst>
      <p:ext uri="{BB962C8B-B14F-4D97-AF65-F5344CB8AC3E}">
        <p14:creationId xmlns:p14="http://schemas.microsoft.com/office/powerpoint/2010/main" val="161521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E40F-B8D0-93AB-8A01-53FF878819AA}"/>
              </a:ext>
            </a:extLst>
          </p:cNvPr>
          <p:cNvSpPr>
            <a:spLocks noGrp="1"/>
          </p:cNvSpPr>
          <p:nvPr>
            <p:ph type="ctrTitle"/>
          </p:nvPr>
        </p:nvSpPr>
        <p:spPr>
          <a:xfrm>
            <a:off x="943026" y="445387"/>
            <a:ext cx="8355085" cy="512448"/>
          </a:xfrm>
        </p:spPr>
        <p:txBody>
          <a:bodyPr/>
          <a:lstStyle/>
          <a:p>
            <a:r>
              <a:rPr lang="en-GB">
                <a:latin typeface="Poppins" panose="00000500000000000000" pitchFamily="2" charset="0"/>
                <a:cs typeface="Poppins" panose="00000500000000000000" pitchFamily="2" charset="0"/>
              </a:rPr>
              <a:t>Was the project successful?</a:t>
            </a:r>
          </a:p>
        </p:txBody>
      </p:sp>
      <p:sp>
        <p:nvSpPr>
          <p:cNvPr id="5" name="TextBox 4">
            <a:extLst>
              <a:ext uri="{FF2B5EF4-FFF2-40B4-BE49-F238E27FC236}">
                <a16:creationId xmlns:a16="http://schemas.microsoft.com/office/drawing/2014/main" id="{DE23CA2C-88EC-0F3E-FA6C-DE4A978338EE}"/>
              </a:ext>
            </a:extLst>
          </p:cNvPr>
          <p:cNvSpPr txBox="1"/>
          <p:nvPr/>
        </p:nvSpPr>
        <p:spPr>
          <a:xfrm>
            <a:off x="850558" y="1252474"/>
            <a:ext cx="10571693" cy="704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panose="020B0604020202020204" pitchFamily="34" charset="0"/>
              <a:buChar char="•"/>
              <a:defRPr/>
            </a:pPr>
            <a:r>
              <a:rPr lang="en-GB">
                <a:solidFill>
                  <a:schemeClr val="bg1"/>
                </a:solidFill>
                <a:latin typeface="Poppins"/>
                <a:cs typeface="Poppins"/>
              </a:rPr>
              <a:t>The forum wasn’t as busy as we had expected. </a:t>
            </a:r>
            <a:endParaRPr lang="en-GB">
              <a:solidFill>
                <a:schemeClr val="bg1"/>
              </a:solidFill>
              <a:latin typeface="Poppins" pitchFamily="2" charset="77"/>
              <a:cs typeface="Poppins" pitchFamily="2" charset="77"/>
            </a:endParaRPr>
          </a:p>
          <a:p>
            <a:pPr marL="13970">
              <a:lnSpc>
                <a:spcPct val="90000"/>
              </a:lnSpc>
              <a:defRPr/>
            </a:pPr>
            <a:endParaRPr lang="en-GB" i="1">
              <a:solidFill>
                <a:schemeClr val="bg1"/>
              </a:solidFill>
              <a:latin typeface="Poppins" pitchFamily="2" charset="77"/>
              <a:cs typeface="Poppins" pitchFamily="2" charset="77"/>
            </a:endParaRPr>
          </a:p>
          <a:p>
            <a:pPr marL="928370" lvl="2">
              <a:lnSpc>
                <a:spcPct val="90000"/>
              </a:lnSpc>
              <a:defRPr/>
            </a:pPr>
            <a:r>
              <a:rPr lang="en-GB">
                <a:solidFill>
                  <a:schemeClr val="bg1"/>
                </a:solidFill>
                <a:latin typeface="Poppins"/>
                <a:cs typeface="Poppins"/>
              </a:rPr>
              <a:t>ALs seemed reluctant to post on the forum, possibly d</a:t>
            </a:r>
            <a:r>
              <a:rPr lang="en-GB">
                <a:solidFill>
                  <a:prstClr val="white"/>
                </a:solidFill>
                <a:latin typeface="Poppins"/>
                <a:cs typeface="Poppins"/>
              </a:rPr>
              <a:t>ue to concerns about appearing less confident to their peers, or worrying that it might add to their workload. </a:t>
            </a:r>
            <a:endParaRPr lang="en-US">
              <a:solidFill>
                <a:prstClr val="white"/>
              </a:solidFill>
              <a:latin typeface="Poppins" pitchFamily="2" charset="77"/>
              <a:cs typeface="Poppins" pitchFamily="2" charset="77"/>
            </a:endParaRPr>
          </a:p>
          <a:p>
            <a:pPr marL="471170" lvl="1">
              <a:lnSpc>
                <a:spcPct val="90000"/>
              </a:lnSpc>
              <a:defRPr/>
            </a:pPr>
            <a:endParaRPr lang="en-US" i="1">
              <a:solidFill>
                <a:prstClr val="white"/>
              </a:solidFill>
              <a:latin typeface="Poppins" pitchFamily="2" charset="77"/>
              <a:cs typeface="Poppins" pitchFamily="2" charset="77"/>
            </a:endParaRPr>
          </a:p>
          <a:p>
            <a:pPr marL="356870" indent="-342900">
              <a:lnSpc>
                <a:spcPct val="90000"/>
              </a:lnSpc>
              <a:buFont typeface="Arial" panose="020B0604020202020204" pitchFamily="34" charset="0"/>
              <a:buChar char="•"/>
              <a:defRPr/>
            </a:pPr>
            <a:r>
              <a:rPr lang="en-GB">
                <a:solidFill>
                  <a:prstClr val="white"/>
                </a:solidFill>
                <a:latin typeface="Poppins"/>
                <a:cs typeface="Poppins"/>
              </a:rPr>
              <a:t>ALs wanted snappy, relevant, and easy information to apply in practice. We delivered that.</a:t>
            </a:r>
          </a:p>
          <a:p>
            <a:endParaRPr lang="en-GB">
              <a:solidFill>
                <a:schemeClr val="bg1"/>
              </a:solidFill>
              <a:latin typeface="Poppins" pitchFamily="2" charset="77"/>
              <a:cs typeface="Poppins" pitchFamily="2" charset="77"/>
            </a:endParaRPr>
          </a:p>
          <a:p>
            <a:pPr marL="342900" indent="-342900">
              <a:buFont typeface="Arial" panose="020B0604020202020204" pitchFamily="34" charset="0"/>
              <a:buChar char="•"/>
            </a:pPr>
            <a:r>
              <a:rPr lang="en-GB">
                <a:solidFill>
                  <a:schemeClr val="bg1"/>
                </a:solidFill>
                <a:latin typeface="Poppins"/>
                <a:cs typeface="Poppins"/>
              </a:rPr>
              <a:t>Unknown to us, the OU Disabilities Team was developing its resources to make them more accessible, and also rolled out their own toolkit and personas! However, we didn’t feel our work was wasted, as it specifically targeted issues tutors faced within our particular discipline. </a:t>
            </a:r>
            <a:endParaRPr lang="en-GB">
              <a:solidFill>
                <a:schemeClr val="bg1"/>
              </a:solidFill>
              <a:latin typeface="Poppins" pitchFamily="2" charset="77"/>
              <a:cs typeface="Poppins" pitchFamily="2" charset="77"/>
            </a:endParaRPr>
          </a:p>
          <a:p>
            <a:pPr marL="342900" indent="-342900">
              <a:buFont typeface="Arial" panose="020B0604020202020204" pitchFamily="34" charset="0"/>
              <a:buChar char="•"/>
            </a:pPr>
            <a:endParaRPr lang="en-GB">
              <a:solidFill>
                <a:schemeClr val="bg1"/>
              </a:solidFill>
              <a:latin typeface="Poppins" pitchFamily="2" charset="77"/>
              <a:cs typeface="Poppins" pitchFamily="2" charset="77"/>
            </a:endParaRPr>
          </a:p>
          <a:p>
            <a:pPr marL="342900" indent="-342900">
              <a:buFont typeface="Arial" panose="020B0604020202020204" pitchFamily="34" charset="0"/>
              <a:buChar char="•"/>
            </a:pPr>
            <a:r>
              <a:rPr lang="en-GB">
                <a:solidFill>
                  <a:schemeClr val="bg1"/>
                </a:solidFill>
                <a:latin typeface="Poppins"/>
                <a:cs typeface="Poppins"/>
              </a:rPr>
              <a:t>On reflection, we realised that our created resources, drawn on learning gained from our Disability Champions, meant we -  as Staff Tutors - had readily available and up-to-date information to share with our ALs. </a:t>
            </a:r>
            <a:endParaRPr lang="en-GB" sz="2400">
              <a:solidFill>
                <a:schemeClr val="bg1"/>
              </a:solidFill>
              <a:cs typeface="Arial"/>
            </a:endParaRPr>
          </a:p>
          <a:p>
            <a:endParaRPr lang="en-GB" sz="2400" b="1">
              <a:solidFill>
                <a:schemeClr val="bg1"/>
              </a:solidFill>
              <a:cs typeface="Arial"/>
            </a:endParaRPr>
          </a:p>
          <a:p>
            <a:endParaRPr lang="en-GB" sz="2000">
              <a:solidFill>
                <a:schemeClr val="bg1"/>
              </a:solidFill>
              <a:cs typeface="Arial"/>
            </a:endParaRPr>
          </a:p>
          <a:p>
            <a:endParaRPr lang="en-GB" sz="2000">
              <a:solidFill>
                <a:schemeClr val="bg1"/>
              </a:solidFill>
              <a:cs typeface="Arial"/>
            </a:endParaRPr>
          </a:p>
          <a:p>
            <a:endParaRPr lang="en-GB" sz="2400">
              <a:solidFill>
                <a:schemeClr val="bg1"/>
              </a:solidFill>
              <a:cs typeface="Arial"/>
            </a:endParaRPr>
          </a:p>
          <a:p>
            <a:endParaRPr lang="en-GB" sz="2400">
              <a:solidFill>
                <a:schemeClr val="bg1"/>
              </a:solidFill>
              <a:cs typeface="Arial"/>
            </a:endParaRPr>
          </a:p>
          <a:p>
            <a:endParaRPr lang="en-GB" sz="2400">
              <a:solidFill>
                <a:schemeClr val="bg1"/>
              </a:solidFill>
              <a:cs typeface="Arial"/>
            </a:endParaRPr>
          </a:p>
          <a:p>
            <a:endParaRPr lang="en-GB" sz="2400">
              <a:solidFill>
                <a:schemeClr val="bg1"/>
              </a:solidFill>
              <a:cs typeface="Arial"/>
            </a:endParaRPr>
          </a:p>
        </p:txBody>
      </p:sp>
    </p:spTree>
    <p:extLst>
      <p:ext uri="{BB962C8B-B14F-4D97-AF65-F5344CB8AC3E}">
        <p14:creationId xmlns:p14="http://schemas.microsoft.com/office/powerpoint/2010/main" val="287261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347039"/>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557063" y="559121"/>
            <a:ext cx="10774418" cy="1800200"/>
          </a:xfrm>
        </p:spPr>
        <p:txBody>
          <a:bodyPr/>
          <a:lstStyle/>
          <a:p>
            <a:r>
              <a:rPr lang="en-GB" sz="4000"/>
              <a:t>Summary</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1017681" y="1459221"/>
            <a:ext cx="9001607" cy="2439435"/>
          </a:xfrm>
        </p:spPr>
        <p:txBody>
          <a:bodyPr/>
          <a:lstStyle/>
          <a:p>
            <a:pPr marL="285750" indent="-285750">
              <a:buFont typeface="Arial" panose="020B0604020202020204" pitchFamily="34" charset="0"/>
              <a:buChar char="•"/>
            </a:pPr>
            <a:r>
              <a:rPr lang="en-GB" sz="2000" b="0">
                <a:cs typeface="Arial"/>
              </a:rPr>
              <a:t>Tutors have quick and easy access to information and support in their teaching of students with a wide range of disability needs.</a:t>
            </a:r>
          </a:p>
          <a:p>
            <a:pPr marL="285750" indent="-285750">
              <a:buFont typeface="Arial" panose="020B0604020202020204" pitchFamily="34" charset="0"/>
              <a:buChar char="•"/>
            </a:pPr>
            <a:endParaRPr lang="en-GB" sz="1600" b="0">
              <a:cs typeface="Arial"/>
            </a:endParaRPr>
          </a:p>
          <a:p>
            <a:pPr marL="285750" indent="-285750">
              <a:buFont typeface="Arial" panose="020B0604020202020204" pitchFamily="34" charset="0"/>
              <a:buChar char="•"/>
            </a:pPr>
            <a:r>
              <a:rPr lang="en-GB" sz="2000" b="0">
                <a:ea typeface="+mj-lt"/>
                <a:cs typeface="+mj-lt"/>
              </a:rPr>
              <a:t>They will be able to gain a deeper understanding of the impact of a range of disabilities on learning through the resources.</a:t>
            </a:r>
          </a:p>
          <a:p>
            <a:pPr marL="285750" indent="-285750">
              <a:buFont typeface="Arial" panose="020B0604020202020204" pitchFamily="34" charset="0"/>
              <a:buChar char="•"/>
            </a:pPr>
            <a:endParaRPr lang="en-GB" sz="1600" b="0">
              <a:ea typeface="+mj-lt"/>
              <a:cs typeface="+mj-lt"/>
            </a:endParaRPr>
          </a:p>
          <a:p>
            <a:pPr marL="285750" indent="-285750">
              <a:buFont typeface="Arial" panose="020B0604020202020204" pitchFamily="34" charset="0"/>
              <a:buChar char="•"/>
            </a:pPr>
            <a:r>
              <a:rPr lang="en-GB" sz="2000" b="0">
                <a:cs typeface="Arial"/>
              </a:rPr>
              <a:t>Through sharing good practice tutors will gain confidence in their ability to meet the learning needs of students with disabilities of all kinds.</a:t>
            </a:r>
          </a:p>
          <a:p>
            <a:pPr marL="285750" indent="-285750">
              <a:buFont typeface="Arial" panose="020B0604020202020204" pitchFamily="34" charset="0"/>
              <a:buChar char="•"/>
            </a:pPr>
            <a:endParaRPr lang="en-GB" sz="1600" b="0">
              <a:cs typeface="Arial"/>
            </a:endParaRPr>
          </a:p>
          <a:p>
            <a:pPr marL="285750" indent="-285750">
              <a:buFont typeface="Arial" panose="020B0604020202020204" pitchFamily="34" charset="0"/>
              <a:buChar char="•"/>
            </a:pPr>
            <a:r>
              <a:rPr lang="en-GB" sz="2000" b="0">
                <a:cs typeface="Arial"/>
              </a:rPr>
              <a:t>Students will feel more effectively supported which we hope will have an impact on their levels of achievement</a:t>
            </a:r>
            <a:r>
              <a:rPr lang="en-GB" sz="1800" b="0">
                <a:cs typeface="Arial"/>
              </a:rPr>
              <a:t>.</a:t>
            </a:r>
            <a:endParaRPr lang="en-GB" sz="1800"/>
          </a:p>
        </p:txBody>
      </p:sp>
    </p:spTree>
    <p:extLst>
      <p:ext uri="{BB962C8B-B14F-4D97-AF65-F5344CB8AC3E}">
        <p14:creationId xmlns:p14="http://schemas.microsoft.com/office/powerpoint/2010/main" val="358078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a:extLst>
            <a:ext uri="{FF2B5EF4-FFF2-40B4-BE49-F238E27FC236}">
              <a16:creationId xmlns:a16="http://schemas.microsoft.com/office/drawing/2014/main" id="{4C58692B-44DD-727A-0227-D36315AC38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209084-ABC0-A43C-5543-7A97FAE67A3F}"/>
              </a:ext>
            </a:extLst>
          </p:cNvPr>
          <p:cNvSpPr>
            <a:spLocks noGrp="1"/>
          </p:cNvSpPr>
          <p:nvPr>
            <p:ph type="ctrTitle"/>
          </p:nvPr>
        </p:nvSpPr>
        <p:spPr>
          <a:xfrm>
            <a:off x="943026" y="445387"/>
            <a:ext cx="8355085" cy="512448"/>
          </a:xfrm>
        </p:spPr>
        <p:txBody>
          <a:bodyPr/>
          <a:lstStyle/>
          <a:p>
            <a:r>
              <a:rPr lang="en-GB">
                <a:latin typeface="Poppins" panose="00000500000000000000" pitchFamily="2" charset="0"/>
                <a:cs typeface="Poppins" panose="00000500000000000000" pitchFamily="2" charset="0"/>
              </a:rPr>
              <a:t>Dissemination &amp; impact</a:t>
            </a:r>
          </a:p>
        </p:txBody>
      </p:sp>
      <p:sp>
        <p:nvSpPr>
          <p:cNvPr id="5" name="TextBox 4">
            <a:extLst>
              <a:ext uri="{FF2B5EF4-FFF2-40B4-BE49-F238E27FC236}">
                <a16:creationId xmlns:a16="http://schemas.microsoft.com/office/drawing/2014/main" id="{109A9856-DF7B-2629-41EA-6F10CF927A55}"/>
              </a:ext>
            </a:extLst>
          </p:cNvPr>
          <p:cNvSpPr txBox="1"/>
          <p:nvPr/>
        </p:nvSpPr>
        <p:spPr>
          <a:xfrm>
            <a:off x="943026" y="1469450"/>
            <a:ext cx="10804167"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2800">
                <a:solidFill>
                  <a:schemeClr val="bg1"/>
                </a:solidFill>
                <a:effectLst/>
                <a:latin typeface="Poppins" pitchFamily="2" charset="77"/>
                <a:ea typeface="Calibri" panose="020F0502020204030204" pitchFamily="34" charset="0"/>
                <a:cs typeface="Poppins" pitchFamily="2" charset="77"/>
              </a:rPr>
              <a:t>Developing Disability Champions, 3rd Annual Stem Teaching Conference</a:t>
            </a:r>
            <a:endParaRPr lang="en-GB" sz="2800">
              <a:solidFill>
                <a:schemeClr val="bg1"/>
              </a:solidFill>
              <a:effectLst/>
              <a:latin typeface="Poppins" pitchFamily="2" charset="77"/>
              <a:cs typeface="Poppins" pitchFamily="2" charset="77"/>
            </a:endParaRPr>
          </a:p>
          <a:p>
            <a:pPr marL="216000"/>
            <a:r>
              <a:rPr lang="en-GB" sz="2800">
                <a:solidFill>
                  <a:schemeClr val="bg1"/>
                </a:solidFill>
                <a:latin typeface="Poppins" pitchFamily="2" charset="77"/>
                <a:cs typeface="Poppins" pitchFamily="2" charset="77"/>
              </a:rPr>
              <a:t> </a:t>
            </a:r>
            <a:r>
              <a:rPr lang="en-GB" sz="2800">
                <a:solidFill>
                  <a:schemeClr val="bg1"/>
                </a:solidFill>
                <a:effectLst/>
                <a:latin typeface="Poppins" pitchFamily="2" charset="77"/>
                <a:cs typeface="Poppins" pitchFamily="2" charset="77"/>
              </a:rPr>
              <a:t>March 2022</a:t>
            </a:r>
          </a:p>
          <a:p>
            <a:pPr marL="285750" indent="-285750">
              <a:buFont typeface="Arial" panose="020B0604020202020204" pitchFamily="34" charset="0"/>
              <a:buChar char="•"/>
            </a:pPr>
            <a:endParaRPr lang="en-GB" sz="2800">
              <a:solidFill>
                <a:schemeClr val="bg1"/>
              </a:solidFill>
              <a:latin typeface="Poppins" pitchFamily="2" charset="77"/>
              <a:ea typeface="Calibri" panose="020F0502020204030204" pitchFamily="34" charset="0"/>
              <a:cs typeface="Poppins" pitchFamily="2" charset="77"/>
            </a:endParaRPr>
          </a:p>
          <a:p>
            <a:pPr marL="285750" indent="-285750">
              <a:buFont typeface="Arial" panose="020B0604020202020204" pitchFamily="34" charset="0"/>
              <a:buChar char="•"/>
            </a:pPr>
            <a:r>
              <a:rPr lang="en-GB" sz="2800">
                <a:solidFill>
                  <a:schemeClr val="bg1"/>
                </a:solidFill>
                <a:effectLst/>
                <a:latin typeface="Poppins" pitchFamily="2" charset="77"/>
                <a:ea typeface="Calibri" panose="020F0502020204030204" pitchFamily="34" charset="0"/>
                <a:cs typeface="Poppins" pitchFamily="2" charset="77"/>
              </a:rPr>
              <a:t>AL Disability Champions project</a:t>
            </a:r>
            <a:r>
              <a:rPr lang="en-GB" sz="2800">
                <a:solidFill>
                  <a:schemeClr val="bg1"/>
                </a:solidFill>
                <a:effectLst/>
                <a:latin typeface="Poppins" pitchFamily="2" charset="77"/>
                <a:cs typeface="Poppins" pitchFamily="2" charset="77"/>
              </a:rPr>
              <a:t> , </a:t>
            </a:r>
            <a:r>
              <a:rPr lang="en-GB" sz="2800">
                <a:solidFill>
                  <a:schemeClr val="bg1"/>
                </a:solidFill>
                <a:effectLst/>
                <a:latin typeface="Poppins" pitchFamily="2" charset="77"/>
                <a:ea typeface="Calibri" panose="020F0502020204030204" pitchFamily="34" charset="0"/>
                <a:cs typeface="Poppins" pitchFamily="2" charset="77"/>
              </a:rPr>
              <a:t>11th </a:t>
            </a:r>
            <a:r>
              <a:rPr lang="en-GB" sz="2800" err="1">
                <a:solidFill>
                  <a:schemeClr val="bg1"/>
                </a:solidFill>
                <a:effectLst/>
                <a:latin typeface="Poppins" pitchFamily="2" charset="77"/>
                <a:ea typeface="Calibri" panose="020F0502020204030204" pitchFamily="34" charset="0"/>
                <a:cs typeface="Poppins" pitchFamily="2" charset="77"/>
              </a:rPr>
              <a:t>eSTEeM</a:t>
            </a:r>
            <a:r>
              <a:rPr lang="en-GB" sz="2800">
                <a:solidFill>
                  <a:schemeClr val="bg1"/>
                </a:solidFill>
                <a:effectLst/>
                <a:latin typeface="Poppins" pitchFamily="2" charset="77"/>
                <a:ea typeface="Calibri" panose="020F0502020204030204" pitchFamily="34" charset="0"/>
                <a:cs typeface="Poppins" pitchFamily="2" charset="77"/>
              </a:rPr>
              <a:t> Annual Conference: Scholarship Success Stories – Innovation</a:t>
            </a:r>
            <a:r>
              <a:rPr lang="en-GB" sz="2800">
                <a:solidFill>
                  <a:schemeClr val="bg1"/>
                </a:solidFill>
                <a:latin typeface="Poppins" pitchFamily="2" charset="77"/>
                <a:ea typeface="Calibri" panose="020F0502020204030204" pitchFamily="34" charset="0"/>
                <a:cs typeface="Poppins" pitchFamily="2" charset="77"/>
              </a:rPr>
              <a:t> </a:t>
            </a:r>
            <a:r>
              <a:rPr lang="en-GB" sz="2800">
                <a:solidFill>
                  <a:schemeClr val="bg1"/>
                </a:solidFill>
                <a:effectLst/>
                <a:latin typeface="Poppins" pitchFamily="2" charset="77"/>
                <a:ea typeface="Calibri" panose="020F0502020204030204" pitchFamily="34" charset="0"/>
                <a:cs typeface="Poppins" pitchFamily="2" charset="77"/>
              </a:rPr>
              <a:t>Through Community </a:t>
            </a:r>
          </a:p>
          <a:p>
            <a:pPr marL="252000"/>
            <a:r>
              <a:rPr lang="en-GB" sz="2800">
                <a:solidFill>
                  <a:schemeClr val="bg1"/>
                </a:solidFill>
                <a:effectLst/>
                <a:latin typeface="Poppins" pitchFamily="2" charset="77"/>
                <a:ea typeface="Calibri" panose="020F0502020204030204" pitchFamily="34" charset="0"/>
                <a:cs typeface="Poppins" pitchFamily="2" charset="77"/>
              </a:rPr>
              <a:t>May 2022</a:t>
            </a:r>
          </a:p>
          <a:p>
            <a:pPr marL="285750" indent="-285750">
              <a:buFont typeface="Arial" panose="020B0604020202020204" pitchFamily="34" charset="0"/>
              <a:buChar char="•"/>
            </a:pPr>
            <a:endParaRPr lang="en-GB" sz="2800">
              <a:solidFill>
                <a:schemeClr val="bg1"/>
              </a:solidFill>
              <a:latin typeface="Poppins" pitchFamily="2" charset="77"/>
              <a:cs typeface="Poppins" pitchFamily="2" charset="77"/>
            </a:endParaRPr>
          </a:p>
          <a:p>
            <a:pPr marL="285750" indent="-285750">
              <a:buFont typeface="Arial" panose="020B0604020202020204" pitchFamily="34" charset="0"/>
              <a:buChar char="•"/>
            </a:pPr>
            <a:r>
              <a:rPr lang="en-GB" sz="2800">
                <a:solidFill>
                  <a:schemeClr val="bg1"/>
                </a:solidFill>
                <a:effectLst/>
                <a:latin typeface="Poppins" pitchFamily="2" charset="77"/>
                <a:ea typeface="Times New Roman" panose="02020603050405020304" pitchFamily="18" charset="0"/>
                <a:cs typeface="Poppins" pitchFamily="2" charset="77"/>
              </a:rPr>
              <a:t>Disability Champions Pilot Project final report, </a:t>
            </a:r>
            <a:r>
              <a:rPr lang="en-GB" sz="2800" err="1">
                <a:solidFill>
                  <a:schemeClr val="bg1"/>
                </a:solidFill>
                <a:effectLst/>
                <a:latin typeface="Poppins" pitchFamily="2" charset="77"/>
                <a:ea typeface="Times New Roman" panose="02020603050405020304" pitchFamily="18" charset="0"/>
                <a:cs typeface="Poppins" pitchFamily="2" charset="77"/>
              </a:rPr>
              <a:t>eSTEeM</a:t>
            </a:r>
            <a:endParaRPr lang="en-GB" sz="2800">
              <a:solidFill>
                <a:schemeClr val="bg1"/>
              </a:solidFill>
              <a:effectLst/>
              <a:latin typeface="Poppins" pitchFamily="2" charset="77"/>
              <a:ea typeface="Times New Roman" panose="02020603050405020304" pitchFamily="18" charset="0"/>
              <a:cs typeface="Poppins" pitchFamily="2" charset="77"/>
            </a:endParaRPr>
          </a:p>
          <a:p>
            <a:pPr marL="252000"/>
            <a:r>
              <a:rPr lang="en-GB" sz="2800">
                <a:solidFill>
                  <a:schemeClr val="bg1"/>
                </a:solidFill>
                <a:effectLst/>
                <a:latin typeface="Poppins" pitchFamily="2" charset="77"/>
                <a:ea typeface="Times New Roman" panose="02020603050405020304" pitchFamily="18" charset="0"/>
                <a:cs typeface="Poppins" pitchFamily="2" charset="77"/>
              </a:rPr>
              <a:t>August 2023</a:t>
            </a:r>
            <a:endParaRPr lang="en-GB" sz="2800">
              <a:solidFill>
                <a:schemeClr val="bg1"/>
              </a:solidFill>
              <a:latin typeface="Poppins" pitchFamily="2" charset="77"/>
              <a:cs typeface="Poppins" pitchFamily="2" charset="77"/>
            </a:endParaRPr>
          </a:p>
          <a:p>
            <a:endParaRPr lang="en-GB">
              <a:solidFill>
                <a:schemeClr val="bg1"/>
              </a:solidFill>
              <a:latin typeface="Poppins" pitchFamily="2" charset="77"/>
              <a:cs typeface="Poppins" pitchFamily="2" charset="77"/>
            </a:endParaRPr>
          </a:p>
          <a:p>
            <a:endParaRPr lang="en-GB">
              <a:solidFill>
                <a:schemeClr val="bg1"/>
              </a:solidFill>
              <a:latin typeface="Poppins" pitchFamily="2" charset="77"/>
              <a:cs typeface="Poppins" pitchFamily="2" charset="77"/>
            </a:endParaRPr>
          </a:p>
          <a:p>
            <a:endParaRPr lang="en-GB">
              <a:solidFill>
                <a:schemeClr val="bg1"/>
              </a:solidFill>
              <a:latin typeface="Poppins" pitchFamily="2" charset="77"/>
              <a:cs typeface="Poppins" pitchFamily="2" charset="77"/>
            </a:endParaRPr>
          </a:p>
          <a:p>
            <a:endParaRPr lang="en-GB" sz="2400">
              <a:solidFill>
                <a:schemeClr val="bg1"/>
              </a:solidFill>
              <a:cs typeface="Arial"/>
            </a:endParaRPr>
          </a:p>
          <a:p>
            <a:endParaRPr lang="en-GB" sz="2400">
              <a:solidFill>
                <a:schemeClr val="bg1"/>
              </a:solidFill>
              <a:cs typeface="Arial"/>
            </a:endParaRPr>
          </a:p>
        </p:txBody>
      </p:sp>
    </p:spTree>
    <p:extLst>
      <p:ext uri="{BB962C8B-B14F-4D97-AF65-F5344CB8AC3E}">
        <p14:creationId xmlns:p14="http://schemas.microsoft.com/office/powerpoint/2010/main" val="353421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13F50-626D-CDD0-9F02-7CCF52E485FD}"/>
              </a:ext>
            </a:extLst>
          </p:cNvPr>
          <p:cNvPicPr>
            <a:picLocks noChangeAspect="1"/>
          </p:cNvPicPr>
          <p:nvPr/>
        </p:nvPicPr>
        <p:blipFill rotWithShape="1">
          <a:blip r:embed="rId3" cstate="email">
            <a:alphaModFix amt="20000"/>
            <a:extLst>
              <a:ext uri="{28A0092B-C50C-407E-A947-70E740481C1C}">
                <a14:useLocalDpi xmlns:a14="http://schemas.microsoft.com/office/drawing/2010/main" val="0"/>
              </a:ext>
            </a:extLst>
          </a:blip>
          <a:srcRect/>
          <a:stretch/>
        </p:blipFill>
        <p:spPr>
          <a:xfrm>
            <a:off x="0" y="-49036"/>
            <a:ext cx="12276318" cy="6956071"/>
          </a:xfrm>
          <a:prstGeom prst="rect">
            <a:avLst/>
          </a:prstGeom>
        </p:spPr>
      </p:pic>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4400"/>
              <a:t>Choosing the starting point:</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08207" y="1628095"/>
            <a:ext cx="5849782" cy="2439435"/>
          </a:xfrm>
        </p:spPr>
        <p:txBody>
          <a:bodyPr vert="horz" lIns="91440" tIns="45720" rIns="91440" bIns="45720" rtlCol="0" anchor="t">
            <a:noAutofit/>
          </a:bodyPr>
          <a:lstStyle/>
          <a:p>
            <a:pPr marL="171450" indent="-171450">
              <a:buFont typeface="Arial" panose="020B0604020202020204" pitchFamily="34" charset="0"/>
              <a:buChar char="•"/>
            </a:pPr>
            <a:r>
              <a:rPr lang="en-GB" sz="2000">
                <a:latin typeface="Poppins"/>
                <a:cs typeface="Poppins"/>
              </a:rPr>
              <a:t>The pilot trial focused on the first level design module, U101. </a:t>
            </a:r>
            <a:endParaRPr lang="en-US"/>
          </a:p>
          <a:p>
            <a:endParaRPr lang="en-GB" sz="2000">
              <a:latin typeface="Poppins"/>
              <a:cs typeface="Poppins"/>
            </a:endParaRPr>
          </a:p>
          <a:p>
            <a:pPr marL="171450" indent="-171450">
              <a:buFont typeface="Arial" panose="020B0604020202020204" pitchFamily="34" charset="0"/>
              <a:buChar char="•"/>
            </a:pPr>
            <a:r>
              <a:rPr lang="en-GB" sz="2000">
                <a:latin typeface="Poppins"/>
                <a:cs typeface="Poppins"/>
              </a:rPr>
              <a:t>U101 presented with an increasing number of DAR students over the last 2 years.</a:t>
            </a:r>
            <a:endParaRPr lang="en-GB"/>
          </a:p>
          <a:p>
            <a:endParaRPr lang="en-GB" sz="2000">
              <a:latin typeface="Poppins"/>
              <a:cs typeface="Poppins"/>
            </a:endParaRPr>
          </a:p>
          <a:p>
            <a:pPr marL="171450" indent="-171450">
              <a:buFont typeface="Arial" panose="020B0604020202020204" pitchFamily="34" charset="0"/>
              <a:buChar char="•"/>
            </a:pPr>
            <a:r>
              <a:rPr lang="en-GB" sz="2000">
                <a:latin typeface="Poppins"/>
                <a:cs typeface="Poppins"/>
              </a:rPr>
              <a:t>U101 requires specific practical and project management skills that may place barriers to students with DAR records</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42853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B391-AE10-393E-12FE-C0C4F959811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7140B8-9A55-8A37-0BF4-C0E43CB3D6E5}"/>
              </a:ext>
            </a:extLst>
          </p:cNvPr>
          <p:cNvPicPr>
            <a:picLocks noChangeAspect="1"/>
          </p:cNvPicPr>
          <p:nvPr/>
        </p:nvPicPr>
        <p:blipFill>
          <a:blip r:embed="rId3"/>
          <a:stretch>
            <a:fillRect/>
          </a:stretch>
        </p:blipFill>
        <p:spPr>
          <a:xfrm>
            <a:off x="850229" y="353167"/>
            <a:ext cx="10491542" cy="6151666"/>
          </a:xfrm>
          <a:prstGeom prst="rect">
            <a:avLst/>
          </a:prstGeom>
        </p:spPr>
      </p:pic>
    </p:spTree>
    <p:extLst>
      <p:ext uri="{BB962C8B-B14F-4D97-AF65-F5344CB8AC3E}">
        <p14:creationId xmlns:p14="http://schemas.microsoft.com/office/powerpoint/2010/main" val="50521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DAFD-0B3C-FD7B-A98C-AE6D2319C9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BB400CA-0A39-5AEC-6470-21A48AD7E314}"/>
              </a:ext>
            </a:extLst>
          </p:cNvPr>
          <p:cNvPicPr>
            <a:picLocks noChangeAspect="1"/>
          </p:cNvPicPr>
          <p:nvPr/>
        </p:nvPicPr>
        <p:blipFill>
          <a:blip r:embed="rId3"/>
          <a:stretch>
            <a:fillRect/>
          </a:stretch>
        </p:blipFill>
        <p:spPr>
          <a:xfrm>
            <a:off x="1468483" y="406248"/>
            <a:ext cx="9255034" cy="6045504"/>
          </a:xfrm>
          <a:prstGeom prst="rect">
            <a:avLst/>
          </a:prstGeom>
        </p:spPr>
      </p:pic>
    </p:spTree>
    <p:extLst>
      <p:ext uri="{BB962C8B-B14F-4D97-AF65-F5344CB8AC3E}">
        <p14:creationId xmlns:p14="http://schemas.microsoft.com/office/powerpoint/2010/main" val="53277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4ADC-CF43-FEF8-7912-4EE584441A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56FD81-BB47-DEAA-0895-CA2093A76B62}"/>
              </a:ext>
            </a:extLst>
          </p:cNvPr>
          <p:cNvPicPr>
            <a:picLocks noChangeAspect="1"/>
          </p:cNvPicPr>
          <p:nvPr/>
        </p:nvPicPr>
        <p:blipFill>
          <a:blip r:embed="rId3"/>
          <a:stretch>
            <a:fillRect/>
          </a:stretch>
        </p:blipFill>
        <p:spPr>
          <a:xfrm>
            <a:off x="967553" y="548640"/>
            <a:ext cx="10134787" cy="5692140"/>
          </a:xfrm>
          <a:prstGeom prst="rect">
            <a:avLst/>
          </a:prstGeom>
        </p:spPr>
      </p:pic>
    </p:spTree>
    <p:extLst>
      <p:ext uri="{BB962C8B-B14F-4D97-AF65-F5344CB8AC3E}">
        <p14:creationId xmlns:p14="http://schemas.microsoft.com/office/powerpoint/2010/main" val="236247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335999" y="334242"/>
            <a:ext cx="9164418" cy="738390"/>
          </a:xfrm>
          <a:solidFill>
            <a:srgbClr val="060645"/>
          </a:solidFill>
        </p:spPr>
        <p:txBody>
          <a:bodyPr/>
          <a:lstStyle/>
          <a:p>
            <a:r>
              <a:rPr lang="en-GB" sz="3600"/>
              <a:t>Training and preparation</a:t>
            </a:r>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311955" y="1731935"/>
            <a:ext cx="7287957" cy="1196600"/>
          </a:xfrm>
        </p:spPr>
        <p:txBody>
          <a:bodyPr/>
          <a:lstStyle/>
          <a:p>
            <a:pPr marL="285750" indent="-285750">
              <a:buFont typeface="Arial" panose="020B0604020202020204" pitchFamily="34" charset="0"/>
              <a:buChar char="•"/>
            </a:pPr>
            <a:r>
              <a:rPr lang="en-GB" sz="2000"/>
              <a:t>Through an EOI we recruited a trial group of three Disability Champions (DC’s) from ALs tutoring on the chosen module. </a:t>
            </a:r>
          </a:p>
          <a:p>
            <a:pPr marL="285750" indent="-285750">
              <a:buFont typeface="Arial" panose="020B0604020202020204" pitchFamily="34" charset="0"/>
              <a:buChar char="•"/>
            </a:pPr>
            <a:r>
              <a:rPr lang="en-GB" sz="2000"/>
              <a:t>All the DCs and the staff tutors undertook the Mental Health First Aid training course.</a:t>
            </a:r>
          </a:p>
          <a:p>
            <a:pPr marL="285750" indent="-285750">
              <a:buFont typeface="Arial" panose="020B0604020202020204" pitchFamily="34" charset="0"/>
              <a:buChar char="•"/>
            </a:pPr>
            <a:r>
              <a:rPr lang="en-GB" sz="2000"/>
              <a:t>The DCs undertook additional training on areas of ability needs where they already had some experience or wanted to build their knowledge.</a:t>
            </a:r>
          </a:p>
          <a:p>
            <a:pPr marL="285750" indent="-285750">
              <a:buFont typeface="Arial" panose="020B0604020202020204" pitchFamily="34" charset="0"/>
              <a:buChar char="•"/>
            </a:pPr>
            <a:r>
              <a:rPr lang="en-GB" sz="2000"/>
              <a:t>A Disability Champions Help Desk was set up as a secondary forum alongside the general Module’s Tutor Forum</a:t>
            </a:r>
          </a:p>
          <a:p>
            <a:pPr marL="342900" indent="-342900">
              <a:buFont typeface="Arial" panose="020B0604020202020204" pitchFamily="34" charset="0"/>
              <a:buChar char="•"/>
            </a:pPr>
            <a:endParaRPr lang="en-GB"/>
          </a:p>
        </p:txBody>
      </p:sp>
      <p:pic>
        <p:nvPicPr>
          <p:cNvPr id="13" name="Picture 12">
            <a:extLst>
              <a:ext uri="{FF2B5EF4-FFF2-40B4-BE49-F238E27FC236}">
                <a16:creationId xmlns:a16="http://schemas.microsoft.com/office/drawing/2014/main" id="{275707D8-0A3A-8B79-48AA-A69757889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12" y="3429000"/>
            <a:ext cx="3201170" cy="3201170"/>
          </a:xfrm>
          <a:prstGeom prst="rect">
            <a:avLst/>
          </a:prstGeom>
        </p:spPr>
      </p:pic>
      <p:pic>
        <p:nvPicPr>
          <p:cNvPr id="18" name="Picture 17">
            <a:extLst>
              <a:ext uri="{FF2B5EF4-FFF2-40B4-BE49-F238E27FC236}">
                <a16:creationId xmlns:a16="http://schemas.microsoft.com/office/drawing/2014/main" id="{C2DCB3E5-8743-43F7-5CE2-7240C14AA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395" y="1297511"/>
            <a:ext cx="4268225" cy="3201169"/>
          </a:xfrm>
          <a:prstGeom prst="rect">
            <a:avLst/>
          </a:prstGeom>
        </p:spPr>
      </p:pic>
    </p:spTree>
    <p:extLst>
      <p:ext uri="{BB962C8B-B14F-4D97-AF65-F5344CB8AC3E}">
        <p14:creationId xmlns:p14="http://schemas.microsoft.com/office/powerpoint/2010/main" val="122102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p:txBody>
          <a:bodyPr/>
          <a:lstStyle/>
          <a:p>
            <a:r>
              <a:rPr lang="en-GB" sz="3600"/>
              <a:t>Resources and delivery </a:t>
            </a:r>
          </a:p>
          <a:p>
            <a:endParaRPr lang="en-GB"/>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89374" y="1459221"/>
            <a:ext cx="6264352" cy="2439435"/>
          </a:xfrm>
        </p:spPr>
        <p:txBody>
          <a:bodyPr/>
          <a:lstStyle/>
          <a:p>
            <a:pPr marL="285750" indent="-285750">
              <a:buFont typeface="Arial" panose="020B0604020202020204" pitchFamily="34" charset="0"/>
              <a:buChar char="•"/>
            </a:pPr>
            <a:r>
              <a:rPr lang="en-GB" sz="2000"/>
              <a:t>The Disability Champions manned the Disability Champions Help Desk to answer any incoming queries from ALs on the module. They offered peer-to-peer assistance for disability or mental health teaching inquiries and encouraged other ALs to share strategies that they had found effective in similar circumstances.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The Disability Champions team, along with the Staff Tutors, created a set of resources (the Disability Champions Toolkit) that were easy to access for time poor ALs, within a dedicated VLE. </a:t>
            </a:r>
          </a:p>
          <a:p>
            <a:pPr marL="285750" indent="-285750">
              <a:buFont typeface="Arial" panose="020B0604020202020204" pitchFamily="34" charset="0"/>
              <a:buChar char="•"/>
            </a:pPr>
            <a:endParaRPr lang="en-GB" sz="2000"/>
          </a:p>
          <a:p>
            <a:pPr marL="342900" indent="-342900">
              <a:buFont typeface="Arial" panose="020B0604020202020204" pitchFamily="34" charset="0"/>
              <a:buChar char="•"/>
            </a:pPr>
            <a:endParaRPr lang="en-GB"/>
          </a:p>
        </p:txBody>
      </p:sp>
      <p:pic>
        <p:nvPicPr>
          <p:cNvPr id="2" name="Picture 1">
            <a:extLst>
              <a:ext uri="{FF2B5EF4-FFF2-40B4-BE49-F238E27FC236}">
                <a16:creationId xmlns:a16="http://schemas.microsoft.com/office/drawing/2014/main" id="{10B035B5-B7D1-FA9E-8163-274EA777D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893" y="2101516"/>
            <a:ext cx="5032500" cy="3484038"/>
          </a:xfrm>
          <a:prstGeom prst="rect">
            <a:avLst/>
          </a:prstGeom>
        </p:spPr>
      </p:pic>
    </p:spTree>
    <p:extLst>
      <p:ext uri="{BB962C8B-B14F-4D97-AF65-F5344CB8AC3E}">
        <p14:creationId xmlns:p14="http://schemas.microsoft.com/office/powerpoint/2010/main" val="233367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5ACDAD4-FF8E-4208-FF2D-6070C92B100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2895024" y="1012652"/>
            <a:ext cx="6401952" cy="5556301"/>
          </a:xfrm>
          <a:prstGeom prst="rect">
            <a:avLst/>
          </a:prstGeom>
          <a:noFill/>
          <a:ln>
            <a:solidFill>
              <a:schemeClr val="bg1"/>
            </a:solidFill>
          </a:ln>
        </p:spPr>
      </p:pic>
      <p:sp>
        <p:nvSpPr>
          <p:cNvPr id="2" name="TextBox 1">
            <a:extLst>
              <a:ext uri="{FF2B5EF4-FFF2-40B4-BE49-F238E27FC236}">
                <a16:creationId xmlns:a16="http://schemas.microsoft.com/office/drawing/2014/main" id="{769F0E33-1CC6-0323-9EE1-D47F6B29E586}"/>
              </a:ext>
            </a:extLst>
          </p:cNvPr>
          <p:cNvSpPr txBox="1"/>
          <p:nvPr/>
        </p:nvSpPr>
        <p:spPr>
          <a:xfrm>
            <a:off x="327968" y="162163"/>
            <a:ext cx="10807767" cy="646331"/>
          </a:xfrm>
          <a:prstGeom prst="rect">
            <a:avLst/>
          </a:prstGeom>
          <a:noFill/>
        </p:spPr>
        <p:txBody>
          <a:bodyPr wrap="none" rtlCol="0">
            <a:spAutoFit/>
          </a:bodyPr>
          <a:lstStyle/>
          <a:p>
            <a:r>
              <a:rPr lang="en-GB" sz="3600" b="1">
                <a:solidFill>
                  <a:schemeClr val="bg1"/>
                </a:solidFill>
              </a:rPr>
              <a:t>Disability Champions Helpdesk – </a:t>
            </a:r>
            <a:r>
              <a:rPr lang="en-GB" sz="2400" b="1">
                <a:solidFill>
                  <a:schemeClr val="bg1"/>
                </a:solidFill>
              </a:rPr>
              <a:t>on U101 tutor site </a:t>
            </a:r>
            <a:endParaRPr lang="en-GB" sz="3600" b="1">
              <a:solidFill>
                <a:schemeClr val="bg1"/>
              </a:solidFill>
            </a:endParaRPr>
          </a:p>
        </p:txBody>
      </p:sp>
      <p:sp>
        <p:nvSpPr>
          <p:cNvPr id="3" name="Rectangle 2">
            <a:extLst>
              <a:ext uri="{FF2B5EF4-FFF2-40B4-BE49-F238E27FC236}">
                <a16:creationId xmlns:a16="http://schemas.microsoft.com/office/drawing/2014/main" id="{7C212D66-55C4-DA0D-8D21-59454AEA252E}"/>
              </a:ext>
            </a:extLst>
          </p:cNvPr>
          <p:cNvSpPr/>
          <p:nvPr/>
        </p:nvSpPr>
        <p:spPr>
          <a:xfrm>
            <a:off x="11235154" y="6279906"/>
            <a:ext cx="956846" cy="578094"/>
          </a:xfrm>
          <a:prstGeom prst="rect">
            <a:avLst/>
          </a:prstGeom>
          <a:solidFill>
            <a:srgbClr val="0606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4454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EBED418186144FBB1880A2C96AFB28" ma:contentTypeVersion="13" ma:contentTypeDescription="Create a new document." ma:contentTypeScope="" ma:versionID="4ebbf754f270a242c38e5cc409efbb85">
  <xsd:schema xmlns:xsd="http://www.w3.org/2001/XMLSchema" xmlns:xs="http://www.w3.org/2001/XMLSchema" xmlns:p="http://schemas.microsoft.com/office/2006/metadata/properties" xmlns:ns2="56d832e6-0afe-43c7-ad85-a9811c52c313" xmlns:ns3="c1ea46f9-da1b-4e89-ac59-49e19f8648d9" targetNamespace="http://schemas.microsoft.com/office/2006/metadata/properties" ma:root="true" ma:fieldsID="8199f8be5a121a119bcf06b9ef657513" ns2:_="" ns3:_="">
    <xsd:import namespace="56d832e6-0afe-43c7-ad85-a9811c52c313"/>
    <xsd:import namespace="c1ea46f9-da1b-4e89-ac59-49e19f8648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832e6-0afe-43c7-ad85-a9811c52c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ea46f9-da1b-4e89-ac59-49e19f8648d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1ea46f9-da1b-4e89-ac59-49e19f8648d9">
      <UserInfo>
        <DisplayName>Diane.Ford</DisplayName>
        <AccountId>17</AccountId>
        <AccountType/>
      </UserInfo>
      <UserInfo>
        <DisplayName>Theodora.Philcox</DisplayName>
        <AccountId>13</AccountId>
        <AccountType/>
      </UserInfo>
      <UserInfo>
        <DisplayName>Lisa.Bowers</DisplayName>
        <AccountId>10</AccountId>
        <AccountType/>
      </UserInfo>
    </SharedWithUsers>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6900CC70-09BD-4FF4-91CE-8F356CFFFDC9}">
  <ds:schemaRefs>
    <ds:schemaRef ds:uri="56d832e6-0afe-43c7-ad85-a9811c52c313"/>
    <ds:schemaRef ds:uri="c1ea46f9-da1b-4e89-ac59-49e19f8648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1F123D-72E4-47AA-AF87-050EE8541186}">
  <ds:schemaRefs>
    <ds:schemaRef ds:uri="56d832e6-0afe-43c7-ad85-a9811c52c313"/>
    <ds:schemaRef ds:uri="c1ea46f9-da1b-4e89-ac59-49e19f8648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1806</Words>
  <Application>Microsoft Office PowerPoint</Application>
  <PresentationFormat>Widescreen</PresentationFormat>
  <Paragraphs>170</Paragraphs>
  <Slides>23</Slides>
  <Notes>23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Calibri Light</vt:lpstr>
      <vt:lpstr>Poppins</vt:lpstr>
      <vt:lpstr>Poppins SemiBold</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Disability Champions Helpdesk - tutor comments: U101 tutor survey Feb 2021</vt:lpstr>
      <vt:lpstr>Disability Champions Toolkit – tutor comments  (U101 tutor Survey Feb 2021) </vt:lpstr>
      <vt:lpstr>PowerPoint Presentation</vt:lpstr>
      <vt:lpstr>PowerPoint Presentation</vt:lpstr>
      <vt:lpstr>PowerPoint Presentation</vt:lpstr>
      <vt:lpstr>What tutors found helpful from the personas  (U101 tutor survey May 2021)</vt:lpstr>
      <vt:lpstr>PowerPoint Presentation</vt:lpstr>
      <vt:lpstr>PowerPoint Presentation</vt:lpstr>
      <vt:lpstr>PowerPoint Presentation</vt:lpstr>
      <vt:lpstr>Was the project successful?</vt:lpstr>
      <vt:lpstr>Slide Title 6</vt:lpstr>
      <vt:lpstr>Dissemination &amp; impact</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3</cp:revision>
  <dcterms:created xsi:type="dcterms:W3CDTF">2022-10-21T14:33:01Z</dcterms:created>
  <dcterms:modified xsi:type="dcterms:W3CDTF">2024-02-22T12:15:41Z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0x010100F0EBED418186144FBB1880A2C96AFB28</vt:lpwstr>
  </property>
  <property fmtid="{D5CDD505-2E9C-101B-9397-08002B2CF9AE}" pid="3" name="MediaServiceImageTags">
    <vt:lpwstr/>
  </property>
</Properties>
</file>