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26"/>
  </p:notesMasterIdLst>
  <p:handoutMasterIdLst>
    <p:handoutMasterId r:id="rId27"/>
  </p:handoutMasterIdLst>
  <p:sldIdLst>
    <p:sldId id="257" r:id="rId9"/>
    <p:sldId id="305" r:id="rId10"/>
    <p:sldId id="335" r:id="rId11"/>
    <p:sldId id="285" r:id="rId12"/>
    <p:sldId id="333" r:id="rId13"/>
    <p:sldId id="307" r:id="rId14"/>
    <p:sldId id="334" r:id="rId15"/>
    <p:sldId id="272" r:id="rId16"/>
    <p:sldId id="342" r:id="rId17"/>
    <p:sldId id="343" r:id="rId18"/>
    <p:sldId id="345" r:id="rId19"/>
    <p:sldId id="339" r:id="rId20"/>
    <p:sldId id="340" r:id="rId21"/>
    <p:sldId id="344" r:id="rId22"/>
    <p:sldId id="341" r:id="rId23"/>
    <p:sldId id="337" r:id="rId24"/>
    <p:sldId id="30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BE83B0-E926-2982-3052-0DDE13F59EB7}" v="23" dt="2023-10-18T09:48:37.737"/>
    <p1510:client id="{1775617C-4717-7616-DE0B-C94997D9F143}" v="106" dt="2023-10-18T09:42:09.1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p:cViewPr varScale="1">
        <p:scale>
          <a:sx n="81" d="100"/>
          <a:sy n="81" d="100"/>
        </p:scale>
        <p:origin x="725" y="77"/>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18/10/2023</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10/18/2023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a:t>
            </a:fld>
            <a:endParaRPr lang="en-US"/>
          </a:p>
        </p:txBody>
      </p:sp>
    </p:spTree>
    <p:extLst>
      <p:ext uri="{BB962C8B-B14F-4D97-AF65-F5344CB8AC3E}">
        <p14:creationId xmlns:p14="http://schemas.microsoft.com/office/powerpoint/2010/main" val="143961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1403712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670710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579164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2215054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8</a:t>
            </a:fld>
            <a:endParaRPr lang="en-US"/>
          </a:p>
        </p:txBody>
      </p:sp>
    </p:spTree>
    <p:extLst>
      <p:ext uri="{BB962C8B-B14F-4D97-AF65-F5344CB8AC3E}">
        <p14:creationId xmlns:p14="http://schemas.microsoft.com/office/powerpoint/2010/main" val="897579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17</a:t>
            </a:fld>
            <a:endParaRPr lang="en-US"/>
          </a:p>
        </p:txBody>
      </p:sp>
    </p:spTree>
    <p:extLst>
      <p:ext uri="{BB962C8B-B14F-4D97-AF65-F5344CB8AC3E}">
        <p14:creationId xmlns:p14="http://schemas.microsoft.com/office/powerpoint/2010/main" val="3445707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10/18/2023</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6C1387-B553-E425-AB80-D79F3959E8B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a:ln>
                  <a:noFill/>
                </a:ln>
                <a:solidFill>
                  <a:schemeClr val="tx1"/>
                </a:solidFill>
                <a:effectLst/>
                <a:uLnTx/>
                <a:uFillTx/>
                <a:latin typeface="Poppins" panose="00000500000000000000" pitchFamily="2" charset="0"/>
                <a:ea typeface="+mj-ea"/>
                <a:cs typeface="+mj-cs"/>
              </a:rPr>
              <a:t>Intro Slide Title 2</a:t>
            </a:r>
          </a:p>
        </p:txBody>
      </p:sp>
      <p:sp>
        <p:nvSpPr>
          <p:cNvPr id="13" name="Text Placeholder 12">
            <a:extLst>
              <a:ext uri="{FF2B5EF4-FFF2-40B4-BE49-F238E27FC236}">
                <a16:creationId xmlns:a16="http://schemas.microsoft.com/office/drawing/2014/main" id="{0D789673-899B-9530-E06E-2CBEAAC5BBD3}"/>
              </a:ext>
            </a:extLst>
          </p:cNvPr>
          <p:cNvSpPr>
            <a:spLocks noGrp="1"/>
          </p:cNvSpPr>
          <p:nvPr>
            <p:ph type="body" sz="quarter" idx="11"/>
          </p:nvPr>
        </p:nvSpPr>
        <p:spPr>
          <a:xfrm>
            <a:off x="408207" y="559121"/>
            <a:ext cx="7854050" cy="1800200"/>
          </a:xfrm>
        </p:spPr>
        <p:txBody>
          <a:bodyPr/>
          <a:lstStyle/>
          <a:p>
            <a:r>
              <a:rPr lang="en-GB" dirty="0"/>
              <a:t>Enabling students’ wellbeing in distance design education</a:t>
            </a:r>
          </a:p>
        </p:txBody>
      </p:sp>
      <p:sp>
        <p:nvSpPr>
          <p:cNvPr id="15" name="Text Placeholder 14">
            <a:extLst>
              <a:ext uri="{FF2B5EF4-FFF2-40B4-BE49-F238E27FC236}">
                <a16:creationId xmlns:a16="http://schemas.microsoft.com/office/drawing/2014/main" id="{B9CB7B41-81B8-6BFF-0525-1938D1A1CE42}"/>
              </a:ext>
            </a:extLst>
          </p:cNvPr>
          <p:cNvSpPr>
            <a:spLocks noGrp="1"/>
          </p:cNvSpPr>
          <p:nvPr>
            <p:ph type="body" sz="quarter" idx="13"/>
          </p:nvPr>
        </p:nvSpPr>
        <p:spPr/>
        <p:txBody>
          <a:bodyPr/>
          <a:lstStyle/>
          <a:p>
            <a:r>
              <a:rPr lang="en-GB" dirty="0"/>
              <a:t>Nicole Lotz  and Muriel </a:t>
            </a:r>
            <a:r>
              <a:rPr lang="en-GB" dirty="0" err="1"/>
              <a:t>Sippel</a:t>
            </a:r>
            <a:endParaRPr lang="en-GB" dirty="0"/>
          </a:p>
        </p:txBody>
      </p:sp>
      <p:sp>
        <p:nvSpPr>
          <p:cNvPr id="16" name="Text Placeholder 15">
            <a:extLst>
              <a:ext uri="{FF2B5EF4-FFF2-40B4-BE49-F238E27FC236}">
                <a16:creationId xmlns:a16="http://schemas.microsoft.com/office/drawing/2014/main" id="{1B9BFCD4-E09E-2A27-E5D0-B1F353A01007}"/>
              </a:ext>
            </a:extLst>
          </p:cNvPr>
          <p:cNvSpPr>
            <a:spLocks noGrp="1"/>
          </p:cNvSpPr>
          <p:nvPr>
            <p:ph type="body" sz="quarter" idx="14"/>
          </p:nvPr>
        </p:nvSpPr>
        <p:spPr/>
        <p:txBody>
          <a:bodyPr/>
          <a:lstStyle/>
          <a:p>
            <a:r>
              <a:rPr lang="en-GB" dirty="0"/>
              <a:t>E&amp;I STEM</a:t>
            </a:r>
          </a:p>
        </p:txBody>
      </p:sp>
      <p:sp>
        <p:nvSpPr>
          <p:cNvPr id="17" name="Text Placeholder 16">
            <a:extLst>
              <a:ext uri="{FF2B5EF4-FFF2-40B4-BE49-F238E27FC236}">
                <a16:creationId xmlns:a16="http://schemas.microsoft.com/office/drawing/2014/main" id="{ABAA5B4B-CAD8-F5E1-CB15-D341B6570DAE}"/>
              </a:ext>
            </a:extLst>
          </p:cNvPr>
          <p:cNvSpPr>
            <a:spLocks noGrp="1"/>
          </p:cNvSpPr>
          <p:nvPr>
            <p:ph type="body" sz="quarter" idx="15"/>
          </p:nvPr>
        </p:nvSpPr>
        <p:spPr/>
        <p:txBody>
          <a:bodyPr/>
          <a:lstStyle/>
          <a:p>
            <a:r>
              <a:rPr lang="en-GB" dirty="0"/>
              <a:t>18 October 2023</a:t>
            </a:r>
          </a:p>
        </p:txBody>
      </p:sp>
      <p:pic>
        <p:nvPicPr>
          <p:cNvPr id="9" name="Picture 2">
            <a:extLst>
              <a:ext uri="{FF2B5EF4-FFF2-40B4-BE49-F238E27FC236}">
                <a16:creationId xmlns:a16="http://schemas.microsoft.com/office/drawing/2014/main" id="{66B353C6-32AF-8F48-9280-2DEE9AD87E8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87152" y="5780486"/>
            <a:ext cx="2130419" cy="648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222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CE8351C-35C3-B641-A889-97749A68FA35}"/>
              </a:ext>
            </a:extLst>
          </p:cNvPr>
          <p:cNvSpPr>
            <a:spLocks noGrp="1"/>
          </p:cNvSpPr>
          <p:nvPr>
            <p:ph type="body" sz="quarter" idx="14"/>
          </p:nvPr>
        </p:nvSpPr>
        <p:spPr>
          <a:xfrm>
            <a:off x="1001105" y="2093471"/>
            <a:ext cx="5094895" cy="496800"/>
          </a:xfrm>
        </p:spPr>
        <p:txBody>
          <a:bodyPr/>
          <a:lstStyle/>
          <a:p>
            <a:r>
              <a:rPr lang="en-GB" b="1" dirty="0"/>
              <a:t>Barriers</a:t>
            </a:r>
          </a:p>
        </p:txBody>
      </p:sp>
      <p:sp>
        <p:nvSpPr>
          <p:cNvPr id="6" name="Text Placeholder 5">
            <a:extLst>
              <a:ext uri="{FF2B5EF4-FFF2-40B4-BE49-F238E27FC236}">
                <a16:creationId xmlns:a16="http://schemas.microsoft.com/office/drawing/2014/main" id="{0F8E6018-A04F-834F-87AD-24CF78143181}"/>
              </a:ext>
            </a:extLst>
          </p:cNvPr>
          <p:cNvSpPr>
            <a:spLocks noGrp="1"/>
          </p:cNvSpPr>
          <p:nvPr>
            <p:ph type="body" sz="quarter" idx="15"/>
          </p:nvPr>
        </p:nvSpPr>
        <p:spPr>
          <a:xfrm>
            <a:off x="1001105" y="2668673"/>
            <a:ext cx="5094895" cy="2991897"/>
          </a:xfrm>
        </p:spPr>
        <p:txBody>
          <a:bodyPr/>
          <a:lstStyle/>
          <a:p>
            <a:r>
              <a:rPr lang="en-GB" dirty="0">
                <a:effectLst/>
                <a:latin typeface="+mn-lt"/>
                <a:ea typeface="Calibri" panose="020F0502020204030204" pitchFamily="34" charset="0"/>
                <a:cs typeface="Times New Roman" panose="02020603050405020304" pitchFamily="18" charset="0"/>
              </a:rPr>
              <a:t>Following a creative flow is satisfying and creates positive emotions</a:t>
            </a:r>
          </a:p>
          <a:p>
            <a:r>
              <a:rPr lang="en-GB" dirty="0">
                <a:latin typeface="+mn-lt"/>
                <a:ea typeface="Calibri" panose="020F0502020204030204" pitchFamily="34" charset="0"/>
                <a:cs typeface="Times New Roman" panose="02020603050405020304" pitchFamily="18" charset="0"/>
              </a:rPr>
              <a:t>Develop passion for and attachment to project</a:t>
            </a:r>
            <a:endParaRPr lang="en-GB" dirty="0">
              <a:effectLst/>
              <a:latin typeface="+mn-lt"/>
              <a:ea typeface="Calibri" panose="020F0502020204030204" pitchFamily="34" charset="0"/>
              <a:cs typeface="Times New Roman" panose="02020603050405020304" pitchFamily="18" charset="0"/>
            </a:endParaRPr>
          </a:p>
          <a:p>
            <a:r>
              <a:rPr lang="en-GB" dirty="0">
                <a:latin typeface="+mn-lt"/>
                <a:cs typeface="Times New Roman" panose="02020603050405020304" pitchFamily="18" charset="0"/>
              </a:rPr>
              <a:t>But students overwork</a:t>
            </a:r>
          </a:p>
          <a:p>
            <a:r>
              <a:rPr lang="en-GB" dirty="0">
                <a:latin typeface="+mn-lt"/>
                <a:ea typeface="Calibri" panose="020F0502020204030204" pitchFamily="34" charset="0"/>
                <a:cs typeface="Times New Roman" panose="02020603050405020304" pitchFamily="18" charset="0"/>
              </a:rPr>
              <a:t>Overdrive can lead to obsessive loops when students no longer know when to stop designing</a:t>
            </a:r>
            <a:r>
              <a:rPr lang="en-GB" dirty="0">
                <a:latin typeface="+mn-lt"/>
              </a:rPr>
              <a:t> </a:t>
            </a:r>
          </a:p>
          <a:p>
            <a:r>
              <a:rPr lang="en-GB" dirty="0">
                <a:latin typeface="+mn-lt"/>
                <a:cs typeface="Times New Roman" panose="02020603050405020304" pitchFamily="18" charset="0"/>
              </a:rPr>
              <a:t>Negative impact includes </a:t>
            </a:r>
            <a:r>
              <a:rPr lang="en-GB" dirty="0">
                <a:effectLst/>
                <a:latin typeface="+mn-lt"/>
                <a:ea typeface="Calibri" panose="020F0502020204030204" pitchFamily="34" charset="0"/>
                <a:cs typeface="Times New Roman" panose="02020603050405020304" pitchFamily="18" charset="0"/>
              </a:rPr>
              <a:t>breaking study and life routine, sleep disturbance, a messy desk, or loss of daily self-care routines, such as exercise</a:t>
            </a:r>
            <a:r>
              <a:rPr lang="en-GB" dirty="0">
                <a:effectLst/>
                <a:latin typeface="+mn-lt"/>
              </a:rPr>
              <a:t> </a:t>
            </a:r>
          </a:p>
        </p:txBody>
      </p:sp>
      <p:sp>
        <p:nvSpPr>
          <p:cNvPr id="2" name="Text Placeholder 1">
            <a:extLst>
              <a:ext uri="{FF2B5EF4-FFF2-40B4-BE49-F238E27FC236}">
                <a16:creationId xmlns:a16="http://schemas.microsoft.com/office/drawing/2014/main" id="{52B61B2A-461D-0741-A0E6-311D1C746F9C}"/>
              </a:ext>
            </a:extLst>
          </p:cNvPr>
          <p:cNvSpPr>
            <a:spLocks noGrp="1"/>
          </p:cNvSpPr>
          <p:nvPr>
            <p:ph type="body" sz="quarter" idx="24"/>
          </p:nvPr>
        </p:nvSpPr>
        <p:spPr/>
        <p:txBody>
          <a:bodyPr/>
          <a:lstStyle/>
          <a:p>
            <a:r>
              <a:rPr lang="en-GB" sz="3200" dirty="0">
                <a:latin typeface="+mn-lt"/>
                <a:cs typeface="Poppins" pitchFamily="2" charset="77"/>
              </a:rPr>
              <a:t>Following the flow of creativity and knowing when to stop or move on</a:t>
            </a:r>
          </a:p>
        </p:txBody>
      </p:sp>
      <p:sp>
        <p:nvSpPr>
          <p:cNvPr id="14" name="Text Placeholder 4">
            <a:extLst>
              <a:ext uri="{FF2B5EF4-FFF2-40B4-BE49-F238E27FC236}">
                <a16:creationId xmlns:a16="http://schemas.microsoft.com/office/drawing/2014/main" id="{E9A92274-AF0F-494B-8A7D-B70F7298B847}"/>
              </a:ext>
            </a:extLst>
          </p:cNvPr>
          <p:cNvSpPr txBox="1">
            <a:spLocks/>
          </p:cNvSpPr>
          <p:nvPr/>
        </p:nvSpPr>
        <p:spPr>
          <a:xfrm>
            <a:off x="6625618" y="2093471"/>
            <a:ext cx="5094895" cy="496800"/>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Resolution</a:t>
            </a:r>
          </a:p>
        </p:txBody>
      </p:sp>
      <p:sp>
        <p:nvSpPr>
          <p:cNvPr id="15" name="Text Placeholder 5">
            <a:extLst>
              <a:ext uri="{FF2B5EF4-FFF2-40B4-BE49-F238E27FC236}">
                <a16:creationId xmlns:a16="http://schemas.microsoft.com/office/drawing/2014/main" id="{DD2CB41A-2299-BC41-BE46-95C992B3D87F}"/>
              </a:ext>
            </a:extLst>
          </p:cNvPr>
          <p:cNvSpPr txBox="1">
            <a:spLocks/>
          </p:cNvSpPr>
          <p:nvPr/>
        </p:nvSpPr>
        <p:spPr>
          <a:xfrm>
            <a:off x="6204476" y="2668674"/>
            <a:ext cx="5094895" cy="760325"/>
          </a:xfrm>
          <a:prstGeom prst="rect">
            <a:avLst/>
          </a:prstGeom>
        </p:spPr>
        <p:txBody>
          <a:bodyPr lIns="91440" tIns="45720" rIns="91440" bIns="45720" anchor="t">
            <a:noAutofit/>
          </a:bodyPr>
          <a:lstStyle>
            <a:lvl1pPr marL="285750" indent="-285750" algn="l" defTabSz="914400" rtl="0" eaLnBrk="1" latinLnBrk="0" hangingPunct="1">
              <a:lnSpc>
                <a:spcPct val="110000"/>
              </a:lnSpc>
              <a:spcBef>
                <a:spcPts val="0"/>
              </a:spcBef>
              <a:spcAft>
                <a:spcPts val="600"/>
              </a:spcAft>
              <a:buFontTx/>
              <a:buBlip>
                <a:blip r:embed="rId2"/>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effectLst/>
                <a:latin typeface="+mn-lt"/>
                <a:ea typeface="Calibri" panose="020F0502020204030204" pitchFamily="34" charset="0"/>
                <a:cs typeface="Times New Roman" panose="02020603050405020304" pitchFamily="18" charset="0"/>
              </a:rPr>
              <a:t>Break down assignments into smaller chunks with shorter creative flow phases</a:t>
            </a:r>
          </a:p>
          <a:p>
            <a:r>
              <a:rPr lang="en-GB" dirty="0">
                <a:effectLst/>
                <a:latin typeface="+mn-lt"/>
                <a:ea typeface="Calibri" panose="020F0502020204030204" pitchFamily="34" charset="0"/>
                <a:cs typeface="Times New Roman" panose="02020603050405020304" pitchFamily="18" charset="0"/>
              </a:rPr>
              <a:t>Get ideas out of their heads onto ‘paper’ or another medium</a:t>
            </a:r>
            <a:r>
              <a:rPr lang="en-GB" dirty="0">
                <a:effectLst/>
                <a:latin typeface="+mn-lt"/>
              </a:rPr>
              <a:t> </a:t>
            </a:r>
            <a:endParaRPr lang="en-GB" dirty="0">
              <a:effectLst/>
              <a:latin typeface="+mn-lt"/>
              <a:ea typeface="Calibri" panose="020F0502020204030204" pitchFamily="34" charset="0"/>
              <a:cs typeface="Times New Roman" panose="02020603050405020304" pitchFamily="18" charset="0"/>
            </a:endParaRPr>
          </a:p>
          <a:p>
            <a:r>
              <a:rPr lang="en-GB" dirty="0">
                <a:effectLst/>
                <a:latin typeface="+mn-lt"/>
                <a:ea typeface="Calibri" panose="020F0502020204030204" pitchFamily="34" charset="0"/>
                <a:cs typeface="Poppins" pitchFamily="2" charset="77"/>
              </a:rPr>
              <a:t>Use assignment template</a:t>
            </a:r>
            <a:r>
              <a:rPr lang="en-GB" dirty="0">
                <a:effectLst/>
                <a:latin typeface="+mn-lt"/>
                <a:cs typeface="Poppins" pitchFamily="2" charset="77"/>
              </a:rPr>
              <a:t> to capture </a:t>
            </a:r>
            <a:r>
              <a:rPr lang="en-GB" dirty="0">
                <a:latin typeface="+mn-lt"/>
                <a:ea typeface="Calibri" panose="020F0502020204030204" pitchFamily="34" charset="0"/>
                <a:cs typeface="Poppins" pitchFamily="2" charset="77"/>
              </a:rPr>
              <a:t>any ideas or relevant information in it, sort and edit later</a:t>
            </a:r>
          </a:p>
          <a:p>
            <a:r>
              <a:rPr lang="en-GB" dirty="0">
                <a:latin typeface="+mn-lt"/>
                <a:ea typeface="Calibri" panose="020F0502020204030204" pitchFamily="34" charset="0"/>
                <a:cs typeface="Poppins"/>
              </a:rPr>
              <a:t>Use frequent project-evaluations to facilitate moving on</a:t>
            </a:r>
          </a:p>
          <a:p>
            <a:r>
              <a:rPr lang="en-GB" dirty="0">
                <a:latin typeface="+mn-lt"/>
                <a:cs typeface="Poppins" pitchFamily="2" charset="77"/>
              </a:rPr>
              <a:t>Use recommended study time to determine when a project result is good enough</a:t>
            </a:r>
          </a:p>
          <a:p>
            <a:r>
              <a:rPr lang="en-GB" dirty="0">
                <a:latin typeface="+mn-lt"/>
                <a:cs typeface="Poppins"/>
              </a:rPr>
              <a:t>Use family and friends to monitor time spent</a:t>
            </a:r>
            <a:endParaRPr lang="en-GB" dirty="0">
              <a:latin typeface="+mn-lt"/>
              <a:cs typeface="Poppins" pitchFamily="2" charset="77"/>
            </a:endParaRPr>
          </a:p>
        </p:txBody>
      </p:sp>
    </p:spTree>
    <p:extLst>
      <p:ext uri="{BB962C8B-B14F-4D97-AF65-F5344CB8AC3E}">
        <p14:creationId xmlns:p14="http://schemas.microsoft.com/office/powerpoint/2010/main" val="643163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E2DF043-95A4-F54A-8E96-F29EE6A37747}"/>
              </a:ext>
            </a:extLst>
          </p:cNvPr>
          <p:cNvSpPr>
            <a:spLocks noGrp="1"/>
          </p:cNvSpPr>
          <p:nvPr>
            <p:ph type="body" sz="quarter" idx="12"/>
          </p:nvPr>
        </p:nvSpPr>
        <p:spPr/>
        <p:txBody>
          <a:bodyPr/>
          <a:lstStyle/>
          <a:p>
            <a:r>
              <a:rPr lang="en-GB" dirty="0"/>
              <a:t>Assessment feedback and tuition</a:t>
            </a:r>
          </a:p>
          <a:p>
            <a:endParaRPr lang="en-GB" dirty="0"/>
          </a:p>
        </p:txBody>
      </p:sp>
      <p:sp>
        <p:nvSpPr>
          <p:cNvPr id="11" name="Text Placeholder 10">
            <a:extLst>
              <a:ext uri="{FF2B5EF4-FFF2-40B4-BE49-F238E27FC236}">
                <a16:creationId xmlns:a16="http://schemas.microsoft.com/office/drawing/2014/main" id="{192491C3-5FBF-E145-9670-CDA9FB5C25D8}"/>
              </a:ext>
            </a:extLst>
          </p:cNvPr>
          <p:cNvSpPr>
            <a:spLocks noGrp="1"/>
          </p:cNvSpPr>
          <p:nvPr>
            <p:ph type="body" sz="quarter" idx="19"/>
          </p:nvPr>
        </p:nvSpPr>
        <p:spPr/>
        <p:txBody>
          <a:bodyPr/>
          <a:lstStyle/>
          <a:p>
            <a:r>
              <a:rPr lang="en-GB" dirty="0"/>
              <a:t>Curriculum design</a:t>
            </a:r>
          </a:p>
          <a:p>
            <a:endParaRPr lang="en-GB" dirty="0"/>
          </a:p>
        </p:txBody>
      </p:sp>
      <p:sp>
        <p:nvSpPr>
          <p:cNvPr id="12" name="Text Placeholder 11">
            <a:extLst>
              <a:ext uri="{FF2B5EF4-FFF2-40B4-BE49-F238E27FC236}">
                <a16:creationId xmlns:a16="http://schemas.microsoft.com/office/drawing/2014/main" id="{308EB851-6AC9-174B-9E58-C7251EABF49B}"/>
              </a:ext>
            </a:extLst>
          </p:cNvPr>
          <p:cNvSpPr>
            <a:spLocks noGrp="1"/>
          </p:cNvSpPr>
          <p:nvPr>
            <p:ph type="body" sz="quarter" idx="21"/>
          </p:nvPr>
        </p:nvSpPr>
        <p:spPr/>
        <p:txBody>
          <a:bodyPr/>
          <a:lstStyle/>
          <a:p>
            <a:r>
              <a:rPr lang="en-GB" dirty="0"/>
              <a:t>Further student suggestions for support (*embedded)</a:t>
            </a:r>
          </a:p>
        </p:txBody>
      </p:sp>
      <p:sp>
        <p:nvSpPr>
          <p:cNvPr id="7" name="Content Placeholder 6">
            <a:extLst>
              <a:ext uri="{FF2B5EF4-FFF2-40B4-BE49-F238E27FC236}">
                <a16:creationId xmlns:a16="http://schemas.microsoft.com/office/drawing/2014/main" id="{1FB4C8CD-FECA-A546-B60D-C44A63F9DB86}"/>
              </a:ext>
            </a:extLst>
          </p:cNvPr>
          <p:cNvSpPr>
            <a:spLocks noGrp="1"/>
          </p:cNvSpPr>
          <p:nvPr>
            <p:ph sz="half" idx="2"/>
          </p:nvPr>
        </p:nvSpPr>
        <p:spPr>
          <a:xfrm>
            <a:off x="1001105" y="2093471"/>
            <a:ext cx="4922617" cy="3621529"/>
          </a:xfrm>
        </p:spPr>
        <p:txBody>
          <a:bodyPr/>
          <a:lstStyle/>
          <a:p>
            <a:r>
              <a:rPr lang="en-GB" sz="1400" dirty="0">
                <a:latin typeface="Poppins" pitchFamily="2" charset="77"/>
                <a:cs typeface="Poppins" pitchFamily="2" charset="77"/>
              </a:rPr>
              <a:t>Open-themed projects to embed </a:t>
            </a:r>
            <a:r>
              <a:rPr lang="en-GB" sz="1400" dirty="0">
                <a:effectLst/>
                <a:latin typeface="Poppins" pitchFamily="2" charset="77"/>
                <a:ea typeface="Calibri" panose="020F0502020204030204" pitchFamily="34" charset="0"/>
                <a:cs typeface="Poppins" pitchFamily="2" charset="77"/>
              </a:rPr>
              <a:t>the individual interests into the project *</a:t>
            </a:r>
            <a:endParaRPr lang="en-GB" sz="1400" dirty="0">
              <a:effectLst/>
              <a:latin typeface="Poppins" pitchFamily="2" charset="77"/>
              <a:cs typeface="Poppins" pitchFamily="2" charset="77"/>
            </a:endParaRPr>
          </a:p>
          <a:p>
            <a:r>
              <a:rPr lang="en-GB" sz="1400" dirty="0">
                <a:latin typeface="Poppins" pitchFamily="2" charset="77"/>
                <a:cs typeface="Poppins" pitchFamily="2" charset="77"/>
              </a:rPr>
              <a:t>Soft deadlines and flexible submission formats *</a:t>
            </a:r>
          </a:p>
          <a:p>
            <a:r>
              <a:rPr lang="en-GB" sz="1400" dirty="0">
                <a:effectLst/>
                <a:latin typeface="Poppins" pitchFamily="2" charset="77"/>
                <a:ea typeface="Calibri" panose="020F0502020204030204" pitchFamily="34" charset="0"/>
                <a:cs typeface="Poppins" pitchFamily="2" charset="77"/>
              </a:rPr>
              <a:t>Choice to involve friends or family in collaborative learning tasks instead of peers *</a:t>
            </a:r>
            <a:endParaRPr lang="en-GB" sz="1400" dirty="0">
              <a:latin typeface="Poppins" pitchFamily="2" charset="77"/>
              <a:ea typeface="Calibri" panose="020F0502020204030204" pitchFamily="34" charset="0"/>
              <a:cs typeface="Poppins" pitchFamily="2" charset="77"/>
            </a:endParaRPr>
          </a:p>
          <a:p>
            <a:r>
              <a:rPr lang="en-GB" sz="1400" dirty="0">
                <a:latin typeface="Poppins" pitchFamily="2" charset="77"/>
                <a:cs typeface="Poppins" pitchFamily="2" charset="77"/>
              </a:rPr>
              <a:t>Frequent and timely formative feedback</a:t>
            </a:r>
          </a:p>
          <a:p>
            <a:r>
              <a:rPr lang="en-GB" sz="1400" dirty="0">
                <a:latin typeface="Poppins" pitchFamily="2" charset="77"/>
                <a:cs typeface="Poppins" pitchFamily="2" charset="77"/>
              </a:rPr>
              <a:t>Instant chat (tutor group or peer group possibly with MHFA AL)</a:t>
            </a:r>
          </a:p>
          <a:p>
            <a:r>
              <a:rPr lang="en-GB" sz="1400" dirty="0">
                <a:latin typeface="Poppins" pitchFamily="2" charset="77"/>
                <a:ea typeface="Calibri" panose="020F0502020204030204" pitchFamily="34" charset="0"/>
                <a:cs typeface="Poppins" pitchFamily="2" charset="77"/>
              </a:rPr>
              <a:t>A</a:t>
            </a:r>
            <a:r>
              <a:rPr lang="en-GB" sz="1400" dirty="0">
                <a:effectLst/>
                <a:latin typeface="Poppins" pitchFamily="2" charset="77"/>
                <a:ea typeface="Calibri" panose="020F0502020204030204" pitchFamily="34" charset="0"/>
                <a:cs typeface="Poppins" pitchFamily="2" charset="77"/>
              </a:rPr>
              <a:t>udio or video instructions and feedback (tone of voice!) *</a:t>
            </a:r>
          </a:p>
          <a:p>
            <a:r>
              <a:rPr lang="en-GB" sz="1400" dirty="0">
                <a:latin typeface="Poppins" pitchFamily="2" charset="77"/>
                <a:ea typeface="Calibri" panose="020F0502020204030204" pitchFamily="34" charset="0"/>
                <a:cs typeface="Poppins" pitchFamily="2" charset="77"/>
              </a:rPr>
              <a:t>A</a:t>
            </a:r>
            <a:r>
              <a:rPr lang="en-GB" sz="1400" dirty="0">
                <a:effectLst/>
                <a:latin typeface="Poppins" pitchFamily="2" charset="77"/>
                <a:ea typeface="Calibri" panose="020F0502020204030204" pitchFamily="34" charset="0"/>
                <a:cs typeface="Poppins" pitchFamily="2" charset="77"/>
              </a:rPr>
              <a:t>head and behind tutorials</a:t>
            </a:r>
          </a:p>
          <a:p>
            <a:r>
              <a:rPr lang="en-GB" sz="1400" dirty="0">
                <a:latin typeface="Poppins" pitchFamily="2" charset="77"/>
                <a:cs typeface="Poppins" pitchFamily="2" charset="77"/>
              </a:rPr>
              <a:t>Proactive tuition offer (don’t dare to speak up)</a:t>
            </a:r>
            <a:endParaRPr lang="en-GB" sz="1400" dirty="0"/>
          </a:p>
        </p:txBody>
      </p:sp>
      <p:sp>
        <p:nvSpPr>
          <p:cNvPr id="10" name="Content Placeholder 9">
            <a:extLst>
              <a:ext uri="{FF2B5EF4-FFF2-40B4-BE49-F238E27FC236}">
                <a16:creationId xmlns:a16="http://schemas.microsoft.com/office/drawing/2014/main" id="{69CC71DC-B88D-4440-A5D0-BF512935C5E4}"/>
              </a:ext>
            </a:extLst>
          </p:cNvPr>
          <p:cNvSpPr>
            <a:spLocks noGrp="1"/>
          </p:cNvSpPr>
          <p:nvPr>
            <p:ph sz="half" idx="18"/>
          </p:nvPr>
        </p:nvSpPr>
        <p:spPr>
          <a:xfrm>
            <a:off x="6288724" y="2093471"/>
            <a:ext cx="4922617" cy="3621529"/>
          </a:xfrm>
        </p:spPr>
        <p:txBody>
          <a:bodyPr lIns="91440" tIns="45720" rIns="91440" bIns="45720" anchor="t">
            <a:noAutofit/>
          </a:bodyPr>
          <a:lstStyle/>
          <a:p>
            <a:r>
              <a:rPr lang="en-GB" sz="1400" dirty="0">
                <a:effectLst/>
                <a:latin typeface="Poppins" pitchFamily="2" charset="77"/>
                <a:ea typeface="Calibri" panose="020F0502020204030204" pitchFamily="34" charset="0"/>
                <a:cs typeface="Poppins" pitchFamily="2" charset="77"/>
              </a:rPr>
              <a:t>Wellbeing activities combined with subject curriculum and embedded in VLE tools </a:t>
            </a:r>
          </a:p>
          <a:p>
            <a:r>
              <a:rPr lang="en-GB" sz="1400" dirty="0">
                <a:latin typeface="Poppins" pitchFamily="2" charset="77"/>
                <a:ea typeface="Calibri" panose="020F0502020204030204" pitchFamily="34" charset="0"/>
                <a:cs typeface="Poppins" pitchFamily="2" charset="77"/>
              </a:rPr>
              <a:t>Discuss study routines and spaces that facilitate wellbeing *</a:t>
            </a:r>
            <a:endParaRPr lang="en-GB" sz="1400" dirty="0">
              <a:effectLst/>
              <a:latin typeface="Poppins" pitchFamily="2" charset="77"/>
              <a:ea typeface="Calibri" panose="020F0502020204030204" pitchFamily="34" charset="0"/>
              <a:cs typeface="Poppins" pitchFamily="2" charset="77"/>
            </a:endParaRPr>
          </a:p>
          <a:p>
            <a:r>
              <a:rPr lang="en-GB" sz="1400" dirty="0">
                <a:latin typeface="Poppins"/>
                <a:cs typeface="Poppins"/>
              </a:rPr>
              <a:t>Discuss over-criticality, that it can sometimes inhibit decision making, or how to overcome it</a:t>
            </a:r>
          </a:p>
          <a:p>
            <a:r>
              <a:rPr lang="en-GB" sz="1400" dirty="0">
                <a:latin typeface="Poppins"/>
                <a:cs typeface="Poppins"/>
              </a:rPr>
              <a:t>Teach quick evaluations after fast paste creative activities to instil good habits</a:t>
            </a:r>
          </a:p>
          <a:p>
            <a:r>
              <a:rPr lang="en-GB" sz="1400" dirty="0">
                <a:latin typeface="Poppins" pitchFamily="2" charset="77"/>
                <a:cs typeface="Poppins" pitchFamily="2" charset="77"/>
              </a:rPr>
              <a:t>Glossary *</a:t>
            </a:r>
          </a:p>
          <a:p>
            <a:r>
              <a:rPr lang="en-GB" sz="1400" dirty="0">
                <a:latin typeface="Poppins" pitchFamily="2" charset="77"/>
                <a:cs typeface="Poppins" pitchFamily="2" charset="77"/>
              </a:rPr>
              <a:t>Study planner: show theory or activity focus, show workload</a:t>
            </a:r>
          </a:p>
          <a:p>
            <a:endParaRPr lang="en-GB" sz="1400" dirty="0">
              <a:latin typeface="Poppins" pitchFamily="2" charset="77"/>
              <a:cs typeface="Poppins" pitchFamily="2" charset="77"/>
            </a:endParaRPr>
          </a:p>
          <a:p>
            <a:endParaRPr lang="en-GB" dirty="0"/>
          </a:p>
        </p:txBody>
      </p:sp>
    </p:spTree>
    <p:extLst>
      <p:ext uri="{BB962C8B-B14F-4D97-AF65-F5344CB8AC3E}">
        <p14:creationId xmlns:p14="http://schemas.microsoft.com/office/powerpoint/2010/main" val="2503610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80CE0C-B030-0843-AEA7-222CB7986470}"/>
              </a:ext>
            </a:extLst>
          </p:cNvPr>
          <p:cNvSpPr>
            <a:spLocks noGrp="1"/>
          </p:cNvSpPr>
          <p:nvPr>
            <p:ph type="body" sz="quarter" idx="24"/>
          </p:nvPr>
        </p:nvSpPr>
        <p:spPr/>
        <p:txBody>
          <a:bodyPr/>
          <a:lstStyle/>
          <a:p>
            <a:r>
              <a:rPr lang="en-GB" sz="3200" dirty="0">
                <a:cs typeface="Arial"/>
              </a:rPr>
              <a:t>Recommendations: Curriculum / Learning Design</a:t>
            </a:r>
            <a:endParaRPr lang="en-GB" dirty="0"/>
          </a:p>
        </p:txBody>
      </p:sp>
      <p:sp>
        <p:nvSpPr>
          <p:cNvPr id="3" name="Text Placeholder 2">
            <a:extLst>
              <a:ext uri="{FF2B5EF4-FFF2-40B4-BE49-F238E27FC236}">
                <a16:creationId xmlns:a16="http://schemas.microsoft.com/office/drawing/2014/main" id="{335AE6A4-7C3F-7143-B054-B960AD657CC9}"/>
              </a:ext>
            </a:extLst>
          </p:cNvPr>
          <p:cNvSpPr>
            <a:spLocks noGrp="1"/>
          </p:cNvSpPr>
          <p:nvPr>
            <p:ph type="body" sz="quarter" idx="25"/>
          </p:nvPr>
        </p:nvSpPr>
        <p:spPr/>
        <p:txBody>
          <a:bodyPr/>
          <a:lstStyle/>
          <a:p>
            <a:r>
              <a:rPr lang="en-GB" dirty="0"/>
              <a:t>Process</a:t>
            </a:r>
          </a:p>
        </p:txBody>
      </p:sp>
      <p:sp>
        <p:nvSpPr>
          <p:cNvPr id="4" name="Text Placeholder 3">
            <a:extLst>
              <a:ext uri="{FF2B5EF4-FFF2-40B4-BE49-F238E27FC236}">
                <a16:creationId xmlns:a16="http://schemas.microsoft.com/office/drawing/2014/main" id="{75F90EC3-C500-FE42-98B9-3A6227926A24}"/>
              </a:ext>
            </a:extLst>
          </p:cNvPr>
          <p:cNvSpPr>
            <a:spLocks noGrp="1"/>
          </p:cNvSpPr>
          <p:nvPr>
            <p:ph type="body" sz="quarter" idx="27"/>
          </p:nvPr>
        </p:nvSpPr>
        <p:spPr/>
        <p:txBody>
          <a:bodyPr/>
          <a:lstStyle/>
          <a:p>
            <a:r>
              <a:rPr lang="en-GB" sz="1600" dirty="0">
                <a:cs typeface="Arial" panose="020B0604020202020204"/>
              </a:rPr>
              <a:t>Build empathy of marginalised students’ experiences with module team</a:t>
            </a:r>
          </a:p>
          <a:p>
            <a:endParaRPr lang="en-GB" dirty="0"/>
          </a:p>
        </p:txBody>
      </p:sp>
      <p:sp>
        <p:nvSpPr>
          <p:cNvPr id="5" name="Text Placeholder 4">
            <a:extLst>
              <a:ext uri="{FF2B5EF4-FFF2-40B4-BE49-F238E27FC236}">
                <a16:creationId xmlns:a16="http://schemas.microsoft.com/office/drawing/2014/main" id="{EC5AEE0E-4BA1-1144-84D0-93AED42924C0}"/>
              </a:ext>
            </a:extLst>
          </p:cNvPr>
          <p:cNvSpPr>
            <a:spLocks noGrp="1"/>
          </p:cNvSpPr>
          <p:nvPr>
            <p:ph type="body" sz="quarter" idx="12"/>
          </p:nvPr>
        </p:nvSpPr>
        <p:spPr/>
        <p:txBody>
          <a:bodyPr/>
          <a:lstStyle/>
          <a:p>
            <a:r>
              <a:rPr lang="en-GB" dirty="0"/>
              <a:t>Personas / Stories</a:t>
            </a:r>
          </a:p>
        </p:txBody>
      </p:sp>
      <p:sp>
        <p:nvSpPr>
          <p:cNvPr id="6" name="Text Placeholder 5">
            <a:extLst>
              <a:ext uri="{FF2B5EF4-FFF2-40B4-BE49-F238E27FC236}">
                <a16:creationId xmlns:a16="http://schemas.microsoft.com/office/drawing/2014/main" id="{1CFBE46C-2CBF-9545-9767-57FF3D4E8EAD}"/>
              </a:ext>
            </a:extLst>
          </p:cNvPr>
          <p:cNvSpPr>
            <a:spLocks noGrp="1"/>
          </p:cNvSpPr>
          <p:nvPr>
            <p:ph type="body" sz="quarter" idx="28"/>
          </p:nvPr>
        </p:nvSpPr>
        <p:spPr/>
        <p:txBody>
          <a:bodyPr/>
          <a:lstStyle/>
          <a:p>
            <a:r>
              <a:rPr lang="en-GB" sz="1600" dirty="0">
                <a:cs typeface="Arial" panose="020B0604020202020204"/>
              </a:rPr>
              <a:t>Evaluate applicability of resolutions with a wider student population</a:t>
            </a:r>
            <a:endParaRPr lang="en-GB" sz="1600" dirty="0"/>
          </a:p>
        </p:txBody>
      </p:sp>
      <p:sp>
        <p:nvSpPr>
          <p:cNvPr id="7" name="Text Placeholder 6">
            <a:extLst>
              <a:ext uri="{FF2B5EF4-FFF2-40B4-BE49-F238E27FC236}">
                <a16:creationId xmlns:a16="http://schemas.microsoft.com/office/drawing/2014/main" id="{3254B1BF-E658-3E4D-8770-460DD9E77080}"/>
              </a:ext>
            </a:extLst>
          </p:cNvPr>
          <p:cNvSpPr>
            <a:spLocks noGrp="1"/>
          </p:cNvSpPr>
          <p:nvPr>
            <p:ph type="body" sz="quarter" idx="29"/>
          </p:nvPr>
        </p:nvSpPr>
        <p:spPr/>
        <p:txBody>
          <a:bodyPr/>
          <a:lstStyle/>
          <a:p>
            <a:r>
              <a:rPr lang="en-GB" dirty="0"/>
              <a:t>Prototype / Test</a:t>
            </a:r>
          </a:p>
        </p:txBody>
      </p:sp>
      <p:sp>
        <p:nvSpPr>
          <p:cNvPr id="8" name="Text Placeholder 7">
            <a:extLst>
              <a:ext uri="{FF2B5EF4-FFF2-40B4-BE49-F238E27FC236}">
                <a16:creationId xmlns:a16="http://schemas.microsoft.com/office/drawing/2014/main" id="{C14119C3-0106-9045-8FE4-1AE217AECD44}"/>
              </a:ext>
            </a:extLst>
          </p:cNvPr>
          <p:cNvSpPr>
            <a:spLocks noGrp="1"/>
          </p:cNvSpPr>
          <p:nvPr>
            <p:ph type="body" sz="quarter" idx="30"/>
          </p:nvPr>
        </p:nvSpPr>
        <p:spPr/>
        <p:txBody>
          <a:bodyPr/>
          <a:lstStyle/>
          <a:p>
            <a:r>
              <a:rPr lang="en-GB" sz="1600" dirty="0">
                <a:cs typeface="Arial" panose="020B0604020202020204"/>
              </a:rPr>
              <a:t>Feedback sessions with students and work closely with interns</a:t>
            </a:r>
            <a:endParaRPr lang="en-GB" sz="1600" dirty="0"/>
          </a:p>
        </p:txBody>
      </p:sp>
      <p:sp>
        <p:nvSpPr>
          <p:cNvPr id="9" name="Text Placeholder 8">
            <a:extLst>
              <a:ext uri="{FF2B5EF4-FFF2-40B4-BE49-F238E27FC236}">
                <a16:creationId xmlns:a16="http://schemas.microsoft.com/office/drawing/2014/main" id="{FA0519C8-5BAF-5946-B8DD-16635B2F8225}"/>
              </a:ext>
            </a:extLst>
          </p:cNvPr>
          <p:cNvSpPr>
            <a:spLocks noGrp="1"/>
          </p:cNvSpPr>
          <p:nvPr>
            <p:ph type="body" sz="quarter" idx="31"/>
          </p:nvPr>
        </p:nvSpPr>
        <p:spPr/>
        <p:txBody>
          <a:bodyPr/>
          <a:lstStyle/>
          <a:p>
            <a:r>
              <a:rPr lang="en-GB" dirty="0"/>
              <a:t>Co-design</a:t>
            </a:r>
          </a:p>
        </p:txBody>
      </p:sp>
    </p:spTree>
    <p:extLst>
      <p:ext uri="{BB962C8B-B14F-4D97-AF65-F5344CB8AC3E}">
        <p14:creationId xmlns:p14="http://schemas.microsoft.com/office/powerpoint/2010/main" val="1617872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80CE0C-B030-0843-AEA7-222CB7986470}"/>
              </a:ext>
            </a:extLst>
          </p:cNvPr>
          <p:cNvSpPr>
            <a:spLocks noGrp="1"/>
          </p:cNvSpPr>
          <p:nvPr>
            <p:ph type="body" sz="quarter" idx="24"/>
          </p:nvPr>
        </p:nvSpPr>
        <p:spPr/>
        <p:txBody>
          <a:bodyPr/>
          <a:lstStyle/>
          <a:p>
            <a:r>
              <a:rPr lang="en-GB" sz="3200" dirty="0">
                <a:cs typeface="Arial"/>
              </a:rPr>
              <a:t>Recommendations: Curriculum / Learning Design</a:t>
            </a:r>
            <a:endParaRPr lang="en-GB" dirty="0"/>
          </a:p>
        </p:txBody>
      </p:sp>
      <p:sp>
        <p:nvSpPr>
          <p:cNvPr id="3" name="Text Placeholder 2">
            <a:extLst>
              <a:ext uri="{FF2B5EF4-FFF2-40B4-BE49-F238E27FC236}">
                <a16:creationId xmlns:a16="http://schemas.microsoft.com/office/drawing/2014/main" id="{335AE6A4-7C3F-7143-B054-B960AD657CC9}"/>
              </a:ext>
            </a:extLst>
          </p:cNvPr>
          <p:cNvSpPr>
            <a:spLocks noGrp="1"/>
          </p:cNvSpPr>
          <p:nvPr>
            <p:ph type="body" sz="quarter" idx="25"/>
          </p:nvPr>
        </p:nvSpPr>
        <p:spPr/>
        <p:txBody>
          <a:bodyPr/>
          <a:lstStyle/>
          <a:p>
            <a:r>
              <a:rPr lang="en-GB" dirty="0"/>
              <a:t>Content</a:t>
            </a:r>
          </a:p>
        </p:txBody>
      </p:sp>
      <p:sp>
        <p:nvSpPr>
          <p:cNvPr id="4" name="Text Placeholder 3">
            <a:extLst>
              <a:ext uri="{FF2B5EF4-FFF2-40B4-BE49-F238E27FC236}">
                <a16:creationId xmlns:a16="http://schemas.microsoft.com/office/drawing/2014/main" id="{75F90EC3-C500-FE42-98B9-3A6227926A24}"/>
              </a:ext>
            </a:extLst>
          </p:cNvPr>
          <p:cNvSpPr>
            <a:spLocks noGrp="1"/>
          </p:cNvSpPr>
          <p:nvPr>
            <p:ph type="body" sz="quarter" idx="27"/>
          </p:nvPr>
        </p:nvSpPr>
        <p:spPr/>
        <p:txBody>
          <a:bodyPr/>
          <a:lstStyle/>
          <a:p>
            <a:r>
              <a:rPr lang="en-GB" sz="1600" dirty="0">
                <a:cs typeface="Arial" panose="020B0604020202020204"/>
              </a:rPr>
              <a:t>Themed to address marginalisation, broken in smaller chunks, discursive, formative feedback focus or soft deadlines (milestones)</a:t>
            </a:r>
            <a:endParaRPr lang="en-GB" dirty="0"/>
          </a:p>
        </p:txBody>
      </p:sp>
      <p:sp>
        <p:nvSpPr>
          <p:cNvPr id="5" name="Text Placeholder 4">
            <a:extLst>
              <a:ext uri="{FF2B5EF4-FFF2-40B4-BE49-F238E27FC236}">
                <a16:creationId xmlns:a16="http://schemas.microsoft.com/office/drawing/2014/main" id="{EC5AEE0E-4BA1-1144-84D0-93AED42924C0}"/>
              </a:ext>
            </a:extLst>
          </p:cNvPr>
          <p:cNvSpPr>
            <a:spLocks noGrp="1"/>
          </p:cNvSpPr>
          <p:nvPr>
            <p:ph type="body" sz="quarter" idx="12"/>
          </p:nvPr>
        </p:nvSpPr>
        <p:spPr/>
        <p:txBody>
          <a:bodyPr/>
          <a:lstStyle/>
          <a:p>
            <a:r>
              <a:rPr lang="en-GB" dirty="0"/>
              <a:t>Projects</a:t>
            </a:r>
          </a:p>
        </p:txBody>
      </p:sp>
      <p:sp>
        <p:nvSpPr>
          <p:cNvPr id="6" name="Text Placeholder 5">
            <a:extLst>
              <a:ext uri="{FF2B5EF4-FFF2-40B4-BE49-F238E27FC236}">
                <a16:creationId xmlns:a16="http://schemas.microsoft.com/office/drawing/2014/main" id="{1CFBE46C-2CBF-9545-9767-57FF3D4E8EAD}"/>
              </a:ext>
            </a:extLst>
          </p:cNvPr>
          <p:cNvSpPr>
            <a:spLocks noGrp="1"/>
          </p:cNvSpPr>
          <p:nvPr>
            <p:ph type="body" sz="quarter" idx="28"/>
          </p:nvPr>
        </p:nvSpPr>
        <p:spPr/>
        <p:txBody>
          <a:bodyPr lIns="216000" tIns="108000" rIns="216000" bIns="72000" anchor="t"/>
          <a:lstStyle/>
          <a:p>
            <a:r>
              <a:rPr lang="en-GB" sz="1600" dirty="0">
                <a:latin typeface="Poppins"/>
                <a:cs typeface="Arial" panose="020B0604020202020204"/>
              </a:rPr>
              <a:t>Integrate mental health and wellbeing support throughout materials</a:t>
            </a:r>
          </a:p>
        </p:txBody>
      </p:sp>
      <p:sp>
        <p:nvSpPr>
          <p:cNvPr id="7" name="Text Placeholder 6">
            <a:extLst>
              <a:ext uri="{FF2B5EF4-FFF2-40B4-BE49-F238E27FC236}">
                <a16:creationId xmlns:a16="http://schemas.microsoft.com/office/drawing/2014/main" id="{3254B1BF-E658-3E4D-8770-460DD9E77080}"/>
              </a:ext>
            </a:extLst>
          </p:cNvPr>
          <p:cNvSpPr>
            <a:spLocks noGrp="1"/>
          </p:cNvSpPr>
          <p:nvPr>
            <p:ph type="body" sz="quarter" idx="29"/>
          </p:nvPr>
        </p:nvSpPr>
        <p:spPr/>
        <p:txBody>
          <a:bodyPr/>
          <a:lstStyle/>
          <a:p>
            <a:r>
              <a:rPr lang="en-GB" sz="1800" dirty="0">
                <a:cs typeface="Arial" panose="020B0604020202020204"/>
              </a:rPr>
              <a:t>Curriculum </a:t>
            </a:r>
            <a:endParaRPr lang="en-GB" dirty="0"/>
          </a:p>
        </p:txBody>
      </p:sp>
      <p:sp>
        <p:nvSpPr>
          <p:cNvPr id="8" name="Text Placeholder 7">
            <a:extLst>
              <a:ext uri="{FF2B5EF4-FFF2-40B4-BE49-F238E27FC236}">
                <a16:creationId xmlns:a16="http://schemas.microsoft.com/office/drawing/2014/main" id="{C14119C3-0106-9045-8FE4-1AE217AECD44}"/>
              </a:ext>
            </a:extLst>
          </p:cNvPr>
          <p:cNvSpPr>
            <a:spLocks noGrp="1"/>
          </p:cNvSpPr>
          <p:nvPr>
            <p:ph type="body" sz="quarter" idx="30"/>
          </p:nvPr>
        </p:nvSpPr>
        <p:spPr/>
        <p:txBody>
          <a:bodyPr lIns="216000" tIns="108000" rIns="216000" bIns="72000" anchor="t"/>
          <a:lstStyle/>
          <a:p>
            <a:r>
              <a:rPr lang="en-GB" sz="1600" dirty="0">
                <a:latin typeface="Poppins"/>
                <a:cs typeface="Arial" panose="020B0604020202020204"/>
              </a:rPr>
              <a:t>Offer students options to work with others, if not peers then friends and family, people they are more familiar with to give a more secure feeling.</a:t>
            </a:r>
          </a:p>
        </p:txBody>
      </p:sp>
      <p:sp>
        <p:nvSpPr>
          <p:cNvPr id="9" name="Text Placeholder 8">
            <a:extLst>
              <a:ext uri="{FF2B5EF4-FFF2-40B4-BE49-F238E27FC236}">
                <a16:creationId xmlns:a16="http://schemas.microsoft.com/office/drawing/2014/main" id="{FA0519C8-5BAF-5946-B8DD-16635B2F8225}"/>
              </a:ext>
            </a:extLst>
          </p:cNvPr>
          <p:cNvSpPr>
            <a:spLocks noGrp="1"/>
          </p:cNvSpPr>
          <p:nvPr>
            <p:ph type="body" sz="quarter" idx="31"/>
          </p:nvPr>
        </p:nvSpPr>
        <p:spPr/>
        <p:txBody>
          <a:bodyPr/>
          <a:lstStyle/>
          <a:p>
            <a:r>
              <a:rPr lang="en-GB" sz="1800" dirty="0">
                <a:cs typeface="Arial" panose="020B0604020202020204"/>
              </a:rPr>
              <a:t>Collaboration</a:t>
            </a:r>
            <a:endParaRPr lang="en-GB" dirty="0"/>
          </a:p>
        </p:txBody>
      </p:sp>
    </p:spTree>
    <p:extLst>
      <p:ext uri="{BB962C8B-B14F-4D97-AF65-F5344CB8AC3E}">
        <p14:creationId xmlns:p14="http://schemas.microsoft.com/office/powerpoint/2010/main" val="1941580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40461EC-F4AE-0848-9371-06D11E9F67F1}"/>
              </a:ext>
            </a:extLst>
          </p:cNvPr>
          <p:cNvSpPr>
            <a:spLocks noGrp="1"/>
          </p:cNvSpPr>
          <p:nvPr>
            <p:ph type="body" sz="quarter" idx="24"/>
          </p:nvPr>
        </p:nvSpPr>
        <p:spPr/>
        <p:txBody>
          <a:bodyPr/>
          <a:lstStyle/>
          <a:p>
            <a:r>
              <a:rPr lang="en-GB" dirty="0"/>
              <a:t>Recommendations: Tuition</a:t>
            </a:r>
          </a:p>
        </p:txBody>
      </p:sp>
      <p:sp>
        <p:nvSpPr>
          <p:cNvPr id="15" name="Text Placeholder 14">
            <a:extLst>
              <a:ext uri="{FF2B5EF4-FFF2-40B4-BE49-F238E27FC236}">
                <a16:creationId xmlns:a16="http://schemas.microsoft.com/office/drawing/2014/main" id="{0D70C8B9-6C61-BB41-8CD2-69D01198ED29}"/>
              </a:ext>
            </a:extLst>
          </p:cNvPr>
          <p:cNvSpPr>
            <a:spLocks noGrp="1"/>
          </p:cNvSpPr>
          <p:nvPr>
            <p:ph type="body" sz="quarter" idx="27"/>
          </p:nvPr>
        </p:nvSpPr>
        <p:spPr/>
        <p:txBody>
          <a:bodyPr/>
          <a:lstStyle/>
          <a:p>
            <a:r>
              <a:rPr lang="en-GB" dirty="0">
                <a:cs typeface="Arial" panose="020B0604020202020204"/>
              </a:rPr>
              <a:t>Encourage contact and respond to emails as soon as you can (preferred to forum and phone or AC), simple language, stop overthinking</a:t>
            </a:r>
            <a:endParaRPr lang="en-GB" dirty="0"/>
          </a:p>
        </p:txBody>
      </p:sp>
      <p:sp>
        <p:nvSpPr>
          <p:cNvPr id="12" name="Text Placeholder 11">
            <a:extLst>
              <a:ext uri="{FF2B5EF4-FFF2-40B4-BE49-F238E27FC236}">
                <a16:creationId xmlns:a16="http://schemas.microsoft.com/office/drawing/2014/main" id="{405E607F-E718-D843-944C-135C1FF540F2}"/>
              </a:ext>
            </a:extLst>
          </p:cNvPr>
          <p:cNvSpPr>
            <a:spLocks noGrp="1"/>
          </p:cNvSpPr>
          <p:nvPr>
            <p:ph type="body" sz="quarter" idx="12"/>
          </p:nvPr>
        </p:nvSpPr>
        <p:spPr/>
        <p:txBody>
          <a:bodyPr/>
          <a:lstStyle/>
          <a:p>
            <a:r>
              <a:rPr lang="en-GB" dirty="0"/>
              <a:t>Email</a:t>
            </a:r>
          </a:p>
        </p:txBody>
      </p:sp>
      <p:sp>
        <p:nvSpPr>
          <p:cNvPr id="16" name="Text Placeholder 15">
            <a:extLst>
              <a:ext uri="{FF2B5EF4-FFF2-40B4-BE49-F238E27FC236}">
                <a16:creationId xmlns:a16="http://schemas.microsoft.com/office/drawing/2014/main" id="{73F84B93-4C63-7849-A63F-F4633F0224F9}"/>
              </a:ext>
            </a:extLst>
          </p:cNvPr>
          <p:cNvSpPr>
            <a:spLocks noGrp="1"/>
          </p:cNvSpPr>
          <p:nvPr>
            <p:ph type="body" sz="quarter" idx="28"/>
          </p:nvPr>
        </p:nvSpPr>
        <p:spPr/>
        <p:txBody>
          <a:bodyPr/>
          <a:lstStyle/>
          <a:p>
            <a:r>
              <a:rPr lang="en-GB" dirty="0">
                <a:cs typeface="Arial" panose="020B0604020202020204"/>
              </a:rPr>
              <a:t>Referring a student is not always the right approach, students do value specialist support from their module tutor</a:t>
            </a:r>
          </a:p>
        </p:txBody>
      </p:sp>
      <p:sp>
        <p:nvSpPr>
          <p:cNvPr id="17" name="Text Placeholder 16">
            <a:extLst>
              <a:ext uri="{FF2B5EF4-FFF2-40B4-BE49-F238E27FC236}">
                <a16:creationId xmlns:a16="http://schemas.microsoft.com/office/drawing/2014/main" id="{C14C9152-8E83-444F-898E-D897EBBED759}"/>
              </a:ext>
            </a:extLst>
          </p:cNvPr>
          <p:cNvSpPr>
            <a:spLocks noGrp="1"/>
          </p:cNvSpPr>
          <p:nvPr>
            <p:ph type="body" sz="quarter" idx="29"/>
          </p:nvPr>
        </p:nvSpPr>
        <p:spPr/>
        <p:txBody>
          <a:bodyPr/>
          <a:lstStyle/>
          <a:p>
            <a:r>
              <a:rPr lang="en-GB" dirty="0"/>
              <a:t>Relationship</a:t>
            </a:r>
          </a:p>
        </p:txBody>
      </p:sp>
      <p:sp>
        <p:nvSpPr>
          <p:cNvPr id="18" name="Text Placeholder 17">
            <a:extLst>
              <a:ext uri="{FF2B5EF4-FFF2-40B4-BE49-F238E27FC236}">
                <a16:creationId xmlns:a16="http://schemas.microsoft.com/office/drawing/2014/main" id="{BA6D7199-3788-0244-94E1-1F7A4EDD0EA9}"/>
              </a:ext>
            </a:extLst>
          </p:cNvPr>
          <p:cNvSpPr>
            <a:spLocks noGrp="1"/>
          </p:cNvSpPr>
          <p:nvPr>
            <p:ph type="body" sz="quarter" idx="30"/>
          </p:nvPr>
        </p:nvSpPr>
        <p:spPr/>
        <p:txBody>
          <a:bodyPr/>
          <a:lstStyle/>
          <a:p>
            <a:r>
              <a:rPr lang="en-GB" dirty="0"/>
              <a:t>Different interpretation of assessment feedback – beyond black and white, but more balanced reflective responses</a:t>
            </a:r>
          </a:p>
        </p:txBody>
      </p:sp>
      <p:sp>
        <p:nvSpPr>
          <p:cNvPr id="19" name="Text Placeholder 18">
            <a:extLst>
              <a:ext uri="{FF2B5EF4-FFF2-40B4-BE49-F238E27FC236}">
                <a16:creationId xmlns:a16="http://schemas.microsoft.com/office/drawing/2014/main" id="{0BB13AA1-E813-B546-8E3C-98A44F3424D6}"/>
              </a:ext>
            </a:extLst>
          </p:cNvPr>
          <p:cNvSpPr>
            <a:spLocks noGrp="1"/>
          </p:cNvSpPr>
          <p:nvPr>
            <p:ph type="body" sz="quarter" idx="31"/>
          </p:nvPr>
        </p:nvSpPr>
        <p:spPr/>
        <p:txBody>
          <a:bodyPr/>
          <a:lstStyle/>
          <a:p>
            <a:r>
              <a:rPr lang="en-GB" dirty="0"/>
              <a:t>Discursive</a:t>
            </a:r>
          </a:p>
        </p:txBody>
      </p:sp>
      <p:sp>
        <p:nvSpPr>
          <p:cNvPr id="20" name="Text Placeholder 19">
            <a:extLst>
              <a:ext uri="{FF2B5EF4-FFF2-40B4-BE49-F238E27FC236}">
                <a16:creationId xmlns:a16="http://schemas.microsoft.com/office/drawing/2014/main" id="{201FDC76-9757-CC40-804F-AE8B815B8272}"/>
              </a:ext>
            </a:extLst>
          </p:cNvPr>
          <p:cNvSpPr>
            <a:spLocks noGrp="1"/>
          </p:cNvSpPr>
          <p:nvPr>
            <p:ph type="body" sz="quarter" idx="32"/>
          </p:nvPr>
        </p:nvSpPr>
        <p:spPr/>
        <p:txBody>
          <a:bodyPr lIns="216000" tIns="108000" rIns="216000" bIns="72000" anchor="t"/>
          <a:lstStyle/>
          <a:p>
            <a:r>
              <a:rPr lang="en-GB" dirty="0">
                <a:latin typeface="Poppins"/>
                <a:cs typeface="Poppins"/>
              </a:rPr>
              <a:t>Takes more time to build relationship, being flexible, balance with tutor wellbeing, tutor training and development of AL role</a:t>
            </a:r>
          </a:p>
        </p:txBody>
      </p:sp>
      <p:sp>
        <p:nvSpPr>
          <p:cNvPr id="21" name="Text Placeholder 20">
            <a:extLst>
              <a:ext uri="{FF2B5EF4-FFF2-40B4-BE49-F238E27FC236}">
                <a16:creationId xmlns:a16="http://schemas.microsoft.com/office/drawing/2014/main" id="{4C4848AD-A7B7-634D-B356-74D7B8F6A770}"/>
              </a:ext>
            </a:extLst>
          </p:cNvPr>
          <p:cNvSpPr>
            <a:spLocks noGrp="1"/>
          </p:cNvSpPr>
          <p:nvPr>
            <p:ph type="body" sz="quarter" idx="33"/>
          </p:nvPr>
        </p:nvSpPr>
        <p:spPr/>
        <p:txBody>
          <a:bodyPr/>
          <a:lstStyle/>
          <a:p>
            <a:r>
              <a:rPr lang="en-GB" dirty="0"/>
              <a:t>Empathy</a:t>
            </a:r>
          </a:p>
        </p:txBody>
      </p:sp>
    </p:spTree>
    <p:extLst>
      <p:ext uri="{BB962C8B-B14F-4D97-AF65-F5344CB8AC3E}">
        <p14:creationId xmlns:p14="http://schemas.microsoft.com/office/powerpoint/2010/main" val="3547699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15B8A4-6422-1E4E-AAD9-1EB1B6564F61}"/>
              </a:ext>
            </a:extLst>
          </p:cNvPr>
          <p:cNvSpPr>
            <a:spLocks noGrp="1"/>
          </p:cNvSpPr>
          <p:nvPr>
            <p:ph type="body" sz="quarter" idx="12"/>
          </p:nvPr>
        </p:nvSpPr>
        <p:spPr>
          <a:xfrm>
            <a:off x="1001105" y="1284783"/>
            <a:ext cx="4128571" cy="276120"/>
          </a:xfrm>
        </p:spPr>
        <p:txBody>
          <a:bodyPr/>
          <a:lstStyle/>
          <a:p>
            <a:r>
              <a:rPr lang="en-GB" dirty="0"/>
              <a:t>Internal</a:t>
            </a:r>
          </a:p>
        </p:txBody>
      </p:sp>
      <p:sp>
        <p:nvSpPr>
          <p:cNvPr id="4" name="Text Placeholder 3">
            <a:extLst>
              <a:ext uri="{FF2B5EF4-FFF2-40B4-BE49-F238E27FC236}">
                <a16:creationId xmlns:a16="http://schemas.microsoft.com/office/drawing/2014/main" id="{001E1283-11D2-F74A-943F-4D87A1E2AC50}"/>
              </a:ext>
            </a:extLst>
          </p:cNvPr>
          <p:cNvSpPr>
            <a:spLocks noGrp="1"/>
          </p:cNvSpPr>
          <p:nvPr>
            <p:ph type="body" sz="quarter" idx="19"/>
          </p:nvPr>
        </p:nvSpPr>
        <p:spPr>
          <a:xfrm>
            <a:off x="6288724" y="1284783"/>
            <a:ext cx="4128571" cy="276120"/>
          </a:xfrm>
        </p:spPr>
        <p:txBody>
          <a:bodyPr/>
          <a:lstStyle/>
          <a:p>
            <a:r>
              <a:rPr lang="en-GB" dirty="0"/>
              <a:t>External</a:t>
            </a:r>
          </a:p>
        </p:txBody>
      </p:sp>
      <p:sp>
        <p:nvSpPr>
          <p:cNvPr id="6" name="Text Placeholder 5">
            <a:extLst>
              <a:ext uri="{FF2B5EF4-FFF2-40B4-BE49-F238E27FC236}">
                <a16:creationId xmlns:a16="http://schemas.microsoft.com/office/drawing/2014/main" id="{4B0B3D2A-D1E2-654E-93A8-B63D5F3830D7}"/>
              </a:ext>
            </a:extLst>
          </p:cNvPr>
          <p:cNvSpPr>
            <a:spLocks noGrp="1"/>
          </p:cNvSpPr>
          <p:nvPr>
            <p:ph type="body" sz="quarter" idx="21"/>
          </p:nvPr>
        </p:nvSpPr>
        <p:spPr/>
        <p:txBody>
          <a:bodyPr/>
          <a:lstStyle/>
          <a:p>
            <a:r>
              <a:rPr lang="en-GB" dirty="0"/>
              <a:t>Impact</a:t>
            </a:r>
          </a:p>
        </p:txBody>
      </p:sp>
      <p:sp>
        <p:nvSpPr>
          <p:cNvPr id="8" name="Content Placeholder 7">
            <a:extLst>
              <a:ext uri="{FF2B5EF4-FFF2-40B4-BE49-F238E27FC236}">
                <a16:creationId xmlns:a16="http://schemas.microsoft.com/office/drawing/2014/main" id="{91391FAE-52CF-0845-A2C3-36FFF78B1DC3}"/>
              </a:ext>
            </a:extLst>
          </p:cNvPr>
          <p:cNvSpPr>
            <a:spLocks noGrp="1"/>
          </p:cNvSpPr>
          <p:nvPr>
            <p:ph sz="half" idx="2"/>
          </p:nvPr>
        </p:nvSpPr>
        <p:spPr>
          <a:xfrm>
            <a:off x="1001105" y="1804104"/>
            <a:ext cx="4922617" cy="3072695"/>
          </a:xfrm>
        </p:spPr>
        <p:txBody>
          <a:bodyPr lIns="91440" tIns="45720" rIns="91440" bIns="45720" anchor="t">
            <a:noAutofit/>
          </a:bodyPr>
          <a:lstStyle/>
          <a:p>
            <a:r>
              <a:rPr lang="en-GB" dirty="0">
                <a:latin typeface="Poppins"/>
                <a:cs typeface="Poppins"/>
              </a:rPr>
              <a:t>Inclusive curriculum (focus on assessment) </a:t>
            </a:r>
            <a:endParaRPr lang="en-GB" dirty="0"/>
          </a:p>
          <a:p>
            <a:r>
              <a:rPr lang="en-GB" dirty="0">
                <a:latin typeface="Poppins"/>
                <a:cs typeface="Poppins"/>
              </a:rPr>
              <a:t>Well attended presentations and workshops to </a:t>
            </a:r>
            <a:r>
              <a:rPr lang="en-GB" err="1">
                <a:latin typeface="Poppins"/>
                <a:cs typeface="Poppins"/>
              </a:rPr>
              <a:t>eSTEeM</a:t>
            </a:r>
            <a:r>
              <a:rPr lang="en-GB">
                <a:latin typeface="Poppins"/>
                <a:cs typeface="Poppins"/>
              </a:rPr>
              <a:t> and WELS.</a:t>
            </a:r>
            <a:endParaRPr lang="en-GB" dirty="0">
              <a:latin typeface="Poppins"/>
              <a:cs typeface="Poppins"/>
            </a:endParaRPr>
          </a:p>
          <a:p>
            <a:r>
              <a:rPr lang="en-GB" dirty="0">
                <a:latin typeface="Poppins"/>
                <a:cs typeface="Poppins"/>
              </a:rPr>
              <a:t>Revised U101 (L1) assessment and tuition strategy</a:t>
            </a:r>
            <a:endParaRPr lang="en-GB"/>
          </a:p>
          <a:p>
            <a:r>
              <a:rPr lang="en-GB" dirty="0" err="1">
                <a:latin typeface="Poppins"/>
                <a:cs typeface="Poppins"/>
              </a:rPr>
              <a:t>BDes</a:t>
            </a:r>
            <a:r>
              <a:rPr lang="en-GB" dirty="0">
                <a:latin typeface="Poppins"/>
                <a:cs typeface="Poppins"/>
              </a:rPr>
              <a:t> / T190 Formative feedback focus</a:t>
            </a:r>
          </a:p>
          <a:p>
            <a:r>
              <a:rPr lang="en-GB" dirty="0">
                <a:latin typeface="Poppins"/>
                <a:cs typeface="Poppins"/>
              </a:rPr>
              <a:t>Frequent project reviews, in addition to other tuition events</a:t>
            </a:r>
          </a:p>
          <a:p>
            <a:r>
              <a:rPr lang="en-GB" dirty="0">
                <a:latin typeface="Poppins"/>
                <a:cs typeface="Poppins"/>
              </a:rPr>
              <a:t>Wellbeing focus throughout materials</a:t>
            </a:r>
          </a:p>
          <a:p>
            <a:r>
              <a:rPr lang="en-GB" dirty="0">
                <a:latin typeface="Poppins"/>
                <a:cs typeface="Poppins"/>
              </a:rPr>
              <a:t>Professional practice </a:t>
            </a:r>
            <a:endParaRPr lang="en-GB" dirty="0"/>
          </a:p>
          <a:p>
            <a:r>
              <a:rPr lang="en-GB" dirty="0">
                <a:latin typeface="Poppins"/>
                <a:cs typeface="Poppins"/>
              </a:rPr>
              <a:t>PhD (Muriel)</a:t>
            </a:r>
          </a:p>
        </p:txBody>
      </p:sp>
      <p:sp>
        <p:nvSpPr>
          <p:cNvPr id="9" name="Content Placeholder 8">
            <a:extLst>
              <a:ext uri="{FF2B5EF4-FFF2-40B4-BE49-F238E27FC236}">
                <a16:creationId xmlns:a16="http://schemas.microsoft.com/office/drawing/2014/main" id="{91418EC7-068B-2249-BDCD-AEBB0E2401F7}"/>
              </a:ext>
            </a:extLst>
          </p:cNvPr>
          <p:cNvSpPr>
            <a:spLocks noGrp="1"/>
          </p:cNvSpPr>
          <p:nvPr>
            <p:ph sz="half" idx="18"/>
          </p:nvPr>
        </p:nvSpPr>
        <p:spPr>
          <a:xfrm>
            <a:off x="6288724" y="1804104"/>
            <a:ext cx="4922617" cy="3072695"/>
          </a:xfrm>
        </p:spPr>
        <p:txBody>
          <a:bodyPr lIns="91440" tIns="45720" rIns="91440" bIns="45720" anchor="t">
            <a:noAutofit/>
          </a:bodyPr>
          <a:lstStyle/>
          <a:p>
            <a:r>
              <a:rPr lang="en-GB" dirty="0">
                <a:latin typeface="Poppins"/>
                <a:cs typeface="Poppins"/>
              </a:rPr>
              <a:t>AHE, DRS conference presentations</a:t>
            </a:r>
          </a:p>
          <a:p>
            <a:r>
              <a:rPr lang="en-GB" dirty="0"/>
              <a:t>External bid AHRC rated 5* but not funded</a:t>
            </a:r>
          </a:p>
          <a:p>
            <a:r>
              <a:rPr lang="en-GB" dirty="0"/>
              <a:t>Journal paper</a:t>
            </a:r>
          </a:p>
          <a:p>
            <a:endParaRPr lang="en-GB" dirty="0"/>
          </a:p>
        </p:txBody>
      </p:sp>
    </p:spTree>
    <p:extLst>
      <p:ext uri="{BB962C8B-B14F-4D97-AF65-F5344CB8AC3E}">
        <p14:creationId xmlns:p14="http://schemas.microsoft.com/office/powerpoint/2010/main" val="656302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C08551-8ADD-A945-8B04-EBBC2D4104BC}"/>
              </a:ext>
            </a:extLst>
          </p:cNvPr>
          <p:cNvSpPr>
            <a:spLocks noGrp="1"/>
          </p:cNvSpPr>
          <p:nvPr>
            <p:ph type="body" sz="quarter" idx="24"/>
          </p:nvPr>
        </p:nvSpPr>
        <p:spPr/>
        <p:txBody>
          <a:bodyPr/>
          <a:lstStyle/>
          <a:p>
            <a:r>
              <a:rPr lang="en-GB" dirty="0"/>
              <a:t>References</a:t>
            </a:r>
          </a:p>
        </p:txBody>
      </p:sp>
      <p:sp>
        <p:nvSpPr>
          <p:cNvPr id="5" name="Text Placeholder 4">
            <a:extLst>
              <a:ext uri="{FF2B5EF4-FFF2-40B4-BE49-F238E27FC236}">
                <a16:creationId xmlns:a16="http://schemas.microsoft.com/office/drawing/2014/main" id="{0B0D26BC-15EA-B549-95F9-DF8966586608}"/>
              </a:ext>
            </a:extLst>
          </p:cNvPr>
          <p:cNvSpPr>
            <a:spLocks noGrp="1"/>
          </p:cNvSpPr>
          <p:nvPr>
            <p:ph type="body" sz="quarter" idx="14"/>
          </p:nvPr>
        </p:nvSpPr>
        <p:spPr>
          <a:xfrm>
            <a:off x="1001105" y="901825"/>
            <a:ext cx="11028970" cy="4598863"/>
          </a:xfrm>
        </p:spPr>
        <p:txBody>
          <a:bodyPr/>
          <a:lstStyle/>
          <a:p>
            <a:r>
              <a:rPr lang="en-GB" sz="800" dirty="0">
                <a:effectLst/>
                <a:latin typeface="Poppins" pitchFamily="2" charset="77"/>
                <a:ea typeface="Calibri" panose="020F0502020204030204" pitchFamily="34" charset="0"/>
                <a:cs typeface="Poppins" pitchFamily="2" charset="77"/>
              </a:rPr>
              <a:t>Barnes, C. (1996) Theories of disability and the origins of the oppression of disabled people in western society. In </a:t>
            </a:r>
            <a:r>
              <a:rPr lang="en-GB" sz="800" dirty="0" err="1">
                <a:effectLst/>
                <a:latin typeface="Poppins" pitchFamily="2" charset="77"/>
                <a:ea typeface="Calibri" panose="020F0502020204030204" pitchFamily="34" charset="0"/>
                <a:cs typeface="Poppins" pitchFamily="2" charset="77"/>
              </a:rPr>
              <a:t>Bartin</a:t>
            </a:r>
            <a:r>
              <a:rPr lang="en-GB" sz="800" dirty="0">
                <a:effectLst/>
                <a:latin typeface="Poppins" pitchFamily="2" charset="77"/>
                <a:ea typeface="Calibri" panose="020F0502020204030204" pitchFamily="34" charset="0"/>
                <a:cs typeface="Poppins" pitchFamily="2" charset="77"/>
              </a:rPr>
              <a:t>, L. (ed) Disability and Society, </a:t>
            </a:r>
            <a:r>
              <a:rPr lang="en-GB" sz="800" dirty="0" err="1">
                <a:effectLst/>
                <a:latin typeface="Poppins" pitchFamily="2" charset="77"/>
                <a:ea typeface="Calibri" panose="020F0502020204030204" pitchFamily="34" charset="0"/>
                <a:cs typeface="Poppins" pitchFamily="2" charset="77"/>
              </a:rPr>
              <a:t>Longham</a:t>
            </a:r>
            <a:r>
              <a:rPr lang="en-GB" sz="800" dirty="0">
                <a:effectLst/>
                <a:latin typeface="Poppins" pitchFamily="2" charset="77"/>
                <a:ea typeface="Calibri" panose="020F0502020204030204" pitchFamily="34" charset="0"/>
                <a:cs typeface="Poppins" pitchFamily="2" charset="77"/>
              </a:rPr>
              <a:t>: London</a:t>
            </a:r>
          </a:p>
          <a:p>
            <a:r>
              <a:rPr lang="en-GB" sz="800" dirty="0">
                <a:effectLst/>
                <a:latin typeface="Poppins" pitchFamily="2" charset="77"/>
                <a:ea typeface="Calibri" panose="020F0502020204030204" pitchFamily="34" charset="0"/>
                <a:cs typeface="Poppins" pitchFamily="2" charset="77"/>
              </a:rPr>
              <a:t> </a:t>
            </a:r>
          </a:p>
          <a:p>
            <a:r>
              <a:rPr lang="en-GB" sz="800" dirty="0">
                <a:effectLst/>
                <a:latin typeface="Poppins" pitchFamily="2" charset="77"/>
                <a:ea typeface="Calibri" panose="020F0502020204030204" pitchFamily="34" charset="0"/>
                <a:cs typeface="Poppins" pitchFamily="2" charset="77"/>
              </a:rPr>
              <a:t>Boden, M. (2003) </a:t>
            </a:r>
            <a:r>
              <a:rPr lang="en-GB" sz="800" i="1" dirty="0">
                <a:effectLst/>
                <a:latin typeface="Poppins" pitchFamily="2" charset="77"/>
                <a:ea typeface="Calibri" panose="020F0502020204030204" pitchFamily="34" charset="0"/>
                <a:cs typeface="Poppins" pitchFamily="2" charset="77"/>
              </a:rPr>
              <a:t>The Creative Mind: Myths and Mechanisms</a:t>
            </a:r>
            <a:r>
              <a:rPr lang="en-GB" sz="800" dirty="0">
                <a:effectLst/>
                <a:latin typeface="Poppins" pitchFamily="2" charset="77"/>
                <a:ea typeface="Calibri" panose="020F0502020204030204" pitchFamily="34" charset="0"/>
                <a:cs typeface="Poppins" pitchFamily="2" charset="77"/>
              </a:rPr>
              <a:t>, London: Routledge.</a:t>
            </a:r>
          </a:p>
          <a:p>
            <a:r>
              <a:rPr lang="en-GB" sz="800" dirty="0">
                <a:effectLst/>
                <a:latin typeface="Poppins" pitchFamily="2" charset="77"/>
                <a:ea typeface="Calibri" panose="020F0502020204030204" pitchFamily="34" charset="0"/>
                <a:cs typeface="Poppins" pitchFamily="2" charset="77"/>
              </a:rPr>
              <a:t> </a:t>
            </a:r>
          </a:p>
          <a:p>
            <a:r>
              <a:rPr lang="en-GB" sz="800" dirty="0">
                <a:effectLst/>
                <a:latin typeface="Poppins" pitchFamily="2" charset="77"/>
                <a:ea typeface="Calibri" panose="020F0502020204030204" pitchFamily="34" charset="0"/>
                <a:cs typeface="Poppins" pitchFamily="2" charset="77"/>
              </a:rPr>
              <a:t>Csikszentmihalyi, M. (1990) </a:t>
            </a:r>
            <a:r>
              <a:rPr lang="en-GB" sz="800" i="1" dirty="0">
                <a:effectLst/>
                <a:latin typeface="Poppins" pitchFamily="2" charset="77"/>
                <a:ea typeface="Calibri" panose="020F0502020204030204" pitchFamily="34" charset="0"/>
                <a:cs typeface="Poppins" pitchFamily="2" charset="77"/>
              </a:rPr>
              <a:t>Flow: the psychology of optimal experience.</a:t>
            </a:r>
            <a:r>
              <a:rPr lang="en-GB" sz="800" dirty="0">
                <a:effectLst/>
                <a:latin typeface="Poppins" pitchFamily="2" charset="77"/>
                <a:ea typeface="Calibri" panose="020F0502020204030204" pitchFamily="34" charset="0"/>
                <a:cs typeface="Poppins" pitchFamily="2" charset="77"/>
              </a:rPr>
              <a:t> New York: Harper &amp; Row.</a:t>
            </a:r>
          </a:p>
          <a:p>
            <a:r>
              <a:rPr lang="en-GB" sz="800" dirty="0">
                <a:effectLst/>
                <a:latin typeface="Poppins" pitchFamily="2" charset="77"/>
                <a:ea typeface="Calibri" panose="020F0502020204030204" pitchFamily="34" charset="0"/>
                <a:cs typeface="Poppins" pitchFamily="2" charset="77"/>
              </a:rPr>
              <a:t> </a:t>
            </a:r>
          </a:p>
          <a:p>
            <a:r>
              <a:rPr lang="en-GB" sz="800" dirty="0" err="1">
                <a:effectLst/>
                <a:latin typeface="Poppins" pitchFamily="2" charset="77"/>
                <a:ea typeface="Calibri" panose="020F0502020204030204" pitchFamily="34" charset="0"/>
                <a:cs typeface="Poppins" pitchFamily="2" charset="77"/>
              </a:rPr>
              <a:t>Erez</a:t>
            </a:r>
            <a:r>
              <a:rPr lang="en-GB" sz="800" dirty="0">
                <a:effectLst/>
                <a:latin typeface="Poppins" pitchFamily="2" charset="77"/>
                <a:ea typeface="Calibri" panose="020F0502020204030204" pitchFamily="34" charset="0"/>
                <a:cs typeface="Poppins" pitchFamily="2" charset="77"/>
              </a:rPr>
              <a:t>, M., &amp; Nouri, R. (2010) Creativity: The influence of cultural, social, and work contexts. </a:t>
            </a:r>
            <a:r>
              <a:rPr lang="en-GB" sz="800" i="1" dirty="0">
                <a:effectLst/>
                <a:latin typeface="Poppins" pitchFamily="2" charset="77"/>
                <a:ea typeface="Calibri" panose="020F0502020204030204" pitchFamily="34" charset="0"/>
                <a:cs typeface="Poppins" pitchFamily="2" charset="77"/>
              </a:rPr>
              <a:t>Management and Organization Review</a:t>
            </a:r>
            <a:r>
              <a:rPr lang="en-GB" sz="800" dirty="0">
                <a:effectLst/>
                <a:latin typeface="Poppins" pitchFamily="2" charset="77"/>
                <a:ea typeface="Calibri" panose="020F0502020204030204" pitchFamily="34" charset="0"/>
                <a:cs typeface="Poppins" pitchFamily="2" charset="77"/>
              </a:rPr>
              <a:t>, Vol. 6 No. 3, pp. 351–370.</a:t>
            </a:r>
          </a:p>
          <a:p>
            <a:r>
              <a:rPr lang="en-GB" sz="800" dirty="0">
                <a:effectLst/>
                <a:latin typeface="Poppins" pitchFamily="2" charset="77"/>
                <a:ea typeface="Calibri" panose="020F0502020204030204" pitchFamily="34" charset="0"/>
                <a:cs typeface="Poppins" pitchFamily="2" charset="77"/>
              </a:rPr>
              <a:t> </a:t>
            </a:r>
          </a:p>
          <a:p>
            <a:r>
              <a:rPr lang="en-GB" sz="800" dirty="0" err="1">
                <a:effectLst/>
                <a:latin typeface="Poppins" pitchFamily="2" charset="77"/>
                <a:ea typeface="Calibri" panose="020F0502020204030204" pitchFamily="34" charset="0"/>
                <a:cs typeface="Poppins" pitchFamily="2" charset="77"/>
              </a:rPr>
              <a:t>Glăveanu</a:t>
            </a:r>
            <a:r>
              <a:rPr lang="en-GB" sz="800" dirty="0">
                <a:effectLst/>
                <a:latin typeface="Poppins" pitchFamily="2" charset="77"/>
                <a:ea typeface="Calibri" panose="020F0502020204030204" pitchFamily="34" charset="0"/>
                <a:cs typeface="Poppins" pitchFamily="2" charset="77"/>
              </a:rPr>
              <a:t>, V. P. (2022) Not Knowing, in </a:t>
            </a:r>
            <a:r>
              <a:rPr lang="en-GB" sz="800" dirty="0" err="1">
                <a:effectLst/>
                <a:latin typeface="Poppins" pitchFamily="2" charset="77"/>
                <a:ea typeface="Calibri" panose="020F0502020204030204" pitchFamily="34" charset="0"/>
                <a:cs typeface="Poppins" pitchFamily="2" charset="77"/>
              </a:rPr>
              <a:t>Beghetto</a:t>
            </a:r>
            <a:r>
              <a:rPr lang="en-GB" sz="800" dirty="0">
                <a:effectLst/>
                <a:latin typeface="Poppins" pitchFamily="2" charset="77"/>
                <a:ea typeface="Calibri" panose="020F0502020204030204" pitchFamily="34" charset="0"/>
                <a:cs typeface="Poppins" pitchFamily="2" charset="77"/>
              </a:rPr>
              <a:t>, R. A. &amp; Jaeger, G. J. [Eds] </a:t>
            </a:r>
            <a:r>
              <a:rPr lang="en-GB" sz="800" i="1" dirty="0">
                <a:effectLst/>
                <a:latin typeface="Poppins" pitchFamily="2" charset="77"/>
                <a:ea typeface="Calibri" panose="020F0502020204030204" pitchFamily="34" charset="0"/>
                <a:cs typeface="Poppins" pitchFamily="2" charset="77"/>
              </a:rPr>
              <a:t>Uncertainty: A Catalyst for Creativity, Learning and Development</a:t>
            </a:r>
            <a:r>
              <a:rPr lang="en-GB" sz="800" dirty="0">
                <a:effectLst/>
                <a:latin typeface="Poppins" pitchFamily="2" charset="77"/>
                <a:ea typeface="Calibri" panose="020F0502020204030204" pitchFamily="34" charset="0"/>
                <a:cs typeface="Poppins" pitchFamily="2" charset="77"/>
              </a:rPr>
              <a:t>, Cham: Springer, pp. 7–21. </a:t>
            </a:r>
          </a:p>
          <a:p>
            <a:r>
              <a:rPr lang="en-GB" sz="800" dirty="0">
                <a:effectLst/>
                <a:latin typeface="Poppins" pitchFamily="2" charset="77"/>
                <a:ea typeface="Calibri" panose="020F0502020204030204" pitchFamily="34" charset="0"/>
                <a:cs typeface="Poppins" pitchFamily="2" charset="77"/>
              </a:rPr>
              <a:t> </a:t>
            </a:r>
          </a:p>
          <a:p>
            <a:r>
              <a:rPr lang="en-GB" sz="800" dirty="0">
                <a:effectLst/>
                <a:latin typeface="Poppins" pitchFamily="2" charset="77"/>
                <a:ea typeface="Calibri" panose="020F0502020204030204" pitchFamily="34" charset="0"/>
                <a:cs typeface="Poppins" pitchFamily="2" charset="77"/>
              </a:rPr>
              <a:t>Gomez-Lanier, L. (2018) The Role Stress Has on the Creative Process of Problem-Solving Projects: A Case Study of Individuals and Collaboration. </a:t>
            </a:r>
            <a:r>
              <a:rPr lang="en-GB" sz="800" i="1" dirty="0">
                <a:effectLst/>
                <a:latin typeface="Poppins" pitchFamily="2" charset="77"/>
                <a:ea typeface="Calibri" panose="020F0502020204030204" pitchFamily="34" charset="0"/>
                <a:cs typeface="Poppins" pitchFamily="2" charset="77"/>
              </a:rPr>
              <a:t>International Journal of Social Science Studies,</a:t>
            </a:r>
            <a:r>
              <a:rPr lang="en-GB" sz="800" dirty="0">
                <a:effectLst/>
                <a:latin typeface="Poppins" pitchFamily="2" charset="77"/>
                <a:ea typeface="Calibri" panose="020F0502020204030204" pitchFamily="34" charset="0"/>
                <a:cs typeface="Poppins" pitchFamily="2" charset="77"/>
              </a:rPr>
              <a:t> Vol. 6, No. 5, https://</a:t>
            </a:r>
            <a:r>
              <a:rPr lang="en-GB" sz="800" dirty="0" err="1">
                <a:effectLst/>
                <a:latin typeface="Poppins" pitchFamily="2" charset="77"/>
                <a:ea typeface="Calibri" panose="020F0502020204030204" pitchFamily="34" charset="0"/>
                <a:cs typeface="Poppins" pitchFamily="2" charset="77"/>
              </a:rPr>
              <a:t>doi.org</a:t>
            </a:r>
            <a:r>
              <a:rPr lang="en-GB" sz="800" dirty="0">
                <a:effectLst/>
                <a:latin typeface="Poppins" pitchFamily="2" charset="77"/>
                <a:ea typeface="Calibri" panose="020F0502020204030204" pitchFamily="34" charset="0"/>
                <a:cs typeface="Poppins" pitchFamily="2" charset="77"/>
              </a:rPr>
              <a:t>/10.11114/ijsss.v6i5.3234</a:t>
            </a:r>
          </a:p>
          <a:p>
            <a:r>
              <a:rPr lang="en-GB" sz="800" dirty="0">
                <a:effectLst/>
                <a:latin typeface="Poppins" pitchFamily="2" charset="77"/>
                <a:ea typeface="Calibri" panose="020F0502020204030204" pitchFamily="34" charset="0"/>
                <a:cs typeface="Poppins" pitchFamily="2" charset="77"/>
              </a:rPr>
              <a:t> </a:t>
            </a:r>
          </a:p>
          <a:p>
            <a:r>
              <a:rPr lang="en-GB" sz="800" dirty="0">
                <a:effectLst/>
                <a:latin typeface="Poppins" pitchFamily="2" charset="77"/>
                <a:ea typeface="Calibri" panose="020F0502020204030204" pitchFamily="34" charset="0"/>
                <a:cs typeface="Poppins" pitchFamily="2" charset="77"/>
              </a:rPr>
              <a:t>Houghton, A.M. &amp; Anderson, J. (2017) </a:t>
            </a:r>
            <a:r>
              <a:rPr lang="en-GB" sz="800" i="1" dirty="0">
                <a:effectLst/>
                <a:latin typeface="Poppins" pitchFamily="2" charset="77"/>
                <a:ea typeface="Calibri" panose="020F0502020204030204" pitchFamily="34" charset="0"/>
                <a:cs typeface="Poppins" pitchFamily="2" charset="77"/>
              </a:rPr>
              <a:t>Embedding mental wellbeing in the curriculum: maximising success in higher education</a:t>
            </a:r>
            <a:r>
              <a:rPr lang="en-GB" sz="800" dirty="0">
                <a:effectLst/>
                <a:latin typeface="Poppins" pitchFamily="2" charset="77"/>
                <a:ea typeface="Calibri" panose="020F0502020204030204" pitchFamily="34" charset="0"/>
                <a:cs typeface="Poppins" pitchFamily="2" charset="77"/>
              </a:rPr>
              <a:t>, York: Higher Education Academy.</a:t>
            </a:r>
          </a:p>
          <a:p>
            <a:r>
              <a:rPr lang="en-GB" sz="800" dirty="0">
                <a:effectLst/>
                <a:latin typeface="Poppins" pitchFamily="2" charset="77"/>
                <a:ea typeface="Calibri" panose="020F0502020204030204" pitchFamily="34" charset="0"/>
                <a:cs typeface="Poppins" pitchFamily="2" charset="77"/>
              </a:rPr>
              <a:t> </a:t>
            </a:r>
          </a:p>
          <a:p>
            <a:r>
              <a:rPr lang="en-GB" sz="800" dirty="0">
                <a:effectLst/>
                <a:latin typeface="Poppins" pitchFamily="2" charset="77"/>
                <a:ea typeface="Calibri" panose="020F0502020204030204" pitchFamily="34" charset="0"/>
                <a:cs typeface="Poppins" pitchFamily="2" charset="77"/>
              </a:rPr>
              <a:t>Jones, E., Priestley, M., Brewster, L. &amp; Spanner, L. (2020) Student wellbeing and assessment in higher education: the balancing act, </a:t>
            </a:r>
            <a:r>
              <a:rPr lang="en-GB" sz="800" i="1" dirty="0">
                <a:effectLst/>
                <a:latin typeface="Poppins" pitchFamily="2" charset="77"/>
                <a:ea typeface="Calibri" panose="020F0502020204030204" pitchFamily="34" charset="0"/>
                <a:cs typeface="Poppins" pitchFamily="2" charset="77"/>
              </a:rPr>
              <a:t>Assessment &amp; Evaluation in Higher Education</a:t>
            </a:r>
            <a:r>
              <a:rPr lang="en-GB" sz="800" dirty="0">
                <a:effectLst/>
                <a:latin typeface="Poppins" pitchFamily="2" charset="77"/>
                <a:ea typeface="Calibri" panose="020F0502020204030204" pitchFamily="34" charset="0"/>
                <a:cs typeface="Poppins" pitchFamily="2" charset="77"/>
              </a:rPr>
              <a:t>, Vol. 0, No. 0, pp.1–13. </a:t>
            </a:r>
          </a:p>
          <a:p>
            <a:r>
              <a:rPr lang="en-GB" sz="800" dirty="0">
                <a:effectLst/>
                <a:latin typeface="Poppins" pitchFamily="2" charset="77"/>
                <a:ea typeface="Calibri" panose="020F0502020204030204" pitchFamily="34" charset="0"/>
                <a:cs typeface="Poppins" pitchFamily="2" charset="77"/>
              </a:rPr>
              <a:t> </a:t>
            </a:r>
          </a:p>
          <a:p>
            <a:r>
              <a:rPr lang="en-GB" sz="800" dirty="0">
                <a:effectLst/>
                <a:latin typeface="Poppins" pitchFamily="2" charset="77"/>
                <a:ea typeface="Calibri" panose="020F0502020204030204" pitchFamily="34" charset="0"/>
                <a:cs typeface="Poppins" pitchFamily="2" charset="77"/>
              </a:rPr>
              <a:t>Kendall, L. (2016) Higher education and disability: Exploring student experiences, </a:t>
            </a:r>
            <a:r>
              <a:rPr lang="en-GB" sz="800" i="1" dirty="0">
                <a:effectLst/>
                <a:latin typeface="Poppins" pitchFamily="2" charset="77"/>
                <a:ea typeface="Calibri" panose="020F0502020204030204" pitchFamily="34" charset="0"/>
                <a:cs typeface="Poppins" pitchFamily="2" charset="77"/>
              </a:rPr>
              <a:t>Cogent Education</a:t>
            </a:r>
            <a:r>
              <a:rPr lang="en-GB" sz="800" dirty="0">
                <a:effectLst/>
                <a:latin typeface="Poppins" pitchFamily="2" charset="77"/>
                <a:ea typeface="Calibri" panose="020F0502020204030204" pitchFamily="34" charset="0"/>
                <a:cs typeface="Poppins" pitchFamily="2" charset="77"/>
              </a:rPr>
              <a:t>, Vol. 3, No. 1, 1256142 </a:t>
            </a:r>
          </a:p>
          <a:p>
            <a:r>
              <a:rPr lang="en-GB" sz="800" dirty="0">
                <a:effectLst/>
                <a:latin typeface="Poppins" pitchFamily="2" charset="77"/>
                <a:ea typeface="Calibri" panose="020F0502020204030204" pitchFamily="34" charset="0"/>
                <a:cs typeface="Poppins" pitchFamily="2" charset="77"/>
              </a:rPr>
              <a:t> </a:t>
            </a:r>
          </a:p>
          <a:p>
            <a:r>
              <a:rPr lang="en-GB" sz="800" dirty="0">
                <a:effectLst/>
                <a:latin typeface="Poppins" pitchFamily="2" charset="77"/>
                <a:ea typeface="Calibri" panose="020F0502020204030204" pitchFamily="34" charset="0"/>
                <a:cs typeface="Poppins" pitchFamily="2" charset="77"/>
              </a:rPr>
              <a:t>Lister, K. (2022) </a:t>
            </a:r>
            <a:r>
              <a:rPr lang="en-GB" sz="800" i="1" dirty="0">
                <a:effectLst/>
                <a:latin typeface="Poppins" pitchFamily="2" charset="77"/>
                <a:ea typeface="Calibri" panose="020F0502020204030204" pitchFamily="34" charset="0"/>
                <a:cs typeface="Poppins" pitchFamily="2" charset="77"/>
              </a:rPr>
              <a:t>Mental Wellbeing in Distance Learning: Barriers, Enablers and Solutions</a:t>
            </a:r>
            <a:r>
              <a:rPr lang="en-GB" sz="800" dirty="0">
                <a:effectLst/>
                <a:latin typeface="Poppins" pitchFamily="2" charset="77"/>
                <a:ea typeface="Calibri" panose="020F0502020204030204" pitchFamily="34" charset="0"/>
                <a:cs typeface="Poppins" pitchFamily="2" charset="77"/>
              </a:rPr>
              <a:t>. EdD thesis, Milton Keynes: The Open University. </a:t>
            </a:r>
          </a:p>
          <a:p>
            <a:r>
              <a:rPr lang="en-GB" sz="800" dirty="0">
                <a:effectLst/>
                <a:latin typeface="Poppins" pitchFamily="2" charset="77"/>
                <a:ea typeface="Calibri" panose="020F0502020204030204" pitchFamily="34" charset="0"/>
                <a:cs typeface="Poppins" pitchFamily="2" charset="77"/>
              </a:rPr>
              <a:t> </a:t>
            </a:r>
          </a:p>
          <a:p>
            <a:r>
              <a:rPr lang="en-GB" sz="800" dirty="0">
                <a:effectLst/>
                <a:latin typeface="Poppins" pitchFamily="2" charset="77"/>
                <a:ea typeface="Calibri" panose="020F0502020204030204" pitchFamily="34" charset="0"/>
                <a:cs typeface="Poppins" pitchFamily="2" charset="77"/>
              </a:rPr>
              <a:t>McClean, D., Holgate, P., </a:t>
            </a:r>
            <a:r>
              <a:rPr lang="en-GB" sz="800" dirty="0" err="1">
                <a:effectLst/>
                <a:latin typeface="Poppins" pitchFamily="2" charset="77"/>
                <a:ea typeface="Calibri" panose="020F0502020204030204" pitchFamily="34" charset="0"/>
                <a:cs typeface="Poppins" pitchFamily="2" charset="77"/>
              </a:rPr>
              <a:t>Bloice</a:t>
            </a:r>
            <a:r>
              <a:rPr lang="en-GB" sz="800" dirty="0">
                <a:effectLst/>
                <a:latin typeface="Poppins" pitchFamily="2" charset="77"/>
                <a:ea typeface="Calibri" panose="020F0502020204030204" pitchFamily="34" charset="0"/>
                <a:cs typeface="Poppins" pitchFamily="2" charset="77"/>
              </a:rPr>
              <a:t>, L., &amp; Murray, I. (2019). </a:t>
            </a:r>
            <a:r>
              <a:rPr lang="en-GB" sz="800" i="1" dirty="0">
                <a:effectLst/>
                <a:latin typeface="Poppins" pitchFamily="2" charset="77"/>
                <a:ea typeface="Calibri" panose="020F0502020204030204" pitchFamily="34" charset="0"/>
                <a:cs typeface="Poppins" pitchFamily="2" charset="77"/>
              </a:rPr>
              <a:t>Mental health in UK architecture education: An analysis of contemporary student wellbeing</a:t>
            </a:r>
            <a:r>
              <a:rPr lang="en-GB" sz="800" dirty="0">
                <a:effectLst/>
                <a:latin typeface="Poppins" pitchFamily="2" charset="77"/>
                <a:ea typeface="Calibri" panose="020F0502020204030204" pitchFamily="34" charset="0"/>
                <a:cs typeface="Poppins" pitchFamily="2" charset="77"/>
              </a:rPr>
              <a:t>. Aberdeen: Robert Gordon University </a:t>
            </a:r>
          </a:p>
          <a:p>
            <a:r>
              <a:rPr lang="en-GB" sz="800" dirty="0">
                <a:effectLst/>
                <a:latin typeface="Poppins" pitchFamily="2" charset="77"/>
                <a:ea typeface="Calibri" panose="020F0502020204030204" pitchFamily="34" charset="0"/>
                <a:cs typeface="Poppins" pitchFamily="2" charset="77"/>
              </a:rPr>
              <a:t> </a:t>
            </a:r>
          </a:p>
          <a:p>
            <a:r>
              <a:rPr lang="en-GB" sz="800" dirty="0" err="1">
                <a:effectLst/>
                <a:latin typeface="Poppins" pitchFamily="2" charset="77"/>
                <a:ea typeface="Calibri" panose="020F0502020204030204" pitchFamily="34" charset="0"/>
                <a:cs typeface="Poppins" pitchFamily="2" charset="77"/>
              </a:rPr>
              <a:t>Myin-Germeys</a:t>
            </a:r>
            <a:r>
              <a:rPr lang="en-GB" sz="800" dirty="0">
                <a:effectLst/>
                <a:latin typeface="Poppins" pitchFamily="2" charset="77"/>
                <a:ea typeface="Calibri" panose="020F0502020204030204" pitchFamily="34" charset="0"/>
                <a:cs typeface="Poppins" pitchFamily="2" charset="77"/>
              </a:rPr>
              <a:t> I, </a:t>
            </a:r>
            <a:r>
              <a:rPr lang="en-GB" sz="800" dirty="0" err="1">
                <a:effectLst/>
                <a:latin typeface="Poppins" pitchFamily="2" charset="77"/>
                <a:ea typeface="Calibri" panose="020F0502020204030204" pitchFamily="34" charset="0"/>
                <a:cs typeface="Poppins" pitchFamily="2" charset="77"/>
              </a:rPr>
              <a:t>Kasanova</a:t>
            </a:r>
            <a:r>
              <a:rPr lang="en-GB" sz="800" dirty="0">
                <a:effectLst/>
                <a:latin typeface="Poppins" pitchFamily="2" charset="77"/>
                <a:ea typeface="Calibri" panose="020F0502020204030204" pitchFamily="34" charset="0"/>
                <a:cs typeface="Poppins" pitchFamily="2" charset="77"/>
              </a:rPr>
              <a:t> Z, </a:t>
            </a:r>
            <a:r>
              <a:rPr lang="en-GB" sz="800" dirty="0" err="1">
                <a:effectLst/>
                <a:latin typeface="Poppins" pitchFamily="2" charset="77"/>
                <a:ea typeface="Calibri" panose="020F0502020204030204" pitchFamily="34" charset="0"/>
                <a:cs typeface="Poppins" pitchFamily="2" charset="77"/>
              </a:rPr>
              <a:t>Vaessen</a:t>
            </a:r>
            <a:r>
              <a:rPr lang="en-GB" sz="800" dirty="0">
                <a:effectLst/>
                <a:latin typeface="Poppins" pitchFamily="2" charset="77"/>
                <a:ea typeface="Calibri" panose="020F0502020204030204" pitchFamily="34" charset="0"/>
                <a:cs typeface="Poppins" pitchFamily="2" charset="77"/>
              </a:rPr>
              <a:t> T, Vachon H, </a:t>
            </a:r>
            <a:r>
              <a:rPr lang="en-GB" sz="800" dirty="0" err="1">
                <a:effectLst/>
                <a:latin typeface="Poppins" pitchFamily="2" charset="77"/>
                <a:ea typeface="Calibri" panose="020F0502020204030204" pitchFamily="34" charset="0"/>
                <a:cs typeface="Poppins" pitchFamily="2" charset="77"/>
              </a:rPr>
              <a:t>Kirtley</a:t>
            </a:r>
            <a:r>
              <a:rPr lang="en-GB" sz="800" dirty="0">
                <a:effectLst/>
                <a:latin typeface="Poppins" pitchFamily="2" charset="77"/>
                <a:ea typeface="Calibri" panose="020F0502020204030204" pitchFamily="34" charset="0"/>
                <a:cs typeface="Poppins" pitchFamily="2" charset="77"/>
              </a:rPr>
              <a:t> O, </a:t>
            </a:r>
            <a:r>
              <a:rPr lang="en-GB" sz="800" dirty="0" err="1">
                <a:effectLst/>
                <a:latin typeface="Poppins" pitchFamily="2" charset="77"/>
                <a:ea typeface="Calibri" panose="020F0502020204030204" pitchFamily="34" charset="0"/>
                <a:cs typeface="Poppins" pitchFamily="2" charset="77"/>
              </a:rPr>
              <a:t>Viechtbauer</a:t>
            </a:r>
            <a:r>
              <a:rPr lang="en-GB" sz="800" dirty="0">
                <a:effectLst/>
                <a:latin typeface="Poppins" pitchFamily="2" charset="77"/>
                <a:ea typeface="Calibri" panose="020F0502020204030204" pitchFamily="34" charset="0"/>
                <a:cs typeface="Poppins" pitchFamily="2" charset="77"/>
              </a:rPr>
              <a:t> W, &amp; </a:t>
            </a:r>
            <a:r>
              <a:rPr lang="en-GB" sz="800" dirty="0" err="1">
                <a:effectLst/>
                <a:latin typeface="Poppins" pitchFamily="2" charset="77"/>
                <a:ea typeface="Calibri" panose="020F0502020204030204" pitchFamily="34" charset="0"/>
                <a:cs typeface="Poppins" pitchFamily="2" charset="77"/>
              </a:rPr>
              <a:t>Reininghaus</a:t>
            </a:r>
            <a:r>
              <a:rPr lang="en-GB" sz="800" dirty="0">
                <a:effectLst/>
                <a:latin typeface="Poppins" pitchFamily="2" charset="77"/>
                <a:ea typeface="Calibri" panose="020F0502020204030204" pitchFamily="34" charset="0"/>
                <a:cs typeface="Poppins" pitchFamily="2" charset="77"/>
              </a:rPr>
              <a:t> U. (2018) Experience sampling methodology in mental health research: new insights and technical developments. </a:t>
            </a:r>
            <a:r>
              <a:rPr lang="en-GB" sz="800" i="1" dirty="0">
                <a:effectLst/>
                <a:latin typeface="Poppins" pitchFamily="2" charset="77"/>
                <a:ea typeface="Calibri" panose="020F0502020204030204" pitchFamily="34" charset="0"/>
                <a:cs typeface="Poppins" pitchFamily="2" charset="77"/>
              </a:rPr>
              <a:t>World Psychiatry</a:t>
            </a:r>
            <a:r>
              <a:rPr lang="en-GB" sz="800" dirty="0">
                <a:effectLst/>
                <a:latin typeface="Poppins" pitchFamily="2" charset="77"/>
                <a:ea typeface="Calibri" panose="020F0502020204030204" pitchFamily="34" charset="0"/>
                <a:cs typeface="Poppins" pitchFamily="2" charset="77"/>
              </a:rPr>
              <a:t>. Vol 17, No. 2, pp. 123–132.</a:t>
            </a:r>
          </a:p>
          <a:p>
            <a:r>
              <a:rPr lang="en-GB" sz="800" dirty="0">
                <a:effectLst/>
                <a:latin typeface="Poppins" pitchFamily="2" charset="77"/>
                <a:ea typeface="Calibri" panose="020F0502020204030204" pitchFamily="34" charset="0"/>
                <a:cs typeface="Poppins" pitchFamily="2" charset="77"/>
              </a:rPr>
              <a:t> </a:t>
            </a:r>
          </a:p>
          <a:p>
            <a:r>
              <a:rPr lang="en-GB" sz="800" dirty="0">
                <a:effectLst/>
                <a:latin typeface="Poppins" pitchFamily="2" charset="77"/>
                <a:ea typeface="Calibri" panose="020F0502020204030204" pitchFamily="34" charset="0"/>
                <a:cs typeface="Poppins" pitchFamily="2" charset="77"/>
              </a:rPr>
              <a:t>Oliver, M. (1983) Social work with disabled people. Basingstoke: </a:t>
            </a:r>
            <a:r>
              <a:rPr lang="en-GB" sz="800" dirty="0" err="1">
                <a:effectLst/>
                <a:latin typeface="Poppins" pitchFamily="2" charset="77"/>
                <a:ea typeface="Calibri" panose="020F0502020204030204" pitchFamily="34" charset="0"/>
                <a:cs typeface="Poppins" pitchFamily="2" charset="77"/>
              </a:rPr>
              <a:t>Macmillans</a:t>
            </a:r>
            <a:r>
              <a:rPr lang="en-GB" sz="800" dirty="0">
                <a:effectLst/>
                <a:latin typeface="Poppins" pitchFamily="2" charset="77"/>
                <a:ea typeface="Calibri" panose="020F0502020204030204" pitchFamily="34" charset="0"/>
                <a:cs typeface="Poppins" pitchFamily="2" charset="77"/>
              </a:rPr>
              <a:t>.</a:t>
            </a:r>
          </a:p>
          <a:p>
            <a:r>
              <a:rPr lang="en-GB" sz="800" dirty="0">
                <a:effectLst/>
                <a:latin typeface="Poppins" pitchFamily="2" charset="77"/>
                <a:ea typeface="Calibri" panose="020F0502020204030204" pitchFamily="34" charset="0"/>
                <a:cs typeface="Poppins" pitchFamily="2" charset="77"/>
              </a:rPr>
              <a:t> </a:t>
            </a:r>
          </a:p>
          <a:p>
            <a:r>
              <a:rPr lang="en-GB" sz="800" dirty="0">
                <a:effectLst/>
                <a:latin typeface="Poppins" pitchFamily="2" charset="77"/>
                <a:ea typeface="Calibri" panose="020F0502020204030204" pitchFamily="34" charset="0"/>
                <a:cs typeface="Poppins" pitchFamily="2" charset="77"/>
              </a:rPr>
              <a:t>Seligman, M. E. and Csikszentmihalyi, M. (2000) Positive psychology. An introduction., </a:t>
            </a:r>
            <a:r>
              <a:rPr lang="en-GB" sz="800" i="1" dirty="0">
                <a:effectLst/>
                <a:latin typeface="Poppins" pitchFamily="2" charset="77"/>
                <a:ea typeface="Calibri" panose="020F0502020204030204" pitchFamily="34" charset="0"/>
                <a:cs typeface="Poppins" pitchFamily="2" charset="77"/>
              </a:rPr>
              <a:t>The American psychologist</a:t>
            </a:r>
            <a:r>
              <a:rPr lang="en-GB" sz="800" dirty="0">
                <a:effectLst/>
                <a:latin typeface="Poppins" pitchFamily="2" charset="77"/>
                <a:ea typeface="Calibri" panose="020F0502020204030204" pitchFamily="34" charset="0"/>
                <a:cs typeface="Poppins" pitchFamily="2" charset="77"/>
              </a:rPr>
              <a:t>, Vol. 55, No. 1, pp. 5–14.</a:t>
            </a:r>
          </a:p>
          <a:p>
            <a:r>
              <a:rPr lang="en-GB" sz="800" dirty="0">
                <a:effectLst/>
                <a:latin typeface="Poppins" pitchFamily="2" charset="77"/>
                <a:ea typeface="Calibri" panose="020F0502020204030204" pitchFamily="34" charset="0"/>
                <a:cs typeface="Poppins" pitchFamily="2" charset="77"/>
              </a:rPr>
              <a:t> </a:t>
            </a:r>
          </a:p>
          <a:p>
            <a:r>
              <a:rPr lang="en-GB" sz="800" dirty="0">
                <a:effectLst/>
                <a:latin typeface="Poppins" pitchFamily="2" charset="77"/>
                <a:ea typeface="Calibri" panose="020F0502020204030204" pitchFamily="34" charset="0"/>
                <a:cs typeface="Poppins" pitchFamily="2" charset="77"/>
              </a:rPr>
              <a:t>Simon, H. A. (1956) Rational choice and the structure of the environment. </a:t>
            </a:r>
            <a:r>
              <a:rPr lang="en-GB" sz="800" i="1" dirty="0">
                <a:effectLst/>
                <a:latin typeface="Poppins" pitchFamily="2" charset="77"/>
                <a:ea typeface="Calibri" panose="020F0502020204030204" pitchFamily="34" charset="0"/>
                <a:cs typeface="Poppins" pitchFamily="2" charset="77"/>
              </a:rPr>
              <a:t>Psychological Review</a:t>
            </a:r>
            <a:r>
              <a:rPr lang="en-GB" sz="800" dirty="0">
                <a:effectLst/>
                <a:latin typeface="Poppins" pitchFamily="2" charset="77"/>
                <a:ea typeface="Calibri" panose="020F0502020204030204" pitchFamily="34" charset="0"/>
                <a:cs typeface="Poppins" pitchFamily="2" charset="77"/>
              </a:rPr>
              <a:t>, Vol.  63, No. 2, pp. 129–138.</a:t>
            </a:r>
          </a:p>
          <a:p>
            <a:r>
              <a:rPr lang="en-GB" sz="800" dirty="0">
                <a:effectLst/>
                <a:latin typeface="Poppins" pitchFamily="2" charset="77"/>
                <a:ea typeface="Calibri" panose="020F0502020204030204" pitchFamily="34" charset="0"/>
                <a:cs typeface="Poppins" pitchFamily="2" charset="77"/>
              </a:rPr>
              <a:t> </a:t>
            </a:r>
          </a:p>
          <a:p>
            <a:r>
              <a:rPr lang="en-GB" sz="800" dirty="0">
                <a:effectLst/>
                <a:latin typeface="Poppins" pitchFamily="2" charset="77"/>
                <a:ea typeface="Calibri" panose="020F0502020204030204" pitchFamily="34" charset="0"/>
                <a:cs typeface="Poppins" pitchFamily="2" charset="77"/>
              </a:rPr>
              <a:t>WHO (2013) </a:t>
            </a:r>
            <a:r>
              <a:rPr lang="en-GB" sz="800" i="1" dirty="0">
                <a:effectLst/>
                <a:latin typeface="Poppins" pitchFamily="2" charset="77"/>
                <a:ea typeface="Calibri" panose="020F0502020204030204" pitchFamily="34" charset="0"/>
                <a:cs typeface="Poppins" pitchFamily="2" charset="77"/>
              </a:rPr>
              <a:t>Mental Health Action Plan 2013-2020</a:t>
            </a:r>
            <a:r>
              <a:rPr lang="en-GB" sz="800" dirty="0">
                <a:effectLst/>
                <a:latin typeface="Poppins" pitchFamily="2" charset="77"/>
                <a:ea typeface="Calibri" panose="020F0502020204030204" pitchFamily="34" charset="0"/>
                <a:cs typeface="Poppins" pitchFamily="2" charset="77"/>
              </a:rPr>
              <a:t>. Geneva: World Health Organisation. </a:t>
            </a:r>
          </a:p>
          <a:p>
            <a:r>
              <a:rPr lang="en-GB" sz="800" dirty="0">
                <a:effectLst/>
                <a:latin typeface="Poppins" pitchFamily="2" charset="77"/>
                <a:ea typeface="Calibri" panose="020F0502020204030204" pitchFamily="34" charset="0"/>
                <a:cs typeface="Poppins" pitchFamily="2" charset="77"/>
              </a:rPr>
              <a:t> </a:t>
            </a:r>
          </a:p>
          <a:p>
            <a:r>
              <a:rPr lang="en-GB" sz="800" dirty="0" err="1">
                <a:effectLst/>
                <a:latin typeface="Poppins" pitchFamily="2" charset="77"/>
                <a:ea typeface="Calibri" panose="020F0502020204030204" pitchFamily="34" charset="0"/>
                <a:cs typeface="Poppins" pitchFamily="2" charset="77"/>
              </a:rPr>
              <a:t>Zielińska</a:t>
            </a:r>
            <a:r>
              <a:rPr lang="en-GB" sz="800" dirty="0">
                <a:effectLst/>
                <a:latin typeface="Poppins" pitchFamily="2" charset="77"/>
                <a:ea typeface="Calibri" panose="020F0502020204030204" pitchFamily="34" charset="0"/>
                <a:cs typeface="Poppins" pitchFamily="2" charset="77"/>
              </a:rPr>
              <a:t>, A. and </a:t>
            </a:r>
            <a:r>
              <a:rPr lang="en-GB" sz="800" dirty="0" err="1">
                <a:effectLst/>
                <a:latin typeface="Poppins" pitchFamily="2" charset="77"/>
                <a:ea typeface="Calibri" panose="020F0502020204030204" pitchFamily="34" charset="0"/>
                <a:cs typeface="Poppins" pitchFamily="2" charset="77"/>
              </a:rPr>
              <a:t>Karwowski</a:t>
            </a:r>
            <a:r>
              <a:rPr lang="en-GB" sz="800" dirty="0">
                <a:effectLst/>
                <a:latin typeface="Poppins" pitchFamily="2" charset="77"/>
                <a:ea typeface="Calibri" panose="020F0502020204030204" pitchFamily="34" charset="0"/>
                <a:cs typeface="Poppins" pitchFamily="2" charset="77"/>
              </a:rPr>
              <a:t>, M. (2022) Living with Uncertainty in the Creative Process: A Self-Regulatory Perspective, in </a:t>
            </a:r>
            <a:r>
              <a:rPr lang="en-GB" sz="800" dirty="0" err="1">
                <a:effectLst/>
                <a:latin typeface="Poppins" pitchFamily="2" charset="77"/>
                <a:ea typeface="Calibri" panose="020F0502020204030204" pitchFamily="34" charset="0"/>
                <a:cs typeface="Poppins" pitchFamily="2" charset="77"/>
              </a:rPr>
              <a:t>Beghetto</a:t>
            </a:r>
            <a:r>
              <a:rPr lang="en-GB" sz="800" dirty="0">
                <a:effectLst/>
                <a:latin typeface="Poppins" pitchFamily="2" charset="77"/>
                <a:ea typeface="Calibri" panose="020F0502020204030204" pitchFamily="34" charset="0"/>
                <a:cs typeface="Poppins" pitchFamily="2" charset="77"/>
              </a:rPr>
              <a:t>, R. A. &amp; Jaeger, G. J. [Eds] Uncertainty: A Catalyst for Creativity, Learning and Development, Cham: Springer, pp. 81–102.</a:t>
            </a:r>
          </a:p>
          <a:p>
            <a:br>
              <a:rPr lang="en-GB" sz="800" dirty="0">
                <a:effectLst/>
                <a:latin typeface="Poppins" pitchFamily="2" charset="77"/>
                <a:cs typeface="Poppins" pitchFamily="2" charset="77"/>
              </a:rPr>
            </a:br>
            <a:r>
              <a:rPr lang="en-GB" sz="800" dirty="0">
                <a:effectLst/>
                <a:latin typeface="Poppins" pitchFamily="2" charset="77"/>
                <a:ea typeface="Calibri" panose="020F0502020204030204" pitchFamily="34" charset="0"/>
                <a:cs typeface="Poppins" pitchFamily="2" charset="77"/>
              </a:rPr>
              <a:t> </a:t>
            </a:r>
          </a:p>
          <a:p>
            <a:endParaRPr lang="en-GB" sz="800" dirty="0">
              <a:latin typeface="Poppins" pitchFamily="2" charset="77"/>
              <a:cs typeface="Poppins" pitchFamily="2" charset="77"/>
            </a:endParaRPr>
          </a:p>
        </p:txBody>
      </p:sp>
    </p:spTree>
    <p:extLst>
      <p:ext uri="{BB962C8B-B14F-4D97-AF65-F5344CB8AC3E}">
        <p14:creationId xmlns:p14="http://schemas.microsoft.com/office/powerpoint/2010/main" val="419581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a:t>Thank you</a:t>
            </a:r>
          </a:p>
        </p:txBody>
      </p:sp>
    </p:spTree>
    <p:extLst>
      <p:ext uri="{BB962C8B-B14F-4D97-AF65-F5344CB8AC3E}">
        <p14:creationId xmlns:p14="http://schemas.microsoft.com/office/powerpoint/2010/main" val="133914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24B9AB7-9C90-3FE2-F935-293D25A7CFB7}"/>
              </a:ext>
            </a:extLst>
          </p:cNvPr>
          <p:cNvSpPr>
            <a:spLocks noGrp="1"/>
          </p:cNvSpPr>
          <p:nvPr>
            <p:ph type="body" sz="quarter" idx="12"/>
          </p:nvPr>
        </p:nvSpPr>
        <p:spPr/>
        <p:txBody>
          <a:bodyPr/>
          <a:lstStyle/>
          <a:p>
            <a:r>
              <a:rPr lang="en-GB" dirty="0"/>
              <a:t>Aims of </a:t>
            </a:r>
            <a:r>
              <a:rPr lang="en-GB" dirty="0" err="1"/>
              <a:t>eSTEeM</a:t>
            </a:r>
            <a:r>
              <a:rPr lang="en-GB" dirty="0"/>
              <a:t> project</a:t>
            </a:r>
          </a:p>
        </p:txBody>
      </p:sp>
      <p:sp>
        <p:nvSpPr>
          <p:cNvPr id="10" name="Text Placeholder 9">
            <a:extLst>
              <a:ext uri="{FF2B5EF4-FFF2-40B4-BE49-F238E27FC236}">
                <a16:creationId xmlns:a16="http://schemas.microsoft.com/office/drawing/2014/main" id="{E74A4259-4A62-A5BB-1094-3E61746176DE}"/>
              </a:ext>
            </a:extLst>
          </p:cNvPr>
          <p:cNvSpPr>
            <a:spLocks noGrp="1"/>
          </p:cNvSpPr>
          <p:nvPr>
            <p:ph type="body" sz="quarter" idx="14"/>
          </p:nvPr>
        </p:nvSpPr>
        <p:spPr>
          <a:xfrm>
            <a:off x="1001105" y="2093470"/>
            <a:ext cx="4922617" cy="3469129"/>
          </a:xfrm>
        </p:spPr>
        <p:txBody>
          <a:bodyPr lIns="91440" tIns="45720" rIns="91440" bIns="45720" anchor="t">
            <a:noAutofit/>
          </a:bodyPr>
          <a:lstStyle/>
          <a:p>
            <a:endParaRPr lang="en-GB" dirty="0"/>
          </a:p>
          <a:p>
            <a:r>
              <a:rPr lang="en-GB" dirty="0"/>
              <a:t>Gain a deeper understanding of the specific issues experienced by Design students with mental health disabilities throughout their study. </a:t>
            </a:r>
          </a:p>
          <a:p>
            <a:endParaRPr lang="en-GB" dirty="0"/>
          </a:p>
          <a:p>
            <a:r>
              <a:rPr lang="en-GB" dirty="0">
                <a:latin typeface="Poppins"/>
                <a:cs typeface="Poppins"/>
              </a:rPr>
              <a:t>Develop recommendations that could inform the learning design of modules in production and positive interventions in presentations to reduce the awarding gap and facilitate progression.</a:t>
            </a:r>
          </a:p>
          <a:p>
            <a:endParaRPr lang="en-GB" dirty="0"/>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19"/>
          </p:nvPr>
        </p:nvSpPr>
        <p:spPr/>
        <p:txBody>
          <a:bodyPr/>
          <a:lstStyle/>
          <a:p>
            <a:r>
              <a:rPr lang="en-GB" dirty="0"/>
              <a:t>Focus on</a:t>
            </a:r>
          </a:p>
        </p:txBody>
      </p:sp>
      <p:sp>
        <p:nvSpPr>
          <p:cNvPr id="13" name="Text Placeholder 12">
            <a:extLst>
              <a:ext uri="{FF2B5EF4-FFF2-40B4-BE49-F238E27FC236}">
                <a16:creationId xmlns:a16="http://schemas.microsoft.com/office/drawing/2014/main" id="{E6862D33-FF9B-C647-8FD7-F618370D9FCC}"/>
              </a:ext>
            </a:extLst>
          </p:cNvPr>
          <p:cNvSpPr>
            <a:spLocks noGrp="1"/>
          </p:cNvSpPr>
          <p:nvPr>
            <p:ph type="body" sz="quarter" idx="21"/>
          </p:nvPr>
        </p:nvSpPr>
        <p:spPr/>
        <p:txBody>
          <a:bodyPr/>
          <a:lstStyle/>
          <a:p>
            <a:r>
              <a:rPr lang="en-GB" dirty="0"/>
              <a:t>Pass and awarding gaps in Design project modules</a:t>
            </a:r>
          </a:p>
        </p:txBody>
      </p:sp>
      <p:sp>
        <p:nvSpPr>
          <p:cNvPr id="6" name="Content Placeholder 5">
            <a:extLst>
              <a:ext uri="{FF2B5EF4-FFF2-40B4-BE49-F238E27FC236}">
                <a16:creationId xmlns:a16="http://schemas.microsoft.com/office/drawing/2014/main" id="{FA4D09DE-F6F1-5F48-8C1F-4CC80D02AEC2}"/>
              </a:ext>
            </a:extLst>
          </p:cNvPr>
          <p:cNvSpPr>
            <a:spLocks noGrp="1"/>
          </p:cNvSpPr>
          <p:nvPr>
            <p:ph sz="half" idx="18"/>
          </p:nvPr>
        </p:nvSpPr>
        <p:spPr>
          <a:xfrm>
            <a:off x="6288724" y="2064226"/>
            <a:ext cx="4922617" cy="3072695"/>
          </a:xfrm>
        </p:spPr>
        <p:txBody>
          <a:bodyPr/>
          <a:lstStyle/>
          <a:p>
            <a:pPr marL="0" indent="0">
              <a:buNone/>
            </a:pPr>
            <a:r>
              <a:rPr lang="en-GB" sz="1600" dirty="0">
                <a:solidFill>
                  <a:schemeClr val="tx1"/>
                </a:solidFill>
              </a:rPr>
              <a:t>Intersecting factors: </a:t>
            </a:r>
          </a:p>
          <a:p>
            <a:pPr marL="0" indent="0">
              <a:buNone/>
            </a:pPr>
            <a:r>
              <a:rPr lang="en-GB" sz="1600" dirty="0">
                <a:solidFill>
                  <a:schemeClr val="tx1"/>
                </a:solidFill>
              </a:rPr>
              <a:t>Discipline (knowledge and skills, coursework, assessment), </a:t>
            </a:r>
          </a:p>
          <a:p>
            <a:pPr marL="0" indent="0">
              <a:buNone/>
            </a:pPr>
            <a:endParaRPr lang="en-GB" sz="1600" dirty="0">
              <a:solidFill>
                <a:schemeClr val="tx1"/>
              </a:solidFill>
            </a:endParaRPr>
          </a:p>
          <a:p>
            <a:pPr marL="0" indent="0">
              <a:buNone/>
            </a:pPr>
            <a:r>
              <a:rPr lang="en-GB" sz="1600" dirty="0">
                <a:solidFill>
                  <a:schemeClr val="tx1"/>
                </a:solidFill>
              </a:rPr>
              <a:t>Personal circumstances (work and family, caring commitments, life events),</a:t>
            </a:r>
          </a:p>
          <a:p>
            <a:pPr marL="0" indent="0">
              <a:buNone/>
            </a:pPr>
            <a:endParaRPr lang="en-GB" sz="1600" dirty="0">
              <a:solidFill>
                <a:schemeClr val="tx1"/>
              </a:solidFill>
            </a:endParaRPr>
          </a:p>
          <a:p>
            <a:pPr marL="0" indent="0">
              <a:buNone/>
            </a:pPr>
            <a:r>
              <a:rPr lang="en-GB" sz="1600" dirty="0">
                <a:solidFill>
                  <a:schemeClr val="tx1"/>
                </a:solidFill>
              </a:rPr>
              <a:t>Support received during their studies from OU and elsewhere  </a:t>
            </a:r>
          </a:p>
          <a:p>
            <a:endParaRPr lang="en-GB" dirty="0"/>
          </a:p>
        </p:txBody>
      </p:sp>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Tree>
    <p:extLst>
      <p:ext uri="{BB962C8B-B14F-4D97-AF65-F5344CB8AC3E}">
        <p14:creationId xmlns:p14="http://schemas.microsoft.com/office/powerpoint/2010/main" val="2644233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04A63E-308E-9A45-A5ED-2D4BE0E3158F}"/>
              </a:ext>
            </a:extLst>
          </p:cNvPr>
          <p:cNvSpPr>
            <a:spLocks noGrp="1"/>
          </p:cNvSpPr>
          <p:nvPr>
            <p:ph type="body" sz="quarter" idx="12"/>
          </p:nvPr>
        </p:nvSpPr>
        <p:spPr>
          <a:xfrm>
            <a:off x="1001105" y="1050915"/>
            <a:ext cx="9591229" cy="289311"/>
          </a:xfrm>
        </p:spPr>
        <p:txBody>
          <a:bodyPr/>
          <a:lstStyle/>
          <a:p>
            <a:r>
              <a:rPr lang="en-GB" dirty="0"/>
              <a:t>Wellbeing</a:t>
            </a:r>
          </a:p>
        </p:txBody>
      </p:sp>
      <p:sp>
        <p:nvSpPr>
          <p:cNvPr id="3" name="Text Placeholder 2">
            <a:extLst>
              <a:ext uri="{FF2B5EF4-FFF2-40B4-BE49-F238E27FC236}">
                <a16:creationId xmlns:a16="http://schemas.microsoft.com/office/drawing/2014/main" id="{EDED5D98-47B4-5043-AC71-C54E177BF190}"/>
              </a:ext>
            </a:extLst>
          </p:cNvPr>
          <p:cNvSpPr>
            <a:spLocks noGrp="1"/>
          </p:cNvSpPr>
          <p:nvPr>
            <p:ph type="body" sz="quarter" idx="14"/>
          </p:nvPr>
        </p:nvSpPr>
        <p:spPr>
          <a:xfrm>
            <a:off x="1001104" y="1340227"/>
            <a:ext cx="9591229" cy="2006614"/>
          </a:xfrm>
        </p:spPr>
        <p:txBody>
          <a:bodyPr lIns="91440" tIns="45720" rIns="91440" bIns="45720" anchor="t">
            <a:noAutofit/>
          </a:bodyPr>
          <a:lstStyle/>
          <a:p>
            <a:pPr marL="285750" indent="-285750">
              <a:buFont typeface="Arial" panose="020B0604020202020204" pitchFamily="34" charset="0"/>
              <a:buChar char="•"/>
            </a:pPr>
            <a:r>
              <a:rPr lang="en-GB" sz="1800" dirty="0">
                <a:latin typeface="øM ˛"/>
                <a:ea typeface="Calibri" panose="020F0502020204030204" pitchFamily="34" charset="0"/>
                <a:cs typeface="Times New Roman"/>
              </a:rPr>
              <a:t>s</a:t>
            </a:r>
            <a:r>
              <a:rPr lang="en-GB" sz="1800" dirty="0">
                <a:effectLst/>
                <a:latin typeface="Calibri"/>
                <a:ea typeface="Calibri" panose="020F0502020204030204" pitchFamily="34" charset="0"/>
                <a:cs typeface="Times New Roman"/>
              </a:rPr>
              <a:t>ocial perspective of mental health ‘holds society accountable for change’ (Lister 2022, p13).</a:t>
            </a:r>
            <a:r>
              <a:rPr lang="en-GB" sz="1800" dirty="0">
                <a:latin typeface="Calibri"/>
                <a:ea typeface="Calibri" panose="020F0502020204030204" pitchFamily="34" charset="0"/>
                <a:cs typeface="Times New Roman"/>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latin typeface="Calibri"/>
                <a:ea typeface="Calibri" panose="020F0502020204030204" pitchFamily="34" charset="0"/>
                <a:cs typeface="Times New Roman"/>
              </a:rPr>
              <a:t>design and delivery of distance learning enables or </a:t>
            </a:r>
            <a:r>
              <a:rPr lang="en-GB" sz="1800" dirty="0">
                <a:latin typeface="Calibri"/>
                <a:ea typeface="Calibri" panose="020F0502020204030204" pitchFamily="34" charset="0"/>
                <a:cs typeface="Times New Roman"/>
              </a:rPr>
              <a:t>creates </a:t>
            </a:r>
            <a:r>
              <a:rPr lang="en-GB" sz="1800" dirty="0">
                <a:effectLst/>
                <a:latin typeface="Calibri"/>
                <a:ea typeface="Calibri" panose="020F0502020204030204" pitchFamily="34" charset="0"/>
                <a:cs typeface="Times New Roman"/>
              </a:rPr>
              <a:t>barriers to wellbeing for distance learners.</a:t>
            </a:r>
            <a:r>
              <a:rPr lang="en-GB" sz="1800" dirty="0">
                <a:latin typeface="Calibri"/>
                <a:ea typeface="Calibri" panose="020F0502020204030204" pitchFamily="34" charset="0"/>
                <a:cs typeface="Times New Roman"/>
              </a:rPr>
              <a:t> </a:t>
            </a:r>
            <a:endParaRPr lang="en-GB" sz="1800" dirty="0">
              <a:effectLst/>
              <a:latin typeface="Calibri"/>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latin typeface="Calibri"/>
                <a:ea typeface="Calibri" panose="020F0502020204030204" pitchFamily="34" charset="0"/>
                <a:cs typeface="Times New Roman"/>
              </a:rPr>
              <a:t>changing the systems rather than making change as the individual’s sole responsibility</a:t>
            </a:r>
            <a:r>
              <a:rPr lang="en-GB" sz="1800" dirty="0">
                <a:latin typeface="Calibri"/>
                <a:ea typeface="Calibri" panose="020F0502020204030204" pitchFamily="34" charset="0"/>
                <a:cs typeface="Times New Roman"/>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latin typeface="Calibri"/>
                <a:ea typeface="Calibri" panose="020F0502020204030204" pitchFamily="34" charset="0"/>
                <a:cs typeface="Times New Roman"/>
              </a:rPr>
              <a:t>educators and institutions can actively support students’ wellbeing</a:t>
            </a:r>
          </a:p>
          <a:p>
            <a:endParaRPr lang="en-GB" dirty="0"/>
          </a:p>
        </p:txBody>
      </p:sp>
      <p:sp>
        <p:nvSpPr>
          <p:cNvPr id="4" name="Text Placeholder 3">
            <a:extLst>
              <a:ext uri="{FF2B5EF4-FFF2-40B4-BE49-F238E27FC236}">
                <a16:creationId xmlns:a16="http://schemas.microsoft.com/office/drawing/2014/main" id="{FA99EFDD-DF13-DC46-AC08-D0D10607DD1A}"/>
              </a:ext>
            </a:extLst>
          </p:cNvPr>
          <p:cNvSpPr>
            <a:spLocks noGrp="1"/>
          </p:cNvSpPr>
          <p:nvPr>
            <p:ph type="body" sz="quarter" idx="24"/>
          </p:nvPr>
        </p:nvSpPr>
        <p:spPr/>
        <p:txBody>
          <a:bodyPr/>
          <a:lstStyle/>
          <a:p>
            <a:r>
              <a:rPr lang="en-GB" dirty="0"/>
              <a:t>Inclusion, mental health, wellbeing and project work</a:t>
            </a:r>
          </a:p>
        </p:txBody>
      </p:sp>
      <p:sp>
        <p:nvSpPr>
          <p:cNvPr id="11" name="Text Placeholder 1">
            <a:extLst>
              <a:ext uri="{FF2B5EF4-FFF2-40B4-BE49-F238E27FC236}">
                <a16:creationId xmlns:a16="http://schemas.microsoft.com/office/drawing/2014/main" id="{CBA4D975-CB3E-DE48-9E7A-0AC60C6CACE1}"/>
              </a:ext>
            </a:extLst>
          </p:cNvPr>
          <p:cNvSpPr txBox="1">
            <a:spLocks/>
          </p:cNvSpPr>
          <p:nvPr/>
        </p:nvSpPr>
        <p:spPr>
          <a:xfrm>
            <a:off x="1001105" y="3178454"/>
            <a:ext cx="9591229" cy="289311"/>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Project assessments</a:t>
            </a:r>
          </a:p>
        </p:txBody>
      </p:sp>
      <p:sp>
        <p:nvSpPr>
          <p:cNvPr id="12" name="Text Placeholder 2">
            <a:extLst>
              <a:ext uri="{FF2B5EF4-FFF2-40B4-BE49-F238E27FC236}">
                <a16:creationId xmlns:a16="http://schemas.microsoft.com/office/drawing/2014/main" id="{12C230F9-6418-DF40-A27D-E5E02DB7829A}"/>
              </a:ext>
            </a:extLst>
          </p:cNvPr>
          <p:cNvSpPr txBox="1">
            <a:spLocks/>
          </p:cNvSpPr>
          <p:nvPr/>
        </p:nvSpPr>
        <p:spPr>
          <a:xfrm>
            <a:off x="1001105" y="3500423"/>
            <a:ext cx="9591229" cy="218256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800" dirty="0">
                <a:latin typeface="Calibri" panose="020F0502020204030204" pitchFamily="34" charset="0"/>
                <a:ea typeface="Calibri" panose="020F0502020204030204" pitchFamily="34" charset="0"/>
                <a:cs typeface="Times New Roman" panose="02020603050405020304" pitchFamily="18" charset="0"/>
              </a:rPr>
              <a:t>design project assignments can be considered high stakes. </a:t>
            </a:r>
          </a:p>
          <a:p>
            <a:pPr marL="285750" indent="-285750">
              <a:buFont typeface="Arial" panose="020B0604020202020204" pitchFamily="34" charset="0"/>
              <a:buChar char="•"/>
            </a:pPr>
            <a:r>
              <a:rPr lang="en-GB" sz="1800" dirty="0">
                <a:latin typeface="Calibri" panose="020F0502020204030204" pitchFamily="34" charset="0"/>
                <a:ea typeface="Cambria" panose="02040503050406030204" pitchFamily="18" charset="0"/>
                <a:cs typeface="Times New Roman" panose="02020603050405020304" pitchFamily="18" charset="0"/>
              </a:rPr>
              <a:t>takes up a large part of a course, and it involves the individual deeply</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threaten wellbeing by heightening consciousness and anxiety of failure</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(Jones et al. 2020, 441)</a:t>
            </a:r>
            <a:r>
              <a:rPr lang="en-GB" sz="1800" dirty="0">
                <a:effectLst/>
                <a:latin typeface="Calibri" panose="020F0502020204030204" pitchFamily="34" charset="0"/>
                <a:ea typeface="Cambria" panose="02040503050406030204" pitchFamily="18" charset="0"/>
                <a:cs typeface="Times New Roman" panose="02020603050405020304" pitchFamily="18" charset="0"/>
              </a:rPr>
              <a:t>. </a:t>
            </a:r>
            <a:endParaRPr lang="en-GB" sz="1800" dirty="0">
              <a:latin typeface="Calibri" panose="020F0502020204030204" pitchFamily="34" charset="0"/>
              <a:ea typeface="Cambria" panose="02040503050406030204" pitchFamily="18" charset="0"/>
              <a:cs typeface="Times New Roman" panose="02020603050405020304" pitchFamily="18" charset="0"/>
            </a:endParaRP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design projects are often ill-defined and become more complex at higher levels of study. </a:t>
            </a:r>
          </a:p>
          <a:p>
            <a:pPr marL="285750" indent="-285750">
              <a:buFont typeface="Arial" panose="020B0604020202020204" pitchFamily="34" charset="0"/>
              <a:buChar char="•"/>
            </a:pPr>
            <a:r>
              <a:rPr lang="en-GB" sz="1800" dirty="0">
                <a:latin typeface="Calibri" panose="020F0502020204030204" pitchFamily="34" charset="0"/>
                <a:ea typeface="Calibri" panose="020F0502020204030204" pitchFamily="34" charset="0"/>
                <a:cs typeface="Times New Roman" panose="02020603050405020304" pitchFamily="18" charset="0"/>
              </a:rPr>
              <a:t>h</a:t>
            </a:r>
            <a:r>
              <a:rPr lang="en-GB" sz="1800" dirty="0">
                <a:effectLst/>
                <a:latin typeface="Calibri" panose="020F0502020204030204" pitchFamily="34" charset="0"/>
                <a:ea typeface="Calibri" panose="020F0502020204030204" pitchFamily="34" charset="0"/>
                <a:cs typeface="Times New Roman" panose="02020603050405020304" pitchFamily="18" charset="0"/>
              </a:rPr>
              <a:t>eightened uncertainty and stress offer additional challenges to learners with mental health challenges</a:t>
            </a:r>
          </a:p>
          <a:p>
            <a:pPr marL="285750" indent="-285750">
              <a:buFont typeface="Arial" panose="020B0604020202020204" pitchFamily="34" charset="0"/>
              <a:buChar char="•"/>
            </a:pPr>
            <a:r>
              <a:rPr lang="en-GB" sz="1800" b="1" dirty="0">
                <a:latin typeface="Calibri" panose="020F0502020204030204" pitchFamily="34" charset="0"/>
                <a:cs typeface="Times New Roman" panose="02020603050405020304" pitchFamily="18" charset="0"/>
              </a:rPr>
              <a:t>But</a:t>
            </a:r>
            <a:r>
              <a:rPr lang="en-GB" sz="1800" dirty="0">
                <a:latin typeface="Calibri" panose="020F0502020204030204" pitchFamily="34" charset="0"/>
                <a:cs typeface="Times New Roman" panose="02020603050405020304" pitchFamily="18" charset="0"/>
              </a:rPr>
              <a:t> creative projects can improve mental wellbeing too!</a:t>
            </a:r>
            <a:endParaRPr lang="en-GB" dirty="0"/>
          </a:p>
        </p:txBody>
      </p:sp>
    </p:spTree>
    <p:extLst>
      <p:ext uri="{BB962C8B-B14F-4D97-AF65-F5344CB8AC3E}">
        <p14:creationId xmlns:p14="http://schemas.microsoft.com/office/powerpoint/2010/main" val="3626223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57DB536F-F142-3341-9971-7B2302F9D8DF}"/>
              </a:ext>
            </a:extLst>
          </p:cNvPr>
          <p:cNvSpPr>
            <a:spLocks noGrp="1"/>
          </p:cNvSpPr>
          <p:nvPr>
            <p:ph type="body" sz="quarter" idx="21"/>
          </p:nvPr>
        </p:nvSpPr>
        <p:spPr>
          <a:xfrm>
            <a:off x="6746238" y="404663"/>
            <a:ext cx="4912997" cy="497161"/>
          </a:xfrm>
        </p:spPr>
        <p:txBody>
          <a:bodyPr lIns="91440" tIns="45720" rIns="91440" bIns="45720" anchor="t">
            <a:noAutofit/>
          </a:bodyPr>
          <a:lstStyle/>
          <a:p>
            <a:r>
              <a:rPr lang="en-GB" dirty="0">
                <a:solidFill>
                  <a:schemeClr val="bg1"/>
                </a:solidFill>
                <a:latin typeface="Poppins SemiBold"/>
                <a:cs typeface="Poppins SemiBold"/>
              </a:rPr>
              <a:t>Barriers and Enablers</a:t>
            </a:r>
            <a:endParaRPr lang="en-GB" dirty="0">
              <a:solidFill>
                <a:schemeClr val="bg1"/>
              </a:solidFill>
            </a:endParaRPr>
          </a:p>
        </p:txBody>
      </p:sp>
      <p:sp>
        <p:nvSpPr>
          <p:cNvPr id="15" name="Text Placeholder 14">
            <a:extLst>
              <a:ext uri="{FF2B5EF4-FFF2-40B4-BE49-F238E27FC236}">
                <a16:creationId xmlns:a16="http://schemas.microsoft.com/office/drawing/2014/main" id="{9E0CB142-8F67-054D-A923-DF7E5B0C0C04}"/>
              </a:ext>
            </a:extLst>
          </p:cNvPr>
          <p:cNvSpPr>
            <a:spLocks noGrp="1"/>
          </p:cNvSpPr>
          <p:nvPr>
            <p:ph type="body" sz="quarter" idx="22"/>
          </p:nvPr>
        </p:nvSpPr>
        <p:spPr>
          <a:xfrm>
            <a:off x="6746238" y="912167"/>
            <a:ext cx="4912997" cy="289311"/>
          </a:xfrm>
        </p:spPr>
        <p:txBody>
          <a:bodyPr/>
          <a:lstStyle/>
          <a:p>
            <a:r>
              <a:rPr lang="en-GB" dirty="0">
                <a:solidFill>
                  <a:schemeClr val="bg1"/>
                </a:solidFill>
              </a:rPr>
              <a:t>to wellbeing by Kate Lister</a:t>
            </a:r>
          </a:p>
        </p:txBody>
      </p:sp>
      <p:sp>
        <p:nvSpPr>
          <p:cNvPr id="13" name="Text Placeholder 12">
            <a:extLst>
              <a:ext uri="{FF2B5EF4-FFF2-40B4-BE49-F238E27FC236}">
                <a16:creationId xmlns:a16="http://schemas.microsoft.com/office/drawing/2014/main" id="{BBDE7BAE-1808-E942-A2B3-95F5E4DA60F2}"/>
              </a:ext>
            </a:extLst>
          </p:cNvPr>
          <p:cNvSpPr>
            <a:spLocks noGrp="1"/>
          </p:cNvSpPr>
          <p:nvPr>
            <p:ph type="body" sz="quarter" idx="15"/>
          </p:nvPr>
        </p:nvSpPr>
        <p:spPr>
          <a:xfrm>
            <a:off x="7333428" y="1385862"/>
            <a:ext cx="4325807" cy="4323821"/>
          </a:xfrm>
        </p:spPr>
        <p:txBody>
          <a:bodyPr lIns="91440" tIns="45720" rIns="91440" bIns="45720" anchor="t">
            <a:noAutofit/>
          </a:bodyPr>
          <a:lstStyle/>
          <a:p>
            <a:r>
              <a:rPr lang="en-GB" dirty="0">
                <a:solidFill>
                  <a:schemeClr val="bg1"/>
                </a:solidFill>
              </a:rPr>
              <a:t>Informed interview protocol and analysis</a:t>
            </a:r>
          </a:p>
          <a:p>
            <a:r>
              <a:rPr lang="en-GB" dirty="0">
                <a:solidFill>
                  <a:schemeClr val="bg1"/>
                </a:solidFill>
                <a:latin typeface="Poppins"/>
                <a:cs typeface="Poppins"/>
              </a:rPr>
              <a:t>Social model of disability: barriers and enablers to participation, success, and  wellbeing </a:t>
            </a:r>
            <a:endParaRPr lang="en-GB" dirty="0">
              <a:solidFill>
                <a:schemeClr val="bg1"/>
              </a:solidFill>
            </a:endParaRPr>
          </a:p>
          <a:p>
            <a:r>
              <a:rPr lang="en-GB" dirty="0">
                <a:solidFill>
                  <a:schemeClr val="bg1"/>
                </a:solidFill>
                <a:latin typeface="Poppins"/>
                <a:cs typeface="Poppins"/>
              </a:rPr>
              <a:t>Deemphasises the dominant personal deficit perspective. </a:t>
            </a:r>
            <a:endParaRPr lang="en-GB" dirty="0">
              <a:solidFill>
                <a:schemeClr val="bg1"/>
              </a:solidFill>
            </a:endParaRPr>
          </a:p>
          <a:p>
            <a:r>
              <a:rPr lang="en-GB" dirty="0">
                <a:solidFill>
                  <a:schemeClr val="bg1"/>
                </a:solidFill>
              </a:rPr>
              <a:t>Thematic qualitative data analysis that revealed :</a:t>
            </a:r>
          </a:p>
          <a:p>
            <a:pPr lvl="1"/>
            <a:r>
              <a:rPr lang="en-GB" sz="1400" dirty="0"/>
              <a:t>‘tensions’ - conflicts between student experiences and the requirements of the design and delivery of learning</a:t>
            </a:r>
            <a:endParaRPr lang="en-GB" sz="1400" dirty="0">
              <a:cs typeface="Poppins"/>
            </a:endParaRPr>
          </a:p>
          <a:p>
            <a:pPr lvl="1"/>
            <a:r>
              <a:rPr lang="en-GB" sz="1400" dirty="0"/>
              <a:t>Students reported how tensions were resolved to move a barrier to an enabler</a:t>
            </a:r>
            <a:endParaRPr lang="en-GB" sz="1400" dirty="0">
              <a:cs typeface="Poppins"/>
            </a:endParaRPr>
          </a:p>
        </p:txBody>
      </p:sp>
      <p:sp>
        <p:nvSpPr>
          <p:cNvPr id="2" name="Title 1">
            <a:extLst>
              <a:ext uri="{FF2B5EF4-FFF2-40B4-BE49-F238E27FC236}">
                <a16:creationId xmlns:a16="http://schemas.microsoft.com/office/drawing/2014/main" id="{E0630D7D-B637-4F82-893C-749E48A7A9F2}"/>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22</a:t>
            </a:r>
          </a:p>
        </p:txBody>
      </p:sp>
      <p:pic>
        <p:nvPicPr>
          <p:cNvPr id="10" name="Picture 9" descr="Chart, sunburst chart&#10;&#10;Description automatically generated">
            <a:extLst>
              <a:ext uri="{FF2B5EF4-FFF2-40B4-BE49-F238E27FC236}">
                <a16:creationId xmlns:a16="http://schemas.microsoft.com/office/drawing/2014/main" id="{83892212-BF76-4F4F-8FCD-F77776AD7F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2765" y="121683"/>
            <a:ext cx="5156200" cy="5588000"/>
          </a:xfrm>
          <a:prstGeom prst="rect">
            <a:avLst/>
          </a:prstGeom>
        </p:spPr>
      </p:pic>
    </p:spTree>
    <p:extLst>
      <p:ext uri="{BB962C8B-B14F-4D97-AF65-F5344CB8AC3E}">
        <p14:creationId xmlns:p14="http://schemas.microsoft.com/office/powerpoint/2010/main" val="511729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47A8870-9BE5-DF4E-8591-6F176EC1F86C}"/>
              </a:ext>
            </a:extLst>
          </p:cNvPr>
          <p:cNvSpPr>
            <a:spLocks noGrp="1"/>
          </p:cNvSpPr>
          <p:nvPr>
            <p:ph type="body" sz="quarter" idx="21"/>
          </p:nvPr>
        </p:nvSpPr>
        <p:spPr/>
        <p:txBody>
          <a:bodyPr/>
          <a:lstStyle/>
          <a:p>
            <a:r>
              <a:rPr lang="en-GB" dirty="0"/>
              <a:t>Approach</a:t>
            </a:r>
          </a:p>
        </p:txBody>
      </p:sp>
      <p:sp>
        <p:nvSpPr>
          <p:cNvPr id="9" name="Text Placeholder 8">
            <a:extLst>
              <a:ext uri="{FF2B5EF4-FFF2-40B4-BE49-F238E27FC236}">
                <a16:creationId xmlns:a16="http://schemas.microsoft.com/office/drawing/2014/main" id="{DDA8D3D8-470C-9B42-BED7-B52826204A68}"/>
              </a:ext>
            </a:extLst>
          </p:cNvPr>
          <p:cNvSpPr>
            <a:spLocks noGrp="1"/>
          </p:cNvSpPr>
          <p:nvPr>
            <p:ph type="body" sz="quarter" idx="15"/>
          </p:nvPr>
        </p:nvSpPr>
        <p:spPr>
          <a:xfrm>
            <a:off x="1001105" y="1132114"/>
            <a:ext cx="4325807" cy="4577570"/>
          </a:xfrm>
        </p:spPr>
        <p:txBody>
          <a:bodyPr/>
          <a:lstStyle/>
          <a:p>
            <a:pPr marL="342900" indent="-342900">
              <a:lnSpc>
                <a:spcPct val="110000"/>
              </a:lnSpc>
              <a:buFont typeface="Arial" panose="020B0604020202020204" pitchFamily="34" charset="0"/>
              <a:buChar char="•"/>
            </a:pPr>
            <a:r>
              <a:rPr lang="en-GB" sz="1800" dirty="0"/>
              <a:t>Experiential, qualitative, and longitudinal over 4-5 months </a:t>
            </a:r>
          </a:p>
          <a:p>
            <a:pPr marL="342900" indent="-342900">
              <a:lnSpc>
                <a:spcPct val="110000"/>
              </a:lnSpc>
              <a:buFont typeface="Arial" panose="020B0604020202020204" pitchFamily="34" charset="0"/>
              <a:buChar char="•"/>
            </a:pPr>
            <a:r>
              <a:rPr lang="en-GB" sz="1800" dirty="0"/>
              <a:t>4 passionate interviewers, working each with 2 students from one module (levels 1-3)</a:t>
            </a:r>
          </a:p>
          <a:p>
            <a:pPr marL="342900" indent="-342900">
              <a:lnSpc>
                <a:spcPct val="110000"/>
              </a:lnSpc>
              <a:buFont typeface="Arial" panose="020B0604020202020204" pitchFamily="34" charset="0"/>
              <a:buChar char="•"/>
            </a:pPr>
            <a:r>
              <a:rPr lang="en-GB" sz="1800" dirty="0"/>
              <a:t>Aim to build a conversational, trusting relationship, but not as a tutor, more like a friend with a good listening ear!</a:t>
            </a:r>
          </a:p>
          <a:p>
            <a:pPr marL="342900" indent="-342900">
              <a:lnSpc>
                <a:spcPct val="110000"/>
              </a:lnSpc>
              <a:buFont typeface="Arial" panose="020B0604020202020204" pitchFamily="34" charset="0"/>
              <a:buChar char="•"/>
            </a:pPr>
            <a:r>
              <a:rPr lang="en-GB" sz="1800" dirty="0"/>
              <a:t>2 online interviews, an experience sample and a diary study (using instant messenger)</a:t>
            </a:r>
          </a:p>
        </p:txBody>
      </p:sp>
      <p:sp>
        <p:nvSpPr>
          <p:cNvPr id="13" name="TextBox 12">
            <a:extLst>
              <a:ext uri="{FF2B5EF4-FFF2-40B4-BE49-F238E27FC236}">
                <a16:creationId xmlns:a16="http://schemas.microsoft.com/office/drawing/2014/main" id="{6EDB0419-7E55-9D4B-BC5B-03A010F4EDA4}"/>
              </a:ext>
            </a:extLst>
          </p:cNvPr>
          <p:cNvSpPr txBox="1"/>
          <p:nvPr/>
        </p:nvSpPr>
        <p:spPr>
          <a:xfrm>
            <a:off x="6096000" y="1110342"/>
            <a:ext cx="4833257" cy="2827697"/>
          </a:xfrm>
          <a:prstGeom prst="rect">
            <a:avLst/>
          </a:prstGeom>
          <a:noFill/>
        </p:spPr>
        <p:txBody>
          <a:bodyPr wrap="square" lIns="91440" tIns="45720" rIns="91440" bIns="45720" anchor="t">
            <a:spAutoFit/>
          </a:bodyPr>
          <a:lstStyle/>
          <a:p>
            <a:pPr marL="342900" indent="-342900">
              <a:lnSpc>
                <a:spcPct val="110000"/>
              </a:lnSpc>
              <a:buFont typeface="Arial" panose="020B0604020202020204" pitchFamily="34" charset="0"/>
              <a:buChar char="•"/>
            </a:pPr>
            <a:r>
              <a:rPr lang="en-GB" sz="1800" dirty="0"/>
              <a:t>Student selection: aim for diversity</a:t>
            </a:r>
          </a:p>
          <a:p>
            <a:pPr marL="799465" lvl="1" indent="-342900">
              <a:lnSpc>
                <a:spcPct val="110000"/>
              </a:lnSpc>
              <a:buFont typeface="Arial" panose="020B0604020202020204" pitchFamily="34" charset="0"/>
              <a:buChar char="•"/>
            </a:pPr>
            <a:r>
              <a:rPr lang="en-GB" sz="1800" dirty="0"/>
              <a:t>Prev. high and low achieving</a:t>
            </a:r>
            <a:endParaRPr lang="en-GB" sz="1800" dirty="0">
              <a:cs typeface="Poppins"/>
            </a:endParaRPr>
          </a:p>
          <a:p>
            <a:pPr marL="799465" lvl="1" indent="-342900">
              <a:lnSpc>
                <a:spcPct val="110000"/>
              </a:lnSpc>
              <a:buFont typeface="Arial" panose="020B0604020202020204" pitchFamily="34" charset="0"/>
              <a:buChar char="•"/>
            </a:pPr>
            <a:r>
              <a:rPr lang="en-GB" sz="1800" dirty="0"/>
              <a:t>Mix of gender and background (e.g. age, ethnicity)</a:t>
            </a:r>
            <a:endParaRPr lang="en-GB" sz="1800" dirty="0">
              <a:cs typeface="Poppins"/>
            </a:endParaRPr>
          </a:p>
          <a:p>
            <a:pPr marL="799465" lvl="1" indent="-342900">
              <a:lnSpc>
                <a:spcPct val="110000"/>
              </a:lnSpc>
              <a:buFont typeface="Arial" panose="020B0604020202020204" pitchFamily="34" charset="0"/>
              <a:buChar char="•"/>
            </a:pPr>
            <a:r>
              <a:rPr lang="en-GB" sz="1800" dirty="0"/>
              <a:t>Low sample size at higher levels challenging</a:t>
            </a:r>
            <a:endParaRPr lang="en-GB" sz="1800" dirty="0">
              <a:cs typeface="Poppins"/>
            </a:endParaRPr>
          </a:p>
          <a:p>
            <a:pPr marL="342265" indent="-342900">
              <a:lnSpc>
                <a:spcPct val="110000"/>
              </a:lnSpc>
              <a:buFont typeface="Arial" panose="020B0604020202020204" pitchFamily="34" charset="0"/>
              <a:buChar char="•"/>
            </a:pPr>
            <a:r>
              <a:rPr lang="en-GB" dirty="0"/>
              <a:t>Recruited 7 students who stayed with us, except for one who dropped out earlier</a:t>
            </a:r>
            <a:endParaRPr lang="en-GB" dirty="0">
              <a:cs typeface="Poppins"/>
            </a:endParaRPr>
          </a:p>
        </p:txBody>
      </p:sp>
    </p:spTree>
    <p:extLst>
      <p:ext uri="{BB962C8B-B14F-4D97-AF65-F5344CB8AC3E}">
        <p14:creationId xmlns:p14="http://schemas.microsoft.com/office/powerpoint/2010/main" val="2432234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17F5-5612-259C-D09D-0A76816EB86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15</a:t>
            </a:r>
          </a:p>
        </p:txBody>
      </p:sp>
      <p:sp>
        <p:nvSpPr>
          <p:cNvPr id="16" name="Text Placeholder 15">
            <a:extLst>
              <a:ext uri="{FF2B5EF4-FFF2-40B4-BE49-F238E27FC236}">
                <a16:creationId xmlns:a16="http://schemas.microsoft.com/office/drawing/2014/main" id="{7CA43876-89C4-CC00-F19C-244D3C064E75}"/>
              </a:ext>
            </a:extLst>
          </p:cNvPr>
          <p:cNvSpPr>
            <a:spLocks noGrp="1"/>
          </p:cNvSpPr>
          <p:nvPr>
            <p:ph type="body" sz="quarter" idx="24"/>
          </p:nvPr>
        </p:nvSpPr>
        <p:spPr/>
        <p:txBody>
          <a:bodyPr/>
          <a:lstStyle/>
          <a:p>
            <a:r>
              <a:rPr lang="en-GB" dirty="0"/>
              <a:t>Our participants levels 2-3</a:t>
            </a:r>
          </a:p>
        </p:txBody>
      </p:sp>
      <p:sp>
        <p:nvSpPr>
          <p:cNvPr id="9" name="Rectangle: Single Corner Rounded 8">
            <a:extLst>
              <a:ext uri="{FF2B5EF4-FFF2-40B4-BE49-F238E27FC236}">
                <a16:creationId xmlns:a16="http://schemas.microsoft.com/office/drawing/2014/main" id="{18883729-3BBB-FF0A-B4F0-993857C31971}"/>
              </a:ext>
              <a:ext uri="{C183D7F6-B498-43B3-948B-1728B52AA6E4}">
                <adec:decorative xmlns:adec="http://schemas.microsoft.com/office/drawing/2017/decorative" val="1"/>
              </a:ext>
            </a:extLst>
          </p:cNvPr>
          <p:cNvSpPr/>
          <p:nvPr/>
        </p:nvSpPr>
        <p:spPr>
          <a:xfrm>
            <a:off x="785813" y="1311680"/>
            <a:ext cx="1889576" cy="1929111"/>
          </a:xfrm>
          <a:prstGeom prst="round1Rect">
            <a:avLst>
              <a:gd name="adj" fmla="val 50000"/>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endParaRPr>
          </a:p>
        </p:txBody>
      </p:sp>
      <p:grpSp>
        <p:nvGrpSpPr>
          <p:cNvPr id="10" name="Group 9">
            <a:extLst>
              <a:ext uri="{FF2B5EF4-FFF2-40B4-BE49-F238E27FC236}">
                <a16:creationId xmlns:a16="http://schemas.microsoft.com/office/drawing/2014/main" id="{F24A96DB-9CFD-A5F3-76B0-A35663992966}"/>
              </a:ext>
              <a:ext uri="{C183D7F6-B498-43B3-948B-1728B52AA6E4}">
                <adec:decorative xmlns:adec="http://schemas.microsoft.com/office/drawing/2017/decorative" val="1"/>
              </a:ext>
            </a:extLst>
          </p:cNvPr>
          <p:cNvGrpSpPr/>
          <p:nvPr/>
        </p:nvGrpSpPr>
        <p:grpSpPr>
          <a:xfrm>
            <a:off x="2926574" y="1244766"/>
            <a:ext cx="760071" cy="380081"/>
            <a:chOff x="3299703" y="548246"/>
            <a:chExt cx="2024952" cy="1012596"/>
          </a:xfrm>
        </p:grpSpPr>
        <p:pic>
          <p:nvPicPr>
            <p:cNvPr id="11" name="Picture 10">
              <a:extLst>
                <a:ext uri="{FF2B5EF4-FFF2-40B4-BE49-F238E27FC236}">
                  <a16:creationId xmlns:a16="http://schemas.microsoft.com/office/drawing/2014/main" id="{38A8FC43-2643-EFBD-33D2-78645CAFE18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3" name="Picture 12">
              <a:extLst>
                <a:ext uri="{FF2B5EF4-FFF2-40B4-BE49-F238E27FC236}">
                  <a16:creationId xmlns:a16="http://schemas.microsoft.com/office/drawing/2014/main" id="{BA70A804-AB82-2C95-22D5-6907EF84A12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18" name="Text Placeholder 9">
            <a:extLst>
              <a:ext uri="{FF2B5EF4-FFF2-40B4-BE49-F238E27FC236}">
                <a16:creationId xmlns:a16="http://schemas.microsoft.com/office/drawing/2014/main" id="{FD7D0CD8-277A-C359-75FC-C5BE549E334D}"/>
              </a:ext>
            </a:extLst>
          </p:cNvPr>
          <p:cNvSpPr txBox="1">
            <a:spLocks/>
          </p:cNvSpPr>
          <p:nvPr/>
        </p:nvSpPr>
        <p:spPr>
          <a:xfrm>
            <a:off x="2888380" y="1721204"/>
            <a:ext cx="5118829" cy="111006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latin typeface="Poppins" panose="00000500000000000000" pitchFamily="2" charset="0"/>
                <a:cs typeface="Poppins" panose="00000500000000000000" pitchFamily="2" charset="0"/>
              </a:rPr>
              <a:t>I am originally from the Philippines. I study the second level module Design Essentials. I have been recently diagnosed with a Personality Disorder. I also experience Anxiety and Depression.</a:t>
            </a:r>
          </a:p>
        </p:txBody>
      </p:sp>
      <p:grpSp>
        <p:nvGrpSpPr>
          <p:cNvPr id="14" name="Group 13">
            <a:extLst>
              <a:ext uri="{FF2B5EF4-FFF2-40B4-BE49-F238E27FC236}">
                <a16:creationId xmlns:a16="http://schemas.microsoft.com/office/drawing/2014/main" id="{54394619-DB08-38DD-E592-89D9C9281D59}"/>
              </a:ext>
              <a:ext uri="{C183D7F6-B498-43B3-948B-1728B52AA6E4}">
                <adec:decorative xmlns:adec="http://schemas.microsoft.com/office/drawing/2017/decorative" val="1"/>
              </a:ext>
            </a:extLst>
          </p:cNvPr>
          <p:cNvGrpSpPr/>
          <p:nvPr/>
        </p:nvGrpSpPr>
        <p:grpSpPr>
          <a:xfrm rot="10800000">
            <a:off x="6867148" y="3072235"/>
            <a:ext cx="760071" cy="380081"/>
            <a:chOff x="3299703" y="548246"/>
            <a:chExt cx="2024952" cy="1012596"/>
          </a:xfrm>
        </p:grpSpPr>
        <p:pic>
          <p:nvPicPr>
            <p:cNvPr id="15" name="Picture 14">
              <a:extLst>
                <a:ext uri="{FF2B5EF4-FFF2-40B4-BE49-F238E27FC236}">
                  <a16:creationId xmlns:a16="http://schemas.microsoft.com/office/drawing/2014/main" id="{3B3C0AD6-4C41-6837-41FD-0EE07D711D0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9" name="Picture 18">
              <a:extLst>
                <a:ext uri="{FF2B5EF4-FFF2-40B4-BE49-F238E27FC236}">
                  <a16:creationId xmlns:a16="http://schemas.microsoft.com/office/drawing/2014/main" id="{0FFE2533-2DCA-A2EE-E5B4-1D6E28DC703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20" name="Text Placeholder 9">
            <a:extLst>
              <a:ext uri="{FF2B5EF4-FFF2-40B4-BE49-F238E27FC236}">
                <a16:creationId xmlns:a16="http://schemas.microsoft.com/office/drawing/2014/main" id="{4FABBAEA-B4BA-4A7D-4532-6225FF77E8E7}"/>
              </a:ext>
            </a:extLst>
          </p:cNvPr>
          <p:cNvSpPr txBox="1">
            <a:spLocks/>
          </p:cNvSpPr>
          <p:nvPr/>
        </p:nvSpPr>
        <p:spPr>
          <a:xfrm>
            <a:off x="1809086" y="3361603"/>
            <a:ext cx="2994956" cy="566211"/>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chemeClr val="tx1"/>
                </a:solidFill>
                <a:latin typeface="Poppins" panose="00000500000000000000" pitchFamily="2" charset="0"/>
                <a:cs typeface="Poppins" panose="00000500000000000000" pitchFamily="2" charset="0"/>
              </a:rPr>
              <a:t>Isobel</a:t>
            </a:r>
            <a:endParaRPr lang="en-GB" sz="1800" dirty="0">
              <a:solidFill>
                <a:schemeClr val="tx1"/>
              </a:solidFill>
              <a:latin typeface="Poppins" panose="00000500000000000000" pitchFamily="2" charset="0"/>
              <a:cs typeface="Poppins" panose="00000500000000000000" pitchFamily="2" charset="0"/>
            </a:endParaRPr>
          </a:p>
        </p:txBody>
      </p:sp>
      <p:sp>
        <p:nvSpPr>
          <p:cNvPr id="21" name="Rectangle: Single Corner Rounded 8">
            <a:extLst>
              <a:ext uri="{FF2B5EF4-FFF2-40B4-BE49-F238E27FC236}">
                <a16:creationId xmlns:a16="http://schemas.microsoft.com/office/drawing/2014/main" id="{1E052C37-E00F-5648-B076-0EF4ADDF2A38}"/>
              </a:ext>
              <a:ext uri="{C183D7F6-B498-43B3-948B-1728B52AA6E4}">
                <adec:decorative xmlns:adec="http://schemas.microsoft.com/office/drawing/2017/decorative" val="1"/>
              </a:ext>
            </a:extLst>
          </p:cNvPr>
          <p:cNvSpPr/>
          <p:nvPr/>
        </p:nvSpPr>
        <p:spPr>
          <a:xfrm>
            <a:off x="3055287" y="3968494"/>
            <a:ext cx="1889576" cy="1929111"/>
          </a:xfrm>
          <a:prstGeom prst="round1Rect">
            <a:avLst>
              <a:gd name="adj" fmla="val 50000"/>
            </a:avLst>
          </a:pr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endParaRPr>
          </a:p>
        </p:txBody>
      </p:sp>
      <p:grpSp>
        <p:nvGrpSpPr>
          <p:cNvPr id="22" name="Group 21">
            <a:extLst>
              <a:ext uri="{FF2B5EF4-FFF2-40B4-BE49-F238E27FC236}">
                <a16:creationId xmlns:a16="http://schemas.microsoft.com/office/drawing/2014/main" id="{C9480A89-0719-5242-A30F-3FF629154D09}"/>
              </a:ext>
              <a:ext uri="{C183D7F6-B498-43B3-948B-1728B52AA6E4}">
                <adec:decorative xmlns:adec="http://schemas.microsoft.com/office/drawing/2017/decorative" val="1"/>
              </a:ext>
            </a:extLst>
          </p:cNvPr>
          <p:cNvGrpSpPr/>
          <p:nvPr/>
        </p:nvGrpSpPr>
        <p:grpSpPr>
          <a:xfrm>
            <a:off x="5196048" y="3901580"/>
            <a:ext cx="760071" cy="380081"/>
            <a:chOff x="3299703" y="548246"/>
            <a:chExt cx="2024952" cy="1012596"/>
          </a:xfrm>
        </p:grpSpPr>
        <p:pic>
          <p:nvPicPr>
            <p:cNvPr id="23" name="Picture 22">
              <a:extLst>
                <a:ext uri="{FF2B5EF4-FFF2-40B4-BE49-F238E27FC236}">
                  <a16:creationId xmlns:a16="http://schemas.microsoft.com/office/drawing/2014/main" id="{1B32ED05-91C0-ED40-B29A-DE39671A9C0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24" name="Picture 23">
              <a:extLst>
                <a:ext uri="{FF2B5EF4-FFF2-40B4-BE49-F238E27FC236}">
                  <a16:creationId xmlns:a16="http://schemas.microsoft.com/office/drawing/2014/main" id="{5547E91C-A179-7040-8D58-419C2939F7B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25" name="Text Placeholder 9">
            <a:extLst>
              <a:ext uri="{FF2B5EF4-FFF2-40B4-BE49-F238E27FC236}">
                <a16:creationId xmlns:a16="http://schemas.microsoft.com/office/drawing/2014/main" id="{2E00634F-2FD9-8341-AF43-DB5D40C4CB74}"/>
              </a:ext>
            </a:extLst>
          </p:cNvPr>
          <p:cNvSpPr txBox="1">
            <a:spLocks/>
          </p:cNvSpPr>
          <p:nvPr/>
        </p:nvSpPr>
        <p:spPr>
          <a:xfrm>
            <a:off x="5157854" y="4378018"/>
            <a:ext cx="3386071" cy="1707796"/>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latin typeface="Poppins" panose="00000500000000000000" pitchFamily="2" charset="0"/>
                <a:cs typeface="Poppins" panose="00000500000000000000" pitchFamily="2" charset="0"/>
              </a:rPr>
              <a:t>I work as engineer. I study the second level module Design Essentials. I have phases of Depression, Anxiety and OCD.</a:t>
            </a:r>
          </a:p>
        </p:txBody>
      </p:sp>
      <p:grpSp>
        <p:nvGrpSpPr>
          <p:cNvPr id="26" name="Group 25">
            <a:extLst>
              <a:ext uri="{FF2B5EF4-FFF2-40B4-BE49-F238E27FC236}">
                <a16:creationId xmlns:a16="http://schemas.microsoft.com/office/drawing/2014/main" id="{BAE51BAF-8D2A-564C-A0AE-7239BEE5D31D}"/>
              </a:ext>
              <a:ext uri="{C183D7F6-B498-43B3-948B-1728B52AA6E4}">
                <adec:decorative xmlns:adec="http://schemas.microsoft.com/office/drawing/2017/decorative" val="1"/>
              </a:ext>
            </a:extLst>
          </p:cNvPr>
          <p:cNvGrpSpPr/>
          <p:nvPr/>
        </p:nvGrpSpPr>
        <p:grpSpPr>
          <a:xfrm rot="10800000">
            <a:off x="7627219" y="5849342"/>
            <a:ext cx="760071" cy="380081"/>
            <a:chOff x="3299703" y="548246"/>
            <a:chExt cx="2024952" cy="1012596"/>
          </a:xfrm>
        </p:grpSpPr>
        <p:pic>
          <p:nvPicPr>
            <p:cNvPr id="27" name="Picture 26">
              <a:extLst>
                <a:ext uri="{FF2B5EF4-FFF2-40B4-BE49-F238E27FC236}">
                  <a16:creationId xmlns:a16="http://schemas.microsoft.com/office/drawing/2014/main" id="{3F4218B5-3364-C443-A60B-2F5A5B9BFDC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28" name="Picture 27">
              <a:extLst>
                <a:ext uri="{FF2B5EF4-FFF2-40B4-BE49-F238E27FC236}">
                  <a16:creationId xmlns:a16="http://schemas.microsoft.com/office/drawing/2014/main" id="{9459E2AE-E40E-6141-9B2C-F1F7422D792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29" name="Text Placeholder 9">
            <a:extLst>
              <a:ext uri="{FF2B5EF4-FFF2-40B4-BE49-F238E27FC236}">
                <a16:creationId xmlns:a16="http://schemas.microsoft.com/office/drawing/2014/main" id="{A93A44EF-F84E-D449-BB8D-76FD4ADD1E36}"/>
              </a:ext>
            </a:extLst>
          </p:cNvPr>
          <p:cNvSpPr txBox="1">
            <a:spLocks/>
          </p:cNvSpPr>
          <p:nvPr/>
        </p:nvSpPr>
        <p:spPr>
          <a:xfrm>
            <a:off x="4078560" y="6018417"/>
            <a:ext cx="2994956" cy="566211"/>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chemeClr val="tx1"/>
                </a:solidFill>
                <a:latin typeface="Poppins" panose="00000500000000000000" pitchFamily="2" charset="0"/>
                <a:cs typeface="Poppins" panose="00000500000000000000" pitchFamily="2" charset="0"/>
              </a:rPr>
              <a:t>Harry</a:t>
            </a:r>
            <a:endParaRPr lang="en-GB" sz="1800" dirty="0">
              <a:solidFill>
                <a:schemeClr val="tx1"/>
              </a:solidFill>
              <a:latin typeface="Poppins" panose="00000500000000000000" pitchFamily="2" charset="0"/>
              <a:cs typeface="Poppins" panose="00000500000000000000" pitchFamily="2" charset="0"/>
            </a:endParaRPr>
          </a:p>
        </p:txBody>
      </p:sp>
      <p:sp>
        <p:nvSpPr>
          <p:cNvPr id="30" name="Rectangle: Single Corner Rounded 8">
            <a:extLst>
              <a:ext uri="{FF2B5EF4-FFF2-40B4-BE49-F238E27FC236}">
                <a16:creationId xmlns:a16="http://schemas.microsoft.com/office/drawing/2014/main" id="{B9808DBB-0663-804E-8BD6-7E8C4A907F47}"/>
              </a:ext>
              <a:ext uri="{C183D7F6-B498-43B3-948B-1728B52AA6E4}">
                <adec:decorative xmlns:adec="http://schemas.microsoft.com/office/drawing/2017/decorative" val="1"/>
              </a:ext>
            </a:extLst>
          </p:cNvPr>
          <p:cNvSpPr/>
          <p:nvPr/>
        </p:nvSpPr>
        <p:spPr>
          <a:xfrm>
            <a:off x="8844942" y="302527"/>
            <a:ext cx="1889576" cy="1929111"/>
          </a:xfrm>
          <a:prstGeom prst="round1Rect">
            <a:avLst>
              <a:gd name="adj" fmla="val 50000"/>
            </a:avLst>
          </a:prstGeom>
          <a:blipFill>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endParaRPr>
          </a:p>
        </p:txBody>
      </p:sp>
      <p:grpSp>
        <p:nvGrpSpPr>
          <p:cNvPr id="31" name="Group 30">
            <a:extLst>
              <a:ext uri="{FF2B5EF4-FFF2-40B4-BE49-F238E27FC236}">
                <a16:creationId xmlns:a16="http://schemas.microsoft.com/office/drawing/2014/main" id="{D6CE19D8-1452-A547-B511-6B51D84CF1CA}"/>
              </a:ext>
              <a:ext uri="{C183D7F6-B498-43B3-948B-1728B52AA6E4}">
                <adec:decorative xmlns:adec="http://schemas.microsoft.com/office/drawing/2017/decorative" val="1"/>
              </a:ext>
            </a:extLst>
          </p:cNvPr>
          <p:cNvGrpSpPr/>
          <p:nvPr/>
        </p:nvGrpSpPr>
        <p:grpSpPr>
          <a:xfrm>
            <a:off x="8899011" y="2889707"/>
            <a:ext cx="760071" cy="380081"/>
            <a:chOff x="3299703" y="548246"/>
            <a:chExt cx="2024952" cy="1012596"/>
          </a:xfrm>
        </p:grpSpPr>
        <p:pic>
          <p:nvPicPr>
            <p:cNvPr id="32" name="Picture 31">
              <a:extLst>
                <a:ext uri="{FF2B5EF4-FFF2-40B4-BE49-F238E27FC236}">
                  <a16:creationId xmlns:a16="http://schemas.microsoft.com/office/drawing/2014/main" id="{040D25D4-B316-E14A-9084-BBD5B38BA48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33" name="Picture 32">
              <a:extLst>
                <a:ext uri="{FF2B5EF4-FFF2-40B4-BE49-F238E27FC236}">
                  <a16:creationId xmlns:a16="http://schemas.microsoft.com/office/drawing/2014/main" id="{E46B65C8-97D2-3143-80AC-AFC3CD5EE96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34" name="Text Placeholder 9">
            <a:extLst>
              <a:ext uri="{FF2B5EF4-FFF2-40B4-BE49-F238E27FC236}">
                <a16:creationId xmlns:a16="http://schemas.microsoft.com/office/drawing/2014/main" id="{2193E861-18E5-6549-A0E0-63402C82334B}"/>
              </a:ext>
            </a:extLst>
          </p:cNvPr>
          <p:cNvSpPr txBox="1">
            <a:spLocks/>
          </p:cNvSpPr>
          <p:nvPr/>
        </p:nvSpPr>
        <p:spPr>
          <a:xfrm>
            <a:off x="8844942" y="3314089"/>
            <a:ext cx="2532298" cy="2297698"/>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latin typeface="Poppins" panose="00000500000000000000" pitchFamily="2" charset="0"/>
                <a:cs typeface="Poppins" panose="00000500000000000000" pitchFamily="2" charset="0"/>
              </a:rPr>
              <a:t>I am a carer for my partner, so I don’t work, but I volunteer a lot. I have Bipolar Disorder. I study the third level module Design Innovation.</a:t>
            </a:r>
          </a:p>
        </p:txBody>
      </p:sp>
      <p:grpSp>
        <p:nvGrpSpPr>
          <p:cNvPr id="35" name="Group 34">
            <a:extLst>
              <a:ext uri="{FF2B5EF4-FFF2-40B4-BE49-F238E27FC236}">
                <a16:creationId xmlns:a16="http://schemas.microsoft.com/office/drawing/2014/main" id="{4B18988A-3B72-9A4D-A197-919838AB3281}"/>
              </a:ext>
              <a:ext uri="{C183D7F6-B498-43B3-948B-1728B52AA6E4}">
                <adec:decorative xmlns:adec="http://schemas.microsoft.com/office/drawing/2017/decorative" val="1"/>
              </a:ext>
            </a:extLst>
          </p:cNvPr>
          <p:cNvGrpSpPr/>
          <p:nvPr/>
        </p:nvGrpSpPr>
        <p:grpSpPr>
          <a:xfrm rot="10800000">
            <a:off x="12579141" y="2231638"/>
            <a:ext cx="760071" cy="380081"/>
            <a:chOff x="3299703" y="548246"/>
            <a:chExt cx="2024952" cy="1012596"/>
          </a:xfrm>
        </p:grpSpPr>
        <p:pic>
          <p:nvPicPr>
            <p:cNvPr id="36" name="Picture 35">
              <a:extLst>
                <a:ext uri="{FF2B5EF4-FFF2-40B4-BE49-F238E27FC236}">
                  <a16:creationId xmlns:a16="http://schemas.microsoft.com/office/drawing/2014/main" id="{B4DB9130-D14A-6948-81FE-0F0ABACCA09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37" name="Picture 36">
              <a:extLst>
                <a:ext uri="{FF2B5EF4-FFF2-40B4-BE49-F238E27FC236}">
                  <a16:creationId xmlns:a16="http://schemas.microsoft.com/office/drawing/2014/main" id="{5F836473-FA7B-864B-8741-4EF3500571C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38" name="Text Placeholder 9">
            <a:extLst>
              <a:ext uri="{FF2B5EF4-FFF2-40B4-BE49-F238E27FC236}">
                <a16:creationId xmlns:a16="http://schemas.microsoft.com/office/drawing/2014/main" id="{A15E81B1-AA8E-8C48-8327-A0FA1564EEFB}"/>
              </a:ext>
            </a:extLst>
          </p:cNvPr>
          <p:cNvSpPr txBox="1">
            <a:spLocks/>
          </p:cNvSpPr>
          <p:nvPr/>
        </p:nvSpPr>
        <p:spPr>
          <a:xfrm>
            <a:off x="8796503" y="2333775"/>
            <a:ext cx="965088" cy="566211"/>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chemeClr val="tx1"/>
                </a:solidFill>
                <a:latin typeface="Poppins" panose="00000500000000000000" pitchFamily="2" charset="0"/>
                <a:cs typeface="Poppins" panose="00000500000000000000" pitchFamily="2" charset="0"/>
              </a:rPr>
              <a:t>Anna</a:t>
            </a:r>
            <a:endParaRPr lang="en-GB" sz="1800" dirty="0">
              <a:solidFill>
                <a:schemeClr val="tx1"/>
              </a:solidFill>
              <a:latin typeface="Poppins" panose="00000500000000000000" pitchFamily="2" charset="0"/>
              <a:cs typeface="Poppins" panose="00000500000000000000" pitchFamily="2" charset="0"/>
            </a:endParaRPr>
          </a:p>
        </p:txBody>
      </p:sp>
      <p:grpSp>
        <p:nvGrpSpPr>
          <p:cNvPr id="39" name="Group 38">
            <a:extLst>
              <a:ext uri="{FF2B5EF4-FFF2-40B4-BE49-F238E27FC236}">
                <a16:creationId xmlns:a16="http://schemas.microsoft.com/office/drawing/2014/main" id="{DCB98317-64E4-8848-A838-759316572D5E}"/>
              </a:ext>
              <a:ext uri="{C183D7F6-B498-43B3-948B-1728B52AA6E4}">
                <adec:decorative xmlns:adec="http://schemas.microsoft.com/office/drawing/2017/decorative" val="1"/>
              </a:ext>
            </a:extLst>
          </p:cNvPr>
          <p:cNvGrpSpPr/>
          <p:nvPr/>
        </p:nvGrpSpPr>
        <p:grpSpPr>
          <a:xfrm rot="10800000">
            <a:off x="10540139" y="5527342"/>
            <a:ext cx="760071" cy="380081"/>
            <a:chOff x="3299703" y="548246"/>
            <a:chExt cx="2024952" cy="1012596"/>
          </a:xfrm>
        </p:grpSpPr>
        <p:pic>
          <p:nvPicPr>
            <p:cNvPr id="40" name="Picture 39">
              <a:extLst>
                <a:ext uri="{FF2B5EF4-FFF2-40B4-BE49-F238E27FC236}">
                  <a16:creationId xmlns:a16="http://schemas.microsoft.com/office/drawing/2014/main" id="{41C62BBD-AB06-DF4C-8E63-BDCE6CA6A28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41" name="Picture 40">
              <a:extLst>
                <a:ext uri="{FF2B5EF4-FFF2-40B4-BE49-F238E27FC236}">
                  <a16:creationId xmlns:a16="http://schemas.microsoft.com/office/drawing/2014/main" id="{98D1068A-2DE7-EE4B-AFC7-32C3857A8FC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Tree>
    <p:extLst>
      <p:ext uri="{BB962C8B-B14F-4D97-AF65-F5344CB8AC3E}">
        <p14:creationId xmlns:p14="http://schemas.microsoft.com/office/powerpoint/2010/main" val="2802830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17F5-5612-259C-D09D-0A76816EB86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15</a:t>
            </a:r>
          </a:p>
        </p:txBody>
      </p:sp>
      <p:sp>
        <p:nvSpPr>
          <p:cNvPr id="16" name="Text Placeholder 15">
            <a:extLst>
              <a:ext uri="{FF2B5EF4-FFF2-40B4-BE49-F238E27FC236}">
                <a16:creationId xmlns:a16="http://schemas.microsoft.com/office/drawing/2014/main" id="{7CA43876-89C4-CC00-F19C-244D3C064E75}"/>
              </a:ext>
            </a:extLst>
          </p:cNvPr>
          <p:cNvSpPr>
            <a:spLocks noGrp="1"/>
          </p:cNvSpPr>
          <p:nvPr>
            <p:ph type="body" sz="quarter" idx="24"/>
          </p:nvPr>
        </p:nvSpPr>
        <p:spPr/>
        <p:txBody>
          <a:bodyPr/>
          <a:lstStyle/>
          <a:p>
            <a:r>
              <a:rPr lang="en-GB" dirty="0"/>
              <a:t>Our participants level 1</a:t>
            </a:r>
          </a:p>
        </p:txBody>
      </p:sp>
      <p:sp>
        <p:nvSpPr>
          <p:cNvPr id="9" name="Rectangle: Single Corner Rounded 8">
            <a:extLst>
              <a:ext uri="{FF2B5EF4-FFF2-40B4-BE49-F238E27FC236}">
                <a16:creationId xmlns:a16="http://schemas.microsoft.com/office/drawing/2014/main" id="{18883729-3BBB-FF0A-B4F0-993857C31971}"/>
              </a:ext>
              <a:ext uri="{C183D7F6-B498-43B3-948B-1728B52AA6E4}">
                <adec:decorative xmlns:adec="http://schemas.microsoft.com/office/drawing/2017/decorative" val="1"/>
              </a:ext>
            </a:extLst>
          </p:cNvPr>
          <p:cNvSpPr/>
          <p:nvPr/>
        </p:nvSpPr>
        <p:spPr>
          <a:xfrm>
            <a:off x="799377" y="1767951"/>
            <a:ext cx="1889576" cy="1929111"/>
          </a:xfrm>
          <a:prstGeom prst="round1Rect">
            <a:avLst>
              <a:gd name="adj" fmla="val 50000"/>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endParaRPr>
          </a:p>
        </p:txBody>
      </p:sp>
      <p:grpSp>
        <p:nvGrpSpPr>
          <p:cNvPr id="10" name="Group 9">
            <a:extLst>
              <a:ext uri="{FF2B5EF4-FFF2-40B4-BE49-F238E27FC236}">
                <a16:creationId xmlns:a16="http://schemas.microsoft.com/office/drawing/2014/main" id="{F24A96DB-9CFD-A5F3-76B0-A35663992966}"/>
              </a:ext>
              <a:ext uri="{C183D7F6-B498-43B3-948B-1728B52AA6E4}">
                <adec:decorative xmlns:adec="http://schemas.microsoft.com/office/drawing/2017/decorative" val="1"/>
              </a:ext>
            </a:extLst>
          </p:cNvPr>
          <p:cNvGrpSpPr/>
          <p:nvPr/>
        </p:nvGrpSpPr>
        <p:grpSpPr>
          <a:xfrm>
            <a:off x="2940138" y="1701037"/>
            <a:ext cx="760071" cy="380081"/>
            <a:chOff x="3299703" y="548246"/>
            <a:chExt cx="2024952" cy="1012596"/>
          </a:xfrm>
        </p:grpSpPr>
        <p:pic>
          <p:nvPicPr>
            <p:cNvPr id="11" name="Picture 10">
              <a:extLst>
                <a:ext uri="{FF2B5EF4-FFF2-40B4-BE49-F238E27FC236}">
                  <a16:creationId xmlns:a16="http://schemas.microsoft.com/office/drawing/2014/main" id="{38A8FC43-2643-EFBD-33D2-78645CAFE18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3" name="Picture 12">
              <a:extLst>
                <a:ext uri="{FF2B5EF4-FFF2-40B4-BE49-F238E27FC236}">
                  <a16:creationId xmlns:a16="http://schemas.microsoft.com/office/drawing/2014/main" id="{BA70A804-AB82-2C95-22D5-6907EF84A12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18" name="Text Placeholder 9">
            <a:extLst>
              <a:ext uri="{FF2B5EF4-FFF2-40B4-BE49-F238E27FC236}">
                <a16:creationId xmlns:a16="http://schemas.microsoft.com/office/drawing/2014/main" id="{FD7D0CD8-277A-C359-75FC-C5BE549E334D}"/>
              </a:ext>
            </a:extLst>
          </p:cNvPr>
          <p:cNvSpPr txBox="1">
            <a:spLocks/>
          </p:cNvSpPr>
          <p:nvPr/>
        </p:nvSpPr>
        <p:spPr>
          <a:xfrm>
            <a:off x="2901944" y="2177475"/>
            <a:ext cx="3386071" cy="1678674"/>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latin typeface="Poppins" panose="00000500000000000000" pitchFamily="2" charset="0"/>
                <a:cs typeface="Poppins" panose="00000500000000000000" pitchFamily="2" charset="0"/>
              </a:rPr>
              <a:t>I live with my parents. I have an Eating Disorder, Anxiety and Depression. I love to draw. I study Design Thinking.</a:t>
            </a:r>
          </a:p>
        </p:txBody>
      </p:sp>
      <p:grpSp>
        <p:nvGrpSpPr>
          <p:cNvPr id="14" name="Group 13">
            <a:extLst>
              <a:ext uri="{FF2B5EF4-FFF2-40B4-BE49-F238E27FC236}">
                <a16:creationId xmlns:a16="http://schemas.microsoft.com/office/drawing/2014/main" id="{54394619-DB08-38DD-E592-89D9C9281D59}"/>
              </a:ext>
              <a:ext uri="{C183D7F6-B498-43B3-948B-1728B52AA6E4}">
                <adec:decorative xmlns:adec="http://schemas.microsoft.com/office/drawing/2017/decorative" val="1"/>
              </a:ext>
            </a:extLst>
          </p:cNvPr>
          <p:cNvGrpSpPr/>
          <p:nvPr/>
        </p:nvGrpSpPr>
        <p:grpSpPr>
          <a:xfrm rot="10800000">
            <a:off x="5013658" y="3576322"/>
            <a:ext cx="760071" cy="380081"/>
            <a:chOff x="3299703" y="548246"/>
            <a:chExt cx="2024952" cy="1012596"/>
          </a:xfrm>
        </p:grpSpPr>
        <p:pic>
          <p:nvPicPr>
            <p:cNvPr id="15" name="Picture 14">
              <a:extLst>
                <a:ext uri="{FF2B5EF4-FFF2-40B4-BE49-F238E27FC236}">
                  <a16:creationId xmlns:a16="http://schemas.microsoft.com/office/drawing/2014/main" id="{3B3C0AD6-4C41-6837-41FD-0EE07D711D0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9" name="Picture 18">
              <a:extLst>
                <a:ext uri="{FF2B5EF4-FFF2-40B4-BE49-F238E27FC236}">
                  <a16:creationId xmlns:a16="http://schemas.microsoft.com/office/drawing/2014/main" id="{0FFE2533-2DCA-A2EE-E5B4-1D6E28DC703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20" name="Text Placeholder 9">
            <a:extLst>
              <a:ext uri="{FF2B5EF4-FFF2-40B4-BE49-F238E27FC236}">
                <a16:creationId xmlns:a16="http://schemas.microsoft.com/office/drawing/2014/main" id="{4FABBAEA-B4BA-4A7D-4532-6225FF77E8E7}"/>
              </a:ext>
            </a:extLst>
          </p:cNvPr>
          <p:cNvSpPr txBox="1">
            <a:spLocks/>
          </p:cNvSpPr>
          <p:nvPr/>
        </p:nvSpPr>
        <p:spPr>
          <a:xfrm>
            <a:off x="3813652" y="1796775"/>
            <a:ext cx="1497478" cy="566211"/>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chemeClr val="tx1"/>
                </a:solidFill>
                <a:latin typeface="Poppins" panose="00000500000000000000" pitchFamily="2" charset="0"/>
                <a:cs typeface="Poppins" panose="00000500000000000000" pitchFamily="2" charset="0"/>
              </a:rPr>
              <a:t>Charlotte </a:t>
            </a:r>
            <a:endParaRPr lang="en-GB" sz="1800" dirty="0">
              <a:solidFill>
                <a:schemeClr val="tx1"/>
              </a:solidFill>
              <a:latin typeface="Poppins" panose="00000500000000000000" pitchFamily="2" charset="0"/>
              <a:cs typeface="Poppins" panose="00000500000000000000" pitchFamily="2" charset="0"/>
            </a:endParaRPr>
          </a:p>
        </p:txBody>
      </p:sp>
      <p:sp>
        <p:nvSpPr>
          <p:cNvPr id="21" name="Rectangle: Single Corner Rounded 8">
            <a:extLst>
              <a:ext uri="{FF2B5EF4-FFF2-40B4-BE49-F238E27FC236}">
                <a16:creationId xmlns:a16="http://schemas.microsoft.com/office/drawing/2014/main" id="{1E052C37-E00F-5648-B076-0EF4ADDF2A38}"/>
              </a:ext>
              <a:ext uri="{C183D7F6-B498-43B3-948B-1728B52AA6E4}">
                <adec:decorative xmlns:adec="http://schemas.microsoft.com/office/drawing/2017/decorative" val="1"/>
              </a:ext>
            </a:extLst>
          </p:cNvPr>
          <p:cNvSpPr/>
          <p:nvPr/>
        </p:nvSpPr>
        <p:spPr>
          <a:xfrm>
            <a:off x="385286" y="4524225"/>
            <a:ext cx="1889576" cy="1929111"/>
          </a:xfrm>
          <a:prstGeom prst="round1Rect">
            <a:avLst>
              <a:gd name="adj" fmla="val 50000"/>
            </a:avLst>
          </a:pr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endParaRPr>
          </a:p>
        </p:txBody>
      </p:sp>
      <p:grpSp>
        <p:nvGrpSpPr>
          <p:cNvPr id="22" name="Group 21">
            <a:extLst>
              <a:ext uri="{FF2B5EF4-FFF2-40B4-BE49-F238E27FC236}">
                <a16:creationId xmlns:a16="http://schemas.microsoft.com/office/drawing/2014/main" id="{C9480A89-0719-5242-A30F-3FF629154D09}"/>
              </a:ext>
              <a:ext uri="{C183D7F6-B498-43B3-948B-1728B52AA6E4}">
                <adec:decorative xmlns:adec="http://schemas.microsoft.com/office/drawing/2017/decorative" val="1"/>
              </a:ext>
            </a:extLst>
          </p:cNvPr>
          <p:cNvGrpSpPr/>
          <p:nvPr/>
        </p:nvGrpSpPr>
        <p:grpSpPr>
          <a:xfrm>
            <a:off x="2475146" y="4407149"/>
            <a:ext cx="760071" cy="380081"/>
            <a:chOff x="3299703" y="548246"/>
            <a:chExt cx="2024952" cy="1012596"/>
          </a:xfrm>
        </p:grpSpPr>
        <p:pic>
          <p:nvPicPr>
            <p:cNvPr id="23" name="Picture 22">
              <a:extLst>
                <a:ext uri="{FF2B5EF4-FFF2-40B4-BE49-F238E27FC236}">
                  <a16:creationId xmlns:a16="http://schemas.microsoft.com/office/drawing/2014/main" id="{1B32ED05-91C0-ED40-B29A-DE39671A9C0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24" name="Picture 23">
              <a:extLst>
                <a:ext uri="{FF2B5EF4-FFF2-40B4-BE49-F238E27FC236}">
                  <a16:creationId xmlns:a16="http://schemas.microsoft.com/office/drawing/2014/main" id="{5547E91C-A179-7040-8D58-419C2939F7B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25" name="Text Placeholder 9">
            <a:extLst>
              <a:ext uri="{FF2B5EF4-FFF2-40B4-BE49-F238E27FC236}">
                <a16:creationId xmlns:a16="http://schemas.microsoft.com/office/drawing/2014/main" id="{2E00634F-2FD9-8341-AF43-DB5D40C4CB74}"/>
              </a:ext>
            </a:extLst>
          </p:cNvPr>
          <p:cNvSpPr txBox="1">
            <a:spLocks/>
          </p:cNvSpPr>
          <p:nvPr/>
        </p:nvSpPr>
        <p:spPr>
          <a:xfrm>
            <a:off x="2468312" y="4887484"/>
            <a:ext cx="3386071" cy="1707796"/>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latin typeface="Poppins" panose="00000500000000000000" pitchFamily="2" charset="0"/>
              <a:cs typeface="Poppins" panose="00000500000000000000" pitchFamily="2" charset="0"/>
            </a:endParaRPr>
          </a:p>
        </p:txBody>
      </p:sp>
      <p:grpSp>
        <p:nvGrpSpPr>
          <p:cNvPr id="26" name="Group 25">
            <a:extLst>
              <a:ext uri="{FF2B5EF4-FFF2-40B4-BE49-F238E27FC236}">
                <a16:creationId xmlns:a16="http://schemas.microsoft.com/office/drawing/2014/main" id="{BAE51BAF-8D2A-564C-A0AE-7239BEE5D31D}"/>
              </a:ext>
              <a:ext uri="{C183D7F6-B498-43B3-948B-1728B52AA6E4}">
                <adec:decorative xmlns:adec="http://schemas.microsoft.com/office/drawing/2017/decorative" val="1"/>
              </a:ext>
            </a:extLst>
          </p:cNvPr>
          <p:cNvGrpSpPr/>
          <p:nvPr/>
        </p:nvGrpSpPr>
        <p:grpSpPr>
          <a:xfrm rot="10800000">
            <a:off x="4802020" y="6268118"/>
            <a:ext cx="760071" cy="380081"/>
            <a:chOff x="3299703" y="548246"/>
            <a:chExt cx="2024952" cy="1012596"/>
          </a:xfrm>
        </p:grpSpPr>
        <p:pic>
          <p:nvPicPr>
            <p:cNvPr id="27" name="Picture 26">
              <a:extLst>
                <a:ext uri="{FF2B5EF4-FFF2-40B4-BE49-F238E27FC236}">
                  <a16:creationId xmlns:a16="http://schemas.microsoft.com/office/drawing/2014/main" id="{3F4218B5-3364-C443-A60B-2F5A5B9BFDC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28" name="Picture 27">
              <a:extLst>
                <a:ext uri="{FF2B5EF4-FFF2-40B4-BE49-F238E27FC236}">
                  <a16:creationId xmlns:a16="http://schemas.microsoft.com/office/drawing/2014/main" id="{9459E2AE-E40E-6141-9B2C-F1F7422D792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29" name="Text Placeholder 9">
            <a:extLst>
              <a:ext uri="{FF2B5EF4-FFF2-40B4-BE49-F238E27FC236}">
                <a16:creationId xmlns:a16="http://schemas.microsoft.com/office/drawing/2014/main" id="{A93A44EF-F84E-D449-BB8D-76FD4ADD1E36}"/>
              </a:ext>
            </a:extLst>
          </p:cNvPr>
          <p:cNvSpPr txBox="1">
            <a:spLocks/>
          </p:cNvSpPr>
          <p:nvPr/>
        </p:nvSpPr>
        <p:spPr>
          <a:xfrm>
            <a:off x="3425212" y="4460067"/>
            <a:ext cx="1079294" cy="566211"/>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chemeClr val="tx1"/>
                </a:solidFill>
                <a:latin typeface="Poppins" panose="00000500000000000000" pitchFamily="2" charset="0"/>
                <a:cs typeface="Poppins" panose="00000500000000000000" pitchFamily="2" charset="0"/>
              </a:rPr>
              <a:t>Ben</a:t>
            </a:r>
            <a:endParaRPr lang="en-GB" sz="1800" dirty="0">
              <a:solidFill>
                <a:schemeClr val="tx1"/>
              </a:solidFill>
              <a:latin typeface="Poppins" panose="00000500000000000000" pitchFamily="2" charset="0"/>
              <a:cs typeface="Poppins" panose="00000500000000000000" pitchFamily="2" charset="0"/>
            </a:endParaRPr>
          </a:p>
        </p:txBody>
      </p:sp>
      <p:sp>
        <p:nvSpPr>
          <p:cNvPr id="30" name="Rectangle: Single Corner Rounded 8">
            <a:extLst>
              <a:ext uri="{FF2B5EF4-FFF2-40B4-BE49-F238E27FC236}">
                <a16:creationId xmlns:a16="http://schemas.microsoft.com/office/drawing/2014/main" id="{B9808DBB-0663-804E-8BD6-7E8C4A907F47}"/>
              </a:ext>
              <a:ext uri="{C183D7F6-B498-43B3-948B-1728B52AA6E4}">
                <adec:decorative xmlns:adec="http://schemas.microsoft.com/office/drawing/2017/decorative" val="1"/>
              </a:ext>
            </a:extLst>
          </p:cNvPr>
          <p:cNvSpPr/>
          <p:nvPr/>
        </p:nvSpPr>
        <p:spPr>
          <a:xfrm>
            <a:off x="6431837" y="899035"/>
            <a:ext cx="1889576" cy="1929111"/>
          </a:xfrm>
          <a:prstGeom prst="round1Rect">
            <a:avLst>
              <a:gd name="adj" fmla="val 50000"/>
            </a:avLst>
          </a:prstGeom>
          <a:blipFill>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endParaRPr>
          </a:p>
        </p:txBody>
      </p:sp>
      <p:grpSp>
        <p:nvGrpSpPr>
          <p:cNvPr id="31" name="Group 30">
            <a:extLst>
              <a:ext uri="{FF2B5EF4-FFF2-40B4-BE49-F238E27FC236}">
                <a16:creationId xmlns:a16="http://schemas.microsoft.com/office/drawing/2014/main" id="{D6CE19D8-1452-A547-B511-6B51D84CF1CA}"/>
              </a:ext>
              <a:ext uri="{C183D7F6-B498-43B3-948B-1728B52AA6E4}">
                <adec:decorative xmlns:adec="http://schemas.microsoft.com/office/drawing/2017/decorative" val="1"/>
              </a:ext>
            </a:extLst>
          </p:cNvPr>
          <p:cNvGrpSpPr/>
          <p:nvPr/>
        </p:nvGrpSpPr>
        <p:grpSpPr>
          <a:xfrm>
            <a:off x="8335032" y="833449"/>
            <a:ext cx="760071" cy="380081"/>
            <a:chOff x="3299703" y="548246"/>
            <a:chExt cx="2024952" cy="1012596"/>
          </a:xfrm>
        </p:grpSpPr>
        <p:pic>
          <p:nvPicPr>
            <p:cNvPr id="32" name="Picture 31">
              <a:extLst>
                <a:ext uri="{FF2B5EF4-FFF2-40B4-BE49-F238E27FC236}">
                  <a16:creationId xmlns:a16="http://schemas.microsoft.com/office/drawing/2014/main" id="{040D25D4-B316-E14A-9084-BBD5B38BA48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33" name="Picture 32">
              <a:extLst>
                <a:ext uri="{FF2B5EF4-FFF2-40B4-BE49-F238E27FC236}">
                  <a16:creationId xmlns:a16="http://schemas.microsoft.com/office/drawing/2014/main" id="{E46B65C8-97D2-3143-80AC-AFC3CD5EE96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34" name="Text Placeholder 9">
            <a:extLst>
              <a:ext uri="{FF2B5EF4-FFF2-40B4-BE49-F238E27FC236}">
                <a16:creationId xmlns:a16="http://schemas.microsoft.com/office/drawing/2014/main" id="{2193E861-18E5-6549-A0E0-63402C82334B}"/>
              </a:ext>
            </a:extLst>
          </p:cNvPr>
          <p:cNvSpPr txBox="1">
            <a:spLocks/>
          </p:cNvSpPr>
          <p:nvPr/>
        </p:nvSpPr>
        <p:spPr>
          <a:xfrm>
            <a:off x="8521098" y="1363834"/>
            <a:ext cx="2532298" cy="2297698"/>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latin typeface="Poppins" panose="00000500000000000000" pitchFamily="2" charset="0"/>
              <a:cs typeface="Poppins" panose="00000500000000000000" pitchFamily="2" charset="0"/>
            </a:endParaRPr>
          </a:p>
        </p:txBody>
      </p:sp>
      <p:grpSp>
        <p:nvGrpSpPr>
          <p:cNvPr id="35" name="Group 34">
            <a:extLst>
              <a:ext uri="{FF2B5EF4-FFF2-40B4-BE49-F238E27FC236}">
                <a16:creationId xmlns:a16="http://schemas.microsoft.com/office/drawing/2014/main" id="{4B18988A-3B72-9A4D-A197-919838AB3281}"/>
              </a:ext>
              <a:ext uri="{C183D7F6-B498-43B3-948B-1728B52AA6E4}">
                <adec:decorative xmlns:adec="http://schemas.microsoft.com/office/drawing/2017/decorative" val="1"/>
              </a:ext>
            </a:extLst>
          </p:cNvPr>
          <p:cNvGrpSpPr/>
          <p:nvPr/>
        </p:nvGrpSpPr>
        <p:grpSpPr>
          <a:xfrm rot="10800000">
            <a:off x="12579141" y="2231638"/>
            <a:ext cx="760071" cy="380081"/>
            <a:chOff x="3299703" y="548246"/>
            <a:chExt cx="2024952" cy="1012596"/>
          </a:xfrm>
        </p:grpSpPr>
        <p:pic>
          <p:nvPicPr>
            <p:cNvPr id="36" name="Picture 35">
              <a:extLst>
                <a:ext uri="{FF2B5EF4-FFF2-40B4-BE49-F238E27FC236}">
                  <a16:creationId xmlns:a16="http://schemas.microsoft.com/office/drawing/2014/main" id="{B4DB9130-D14A-6948-81FE-0F0ABACCA09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37" name="Picture 36">
              <a:extLst>
                <a:ext uri="{FF2B5EF4-FFF2-40B4-BE49-F238E27FC236}">
                  <a16:creationId xmlns:a16="http://schemas.microsoft.com/office/drawing/2014/main" id="{5F836473-FA7B-864B-8741-4EF3500571C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38" name="Text Placeholder 9">
            <a:extLst>
              <a:ext uri="{FF2B5EF4-FFF2-40B4-BE49-F238E27FC236}">
                <a16:creationId xmlns:a16="http://schemas.microsoft.com/office/drawing/2014/main" id="{A15E81B1-AA8E-8C48-8327-A0FA1564EEFB}"/>
              </a:ext>
            </a:extLst>
          </p:cNvPr>
          <p:cNvSpPr txBox="1">
            <a:spLocks/>
          </p:cNvSpPr>
          <p:nvPr/>
        </p:nvSpPr>
        <p:spPr>
          <a:xfrm>
            <a:off x="9176499" y="936799"/>
            <a:ext cx="965088" cy="566211"/>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chemeClr val="tx1"/>
                </a:solidFill>
                <a:latin typeface="Poppins" panose="00000500000000000000" pitchFamily="2" charset="0"/>
                <a:cs typeface="Poppins" panose="00000500000000000000" pitchFamily="2" charset="0"/>
              </a:rPr>
              <a:t>Zoe</a:t>
            </a:r>
            <a:endParaRPr lang="en-GB" sz="1800" dirty="0">
              <a:solidFill>
                <a:schemeClr val="tx1"/>
              </a:solidFill>
              <a:latin typeface="Poppins" panose="00000500000000000000" pitchFamily="2" charset="0"/>
              <a:cs typeface="Poppins" panose="00000500000000000000" pitchFamily="2" charset="0"/>
            </a:endParaRPr>
          </a:p>
        </p:txBody>
      </p:sp>
      <p:grpSp>
        <p:nvGrpSpPr>
          <p:cNvPr id="39" name="Group 38">
            <a:extLst>
              <a:ext uri="{FF2B5EF4-FFF2-40B4-BE49-F238E27FC236}">
                <a16:creationId xmlns:a16="http://schemas.microsoft.com/office/drawing/2014/main" id="{DCB98317-64E4-8848-A838-759316572D5E}"/>
              </a:ext>
              <a:ext uri="{C183D7F6-B498-43B3-948B-1728B52AA6E4}">
                <adec:decorative xmlns:adec="http://schemas.microsoft.com/office/drawing/2017/decorative" val="1"/>
              </a:ext>
            </a:extLst>
          </p:cNvPr>
          <p:cNvGrpSpPr/>
          <p:nvPr/>
        </p:nvGrpSpPr>
        <p:grpSpPr>
          <a:xfrm rot="10800000">
            <a:off x="10964225" y="3058490"/>
            <a:ext cx="760071" cy="380081"/>
            <a:chOff x="3299703" y="548246"/>
            <a:chExt cx="2024952" cy="1012596"/>
          </a:xfrm>
        </p:grpSpPr>
        <p:pic>
          <p:nvPicPr>
            <p:cNvPr id="40" name="Picture 39">
              <a:extLst>
                <a:ext uri="{FF2B5EF4-FFF2-40B4-BE49-F238E27FC236}">
                  <a16:creationId xmlns:a16="http://schemas.microsoft.com/office/drawing/2014/main" id="{41C62BBD-AB06-DF4C-8E63-BDCE6CA6A28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41" name="Picture 40">
              <a:extLst>
                <a:ext uri="{FF2B5EF4-FFF2-40B4-BE49-F238E27FC236}">
                  <a16:creationId xmlns:a16="http://schemas.microsoft.com/office/drawing/2014/main" id="{98D1068A-2DE7-EE4B-AFC7-32C3857A8FC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42" name="Rectangle: Single Corner Rounded 8">
            <a:extLst>
              <a:ext uri="{FF2B5EF4-FFF2-40B4-BE49-F238E27FC236}">
                <a16:creationId xmlns:a16="http://schemas.microsoft.com/office/drawing/2014/main" id="{7D7BF225-250E-A046-9AAE-EA2E3ED4508E}"/>
              </a:ext>
              <a:ext uri="{C183D7F6-B498-43B3-948B-1728B52AA6E4}">
                <adec:decorative xmlns:adec="http://schemas.microsoft.com/office/drawing/2017/decorative" val="1"/>
              </a:ext>
            </a:extLst>
          </p:cNvPr>
          <p:cNvSpPr/>
          <p:nvPr/>
        </p:nvSpPr>
        <p:spPr>
          <a:xfrm>
            <a:off x="6460320" y="3608417"/>
            <a:ext cx="1889576" cy="1929111"/>
          </a:xfrm>
          <a:prstGeom prst="round1Rect">
            <a:avLst>
              <a:gd name="adj" fmla="val 50000"/>
            </a:avLst>
          </a:prstGeom>
          <a:blipFill>
            <a:blip r:embed="rId7"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endParaRPr>
          </a:p>
        </p:txBody>
      </p:sp>
      <p:grpSp>
        <p:nvGrpSpPr>
          <p:cNvPr id="43" name="Group 42">
            <a:extLst>
              <a:ext uri="{FF2B5EF4-FFF2-40B4-BE49-F238E27FC236}">
                <a16:creationId xmlns:a16="http://schemas.microsoft.com/office/drawing/2014/main" id="{D1D8E5D6-83A3-C444-8D20-2AB33661FCE8}"/>
              </a:ext>
              <a:ext uri="{C183D7F6-B498-43B3-948B-1728B52AA6E4}">
                <adec:decorative xmlns:adec="http://schemas.microsoft.com/office/drawing/2017/decorative" val="1"/>
              </a:ext>
            </a:extLst>
          </p:cNvPr>
          <p:cNvGrpSpPr/>
          <p:nvPr/>
        </p:nvGrpSpPr>
        <p:grpSpPr>
          <a:xfrm>
            <a:off x="8550180" y="3491341"/>
            <a:ext cx="760071" cy="380081"/>
            <a:chOff x="3299703" y="548246"/>
            <a:chExt cx="2024952" cy="1012596"/>
          </a:xfrm>
        </p:grpSpPr>
        <p:pic>
          <p:nvPicPr>
            <p:cNvPr id="44" name="Picture 43">
              <a:extLst>
                <a:ext uri="{FF2B5EF4-FFF2-40B4-BE49-F238E27FC236}">
                  <a16:creationId xmlns:a16="http://schemas.microsoft.com/office/drawing/2014/main" id="{4FEB8612-114C-544C-836A-DEFA7821F2D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45" name="Picture 44">
              <a:extLst>
                <a:ext uri="{FF2B5EF4-FFF2-40B4-BE49-F238E27FC236}">
                  <a16:creationId xmlns:a16="http://schemas.microsoft.com/office/drawing/2014/main" id="{DE223FF3-236E-AC4B-8923-89D0E5E63A6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46" name="Text Placeholder 9">
            <a:extLst>
              <a:ext uri="{FF2B5EF4-FFF2-40B4-BE49-F238E27FC236}">
                <a16:creationId xmlns:a16="http://schemas.microsoft.com/office/drawing/2014/main" id="{7D295C15-508B-4F4D-A3CC-ECF0DF9818BB}"/>
              </a:ext>
            </a:extLst>
          </p:cNvPr>
          <p:cNvSpPr txBox="1">
            <a:spLocks/>
          </p:cNvSpPr>
          <p:nvPr/>
        </p:nvSpPr>
        <p:spPr>
          <a:xfrm>
            <a:off x="8543346" y="3971676"/>
            <a:ext cx="3386071" cy="1707796"/>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latin typeface="Poppins" panose="00000500000000000000" pitchFamily="2" charset="0"/>
                <a:cs typeface="Poppins" panose="00000500000000000000" pitchFamily="2" charset="0"/>
              </a:rPr>
              <a:t>I lost my job due to COVID and live with my mum. I have chronic pain and suffer episodes of strong Depression.</a:t>
            </a:r>
          </a:p>
        </p:txBody>
      </p:sp>
      <p:grpSp>
        <p:nvGrpSpPr>
          <p:cNvPr id="47" name="Group 46">
            <a:extLst>
              <a:ext uri="{FF2B5EF4-FFF2-40B4-BE49-F238E27FC236}">
                <a16:creationId xmlns:a16="http://schemas.microsoft.com/office/drawing/2014/main" id="{456C6E35-A650-3640-9C8C-4104A6A0F8FB}"/>
              </a:ext>
              <a:ext uri="{C183D7F6-B498-43B3-948B-1728B52AA6E4}">
                <adec:decorative xmlns:adec="http://schemas.microsoft.com/office/drawing/2017/decorative" val="1"/>
              </a:ext>
            </a:extLst>
          </p:cNvPr>
          <p:cNvGrpSpPr/>
          <p:nvPr/>
        </p:nvGrpSpPr>
        <p:grpSpPr>
          <a:xfrm rot="10800000">
            <a:off x="10877054" y="5352310"/>
            <a:ext cx="760071" cy="380081"/>
            <a:chOff x="3299703" y="548246"/>
            <a:chExt cx="2024952" cy="1012596"/>
          </a:xfrm>
        </p:grpSpPr>
        <p:pic>
          <p:nvPicPr>
            <p:cNvPr id="48" name="Picture 47">
              <a:extLst>
                <a:ext uri="{FF2B5EF4-FFF2-40B4-BE49-F238E27FC236}">
                  <a16:creationId xmlns:a16="http://schemas.microsoft.com/office/drawing/2014/main" id="{166F6F70-4792-1843-A723-99355750EF4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49" name="Picture 48">
              <a:extLst>
                <a:ext uri="{FF2B5EF4-FFF2-40B4-BE49-F238E27FC236}">
                  <a16:creationId xmlns:a16="http://schemas.microsoft.com/office/drawing/2014/main" id="{C9C24A9D-30CC-A448-BE1F-07955844300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50" name="Text Placeholder 9">
            <a:extLst>
              <a:ext uri="{FF2B5EF4-FFF2-40B4-BE49-F238E27FC236}">
                <a16:creationId xmlns:a16="http://schemas.microsoft.com/office/drawing/2014/main" id="{2EB3F5CF-90A5-784F-89A1-7DE21F91E73B}"/>
              </a:ext>
            </a:extLst>
          </p:cNvPr>
          <p:cNvSpPr txBox="1">
            <a:spLocks/>
          </p:cNvSpPr>
          <p:nvPr/>
        </p:nvSpPr>
        <p:spPr>
          <a:xfrm>
            <a:off x="9500246" y="3544259"/>
            <a:ext cx="1079294" cy="566211"/>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chemeClr val="tx1"/>
                </a:solidFill>
                <a:latin typeface="Poppins" panose="00000500000000000000" pitchFamily="2" charset="0"/>
                <a:cs typeface="Poppins" panose="00000500000000000000" pitchFamily="2" charset="0"/>
              </a:rPr>
              <a:t>Jake</a:t>
            </a:r>
            <a:endParaRPr lang="en-GB" sz="1800" dirty="0">
              <a:solidFill>
                <a:schemeClr val="tx1"/>
              </a:solidFill>
              <a:latin typeface="Poppins" panose="00000500000000000000" pitchFamily="2" charset="0"/>
              <a:cs typeface="Poppins" panose="00000500000000000000" pitchFamily="2" charset="0"/>
            </a:endParaRPr>
          </a:p>
        </p:txBody>
      </p:sp>
      <p:sp>
        <p:nvSpPr>
          <p:cNvPr id="51" name="Text Placeholder 9">
            <a:extLst>
              <a:ext uri="{FF2B5EF4-FFF2-40B4-BE49-F238E27FC236}">
                <a16:creationId xmlns:a16="http://schemas.microsoft.com/office/drawing/2014/main" id="{4091DCB3-DA77-9A43-8F7C-B99A35B5E8AF}"/>
              </a:ext>
            </a:extLst>
          </p:cNvPr>
          <p:cNvSpPr txBox="1">
            <a:spLocks/>
          </p:cNvSpPr>
          <p:nvPr/>
        </p:nvSpPr>
        <p:spPr>
          <a:xfrm>
            <a:off x="8538110" y="1387683"/>
            <a:ext cx="3386071" cy="1707796"/>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latin typeface="Poppins" panose="00000500000000000000" pitchFamily="2" charset="0"/>
                <a:cs typeface="Poppins" panose="00000500000000000000" pitchFamily="2" charset="0"/>
              </a:rPr>
              <a:t>I am a D&amp;T technician at school and want to become a teacher. I am about to get married. I have Anxiety. I just started Design Thinking.</a:t>
            </a:r>
          </a:p>
        </p:txBody>
      </p:sp>
      <p:sp>
        <p:nvSpPr>
          <p:cNvPr id="52" name="Text Placeholder 9">
            <a:extLst>
              <a:ext uri="{FF2B5EF4-FFF2-40B4-BE49-F238E27FC236}">
                <a16:creationId xmlns:a16="http://schemas.microsoft.com/office/drawing/2014/main" id="{0DCE456C-842E-0148-9917-C857F9C731C9}"/>
              </a:ext>
            </a:extLst>
          </p:cNvPr>
          <p:cNvSpPr txBox="1">
            <a:spLocks/>
          </p:cNvSpPr>
          <p:nvPr/>
        </p:nvSpPr>
        <p:spPr>
          <a:xfrm>
            <a:off x="2464857" y="4812455"/>
            <a:ext cx="3386071" cy="1707796"/>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latin typeface="Poppins" panose="00000500000000000000" pitchFamily="2" charset="0"/>
                <a:cs typeface="Poppins" panose="00000500000000000000" pitchFamily="2" charset="0"/>
              </a:rPr>
              <a:t>I live with my partner. I have had PTSD, OCD, Anxiety and ED for a long time. I am a creative person. I love the level 1 module.</a:t>
            </a:r>
          </a:p>
        </p:txBody>
      </p:sp>
    </p:spTree>
    <p:extLst>
      <p:ext uri="{BB962C8B-B14F-4D97-AF65-F5344CB8AC3E}">
        <p14:creationId xmlns:p14="http://schemas.microsoft.com/office/powerpoint/2010/main" val="2433834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2FDAA22-4F66-BF70-E18E-FDF65E75145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13</a:t>
            </a:r>
          </a:p>
        </p:txBody>
      </p:sp>
      <p:sp>
        <p:nvSpPr>
          <p:cNvPr id="24" name="Text Placeholder 23">
            <a:extLst>
              <a:ext uri="{FF2B5EF4-FFF2-40B4-BE49-F238E27FC236}">
                <a16:creationId xmlns:a16="http://schemas.microsoft.com/office/drawing/2014/main" id="{D5DC79BE-EF8F-8151-28F1-5266259B9AA4}"/>
              </a:ext>
            </a:extLst>
          </p:cNvPr>
          <p:cNvSpPr>
            <a:spLocks noGrp="1"/>
          </p:cNvSpPr>
          <p:nvPr>
            <p:ph type="body" sz="quarter" idx="24"/>
          </p:nvPr>
        </p:nvSpPr>
        <p:spPr/>
        <p:txBody>
          <a:bodyPr/>
          <a:lstStyle/>
          <a:p>
            <a:r>
              <a:rPr lang="en-GB" dirty="0"/>
              <a:t>Tensions related to:</a:t>
            </a:r>
          </a:p>
        </p:txBody>
      </p:sp>
      <p:sp>
        <p:nvSpPr>
          <p:cNvPr id="23" name="Text Placeholder 22">
            <a:extLst>
              <a:ext uri="{FF2B5EF4-FFF2-40B4-BE49-F238E27FC236}">
                <a16:creationId xmlns:a16="http://schemas.microsoft.com/office/drawing/2014/main" id="{4DCF4599-94AE-841B-DC3D-B75B0111A0C5}"/>
              </a:ext>
            </a:extLst>
          </p:cNvPr>
          <p:cNvSpPr>
            <a:spLocks noGrp="1"/>
          </p:cNvSpPr>
          <p:nvPr>
            <p:ph type="body" sz="quarter" idx="12"/>
          </p:nvPr>
        </p:nvSpPr>
        <p:spPr>
          <a:xfrm>
            <a:off x="887895" y="1012095"/>
            <a:ext cx="1298093" cy="746515"/>
          </a:xfrm>
        </p:spPr>
        <p:txBody>
          <a:bodyPr/>
          <a:lstStyle/>
          <a:p>
            <a:r>
              <a:rPr lang="en-GB" dirty="0"/>
              <a:t>Study</a:t>
            </a:r>
          </a:p>
        </p:txBody>
      </p:sp>
      <p:sp>
        <p:nvSpPr>
          <p:cNvPr id="26" name="Text Placeholder 25">
            <a:extLst>
              <a:ext uri="{FF2B5EF4-FFF2-40B4-BE49-F238E27FC236}">
                <a16:creationId xmlns:a16="http://schemas.microsoft.com/office/drawing/2014/main" id="{83578277-CEE8-F157-4661-5938D288B374}"/>
              </a:ext>
            </a:extLst>
          </p:cNvPr>
          <p:cNvSpPr>
            <a:spLocks noGrp="1"/>
          </p:cNvSpPr>
          <p:nvPr>
            <p:ph type="body" sz="quarter" idx="27"/>
          </p:nvPr>
        </p:nvSpPr>
        <p:spPr>
          <a:xfrm>
            <a:off x="2415208" y="1015661"/>
            <a:ext cx="8765410" cy="497161"/>
          </a:xfrm>
        </p:spPr>
        <p:txBody>
          <a:bodyPr/>
          <a:lstStyle/>
          <a:p>
            <a:r>
              <a:rPr lang="en-GB" sz="1600" dirty="0">
                <a:solidFill>
                  <a:srgbClr val="1F3763"/>
                </a:solidFill>
                <a:effectLst/>
                <a:latin typeface="Poppins" pitchFamily="2" charset="77"/>
                <a:ea typeface="Times New Roman" panose="02020603050405020304" pitchFamily="18" charset="0"/>
                <a:cs typeface="Poppins" pitchFamily="2" charset="77"/>
              </a:rPr>
              <a:t>Openness of design project assignments and the fear of misinterpretation</a:t>
            </a:r>
          </a:p>
        </p:txBody>
      </p:sp>
      <p:sp>
        <p:nvSpPr>
          <p:cNvPr id="27" name="Text Placeholder 26">
            <a:extLst>
              <a:ext uri="{FF2B5EF4-FFF2-40B4-BE49-F238E27FC236}">
                <a16:creationId xmlns:a16="http://schemas.microsoft.com/office/drawing/2014/main" id="{C34FED13-7279-9ADF-AA31-56DE2E27B362}"/>
              </a:ext>
            </a:extLst>
          </p:cNvPr>
          <p:cNvSpPr>
            <a:spLocks noGrp="1"/>
          </p:cNvSpPr>
          <p:nvPr>
            <p:ph type="body" sz="quarter" idx="28"/>
          </p:nvPr>
        </p:nvSpPr>
        <p:spPr>
          <a:xfrm>
            <a:off x="2415207" y="1638971"/>
            <a:ext cx="8765411" cy="559473"/>
          </a:xfrm>
        </p:spPr>
        <p:txBody>
          <a:bodyPr/>
          <a:lstStyle/>
          <a:p>
            <a:r>
              <a:rPr lang="en-GB" sz="1600" dirty="0">
                <a:solidFill>
                  <a:srgbClr val="1F3763"/>
                </a:solidFill>
                <a:effectLst/>
                <a:latin typeface="Poppins" pitchFamily="2" charset="77"/>
                <a:ea typeface="Times New Roman" panose="02020603050405020304" pitchFamily="18" charset="0"/>
                <a:cs typeface="Poppins" pitchFamily="2" charset="77"/>
              </a:rPr>
              <a:t>Delayed but more valuable tutor feedback and immediacy of others’ feedback *</a:t>
            </a:r>
          </a:p>
        </p:txBody>
      </p:sp>
      <p:sp>
        <p:nvSpPr>
          <p:cNvPr id="29" name="Text Placeholder 28">
            <a:extLst>
              <a:ext uri="{FF2B5EF4-FFF2-40B4-BE49-F238E27FC236}">
                <a16:creationId xmlns:a16="http://schemas.microsoft.com/office/drawing/2014/main" id="{0BAC87D0-6A27-2090-BB16-9FAB62FF6A52}"/>
              </a:ext>
            </a:extLst>
          </p:cNvPr>
          <p:cNvSpPr>
            <a:spLocks noGrp="1"/>
          </p:cNvSpPr>
          <p:nvPr>
            <p:ph type="body" sz="quarter" idx="30"/>
          </p:nvPr>
        </p:nvSpPr>
        <p:spPr>
          <a:xfrm>
            <a:off x="2415207" y="2324593"/>
            <a:ext cx="8765411" cy="558635"/>
          </a:xfrm>
        </p:spPr>
        <p:txBody>
          <a:bodyPr lIns="216000" tIns="108000" rIns="216000" bIns="72000" anchor="t"/>
          <a:lstStyle/>
          <a:p>
            <a:r>
              <a:rPr lang="en-GB" sz="1600" dirty="0">
                <a:solidFill>
                  <a:srgbClr val="1F3763"/>
                </a:solidFill>
                <a:effectLst/>
                <a:latin typeface="Poppins"/>
                <a:ea typeface="Times New Roman" panose="02020603050405020304" pitchFamily="18" charset="0"/>
                <a:cs typeface="Poppins"/>
              </a:rPr>
              <a:t>Support for wellbeing and </a:t>
            </a:r>
            <a:r>
              <a:rPr lang="en-GB" sz="1600" dirty="0">
                <a:solidFill>
                  <a:srgbClr val="1F3763"/>
                </a:solidFill>
                <a:latin typeface="Poppins"/>
                <a:ea typeface="Times New Roman" panose="02020603050405020304" pitchFamily="18" charset="0"/>
                <a:cs typeface="Poppins"/>
              </a:rPr>
              <a:t>during </a:t>
            </a:r>
            <a:r>
              <a:rPr lang="en-GB" sz="1600" dirty="0">
                <a:solidFill>
                  <a:srgbClr val="1F3763"/>
                </a:solidFill>
                <a:effectLst/>
                <a:latin typeface="Poppins"/>
                <a:ea typeface="Times New Roman" panose="02020603050405020304" pitchFamily="18" charset="0"/>
                <a:cs typeface="Poppins"/>
              </a:rPr>
              <a:t>design project work</a:t>
            </a:r>
          </a:p>
        </p:txBody>
      </p:sp>
      <p:sp>
        <p:nvSpPr>
          <p:cNvPr id="33" name="Text Placeholder 22">
            <a:extLst>
              <a:ext uri="{FF2B5EF4-FFF2-40B4-BE49-F238E27FC236}">
                <a16:creationId xmlns:a16="http://schemas.microsoft.com/office/drawing/2014/main" id="{47FC27C7-1C1F-E14C-82F4-9E98E5CA6E18}"/>
              </a:ext>
            </a:extLst>
          </p:cNvPr>
          <p:cNvSpPr txBox="1">
            <a:spLocks/>
          </p:cNvSpPr>
          <p:nvPr/>
        </p:nvSpPr>
        <p:spPr>
          <a:xfrm>
            <a:off x="887895" y="2967960"/>
            <a:ext cx="1298093" cy="746515"/>
          </a:xfrm>
          <a:prstGeom prst="rect">
            <a:avLst/>
          </a:prstGeom>
          <a:solidFill>
            <a:schemeClr val="accent3"/>
          </a:solidFill>
        </p:spPr>
        <p:txBody>
          <a:bodyPr lIns="216000" tIns="108000" rIns="216000" bIns="72000">
            <a:noAutofit/>
          </a:bodyPr>
          <a:lstStyle>
            <a:lvl1pPr marL="0" indent="0" algn="l" defTabSz="914400" rtl="0" eaLnBrk="1" latinLnBrk="0" hangingPunct="1">
              <a:lnSpc>
                <a:spcPct val="110000"/>
              </a:lnSpc>
              <a:spcBef>
                <a:spcPts val="0"/>
              </a:spcBef>
              <a:buFont typeface="Arial" panose="020B0604020202020204" pitchFamily="34" charset="0"/>
              <a:buNone/>
              <a:defRPr sz="1800" b="1" i="0" kern="1200">
                <a:ln>
                  <a:noFill/>
                </a:ln>
                <a:solidFill>
                  <a:schemeClr val="bg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Skills</a:t>
            </a:r>
          </a:p>
        </p:txBody>
      </p:sp>
      <p:sp>
        <p:nvSpPr>
          <p:cNvPr id="34" name="Text Placeholder 25">
            <a:extLst>
              <a:ext uri="{FF2B5EF4-FFF2-40B4-BE49-F238E27FC236}">
                <a16:creationId xmlns:a16="http://schemas.microsoft.com/office/drawing/2014/main" id="{CE96DCE1-8D3F-C14A-8761-C4A64EF51C84}"/>
              </a:ext>
            </a:extLst>
          </p:cNvPr>
          <p:cNvSpPr txBox="1">
            <a:spLocks/>
          </p:cNvSpPr>
          <p:nvPr/>
        </p:nvSpPr>
        <p:spPr>
          <a:xfrm>
            <a:off x="2415207" y="2967960"/>
            <a:ext cx="8765411" cy="559473"/>
          </a:xfrm>
          <a:prstGeom prst="rect">
            <a:avLst/>
          </a:prstGeom>
          <a:solidFill>
            <a:schemeClr val="accent3">
              <a:lumMod val="20000"/>
              <a:lumOff val="80000"/>
            </a:schemeClr>
          </a:solidFill>
        </p:spPr>
        <p:txBody>
          <a:bodyPr lIns="216000" tIns="108000" rIns="216000" bIns="72000"/>
          <a:lstStyle>
            <a:lvl1pPr marL="0" indent="0" algn="l" defTabSz="914400" rtl="0" eaLnBrk="1" latinLnBrk="0" hangingPunct="1">
              <a:lnSpc>
                <a:spcPct val="110000"/>
              </a:lnSpc>
              <a:spcBef>
                <a:spcPts val="1000"/>
              </a:spcBef>
              <a:buFont typeface="Arial" panose="020B0604020202020204" pitchFamily="34" charset="0"/>
              <a:buNone/>
              <a:defRPr sz="1500" kern="1200">
                <a:solidFill>
                  <a:schemeClr val="tx1"/>
                </a:solidFill>
                <a:latin typeface="Poppins" panose="000005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rgbClr val="1F3763"/>
                </a:solidFill>
                <a:latin typeface="+mn-lt"/>
                <a:ea typeface="Times New Roman" panose="02020603050405020304" pitchFamily="18" charset="0"/>
                <a:cs typeface="Poppins" pitchFamily="2" charset="77"/>
              </a:rPr>
              <a:t>Working towards deadlines and adjusting study rhythms</a:t>
            </a:r>
          </a:p>
        </p:txBody>
      </p:sp>
      <p:sp>
        <p:nvSpPr>
          <p:cNvPr id="35" name="Text Placeholder 26">
            <a:extLst>
              <a:ext uri="{FF2B5EF4-FFF2-40B4-BE49-F238E27FC236}">
                <a16:creationId xmlns:a16="http://schemas.microsoft.com/office/drawing/2014/main" id="{E8632921-187A-FC44-96DD-388352D7C8A4}"/>
              </a:ext>
            </a:extLst>
          </p:cNvPr>
          <p:cNvSpPr txBox="1">
            <a:spLocks/>
          </p:cNvSpPr>
          <p:nvPr/>
        </p:nvSpPr>
        <p:spPr>
          <a:xfrm>
            <a:off x="2415207" y="3611327"/>
            <a:ext cx="8765411" cy="559473"/>
          </a:xfrm>
          <a:prstGeom prst="rect">
            <a:avLst/>
          </a:prstGeom>
          <a:solidFill>
            <a:schemeClr val="accent3">
              <a:lumMod val="20000"/>
              <a:lumOff val="80000"/>
            </a:schemeClr>
          </a:solidFill>
        </p:spPr>
        <p:txBody>
          <a:bodyPr lIns="216000" tIns="108000" rIns="216000" bIns="72000"/>
          <a:lstStyle>
            <a:lvl1pPr marL="0" indent="0" algn="l" defTabSz="914400" rtl="0" eaLnBrk="1" latinLnBrk="0" hangingPunct="1">
              <a:lnSpc>
                <a:spcPct val="110000"/>
              </a:lnSpc>
              <a:spcBef>
                <a:spcPts val="1000"/>
              </a:spcBef>
              <a:buFont typeface="Arial" panose="020B0604020202020204" pitchFamily="34" charset="0"/>
              <a:buNone/>
              <a:defRPr sz="1500" kern="1200">
                <a:solidFill>
                  <a:schemeClr val="tx1"/>
                </a:solidFill>
                <a:latin typeface="Poppins" panose="000005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solidFill>
                  <a:srgbClr val="1F3763"/>
                </a:solidFill>
                <a:latin typeface="+mn-lt"/>
                <a:ea typeface="Times New Roman" panose="02020603050405020304" pitchFamily="18" charset="0"/>
                <a:cs typeface="Times New Roman" panose="02020603050405020304" pitchFamily="18" charset="0"/>
              </a:rPr>
              <a:t>Independence and social learning</a:t>
            </a:r>
            <a:endParaRPr lang="en-GB" sz="1600" dirty="0">
              <a:solidFill>
                <a:srgbClr val="1F3763"/>
              </a:solidFill>
              <a:latin typeface="+mn-lt"/>
              <a:ea typeface="Times New Roman" panose="02020603050405020304" pitchFamily="18" charset="0"/>
              <a:cs typeface="Times New Roman" panose="02020603050405020304" pitchFamily="18" charset="0"/>
            </a:endParaRPr>
          </a:p>
        </p:txBody>
      </p:sp>
      <p:sp>
        <p:nvSpPr>
          <p:cNvPr id="36" name="Text Placeholder 28">
            <a:extLst>
              <a:ext uri="{FF2B5EF4-FFF2-40B4-BE49-F238E27FC236}">
                <a16:creationId xmlns:a16="http://schemas.microsoft.com/office/drawing/2014/main" id="{ED04A014-D3C2-EB4E-A06F-E47711C4E9A2}"/>
              </a:ext>
            </a:extLst>
          </p:cNvPr>
          <p:cNvSpPr txBox="1">
            <a:spLocks/>
          </p:cNvSpPr>
          <p:nvPr/>
        </p:nvSpPr>
        <p:spPr>
          <a:xfrm>
            <a:off x="2415207" y="4255532"/>
            <a:ext cx="8765411" cy="559473"/>
          </a:xfrm>
          <a:prstGeom prst="rect">
            <a:avLst/>
          </a:prstGeom>
          <a:solidFill>
            <a:schemeClr val="accent3">
              <a:lumMod val="20000"/>
              <a:lumOff val="80000"/>
            </a:schemeClr>
          </a:solidFill>
        </p:spPr>
        <p:txBody>
          <a:bodyPr lIns="216000" tIns="108000" rIns="216000" bIns="72000"/>
          <a:lstStyle>
            <a:lvl1pPr marL="0" indent="0" algn="l" defTabSz="914400" rtl="0" eaLnBrk="1" latinLnBrk="0" hangingPunct="1">
              <a:lnSpc>
                <a:spcPct val="110000"/>
              </a:lnSpc>
              <a:spcBef>
                <a:spcPts val="1000"/>
              </a:spcBef>
              <a:buFont typeface="Arial" panose="020B0604020202020204" pitchFamily="34" charset="0"/>
              <a:buNone/>
              <a:defRPr sz="1500" kern="1200">
                <a:solidFill>
                  <a:schemeClr val="tx1"/>
                </a:solidFill>
                <a:latin typeface="Poppins" panose="000005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latin typeface="+mn-lt"/>
                <a:cs typeface="Poppins" pitchFamily="2" charset="77"/>
              </a:rPr>
              <a:t>Following the flow of creativity and knowing when to stop or move on *</a:t>
            </a:r>
          </a:p>
        </p:txBody>
      </p:sp>
      <p:sp>
        <p:nvSpPr>
          <p:cNvPr id="37" name="Text Placeholder 3">
            <a:extLst>
              <a:ext uri="{FF2B5EF4-FFF2-40B4-BE49-F238E27FC236}">
                <a16:creationId xmlns:a16="http://schemas.microsoft.com/office/drawing/2014/main" id="{6575E94F-41AF-1E4C-A60A-019EBAFBEF19}"/>
              </a:ext>
            </a:extLst>
          </p:cNvPr>
          <p:cNvSpPr txBox="1">
            <a:spLocks/>
          </p:cNvSpPr>
          <p:nvPr/>
        </p:nvSpPr>
        <p:spPr>
          <a:xfrm>
            <a:off x="2415207" y="4937408"/>
            <a:ext cx="8765411" cy="559473"/>
          </a:xfrm>
          <a:prstGeom prst="rect">
            <a:avLst/>
          </a:prstGeom>
          <a:solidFill>
            <a:schemeClr val="accent6">
              <a:lumMod val="40000"/>
              <a:lumOff val="60000"/>
            </a:schemeClr>
          </a:solidFill>
        </p:spPr>
        <p:txBody>
          <a:bodyPr lIns="216000" tIns="108000" rIns="216000" bIns="72000"/>
          <a:lstStyle>
            <a:lvl1pPr marL="0" indent="0" algn="l" defTabSz="914400" rtl="0" eaLnBrk="1" latinLnBrk="0" hangingPunct="1">
              <a:lnSpc>
                <a:spcPct val="110000"/>
              </a:lnSpc>
              <a:spcBef>
                <a:spcPts val="1000"/>
              </a:spcBef>
              <a:buFont typeface="Arial" panose="020B0604020202020204" pitchFamily="34" charset="0"/>
              <a:buNone/>
              <a:defRPr sz="1500" kern="1200">
                <a:solidFill>
                  <a:schemeClr val="tx1"/>
                </a:solidFill>
                <a:latin typeface="Poppins" panose="000005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solidFill>
                  <a:srgbClr val="1F3763"/>
                </a:solidFill>
                <a:latin typeface="Poppins" pitchFamily="2" charset="77"/>
                <a:ea typeface="Times New Roman" panose="02020603050405020304" pitchFamily="18" charset="0"/>
                <a:cs typeface="Poppins" pitchFamily="2" charset="77"/>
              </a:rPr>
              <a:t>Study environments for practical and creative work </a:t>
            </a:r>
            <a:endParaRPr lang="en-GB" sz="1600" dirty="0">
              <a:solidFill>
                <a:srgbClr val="1F3763"/>
              </a:solidFill>
              <a:latin typeface="Poppins" pitchFamily="2" charset="77"/>
              <a:ea typeface="Times New Roman" panose="02020603050405020304" pitchFamily="18" charset="0"/>
              <a:cs typeface="Poppins" pitchFamily="2" charset="77"/>
            </a:endParaRPr>
          </a:p>
        </p:txBody>
      </p:sp>
      <p:sp>
        <p:nvSpPr>
          <p:cNvPr id="38" name="Text Placeholder 4">
            <a:extLst>
              <a:ext uri="{FF2B5EF4-FFF2-40B4-BE49-F238E27FC236}">
                <a16:creationId xmlns:a16="http://schemas.microsoft.com/office/drawing/2014/main" id="{DDF8E0E8-DB0A-FD4A-AFE6-3D9EFCBA8CF0}"/>
              </a:ext>
            </a:extLst>
          </p:cNvPr>
          <p:cNvSpPr txBox="1">
            <a:spLocks/>
          </p:cNvSpPr>
          <p:nvPr/>
        </p:nvSpPr>
        <p:spPr>
          <a:xfrm>
            <a:off x="887895" y="4933844"/>
            <a:ext cx="1298093" cy="746515"/>
          </a:xfrm>
          <a:prstGeom prst="rect">
            <a:avLst/>
          </a:prstGeom>
          <a:solidFill>
            <a:schemeClr val="accent6"/>
          </a:solidFill>
        </p:spPr>
        <p:txBody>
          <a:bodyPr lIns="216000" tIns="108000" rIns="216000" bIns="72000">
            <a:noAutofit/>
          </a:bodyPr>
          <a:lstStyle>
            <a:lvl1pPr marL="0" indent="0" algn="l" defTabSz="914400" rtl="0" eaLnBrk="1" latinLnBrk="0" hangingPunct="1">
              <a:lnSpc>
                <a:spcPct val="110000"/>
              </a:lnSpc>
              <a:spcBef>
                <a:spcPts val="0"/>
              </a:spcBef>
              <a:buFont typeface="Arial" panose="020B0604020202020204" pitchFamily="34" charset="0"/>
              <a:buNone/>
              <a:defRPr sz="1800" b="1" i="0" kern="1200">
                <a:ln>
                  <a:noFill/>
                </a:ln>
                <a:solidFill>
                  <a:schemeClr val="bg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Environment</a:t>
            </a:r>
          </a:p>
        </p:txBody>
      </p:sp>
    </p:spTree>
    <p:extLst>
      <p:ext uri="{BB962C8B-B14F-4D97-AF65-F5344CB8AC3E}">
        <p14:creationId xmlns:p14="http://schemas.microsoft.com/office/powerpoint/2010/main" val="2953879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869225-DEA6-F546-9818-A87072A93952}"/>
              </a:ext>
            </a:extLst>
          </p:cNvPr>
          <p:cNvSpPr>
            <a:spLocks noGrp="1"/>
          </p:cNvSpPr>
          <p:nvPr>
            <p:ph type="body" sz="quarter" idx="14"/>
          </p:nvPr>
        </p:nvSpPr>
        <p:spPr>
          <a:xfrm>
            <a:off x="1001105" y="1856187"/>
            <a:ext cx="4800981" cy="496800"/>
          </a:xfrm>
        </p:spPr>
        <p:txBody>
          <a:bodyPr/>
          <a:lstStyle/>
          <a:p>
            <a:r>
              <a:rPr lang="en-GB" b="1" dirty="0"/>
              <a:t>Barriers</a:t>
            </a:r>
          </a:p>
        </p:txBody>
      </p:sp>
      <p:sp>
        <p:nvSpPr>
          <p:cNvPr id="4" name="Text Placeholder 3">
            <a:extLst>
              <a:ext uri="{FF2B5EF4-FFF2-40B4-BE49-F238E27FC236}">
                <a16:creationId xmlns:a16="http://schemas.microsoft.com/office/drawing/2014/main" id="{CBAF1489-CC29-8446-8694-F7E1FCD3F30C}"/>
              </a:ext>
            </a:extLst>
          </p:cNvPr>
          <p:cNvSpPr>
            <a:spLocks noGrp="1"/>
          </p:cNvSpPr>
          <p:nvPr>
            <p:ph type="body" sz="quarter" idx="24"/>
          </p:nvPr>
        </p:nvSpPr>
        <p:spPr/>
        <p:txBody>
          <a:bodyPr/>
          <a:lstStyle/>
          <a:p>
            <a:r>
              <a:rPr lang="en-GB" sz="3200" dirty="0">
                <a:solidFill>
                  <a:srgbClr val="1F3763"/>
                </a:solidFill>
                <a:effectLst/>
                <a:latin typeface="Poppins" pitchFamily="2" charset="77"/>
                <a:ea typeface="Times New Roman" panose="02020603050405020304" pitchFamily="18" charset="0"/>
                <a:cs typeface="Poppins" pitchFamily="2" charset="77"/>
              </a:rPr>
              <a:t>Delayed but more valuable tutor feedback and immediacy of others’ feedback </a:t>
            </a:r>
          </a:p>
        </p:txBody>
      </p:sp>
      <p:sp>
        <p:nvSpPr>
          <p:cNvPr id="6" name="Text Placeholder 5">
            <a:extLst>
              <a:ext uri="{FF2B5EF4-FFF2-40B4-BE49-F238E27FC236}">
                <a16:creationId xmlns:a16="http://schemas.microsoft.com/office/drawing/2014/main" id="{E3230E7B-FF18-EB46-BFB0-F300DE1B6C2B}"/>
              </a:ext>
            </a:extLst>
          </p:cNvPr>
          <p:cNvSpPr>
            <a:spLocks noGrp="1"/>
          </p:cNvSpPr>
          <p:nvPr>
            <p:ph type="body" sz="quarter" idx="15"/>
          </p:nvPr>
        </p:nvSpPr>
        <p:spPr>
          <a:xfrm>
            <a:off x="1001105" y="2352987"/>
            <a:ext cx="4800981" cy="760325"/>
          </a:xfrm>
        </p:spPr>
        <p:txBody>
          <a:bodyPr/>
          <a:lstStyle/>
          <a:p>
            <a:r>
              <a:rPr lang="en-GB" dirty="0"/>
              <a:t>Waiting for tutor feedback for days</a:t>
            </a:r>
          </a:p>
          <a:p>
            <a:r>
              <a:rPr lang="en-GB" dirty="0"/>
              <a:t>Not wanting to email every time a small question pops up</a:t>
            </a:r>
          </a:p>
          <a:p>
            <a:r>
              <a:rPr lang="en-GB" dirty="0"/>
              <a:t>Peers or family no subject experts</a:t>
            </a:r>
          </a:p>
          <a:p>
            <a:r>
              <a:rPr lang="en-GB" dirty="0"/>
              <a:t>Vicious cycle of worrying and overthinking starts</a:t>
            </a:r>
          </a:p>
          <a:p>
            <a:endParaRPr lang="en-GB" dirty="0"/>
          </a:p>
        </p:txBody>
      </p:sp>
      <p:sp>
        <p:nvSpPr>
          <p:cNvPr id="7" name="Text Placeholder 2">
            <a:extLst>
              <a:ext uri="{FF2B5EF4-FFF2-40B4-BE49-F238E27FC236}">
                <a16:creationId xmlns:a16="http://schemas.microsoft.com/office/drawing/2014/main" id="{A352A5B0-4C95-FF40-A634-048E7B25C12C}"/>
              </a:ext>
            </a:extLst>
          </p:cNvPr>
          <p:cNvSpPr txBox="1">
            <a:spLocks/>
          </p:cNvSpPr>
          <p:nvPr/>
        </p:nvSpPr>
        <p:spPr>
          <a:xfrm>
            <a:off x="6096000" y="1856187"/>
            <a:ext cx="4800981" cy="496800"/>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Resolutions</a:t>
            </a:r>
          </a:p>
        </p:txBody>
      </p:sp>
      <p:sp>
        <p:nvSpPr>
          <p:cNvPr id="8" name="Text Placeholder 5">
            <a:extLst>
              <a:ext uri="{FF2B5EF4-FFF2-40B4-BE49-F238E27FC236}">
                <a16:creationId xmlns:a16="http://schemas.microsoft.com/office/drawing/2014/main" id="{6841109B-3DBB-1742-A1A5-0497CB7D0175}"/>
              </a:ext>
            </a:extLst>
          </p:cNvPr>
          <p:cNvSpPr txBox="1">
            <a:spLocks/>
          </p:cNvSpPr>
          <p:nvPr/>
        </p:nvSpPr>
        <p:spPr>
          <a:xfrm>
            <a:off x="6096000" y="2352987"/>
            <a:ext cx="4800981" cy="760325"/>
          </a:xfrm>
          <a:prstGeom prst="rect">
            <a:avLst/>
          </a:prstGeom>
        </p:spPr>
        <p:txBody>
          <a:bodyPr>
            <a:noAutofit/>
          </a:bodyPr>
          <a:lstStyle>
            <a:lvl1pPr marL="285750" indent="-285750" algn="l" defTabSz="914400" rtl="0" eaLnBrk="1" latinLnBrk="0" hangingPunct="1">
              <a:lnSpc>
                <a:spcPct val="110000"/>
              </a:lnSpc>
              <a:spcBef>
                <a:spcPts val="0"/>
              </a:spcBef>
              <a:spcAft>
                <a:spcPts val="600"/>
              </a:spcAft>
              <a:buFontTx/>
              <a:buBlip>
                <a:blip r:embed="rId2"/>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Do something else while waiting for a reply</a:t>
            </a:r>
          </a:p>
          <a:p>
            <a:r>
              <a:rPr lang="en-GB" dirty="0"/>
              <a:t>A day to reply to an email query</a:t>
            </a:r>
          </a:p>
          <a:p>
            <a:r>
              <a:rPr lang="en-GB" dirty="0"/>
              <a:t>Option of phone call</a:t>
            </a:r>
          </a:p>
          <a:p>
            <a:r>
              <a:rPr lang="en-GB" dirty="0"/>
              <a:t>Instant feedback from family and friends</a:t>
            </a:r>
          </a:p>
          <a:p>
            <a:r>
              <a:rPr lang="en-GB" dirty="0"/>
              <a:t>But consult multiple sources (family/friends and peers) for clarification</a:t>
            </a:r>
          </a:p>
          <a:p>
            <a:r>
              <a:rPr lang="en-GB" dirty="0"/>
              <a:t>Set up a study buddy or small instant message study group</a:t>
            </a:r>
          </a:p>
        </p:txBody>
      </p:sp>
      <p:sp>
        <p:nvSpPr>
          <p:cNvPr id="10" name="TextBox 9">
            <a:extLst>
              <a:ext uri="{FF2B5EF4-FFF2-40B4-BE49-F238E27FC236}">
                <a16:creationId xmlns:a16="http://schemas.microsoft.com/office/drawing/2014/main" id="{384C7E0B-9E6C-5140-A823-0EFC8054724F}"/>
              </a:ext>
            </a:extLst>
          </p:cNvPr>
          <p:cNvSpPr txBox="1"/>
          <p:nvPr/>
        </p:nvSpPr>
        <p:spPr>
          <a:xfrm>
            <a:off x="2411807" y="5283785"/>
            <a:ext cx="8277963" cy="1169551"/>
          </a:xfrm>
          <a:prstGeom prst="rect">
            <a:avLst/>
          </a:prstGeom>
          <a:noFill/>
        </p:spPr>
        <p:txBody>
          <a:bodyPr wrap="square">
            <a:spAutoFit/>
          </a:bodyPr>
          <a:lstStyle/>
          <a:p>
            <a:pPr marL="457200"/>
            <a:r>
              <a:rPr lang="en-GB" sz="1400" i="1" dirty="0">
                <a:effectLst/>
                <a:latin typeface="Poppins" pitchFamily="2" charset="77"/>
                <a:ea typeface="Calibri" panose="020F0502020204030204" pitchFamily="34" charset="0"/>
                <a:cs typeface="Poppins" pitchFamily="2" charset="77"/>
              </a:rPr>
              <a:t>“I would say I get a lot of support from my wife, … I will always read my TMAs to her and ask her if they make sense, like she might not necessarily understand the kind of technicalities, like the technical stuff behind it, but she’ll be like, oh my god that sounds really good, or, you know, she will pick up times when there is a spelling mistake.” (Anna)</a:t>
            </a:r>
          </a:p>
        </p:txBody>
      </p:sp>
    </p:spTree>
    <p:extLst>
      <p:ext uri="{BB962C8B-B14F-4D97-AF65-F5344CB8AC3E}">
        <p14:creationId xmlns:p14="http://schemas.microsoft.com/office/powerpoint/2010/main" val="1139627899"/>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b5f83e4c-f4e1-454d-a873-0c84b3cafaec">
      <Terms xmlns="http://schemas.microsoft.com/office/infopath/2007/PartnerControls"/>
    </lcf76f155ced4ddcb4097134ff3c332f>
    <SharedWithUsers xmlns="c3007679-7162-4c2a-b8a8-83839c33806f">
      <UserInfo>
        <DisplayName>Diane.Ford</DisplayName>
        <AccountId>21</AccountId>
        <AccountType/>
      </UserInfo>
      <UserInfo>
        <DisplayName>Nicole.Lotz [she/her]</DisplayName>
        <AccountId>12</AccountId>
        <AccountType/>
      </UserInfo>
      <UserInfo>
        <DisplayName>Muriel.E.Sippel</DisplayName>
        <AccountId>13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3972236C412447B04FDDB86DB1058F" ma:contentTypeVersion="13" ma:contentTypeDescription="Create a new document." ma:contentTypeScope="" ma:versionID="70818fa44673636dcfb2bc89a5d3210a">
  <xsd:schema xmlns:xsd="http://www.w3.org/2001/XMLSchema" xmlns:xs="http://www.w3.org/2001/XMLSchema" xmlns:p="http://schemas.microsoft.com/office/2006/metadata/properties" xmlns:ns2="b5f83e4c-f4e1-454d-a873-0c84b3cafaec" xmlns:ns3="c3007679-7162-4c2a-b8a8-83839c33806f" xmlns:ns4="e4476828-269d-41e7-8c7f-463a607b843c" targetNamespace="http://schemas.microsoft.com/office/2006/metadata/properties" ma:root="true" ma:fieldsID="01695a7b377629d670e377eb6c89621c" ns2:_="" ns3:_="" ns4:_="">
    <xsd:import namespace="b5f83e4c-f4e1-454d-a873-0c84b3cafaec"/>
    <xsd:import namespace="c3007679-7162-4c2a-b8a8-83839c33806f"/>
    <xsd:import namespace="e4476828-269d-41e7-8c7f-463a607b84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f83e4c-f4e1-454d-a873-0c84b3cafa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007679-7162-4c2a-b8a8-83839c33806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0701cb5-536e-4a35-b050-3772252ebf80}" ma:internalName="TaxCatchAll" ma:showField="CatchAllData" ma:web="c3007679-7162-4c2a-b8a8-83839c3380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1F123D-72E4-47AA-AF87-050EE8541186}">
  <ds:schemaRefs>
    <ds:schemaRef ds:uri="37366ac4-c030-4543-8cc8-88329e81ec50"/>
    <ds:schemaRef ds:uri="4ed73a0e-c0f4-4682-9833-b80ae4bd0773"/>
    <ds:schemaRef ds:uri="a4bbcd8a-0e99-45ba-ba54-c1f6b28a9aac"/>
    <ds:schemaRef ds:uri="e4476828-269d-41e7-8c7f-463a607b84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b5f83e4c-f4e1-454d-a873-0c84b3cafaec"/>
    <ds:schemaRef ds:uri="c3007679-7162-4c2a-b8a8-83839c33806f"/>
  </ds:schemaRefs>
</ds:datastoreItem>
</file>

<file path=customXml/itemProps2.xml><?xml version="1.0" encoding="utf-8"?>
<ds:datastoreItem xmlns:ds="http://schemas.openxmlformats.org/officeDocument/2006/customXml" ds:itemID="{495CE8AA-25CA-4B8B-AD8D-AE7E342C10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f83e4c-f4e1-454d-a873-0c84b3cafaec"/>
    <ds:schemaRef ds:uri="c3007679-7162-4c2a-b8a8-83839c33806f"/>
    <ds:schemaRef ds:uri="e4476828-269d-41e7-8c7f-463a607b84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6CD3E3-2AD4-4BFA-B062-CD9F3FC377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1063</TotalTime>
  <Words>2149</Words>
  <Application>Microsoft Office PowerPoint</Application>
  <PresentationFormat>Widescreen</PresentationFormat>
  <Paragraphs>209</Paragraphs>
  <Slides>17</Slides>
  <Notes>7</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17</vt:i4>
      </vt:variant>
    </vt:vector>
  </HeadingPairs>
  <TitlesOfParts>
    <vt:vector size="27" baseType="lpstr">
      <vt:lpstr>Arial</vt:lpstr>
      <vt:lpstr>Calibri</vt:lpstr>
      <vt:lpstr>øM ˛</vt:lpstr>
      <vt:lpstr>Poppins</vt:lpstr>
      <vt:lpstr>Poppins SemiBold</vt:lpstr>
      <vt:lpstr>Covers</vt:lpstr>
      <vt:lpstr>Contents Slides</vt:lpstr>
      <vt:lpstr>Chapter Headings / Dividers</vt:lpstr>
      <vt:lpstr>Slide Options</vt:lpstr>
      <vt:lpstr>End Slides</vt:lpstr>
      <vt:lpstr>Intro Slide Title 2</vt:lpstr>
      <vt:lpstr>Slide Title 9</vt:lpstr>
      <vt:lpstr>PowerPoint Presentation</vt:lpstr>
      <vt:lpstr>Slide Title 22</vt:lpstr>
      <vt:lpstr>PowerPoint Presentation</vt:lpstr>
      <vt:lpstr>Slide Title 15</vt:lpstr>
      <vt:lpstr>Slide Title 15</vt:lpstr>
      <vt:lpstr>Slide Title 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Slide Title 30</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Diane.Ford</cp:lastModifiedBy>
  <cp:revision>84</cp:revision>
  <dcterms:created xsi:type="dcterms:W3CDTF">2022-10-21T14:33:01Z</dcterms:created>
  <dcterms:modified xsi:type="dcterms:W3CDTF">2023-10-18T09:53:08Z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0x0101009A3972236C412447B04FDDB86DB1058F</vt:lpwstr>
  </property>
  <property fmtid="{D5CDD505-2E9C-101B-9397-08002B2CF9AE}" pid="3" name="MediaServiceImageTags">
    <vt:lpwstr/>
  </property>
</Properties>
</file>