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22"/>
  </p:notesMasterIdLst>
  <p:sldIdLst>
    <p:sldId id="256" r:id="rId4"/>
    <p:sldId id="258" r:id="rId5"/>
    <p:sldId id="261" r:id="rId6"/>
    <p:sldId id="271" r:id="rId7"/>
    <p:sldId id="275" r:id="rId8"/>
    <p:sldId id="273" r:id="rId9"/>
    <p:sldId id="274" r:id="rId10"/>
    <p:sldId id="282" r:id="rId11"/>
    <p:sldId id="276" r:id="rId12"/>
    <p:sldId id="283" r:id="rId13"/>
    <p:sldId id="278" r:id="rId14"/>
    <p:sldId id="279" r:id="rId15"/>
    <p:sldId id="277" r:id="rId16"/>
    <p:sldId id="284" r:id="rId17"/>
    <p:sldId id="287" r:id="rId18"/>
    <p:sldId id="280" r:id="rId19"/>
    <p:sldId id="281"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51" autoAdjust="0"/>
    <p:restoredTop sz="94640"/>
  </p:normalViewPr>
  <p:slideViewPr>
    <p:cSldViewPr snapToGrid="0">
      <p:cViewPr varScale="1">
        <p:scale>
          <a:sx n="87" d="100"/>
          <a:sy n="87" d="100"/>
        </p:scale>
        <p:origin x="8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71403-BEE8-CD4B-912A-B73014CFA1CC}" type="datetimeFigureOut">
              <a:rPr lang="en-GB" smtClean="0"/>
              <a:t>13/05/2019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BB6FD-7634-3D45-9A8F-173D6FDB9EA4}" type="slidenum">
              <a:rPr lang="en-GB" smtClean="0"/>
              <a:t>‹#›</a:t>
            </a:fld>
            <a:endParaRPr lang="en-GB"/>
          </a:p>
        </p:txBody>
      </p:sp>
    </p:spTree>
    <p:extLst>
      <p:ext uri="{BB962C8B-B14F-4D97-AF65-F5344CB8AC3E}">
        <p14:creationId xmlns:p14="http://schemas.microsoft.com/office/powerpoint/2010/main" val="136589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2BB6FD-7634-3D45-9A8F-173D6FDB9EA4}" type="slidenum">
              <a:rPr lang="en-GB" smtClean="0"/>
              <a:t>18</a:t>
            </a:fld>
            <a:endParaRPr lang="en-GB"/>
          </a:p>
        </p:txBody>
      </p:sp>
    </p:spTree>
    <p:extLst>
      <p:ext uri="{BB962C8B-B14F-4D97-AF65-F5344CB8AC3E}">
        <p14:creationId xmlns:p14="http://schemas.microsoft.com/office/powerpoint/2010/main" val="3962657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288473"/>
            <a:ext cx="6007954" cy="5076492"/>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288473"/>
            <a:ext cx="2072459" cy="5076493"/>
          </a:xfrm>
          <a:prstGeom prst="rect">
            <a:avLst/>
          </a:prstGeom>
        </p:spPr>
        <p:txBody>
          <a:bodyPr lIns="36000" tIns="36000" rIns="36000" bIns="36000"/>
          <a:lstStyle>
            <a:lvl1pPr marL="0" indent="0">
              <a:buNone/>
              <a:defRPr sz="16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7" name="Text Placeholder 3">
            <a:extLst>
              <a:ext uri="{FF2B5EF4-FFF2-40B4-BE49-F238E27FC236}">
                <a16:creationId xmlns:a16="http://schemas.microsoft.com/office/drawing/2014/main" id="{CE309A28-2C22-2D4B-9243-FF68689E7348}"/>
              </a:ext>
            </a:extLst>
          </p:cNvPr>
          <p:cNvSpPr>
            <a:spLocks noGrp="1"/>
          </p:cNvSpPr>
          <p:nvPr>
            <p:ph type="body" sz="quarter" idx="13" hasCustomPrompt="1"/>
          </p:nvPr>
        </p:nvSpPr>
        <p:spPr>
          <a:xfrm>
            <a:off x="388801" y="899989"/>
            <a:ext cx="7418105" cy="251999"/>
          </a:xfrm>
          <a:prstGeom prst="rect">
            <a:avLst/>
          </a:prstGeom>
          <a:noFill/>
        </p:spPr>
        <p:txBody>
          <a:bodyPr lIns="36000" tIns="18000" rIns="0" bIns="0" anchor="ctr" anchorCtr="0"/>
          <a:lstStyle>
            <a:lvl1pPr marL="0" indent="0">
              <a:buNone/>
              <a:defRPr sz="1600" b="1"/>
            </a:lvl1pPr>
          </a:lstStyle>
          <a:p>
            <a:pPr lvl="0"/>
            <a:r>
              <a:rPr lang="en-US" dirty="0"/>
              <a:t>TEXT IN HERE</a:t>
            </a:r>
          </a:p>
        </p:txBody>
      </p:sp>
      <p:sp>
        <p:nvSpPr>
          <p:cNvPr id="8" name="Title 1">
            <a:extLst>
              <a:ext uri="{FF2B5EF4-FFF2-40B4-BE49-F238E27FC236}">
                <a16:creationId xmlns:a16="http://schemas.microsoft.com/office/drawing/2014/main" id="{2BA34F04-A600-B24F-A4E6-2F9153CADF43}"/>
              </a:ext>
            </a:extLst>
          </p:cNvPr>
          <p:cNvSpPr>
            <a:spLocks noGrp="1"/>
          </p:cNvSpPr>
          <p:nvPr>
            <p:ph type="ctrTitle" hasCustomPrompt="1"/>
          </p:nvPr>
        </p:nvSpPr>
        <p:spPr>
          <a:xfrm>
            <a:off x="432000" y="544317"/>
            <a:ext cx="1507636" cy="355671"/>
          </a:xfrm>
          <a:prstGeom prst="rect">
            <a:avLst/>
          </a:prstGeom>
          <a:solidFill>
            <a:schemeClr val="accent1"/>
          </a:solidFill>
        </p:spPr>
        <p:txBody>
          <a:bodyPr wrap="square" lIns="36000" tIns="18000" rIns="0" bIns="0" anchor="ctr" anchorCtr="0">
            <a:noAutofit/>
          </a:bodyPr>
          <a:lstStyle>
            <a:lvl1pPr algn="l">
              <a:defRPr sz="2000" b="1" baseline="0">
                <a:solidFill>
                  <a:schemeClr val="bg1"/>
                </a:solidFill>
              </a:defRPr>
            </a:lvl1pPr>
          </a:lstStyle>
          <a:p>
            <a:r>
              <a:rPr lang="en-US" dirty="0"/>
              <a:t>CONTENTS</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274618"/>
            <a:ext cx="4217254" cy="5090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274618"/>
            <a:ext cx="3855539" cy="5090348"/>
          </a:xfrm>
          <a:prstGeom prst="rect">
            <a:avLst/>
          </a:prstGeom>
        </p:spPr>
        <p:txBody>
          <a:bodyPr lIns="36000" tIns="36000" rIns="36000" bIns="36000"/>
          <a:lstStyle>
            <a:lvl1pPr marL="0" indent="0">
              <a:buNone/>
              <a:defRPr sz="16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7" name="Text Placeholder 3">
            <a:extLst>
              <a:ext uri="{FF2B5EF4-FFF2-40B4-BE49-F238E27FC236}">
                <a16:creationId xmlns:a16="http://schemas.microsoft.com/office/drawing/2014/main" id="{155C0FB3-CAE9-3A42-B569-2921716232F6}"/>
              </a:ext>
            </a:extLst>
          </p:cNvPr>
          <p:cNvSpPr>
            <a:spLocks noGrp="1"/>
          </p:cNvSpPr>
          <p:nvPr>
            <p:ph type="body" sz="quarter" idx="13" hasCustomPrompt="1"/>
          </p:nvPr>
        </p:nvSpPr>
        <p:spPr>
          <a:xfrm>
            <a:off x="388801" y="899989"/>
            <a:ext cx="7418105" cy="251999"/>
          </a:xfrm>
          <a:prstGeom prst="rect">
            <a:avLst/>
          </a:prstGeom>
          <a:noFill/>
        </p:spPr>
        <p:txBody>
          <a:bodyPr lIns="36000" tIns="18000" rIns="0" bIns="0" anchor="ctr" anchorCtr="0"/>
          <a:lstStyle>
            <a:lvl1pPr marL="0" indent="0">
              <a:buNone/>
              <a:defRPr sz="1600" b="1"/>
            </a:lvl1pPr>
          </a:lstStyle>
          <a:p>
            <a:pPr lvl="0"/>
            <a:r>
              <a:rPr lang="en-US" dirty="0"/>
              <a:t>TEXT IN HERE</a:t>
            </a:r>
          </a:p>
        </p:txBody>
      </p:sp>
      <p:sp>
        <p:nvSpPr>
          <p:cNvPr id="9" name="Title 1">
            <a:extLst>
              <a:ext uri="{FF2B5EF4-FFF2-40B4-BE49-F238E27FC236}">
                <a16:creationId xmlns:a16="http://schemas.microsoft.com/office/drawing/2014/main" id="{413677D5-6F5B-8147-A3CB-A20B4EE5FBB2}"/>
              </a:ext>
            </a:extLst>
          </p:cNvPr>
          <p:cNvSpPr>
            <a:spLocks noGrp="1"/>
          </p:cNvSpPr>
          <p:nvPr>
            <p:ph type="ctrTitle" hasCustomPrompt="1"/>
          </p:nvPr>
        </p:nvSpPr>
        <p:spPr>
          <a:xfrm>
            <a:off x="432000" y="544317"/>
            <a:ext cx="1507636" cy="355671"/>
          </a:xfrm>
          <a:prstGeom prst="rect">
            <a:avLst/>
          </a:prstGeom>
          <a:solidFill>
            <a:schemeClr val="accent1"/>
          </a:solidFill>
        </p:spPr>
        <p:txBody>
          <a:bodyPr wrap="square" lIns="36000" tIns="18000" rIns="0" bIns="0" anchor="ctr" anchorCtr="0">
            <a:noAutofit/>
          </a:bodyPr>
          <a:lstStyle>
            <a:lvl1pPr algn="l">
              <a:defRPr sz="2000" b="1" baseline="0">
                <a:solidFill>
                  <a:schemeClr val="bg1"/>
                </a:solidFill>
              </a:defRPr>
            </a:lvl1pPr>
          </a:lstStyle>
          <a:p>
            <a:r>
              <a:rPr lang="en-US" dirty="0"/>
              <a:t>CONTENTS</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260764"/>
            <a:ext cx="4217254" cy="5104201"/>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260764"/>
            <a:ext cx="3855539" cy="2376222"/>
          </a:xfrm>
          <a:prstGeom prst="rect">
            <a:avLst/>
          </a:prstGeom>
        </p:spPr>
        <p:txBody>
          <a:bodyPr lIns="36000" tIns="36000" rIns="36000" bIns="36000" numCol="2"/>
          <a:lstStyle>
            <a:lvl1pPr marL="0" indent="0">
              <a:buNone/>
              <a:defRPr sz="16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6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3">
            <a:extLst>
              <a:ext uri="{FF2B5EF4-FFF2-40B4-BE49-F238E27FC236}">
                <a16:creationId xmlns:a16="http://schemas.microsoft.com/office/drawing/2014/main" id="{56CDE7AE-BEC9-4645-9D5C-B9358EE59CAD}"/>
              </a:ext>
            </a:extLst>
          </p:cNvPr>
          <p:cNvSpPr>
            <a:spLocks noGrp="1"/>
          </p:cNvSpPr>
          <p:nvPr>
            <p:ph type="body" sz="quarter" idx="13" hasCustomPrompt="1"/>
          </p:nvPr>
        </p:nvSpPr>
        <p:spPr>
          <a:xfrm>
            <a:off x="388801" y="899989"/>
            <a:ext cx="7418105" cy="251999"/>
          </a:xfrm>
          <a:prstGeom prst="rect">
            <a:avLst/>
          </a:prstGeom>
          <a:noFill/>
        </p:spPr>
        <p:txBody>
          <a:bodyPr lIns="36000" tIns="18000" rIns="0" bIns="0" anchor="ctr" anchorCtr="0"/>
          <a:lstStyle>
            <a:lvl1pPr marL="0" indent="0">
              <a:buNone/>
              <a:defRPr sz="1600" b="1"/>
            </a:lvl1pPr>
          </a:lstStyle>
          <a:p>
            <a:pPr lvl="0"/>
            <a:r>
              <a:rPr lang="en-US" dirty="0"/>
              <a:t>TEXT IN HERE</a:t>
            </a:r>
          </a:p>
        </p:txBody>
      </p:sp>
      <p:sp>
        <p:nvSpPr>
          <p:cNvPr id="13" name="Title 1">
            <a:extLst>
              <a:ext uri="{FF2B5EF4-FFF2-40B4-BE49-F238E27FC236}">
                <a16:creationId xmlns:a16="http://schemas.microsoft.com/office/drawing/2014/main" id="{40F979BA-4DC3-F444-BC42-B5F095DA826D}"/>
              </a:ext>
            </a:extLst>
          </p:cNvPr>
          <p:cNvSpPr>
            <a:spLocks noGrp="1"/>
          </p:cNvSpPr>
          <p:nvPr>
            <p:ph type="ctrTitle" hasCustomPrompt="1"/>
          </p:nvPr>
        </p:nvSpPr>
        <p:spPr>
          <a:xfrm>
            <a:off x="432000" y="544317"/>
            <a:ext cx="1507636" cy="355671"/>
          </a:xfrm>
          <a:prstGeom prst="rect">
            <a:avLst/>
          </a:prstGeom>
          <a:solidFill>
            <a:schemeClr val="accent1"/>
          </a:solidFill>
        </p:spPr>
        <p:txBody>
          <a:bodyPr wrap="square" lIns="36000" tIns="18000" rIns="0" bIns="0" anchor="ctr" anchorCtr="0">
            <a:noAutofit/>
          </a:bodyPr>
          <a:lstStyle>
            <a:lvl1pPr algn="l">
              <a:defRPr sz="2000" b="1" baseline="0">
                <a:solidFill>
                  <a:schemeClr val="bg1"/>
                </a:solidFill>
              </a:defRPr>
            </a:lvl1pPr>
          </a:lstStyle>
          <a:p>
            <a:r>
              <a:rPr lang="en-US" dirty="0"/>
              <a:t>CONTENTS</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260765"/>
            <a:ext cx="2552519" cy="5104202"/>
          </a:xfrm>
          <a:prstGeom prst="rect">
            <a:avLst/>
          </a:prstGeom>
        </p:spPr>
        <p:txBody>
          <a:bodyPr lIns="36000" tIns="36000" rIns="36000" bIns="36000"/>
          <a:lstStyle>
            <a:lvl1pPr marL="0" indent="0">
              <a:buNone/>
              <a:defRPr sz="16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260764"/>
            <a:ext cx="2552519" cy="5104202"/>
          </a:xfrm>
          <a:prstGeom prst="rect">
            <a:avLst/>
          </a:prstGeom>
        </p:spPr>
        <p:txBody>
          <a:bodyPr lIns="36000" tIns="36000" rIns="36000" bIns="36000"/>
          <a:lstStyle>
            <a:lvl1pPr marL="0" indent="0">
              <a:buNone/>
              <a:defRPr sz="16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260761"/>
            <a:ext cx="2869035" cy="5104202"/>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6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ext Placeholder 3">
            <a:extLst>
              <a:ext uri="{FF2B5EF4-FFF2-40B4-BE49-F238E27FC236}">
                <a16:creationId xmlns:a16="http://schemas.microsoft.com/office/drawing/2014/main" id="{8900005F-DF54-6A4D-B5EF-1C09FD4406A9}"/>
              </a:ext>
            </a:extLst>
          </p:cNvPr>
          <p:cNvSpPr>
            <a:spLocks noGrp="1"/>
          </p:cNvSpPr>
          <p:nvPr>
            <p:ph type="body" sz="quarter" idx="13" hasCustomPrompt="1"/>
          </p:nvPr>
        </p:nvSpPr>
        <p:spPr>
          <a:xfrm>
            <a:off x="388801" y="899989"/>
            <a:ext cx="7418105" cy="251999"/>
          </a:xfrm>
          <a:prstGeom prst="rect">
            <a:avLst/>
          </a:prstGeom>
          <a:noFill/>
        </p:spPr>
        <p:txBody>
          <a:bodyPr lIns="36000" tIns="18000" rIns="0" bIns="0" anchor="ctr" anchorCtr="0"/>
          <a:lstStyle>
            <a:lvl1pPr marL="0" indent="0">
              <a:buNone/>
              <a:defRPr sz="1600" b="1"/>
            </a:lvl1pPr>
          </a:lstStyle>
          <a:p>
            <a:pPr lvl="0"/>
            <a:r>
              <a:rPr lang="en-US" dirty="0"/>
              <a:t>TEXT IN HERE</a:t>
            </a:r>
          </a:p>
        </p:txBody>
      </p:sp>
      <p:sp>
        <p:nvSpPr>
          <p:cNvPr id="10" name="Title 1">
            <a:extLst>
              <a:ext uri="{FF2B5EF4-FFF2-40B4-BE49-F238E27FC236}">
                <a16:creationId xmlns:a16="http://schemas.microsoft.com/office/drawing/2014/main" id="{2B414E57-E756-4643-8DA5-256FB1731CF3}"/>
              </a:ext>
            </a:extLst>
          </p:cNvPr>
          <p:cNvSpPr>
            <a:spLocks noGrp="1"/>
          </p:cNvSpPr>
          <p:nvPr>
            <p:ph type="ctrTitle" hasCustomPrompt="1"/>
          </p:nvPr>
        </p:nvSpPr>
        <p:spPr>
          <a:xfrm>
            <a:off x="432000" y="544317"/>
            <a:ext cx="1507636" cy="355671"/>
          </a:xfrm>
          <a:prstGeom prst="rect">
            <a:avLst/>
          </a:prstGeom>
          <a:solidFill>
            <a:schemeClr val="accent1"/>
          </a:solidFill>
        </p:spPr>
        <p:txBody>
          <a:bodyPr wrap="square" lIns="36000" tIns="18000" rIns="0" bIns="0" anchor="ctr" anchorCtr="0">
            <a:noAutofit/>
          </a:bodyPr>
          <a:lstStyle>
            <a:lvl1pPr algn="l">
              <a:defRPr sz="2000" b="1" baseline="0">
                <a:solidFill>
                  <a:schemeClr val="bg1"/>
                </a:solidFill>
              </a:defRPr>
            </a:lvl1pPr>
          </a:lstStyle>
          <a:p>
            <a:r>
              <a:rPr lang="en-US" dirty="0"/>
              <a:t>CONTENTS</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316182"/>
            <a:ext cx="8263493" cy="2112818"/>
          </a:xfrm>
          <a:prstGeom prst="rect">
            <a:avLst/>
          </a:prstGeom>
        </p:spPr>
        <p:txBody>
          <a:bodyPr lIns="36000" tIns="36000" rIns="36000" bIns="36000"/>
          <a:lstStyle>
            <a:lvl1pPr marL="0" indent="0">
              <a:buNone/>
              <a:defRPr sz="16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7" name="Text Placeholder 3">
            <a:extLst>
              <a:ext uri="{FF2B5EF4-FFF2-40B4-BE49-F238E27FC236}">
                <a16:creationId xmlns:a16="http://schemas.microsoft.com/office/drawing/2014/main" id="{EA4D2C39-7F0A-ED4B-921B-3755DD360243}"/>
              </a:ext>
            </a:extLst>
          </p:cNvPr>
          <p:cNvSpPr>
            <a:spLocks noGrp="1"/>
          </p:cNvSpPr>
          <p:nvPr>
            <p:ph type="body" sz="quarter" idx="13" hasCustomPrompt="1"/>
          </p:nvPr>
        </p:nvSpPr>
        <p:spPr>
          <a:xfrm>
            <a:off x="388801" y="899989"/>
            <a:ext cx="7418105" cy="251999"/>
          </a:xfrm>
          <a:prstGeom prst="rect">
            <a:avLst/>
          </a:prstGeom>
          <a:noFill/>
        </p:spPr>
        <p:txBody>
          <a:bodyPr lIns="36000" tIns="18000" rIns="0" bIns="0" anchor="ctr" anchorCtr="0"/>
          <a:lstStyle>
            <a:lvl1pPr marL="0" indent="0">
              <a:buNone/>
              <a:defRPr sz="1600" b="1"/>
            </a:lvl1pPr>
          </a:lstStyle>
          <a:p>
            <a:pPr lvl="0"/>
            <a:r>
              <a:rPr lang="en-US" dirty="0"/>
              <a:t>TEXT IN HERE</a:t>
            </a:r>
          </a:p>
        </p:txBody>
      </p:sp>
      <p:sp>
        <p:nvSpPr>
          <p:cNvPr id="9" name="Title 1">
            <a:extLst>
              <a:ext uri="{FF2B5EF4-FFF2-40B4-BE49-F238E27FC236}">
                <a16:creationId xmlns:a16="http://schemas.microsoft.com/office/drawing/2014/main" id="{2F6D6740-F246-6A42-870F-59A740446471}"/>
              </a:ext>
            </a:extLst>
          </p:cNvPr>
          <p:cNvSpPr>
            <a:spLocks noGrp="1"/>
          </p:cNvSpPr>
          <p:nvPr>
            <p:ph type="ctrTitle" hasCustomPrompt="1"/>
          </p:nvPr>
        </p:nvSpPr>
        <p:spPr>
          <a:xfrm>
            <a:off x="432000" y="544317"/>
            <a:ext cx="1507636" cy="355671"/>
          </a:xfrm>
          <a:prstGeom prst="rect">
            <a:avLst/>
          </a:prstGeom>
          <a:solidFill>
            <a:schemeClr val="accent1"/>
          </a:solidFill>
        </p:spPr>
        <p:txBody>
          <a:bodyPr wrap="square" lIns="36000" tIns="18000" rIns="0" bIns="0" anchor="ctr" anchorCtr="0">
            <a:noAutofit/>
          </a:bodyPr>
          <a:lstStyle>
            <a:lvl1pPr algn="l">
              <a:defRPr sz="2000" b="1" baseline="0">
                <a:solidFill>
                  <a:schemeClr val="bg1"/>
                </a:solidFill>
              </a:defRPr>
            </a:lvl1pPr>
          </a:lstStyle>
          <a:p>
            <a:r>
              <a:rPr lang="en-US" dirty="0"/>
              <a:t>CONTENTS</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4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itle 1">
            <a:extLst>
              <a:ext uri="{FF2B5EF4-FFF2-40B4-BE49-F238E27FC236}">
                <a16:creationId xmlns:a16="http://schemas.microsoft.com/office/drawing/2014/main" id="{2AC27E93-9FAE-EC4D-B647-08EB5CF88656}"/>
              </a:ext>
            </a:extLst>
          </p:cNvPr>
          <p:cNvSpPr>
            <a:spLocks noGrp="1"/>
          </p:cNvSpPr>
          <p:nvPr>
            <p:ph type="ctrTitle" hasCustomPrompt="1"/>
          </p:nvPr>
        </p:nvSpPr>
        <p:spPr>
          <a:xfrm>
            <a:off x="432000" y="544317"/>
            <a:ext cx="1507636" cy="355671"/>
          </a:xfrm>
          <a:prstGeom prst="rect">
            <a:avLst/>
          </a:prstGeom>
          <a:solidFill>
            <a:schemeClr val="accent1"/>
          </a:solidFill>
        </p:spPr>
        <p:txBody>
          <a:bodyPr wrap="square" lIns="36000" tIns="18000" rIns="0" bIns="0" anchor="ctr" anchorCtr="0">
            <a:noAutofit/>
          </a:bodyPr>
          <a:lstStyle>
            <a:lvl1pPr algn="l">
              <a:defRPr sz="20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899989"/>
            <a:ext cx="7418105" cy="251999"/>
          </a:xfrm>
          <a:prstGeom prst="rect">
            <a:avLst/>
          </a:prstGeom>
          <a:noFill/>
        </p:spPr>
        <p:txBody>
          <a:bodyPr lIns="36000" tIns="18000" rIns="0" bIns="0" anchor="ctr" anchorCtr="0"/>
          <a:lstStyle>
            <a:lvl1pPr marL="0" indent="0">
              <a:buNone/>
              <a:defRPr sz="1600" b="1"/>
            </a:lvl1pPr>
          </a:lstStyle>
          <a:p>
            <a:pPr lvl="0"/>
            <a:r>
              <a:rPr lang="en-US" dirty="0"/>
              <a:t>TEXT IN HERE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330036"/>
            <a:ext cx="8263493" cy="5034930"/>
          </a:xfrm>
          <a:prstGeom prst="rect">
            <a:avLst/>
          </a:prstGeom>
        </p:spPr>
        <p:txBody>
          <a:bodyPr lIns="36000" tIns="36000" rIns="36000" bIns="36000"/>
          <a:lstStyle>
            <a:lvl1pPr marL="0" indent="0">
              <a:buNone/>
              <a:defRPr sz="16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
        <p:nvSpPr>
          <p:cNvPr id="6" name="Title 1">
            <a:extLst>
              <a:ext uri="{FF2B5EF4-FFF2-40B4-BE49-F238E27FC236}">
                <a16:creationId xmlns:a16="http://schemas.microsoft.com/office/drawing/2014/main" id="{4A6DCCA8-03EE-4B4A-907B-B871EFB71F17}"/>
              </a:ext>
            </a:extLst>
          </p:cNvPr>
          <p:cNvSpPr>
            <a:spLocks noGrp="1"/>
          </p:cNvSpPr>
          <p:nvPr>
            <p:ph type="ctrTitle" hasCustomPrompt="1"/>
          </p:nvPr>
        </p:nvSpPr>
        <p:spPr>
          <a:xfrm>
            <a:off x="432000" y="544317"/>
            <a:ext cx="1507636" cy="355671"/>
          </a:xfrm>
          <a:prstGeom prst="rect">
            <a:avLst/>
          </a:prstGeom>
          <a:solidFill>
            <a:schemeClr val="accent1"/>
          </a:solidFill>
        </p:spPr>
        <p:txBody>
          <a:bodyPr wrap="square" lIns="36000" tIns="18000" rIns="0" bIns="0" anchor="ctr" anchorCtr="0">
            <a:noAutofit/>
          </a:bodyPr>
          <a:lstStyle>
            <a:lvl1pPr algn="l">
              <a:defRPr sz="2000" b="1" baseline="0">
                <a:solidFill>
                  <a:schemeClr val="bg1"/>
                </a:solidFill>
              </a:defRPr>
            </a:lvl1pPr>
          </a:lstStyle>
          <a:p>
            <a:r>
              <a:rPr lang="en-US" dirty="0"/>
              <a:t>CONTENTS</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274618"/>
            <a:ext cx="8263493" cy="5090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6" name="Text Placeholder 3">
            <a:extLst>
              <a:ext uri="{FF2B5EF4-FFF2-40B4-BE49-F238E27FC236}">
                <a16:creationId xmlns:a16="http://schemas.microsoft.com/office/drawing/2014/main" id="{2597BA31-706E-0942-B504-302A8DA5F4CB}"/>
              </a:ext>
            </a:extLst>
          </p:cNvPr>
          <p:cNvSpPr>
            <a:spLocks noGrp="1"/>
          </p:cNvSpPr>
          <p:nvPr>
            <p:ph type="body" sz="quarter" idx="13" hasCustomPrompt="1"/>
          </p:nvPr>
        </p:nvSpPr>
        <p:spPr>
          <a:xfrm>
            <a:off x="388801" y="899989"/>
            <a:ext cx="7418105" cy="251999"/>
          </a:xfrm>
          <a:prstGeom prst="rect">
            <a:avLst/>
          </a:prstGeom>
          <a:noFill/>
        </p:spPr>
        <p:txBody>
          <a:bodyPr lIns="36000" tIns="18000" rIns="0" bIns="0" anchor="ctr" anchorCtr="0"/>
          <a:lstStyle>
            <a:lvl1pPr marL="0" indent="0">
              <a:buNone/>
              <a:defRPr sz="1600" b="1"/>
            </a:lvl1pPr>
          </a:lstStyle>
          <a:p>
            <a:pPr lvl="0"/>
            <a:r>
              <a:rPr lang="en-US" dirty="0"/>
              <a:t>TEXT IN HERE</a:t>
            </a:r>
          </a:p>
        </p:txBody>
      </p:sp>
      <p:sp>
        <p:nvSpPr>
          <p:cNvPr id="8" name="Title 1">
            <a:extLst>
              <a:ext uri="{FF2B5EF4-FFF2-40B4-BE49-F238E27FC236}">
                <a16:creationId xmlns:a16="http://schemas.microsoft.com/office/drawing/2014/main" id="{B969D967-D171-DC46-88DA-A231A7CD7294}"/>
              </a:ext>
            </a:extLst>
          </p:cNvPr>
          <p:cNvSpPr>
            <a:spLocks noGrp="1"/>
          </p:cNvSpPr>
          <p:nvPr>
            <p:ph type="ctrTitle" hasCustomPrompt="1"/>
          </p:nvPr>
        </p:nvSpPr>
        <p:spPr>
          <a:xfrm>
            <a:off x="432000" y="544317"/>
            <a:ext cx="1507636" cy="355671"/>
          </a:xfrm>
          <a:prstGeom prst="rect">
            <a:avLst/>
          </a:prstGeom>
          <a:solidFill>
            <a:schemeClr val="accent1"/>
          </a:solidFill>
        </p:spPr>
        <p:txBody>
          <a:bodyPr wrap="square" lIns="36000" tIns="18000" rIns="0" bIns="0" anchor="ctr" anchorCtr="0">
            <a:noAutofit/>
          </a:bodyPr>
          <a:lstStyle>
            <a:lvl1pPr algn="l">
              <a:defRPr sz="2000" b="1" baseline="0">
                <a:solidFill>
                  <a:schemeClr val="bg1"/>
                </a:solidFill>
              </a:defRPr>
            </a:lvl1pPr>
          </a:lstStyle>
          <a:p>
            <a:r>
              <a:rPr lang="en-US" dirty="0"/>
              <a:t>CONTENTS</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png"/><Relationship Id="rId5" Type="http://schemas.openxmlformats.org/officeDocument/2006/relationships/slideLayout" Target="../slideLayouts/slideLayout10.xml"/><Relationship Id="rId10"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youtu.be/0HAbfUcgpkw"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tiff"/><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515861" y="2886158"/>
            <a:ext cx="7920773" cy="498598"/>
          </a:xfrm>
        </p:spPr>
        <p:txBody>
          <a:bodyPr/>
          <a:lstStyle/>
          <a:p>
            <a:r>
              <a:rPr lang="en-GB" dirty="0"/>
              <a:t>Time to think bigger? </a:t>
            </a:r>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515861" y="4929115"/>
            <a:ext cx="7920774" cy="626838"/>
          </a:xfrm>
        </p:spPr>
        <p:txBody>
          <a:bodyPr/>
          <a:lstStyle/>
          <a:p>
            <a:r>
              <a:rPr lang="en-GB" dirty="0">
                <a:solidFill>
                  <a:schemeClr val="accent5"/>
                </a:solidFill>
              </a:rPr>
              <a:t>Nicole Lotz, Georgy Holden</a:t>
            </a:r>
          </a:p>
          <a:p>
            <a:r>
              <a:rPr lang="en-GB" dirty="0">
                <a:solidFill>
                  <a:schemeClr val="accent5"/>
                </a:solidFill>
              </a:rPr>
              <a:t>School of Engineering and Innovation, STEM, OU, UK</a:t>
            </a:r>
          </a:p>
        </p:txBody>
      </p:sp>
      <p:sp>
        <p:nvSpPr>
          <p:cNvPr id="4" name="Subtitle 2">
            <a:extLst>
              <a:ext uri="{FF2B5EF4-FFF2-40B4-BE49-F238E27FC236}">
                <a16:creationId xmlns:a16="http://schemas.microsoft.com/office/drawing/2014/main" id="{0BD11A33-AC46-4B11-BB79-1093594918F3}"/>
              </a:ext>
            </a:extLst>
          </p:cNvPr>
          <p:cNvSpPr txBox="1">
            <a:spLocks/>
          </p:cNvSpPr>
          <p:nvPr/>
        </p:nvSpPr>
        <p:spPr>
          <a:xfrm>
            <a:off x="515861" y="6319825"/>
            <a:ext cx="2640294" cy="257956"/>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342891"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783" indent="0" algn="ctr" defTabSz="914400" rtl="0" eaLnBrk="1" latinLnBrk="0" hangingPunct="1">
              <a:lnSpc>
                <a:spcPct val="90000"/>
              </a:lnSpc>
              <a:spcBef>
                <a:spcPts val="500"/>
              </a:spcBef>
              <a:buFont typeface="Arial" panose="020B0604020202020204" pitchFamily="34" charset="0"/>
              <a:buNone/>
              <a:defRPr sz="1351" kern="1200">
                <a:solidFill>
                  <a:schemeClr val="tx1"/>
                </a:solidFill>
                <a:latin typeface="+mn-lt"/>
                <a:ea typeface="+mn-ea"/>
                <a:cs typeface="+mn-cs"/>
              </a:defRPr>
            </a:lvl3pPr>
            <a:lvl4pPr marL="1028674"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566"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457"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349"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24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131"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GB" dirty="0"/>
              <a:t>9</a:t>
            </a:r>
            <a:r>
              <a:rPr lang="en-GB" baseline="30000" dirty="0"/>
              <a:t>th</a:t>
            </a:r>
            <a:r>
              <a:rPr lang="en-GB" dirty="0"/>
              <a:t>  May 2019</a:t>
            </a:r>
          </a:p>
        </p:txBody>
      </p:sp>
      <p:sp>
        <p:nvSpPr>
          <p:cNvPr id="5" name="Rectangle 4">
            <a:extLst>
              <a:ext uri="{FF2B5EF4-FFF2-40B4-BE49-F238E27FC236}">
                <a16:creationId xmlns:a16="http://schemas.microsoft.com/office/drawing/2014/main" id="{E75AAF12-B95B-EC45-8780-09C1D994F051}"/>
              </a:ext>
            </a:extLst>
          </p:cNvPr>
          <p:cNvSpPr/>
          <p:nvPr/>
        </p:nvSpPr>
        <p:spPr>
          <a:xfrm>
            <a:off x="442121" y="3359332"/>
            <a:ext cx="5619466" cy="1200329"/>
          </a:xfrm>
          <a:prstGeom prst="rect">
            <a:avLst/>
          </a:prstGeom>
        </p:spPr>
        <p:txBody>
          <a:bodyPr wrap="square">
            <a:spAutoFit/>
          </a:bodyPr>
          <a:lstStyle/>
          <a:p>
            <a:r>
              <a:rPr lang="en-GB" sz="2400" dirty="0">
                <a:solidFill>
                  <a:schemeClr val="bg1"/>
                </a:solidFill>
              </a:rPr>
              <a:t>Can qualification f2f events succeed where module tutorials fail?</a:t>
            </a:r>
            <a:br>
              <a:rPr lang="en-GB" sz="2400" dirty="0">
                <a:solidFill>
                  <a:schemeClr val="bg1"/>
                </a:solidFill>
              </a:rPr>
            </a:br>
            <a:endParaRPr lang="en-GB" sz="2400" dirty="0">
              <a:solidFill>
                <a:schemeClr val="bg1"/>
              </a:solidFill>
            </a:endParaRPr>
          </a:p>
        </p:txBody>
      </p:sp>
    </p:spTree>
    <p:extLst>
      <p:ext uri="{BB962C8B-B14F-4D97-AF65-F5344CB8AC3E}">
        <p14:creationId xmlns:p14="http://schemas.microsoft.com/office/powerpoint/2010/main" val="44863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F7F6682-4E88-4E47-A67A-818AB3456DC6}"/>
              </a:ext>
            </a:extLst>
          </p:cNvPr>
          <p:cNvGraphicFramePr>
            <a:graphicFrameLocks noGrp="1"/>
          </p:cNvGraphicFramePr>
          <p:nvPr>
            <p:ph idx="1"/>
            <p:extLst>
              <p:ext uri="{D42A27DB-BD31-4B8C-83A1-F6EECF244321}">
                <p14:modId xmlns:p14="http://schemas.microsoft.com/office/powerpoint/2010/main" val="626389332"/>
              </p:ext>
            </p:extLst>
          </p:nvPr>
        </p:nvGraphicFramePr>
        <p:xfrm>
          <a:off x="388938" y="1330325"/>
          <a:ext cx="8262935" cy="4297680"/>
        </p:xfrm>
        <a:graphic>
          <a:graphicData uri="http://schemas.openxmlformats.org/drawingml/2006/table">
            <a:tbl>
              <a:tblPr firstRow="1" bandRow="1">
                <a:tableStyleId>{5C22544A-7EE6-4342-B048-85BDC9FD1C3A}</a:tableStyleId>
              </a:tblPr>
              <a:tblGrid>
                <a:gridCol w="1652587">
                  <a:extLst>
                    <a:ext uri="{9D8B030D-6E8A-4147-A177-3AD203B41FA5}">
                      <a16:colId xmlns:a16="http://schemas.microsoft.com/office/drawing/2014/main" val="413239642"/>
                    </a:ext>
                  </a:extLst>
                </a:gridCol>
                <a:gridCol w="1652587">
                  <a:extLst>
                    <a:ext uri="{9D8B030D-6E8A-4147-A177-3AD203B41FA5}">
                      <a16:colId xmlns:a16="http://schemas.microsoft.com/office/drawing/2014/main" val="1285414435"/>
                    </a:ext>
                  </a:extLst>
                </a:gridCol>
                <a:gridCol w="1872970">
                  <a:extLst>
                    <a:ext uri="{9D8B030D-6E8A-4147-A177-3AD203B41FA5}">
                      <a16:colId xmlns:a16="http://schemas.microsoft.com/office/drawing/2014/main" val="1246967115"/>
                    </a:ext>
                  </a:extLst>
                </a:gridCol>
                <a:gridCol w="1667436">
                  <a:extLst>
                    <a:ext uri="{9D8B030D-6E8A-4147-A177-3AD203B41FA5}">
                      <a16:colId xmlns:a16="http://schemas.microsoft.com/office/drawing/2014/main" val="1049570812"/>
                    </a:ext>
                  </a:extLst>
                </a:gridCol>
                <a:gridCol w="1417355">
                  <a:extLst>
                    <a:ext uri="{9D8B030D-6E8A-4147-A177-3AD203B41FA5}">
                      <a16:colId xmlns:a16="http://schemas.microsoft.com/office/drawing/2014/main" val="4005871321"/>
                    </a:ext>
                  </a:extLst>
                </a:gridCol>
              </a:tblGrid>
              <a:tr h="370840">
                <a:tc>
                  <a:txBody>
                    <a:bodyPr/>
                    <a:lstStyle/>
                    <a:p>
                      <a:r>
                        <a:rPr lang="en-GB" sz="1400" dirty="0"/>
                        <a:t>Venue</a:t>
                      </a:r>
                    </a:p>
                  </a:txBody>
                  <a:tcPr/>
                </a:tc>
                <a:tc>
                  <a:txBody>
                    <a:bodyPr/>
                    <a:lstStyle/>
                    <a:p>
                      <a:r>
                        <a:rPr lang="en-GB" sz="1400" dirty="0"/>
                        <a:t>Place</a:t>
                      </a:r>
                    </a:p>
                  </a:txBody>
                  <a:tcPr/>
                </a:tc>
                <a:tc>
                  <a:txBody>
                    <a:bodyPr/>
                    <a:lstStyle/>
                    <a:p>
                      <a:r>
                        <a:rPr lang="en-GB" sz="1400" dirty="0"/>
                        <a:t>F-t-F Students / </a:t>
                      </a:r>
                      <a:r>
                        <a:rPr lang="en-GB" sz="1400" dirty="0" err="1"/>
                        <a:t>Fam+Friends</a:t>
                      </a:r>
                      <a:r>
                        <a:rPr lang="en-GB" sz="1400" dirty="0"/>
                        <a:t> / Staff </a:t>
                      </a:r>
                    </a:p>
                  </a:txBody>
                  <a:tcPr/>
                </a:tc>
                <a:tc>
                  <a:txBody>
                    <a:bodyPr/>
                    <a:lstStyle/>
                    <a:p>
                      <a:r>
                        <a:rPr lang="en-GB" sz="1400" dirty="0"/>
                        <a:t>Online FB / YouTube / Blog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Additional Output</a:t>
                      </a:r>
                    </a:p>
                  </a:txBody>
                  <a:tcPr/>
                </a:tc>
                <a:extLst>
                  <a:ext uri="{0D108BD9-81ED-4DB2-BD59-A6C34878D82A}">
                    <a16:rowId xmlns:a16="http://schemas.microsoft.com/office/drawing/2014/main" val="647875818"/>
                  </a:ext>
                </a:extLst>
              </a:tr>
              <a:tr h="370840">
                <a:tc>
                  <a:txBody>
                    <a:bodyPr/>
                    <a:lstStyle/>
                    <a:p>
                      <a:r>
                        <a:rPr lang="en-GB" sz="1400" dirty="0"/>
                        <a:t>Design Museum</a:t>
                      </a:r>
                    </a:p>
                  </a:txBody>
                  <a:tcPr/>
                </a:tc>
                <a:tc>
                  <a:txBody>
                    <a:bodyPr/>
                    <a:lstStyle/>
                    <a:p>
                      <a:r>
                        <a:rPr lang="en-GB" sz="1400" dirty="0"/>
                        <a:t>London</a:t>
                      </a:r>
                    </a:p>
                  </a:txBody>
                  <a:tcPr/>
                </a:tc>
                <a:tc>
                  <a:txBody>
                    <a:bodyPr/>
                    <a:lstStyle/>
                    <a:p>
                      <a:r>
                        <a:rPr lang="en-GB" sz="1400" dirty="0"/>
                        <a:t>25 / 7 / 5</a:t>
                      </a:r>
                    </a:p>
                  </a:txBody>
                  <a:tcPr/>
                </a:tc>
                <a:tc>
                  <a:txBody>
                    <a:bodyPr/>
                    <a:lstStyle/>
                    <a:p>
                      <a:r>
                        <a:rPr lang="en-GB" sz="1400" dirty="0"/>
                        <a:t>X / x / 9</a:t>
                      </a:r>
                    </a:p>
                  </a:txBody>
                  <a:tcPr/>
                </a:tc>
                <a:tc>
                  <a:txBody>
                    <a:bodyPr/>
                    <a:lstStyle/>
                    <a:p>
                      <a:endParaRPr lang="en-GB" sz="1400" dirty="0"/>
                    </a:p>
                  </a:txBody>
                  <a:tcPr/>
                </a:tc>
                <a:extLst>
                  <a:ext uri="{0D108BD9-81ED-4DB2-BD59-A6C34878D82A}">
                    <a16:rowId xmlns:a16="http://schemas.microsoft.com/office/drawing/2014/main" val="3610448125"/>
                  </a:ext>
                </a:extLst>
              </a:tr>
              <a:tr h="370840">
                <a:tc>
                  <a:txBody>
                    <a:bodyPr/>
                    <a:lstStyle/>
                    <a:p>
                      <a:r>
                        <a:rPr lang="en-GB" sz="1400" dirty="0"/>
                        <a:t>Design Museum</a:t>
                      </a:r>
                    </a:p>
                  </a:txBody>
                  <a:tcPr/>
                </a:tc>
                <a:tc>
                  <a:txBody>
                    <a:bodyPr/>
                    <a:lstStyle/>
                    <a:p>
                      <a:r>
                        <a:rPr lang="en-GB" sz="1400" dirty="0"/>
                        <a:t>London</a:t>
                      </a:r>
                    </a:p>
                  </a:txBody>
                  <a:tcPr/>
                </a:tc>
                <a:tc>
                  <a:txBody>
                    <a:bodyPr/>
                    <a:lstStyle/>
                    <a:p>
                      <a:r>
                        <a:rPr lang="en-GB" sz="1400" dirty="0"/>
                        <a:t>17 / 5 / 4</a:t>
                      </a:r>
                    </a:p>
                  </a:txBody>
                  <a:tcPr/>
                </a:tc>
                <a:tc>
                  <a:txBody>
                    <a:bodyPr/>
                    <a:lstStyle/>
                    <a:p>
                      <a:r>
                        <a:rPr lang="en-GB" sz="1400" dirty="0"/>
                        <a:t>36 / 13 / 41</a:t>
                      </a:r>
                    </a:p>
                  </a:txBody>
                  <a:tcPr/>
                </a:tc>
                <a:tc>
                  <a:txBody>
                    <a:bodyPr/>
                    <a:lstStyle/>
                    <a:p>
                      <a:endParaRPr lang="en-GB" sz="1400" dirty="0"/>
                    </a:p>
                  </a:txBody>
                  <a:tcPr/>
                </a:tc>
                <a:extLst>
                  <a:ext uri="{0D108BD9-81ED-4DB2-BD59-A6C34878D82A}">
                    <a16:rowId xmlns:a16="http://schemas.microsoft.com/office/drawing/2014/main" val="3036008544"/>
                  </a:ext>
                </a:extLst>
              </a:tr>
              <a:tr h="370840">
                <a:tc>
                  <a:txBody>
                    <a:bodyPr/>
                    <a:lstStyle/>
                    <a:p>
                      <a:r>
                        <a:rPr lang="en-GB" sz="1400" dirty="0"/>
                        <a:t>Campus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Milton Keynes</a:t>
                      </a:r>
                    </a:p>
                    <a:p>
                      <a:endParaRPr lang="en-GB" sz="1400" dirty="0"/>
                    </a:p>
                  </a:txBody>
                  <a:tcPr/>
                </a:tc>
                <a:tc>
                  <a:txBody>
                    <a:bodyPr/>
                    <a:lstStyle/>
                    <a:p>
                      <a:r>
                        <a:rPr lang="en-GB" sz="1400" dirty="0"/>
                        <a:t>9 / 3 / 6</a:t>
                      </a:r>
                    </a:p>
                  </a:txBody>
                  <a:tcPr/>
                </a:tc>
                <a:tc>
                  <a:txBody>
                    <a:bodyPr/>
                    <a:lstStyle/>
                    <a:p>
                      <a:r>
                        <a:rPr lang="en-GB" sz="1400" dirty="0"/>
                        <a:t>X / x / 23</a:t>
                      </a:r>
                    </a:p>
                  </a:txBody>
                  <a:tcPr/>
                </a:tc>
                <a:tc>
                  <a:txBody>
                    <a:bodyPr/>
                    <a:lstStyle/>
                    <a:p>
                      <a:r>
                        <a:rPr lang="en-GB" sz="1400" dirty="0"/>
                        <a:t>Module material</a:t>
                      </a:r>
                    </a:p>
                  </a:txBody>
                  <a:tcPr/>
                </a:tc>
                <a:extLst>
                  <a:ext uri="{0D108BD9-81ED-4DB2-BD59-A6C34878D82A}">
                    <a16:rowId xmlns:a16="http://schemas.microsoft.com/office/drawing/2014/main" val="4226852343"/>
                  </a:ext>
                </a:extLst>
              </a:tr>
              <a:tr h="370840">
                <a:tc>
                  <a:txBody>
                    <a:bodyPr/>
                    <a:lstStyle/>
                    <a:p>
                      <a:r>
                        <a:rPr lang="en-GB" sz="1400" dirty="0"/>
                        <a:t>Imperial War Museum</a:t>
                      </a:r>
                    </a:p>
                  </a:txBody>
                  <a:tcPr/>
                </a:tc>
                <a:tc>
                  <a:txBody>
                    <a:bodyPr/>
                    <a:lstStyle/>
                    <a:p>
                      <a:r>
                        <a:rPr lang="en-GB" sz="1400" dirty="0"/>
                        <a:t>Manchester</a:t>
                      </a:r>
                    </a:p>
                  </a:txBody>
                  <a:tcPr/>
                </a:tc>
                <a:tc>
                  <a:txBody>
                    <a:bodyPr/>
                    <a:lstStyle/>
                    <a:p>
                      <a:r>
                        <a:rPr lang="en-GB" sz="1400" dirty="0"/>
                        <a:t>3 / 1 / 3</a:t>
                      </a:r>
                    </a:p>
                  </a:txBody>
                  <a:tcPr/>
                </a:tc>
                <a:tc>
                  <a:txBody>
                    <a:bodyPr/>
                    <a:lstStyle/>
                    <a:p>
                      <a:r>
                        <a:rPr lang="en-GB" sz="1400" dirty="0"/>
                        <a:t>X / x / 47</a:t>
                      </a:r>
                    </a:p>
                  </a:txBody>
                  <a:tcPr/>
                </a:tc>
                <a:tc>
                  <a:txBody>
                    <a:bodyPr/>
                    <a:lstStyle/>
                    <a:p>
                      <a:endParaRPr lang="en-GB" sz="1400" dirty="0"/>
                    </a:p>
                  </a:txBody>
                  <a:tcPr/>
                </a:tc>
                <a:extLst>
                  <a:ext uri="{0D108BD9-81ED-4DB2-BD59-A6C34878D82A}">
                    <a16:rowId xmlns:a16="http://schemas.microsoft.com/office/drawing/2014/main" val="821843527"/>
                  </a:ext>
                </a:extLst>
              </a:tr>
              <a:tr h="370840">
                <a:tc>
                  <a:txBody>
                    <a:bodyPr/>
                    <a:lstStyle/>
                    <a:p>
                      <a:r>
                        <a:rPr lang="en-GB" sz="1400" dirty="0"/>
                        <a:t>Annual Show</a:t>
                      </a:r>
                    </a:p>
                  </a:txBody>
                  <a:tcPr/>
                </a:tc>
                <a:tc>
                  <a:txBody>
                    <a:bodyPr/>
                    <a:lstStyle/>
                    <a:p>
                      <a:r>
                        <a:rPr lang="en-GB" sz="1400" dirty="0"/>
                        <a:t>Milton Keynes</a:t>
                      </a:r>
                    </a:p>
                  </a:txBody>
                  <a:tcPr/>
                </a:tc>
                <a:tc>
                  <a:txBody>
                    <a:bodyPr/>
                    <a:lstStyle/>
                    <a:p>
                      <a:r>
                        <a:rPr lang="en-GB" sz="1400" dirty="0"/>
                        <a:t>45 / 6 (35)</a:t>
                      </a:r>
                    </a:p>
                  </a:txBody>
                  <a:tcPr/>
                </a:tc>
                <a:tc>
                  <a:txBody>
                    <a:bodyPr/>
                    <a:lstStyle/>
                    <a:p>
                      <a:r>
                        <a:rPr lang="en-GB" sz="1400" dirty="0"/>
                        <a:t>X / x / 1458</a:t>
                      </a:r>
                    </a:p>
                  </a:txBody>
                  <a:tcPr/>
                </a:tc>
                <a:tc>
                  <a:txBody>
                    <a:bodyPr/>
                    <a:lstStyle/>
                    <a:p>
                      <a:r>
                        <a:rPr lang="en-GB" sz="1400" dirty="0"/>
                        <a:t>Video, Online Exhibition</a:t>
                      </a:r>
                    </a:p>
                  </a:txBody>
                  <a:tcPr/>
                </a:tc>
                <a:extLst>
                  <a:ext uri="{0D108BD9-81ED-4DB2-BD59-A6C34878D82A}">
                    <a16:rowId xmlns:a16="http://schemas.microsoft.com/office/drawing/2014/main" val="3419836178"/>
                  </a:ext>
                </a:extLst>
              </a:tr>
              <a:tr h="370840">
                <a:tc>
                  <a:txBody>
                    <a:bodyPr/>
                    <a:lstStyle/>
                    <a:p>
                      <a:r>
                        <a:rPr lang="en-GB" sz="1400" dirty="0"/>
                        <a:t>Design Week</a:t>
                      </a:r>
                    </a:p>
                  </a:txBody>
                  <a:tcPr/>
                </a:tc>
                <a:tc>
                  <a:txBody>
                    <a:bodyPr/>
                    <a:lstStyle/>
                    <a:p>
                      <a:r>
                        <a:rPr lang="en-GB" sz="1400" dirty="0"/>
                        <a:t>Belfast</a:t>
                      </a:r>
                    </a:p>
                  </a:txBody>
                  <a:tcPr/>
                </a:tc>
                <a:tc>
                  <a:txBody>
                    <a:bodyPr/>
                    <a:lstStyle/>
                    <a:p>
                      <a:r>
                        <a:rPr lang="en-GB" sz="1400" dirty="0"/>
                        <a:t>3 / x / 3</a:t>
                      </a:r>
                    </a:p>
                  </a:txBody>
                  <a:tcPr/>
                </a:tc>
                <a:tc>
                  <a:txBody>
                    <a:bodyPr/>
                    <a:lstStyle/>
                    <a:p>
                      <a:r>
                        <a:rPr lang="en-GB" sz="1400" dirty="0"/>
                        <a:t>36 / 13 / 20</a:t>
                      </a:r>
                    </a:p>
                  </a:txBody>
                  <a:tcPr/>
                </a:tc>
                <a:tc>
                  <a:txBody>
                    <a:bodyPr/>
                    <a:lstStyle/>
                    <a:p>
                      <a:endParaRPr lang="en-GB" sz="1400" dirty="0"/>
                    </a:p>
                  </a:txBody>
                  <a:tcPr/>
                </a:tc>
                <a:extLst>
                  <a:ext uri="{0D108BD9-81ED-4DB2-BD59-A6C34878D82A}">
                    <a16:rowId xmlns:a16="http://schemas.microsoft.com/office/drawing/2014/main" val="3605823786"/>
                  </a:ext>
                </a:extLst>
              </a:tr>
              <a:tr h="370840">
                <a:tc>
                  <a:txBody>
                    <a:bodyPr/>
                    <a:lstStyle/>
                    <a:p>
                      <a:r>
                        <a:rPr lang="en-GB" sz="1400" dirty="0"/>
                        <a:t>V&amp;A</a:t>
                      </a:r>
                    </a:p>
                  </a:txBody>
                  <a:tcPr/>
                </a:tc>
                <a:tc>
                  <a:txBody>
                    <a:bodyPr/>
                    <a:lstStyle/>
                    <a:p>
                      <a:r>
                        <a:rPr lang="en-GB" sz="1400" dirty="0"/>
                        <a:t>Dundee</a:t>
                      </a:r>
                    </a:p>
                  </a:txBody>
                  <a:tcPr/>
                </a:tc>
                <a:tc>
                  <a:txBody>
                    <a:bodyPr/>
                    <a:lstStyle/>
                    <a:p>
                      <a:r>
                        <a:rPr lang="en-GB" sz="1400" dirty="0"/>
                        <a:t>3 / 1 / 5</a:t>
                      </a:r>
                    </a:p>
                  </a:txBody>
                  <a:tcPr/>
                </a:tc>
                <a:tc>
                  <a:txBody>
                    <a:bodyPr/>
                    <a:lstStyle/>
                    <a:p>
                      <a:r>
                        <a:rPr lang="en-GB" sz="1400" dirty="0"/>
                        <a:t>34 / 1 / 33</a:t>
                      </a:r>
                    </a:p>
                  </a:txBody>
                  <a:tcPr/>
                </a:tc>
                <a:tc>
                  <a:txBody>
                    <a:bodyPr/>
                    <a:lstStyle/>
                    <a:p>
                      <a:r>
                        <a:rPr lang="en-GB" sz="1400" dirty="0"/>
                        <a:t>Case study</a:t>
                      </a:r>
                    </a:p>
                  </a:txBody>
                  <a:tcPr/>
                </a:tc>
                <a:extLst>
                  <a:ext uri="{0D108BD9-81ED-4DB2-BD59-A6C34878D82A}">
                    <a16:rowId xmlns:a16="http://schemas.microsoft.com/office/drawing/2014/main" val="1278407680"/>
                  </a:ext>
                </a:extLst>
              </a:tr>
              <a:tr h="370840">
                <a:tc>
                  <a:txBody>
                    <a:bodyPr/>
                    <a:lstStyle/>
                    <a:p>
                      <a:r>
                        <a:rPr lang="en-GB" sz="1400" dirty="0"/>
                        <a:t>Riverside</a:t>
                      </a:r>
                    </a:p>
                  </a:txBody>
                  <a:tcPr/>
                </a:tc>
                <a:tc>
                  <a:txBody>
                    <a:bodyPr/>
                    <a:lstStyle/>
                    <a:p>
                      <a:r>
                        <a:rPr lang="en-GB" sz="1400" dirty="0"/>
                        <a:t>Glasgow</a:t>
                      </a:r>
                    </a:p>
                  </a:txBody>
                  <a:tcPr/>
                </a:tc>
                <a:tc>
                  <a:txBody>
                    <a:bodyPr/>
                    <a:lstStyle/>
                    <a:p>
                      <a:r>
                        <a:rPr lang="en-GB" sz="1400" dirty="0"/>
                        <a:t>5 / 2 / 4</a:t>
                      </a:r>
                    </a:p>
                  </a:txBody>
                  <a:tcPr/>
                </a:tc>
                <a:tc>
                  <a:txBody>
                    <a:bodyPr/>
                    <a:lstStyle/>
                    <a:p>
                      <a:r>
                        <a:rPr lang="en-GB" sz="1400" dirty="0"/>
                        <a:t>34 / 11 / 33</a:t>
                      </a:r>
                    </a:p>
                  </a:txBody>
                  <a:tcPr/>
                </a:tc>
                <a:tc>
                  <a:txBody>
                    <a:bodyPr/>
                    <a:lstStyle/>
                    <a:p>
                      <a:endParaRPr lang="en-GB" sz="1400" dirty="0"/>
                    </a:p>
                  </a:txBody>
                  <a:tcPr/>
                </a:tc>
                <a:extLst>
                  <a:ext uri="{0D108BD9-81ED-4DB2-BD59-A6C34878D82A}">
                    <a16:rowId xmlns:a16="http://schemas.microsoft.com/office/drawing/2014/main" val="1607721977"/>
                  </a:ext>
                </a:extLst>
              </a:tr>
              <a:tr h="370840">
                <a:tc>
                  <a:txBody>
                    <a:bodyPr/>
                    <a:lstStyle/>
                    <a:p>
                      <a:r>
                        <a:rPr lang="en-GB" sz="1400" dirty="0" err="1"/>
                        <a:t>Senedd</a:t>
                      </a:r>
                      <a:endParaRPr lang="en-GB" sz="1400" dirty="0"/>
                    </a:p>
                  </a:txBody>
                  <a:tcPr/>
                </a:tc>
                <a:tc>
                  <a:txBody>
                    <a:bodyPr/>
                    <a:lstStyle/>
                    <a:p>
                      <a:r>
                        <a:rPr lang="en-GB" sz="1400" dirty="0"/>
                        <a:t>Cardiff</a:t>
                      </a:r>
                    </a:p>
                  </a:txBody>
                  <a:tcPr/>
                </a:tc>
                <a:tc>
                  <a:txBody>
                    <a:bodyPr/>
                    <a:lstStyle/>
                    <a:p>
                      <a:r>
                        <a:rPr lang="en-GB" sz="1400" dirty="0"/>
                        <a:t>3 / 2 / 3</a:t>
                      </a:r>
                    </a:p>
                  </a:txBody>
                  <a:tcPr/>
                </a:tc>
                <a:tc>
                  <a:txBody>
                    <a:bodyPr/>
                    <a:lstStyle/>
                    <a:p>
                      <a:r>
                        <a:rPr lang="en-GB" sz="1400" dirty="0"/>
                        <a:t>29 / x / x</a:t>
                      </a:r>
                    </a:p>
                  </a:txBody>
                  <a:tcPr/>
                </a:tc>
                <a:tc>
                  <a:txBody>
                    <a:bodyPr/>
                    <a:lstStyle/>
                    <a:p>
                      <a:endParaRPr lang="en-GB" sz="1400" dirty="0"/>
                    </a:p>
                  </a:txBody>
                  <a:tcPr/>
                </a:tc>
                <a:extLst>
                  <a:ext uri="{0D108BD9-81ED-4DB2-BD59-A6C34878D82A}">
                    <a16:rowId xmlns:a16="http://schemas.microsoft.com/office/drawing/2014/main" val="1188084984"/>
                  </a:ext>
                </a:extLst>
              </a:tr>
            </a:tbl>
          </a:graphicData>
        </a:graphic>
      </p:graphicFrame>
      <p:sp>
        <p:nvSpPr>
          <p:cNvPr id="5" name="Title 4">
            <a:extLst>
              <a:ext uri="{FF2B5EF4-FFF2-40B4-BE49-F238E27FC236}">
                <a16:creationId xmlns:a16="http://schemas.microsoft.com/office/drawing/2014/main" id="{0908ABE5-0179-3B43-8397-79889A2C92D4}"/>
              </a:ext>
            </a:extLst>
          </p:cNvPr>
          <p:cNvSpPr>
            <a:spLocks noGrp="1"/>
          </p:cNvSpPr>
          <p:nvPr>
            <p:ph type="ctrTitle"/>
          </p:nvPr>
        </p:nvSpPr>
        <p:spPr>
          <a:xfrm>
            <a:off x="432000" y="544317"/>
            <a:ext cx="1800212" cy="355672"/>
          </a:xfrm>
        </p:spPr>
        <p:txBody>
          <a:bodyPr/>
          <a:lstStyle/>
          <a:p>
            <a:r>
              <a:rPr lang="en-GB" dirty="0"/>
              <a:t>Engagement</a:t>
            </a:r>
          </a:p>
        </p:txBody>
      </p:sp>
    </p:spTree>
    <p:extLst>
      <p:ext uri="{BB962C8B-B14F-4D97-AF65-F5344CB8AC3E}">
        <p14:creationId xmlns:p14="http://schemas.microsoft.com/office/powerpoint/2010/main" val="3354674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2F9FD8CA-F99F-1A44-8CD1-38CDB15F1F6B}"/>
              </a:ext>
            </a:extLst>
          </p:cNvPr>
          <p:cNvGraphicFramePr>
            <a:graphicFrameLocks noGrp="1"/>
          </p:cNvGraphicFramePr>
          <p:nvPr>
            <p:ph idx="1"/>
            <p:extLst>
              <p:ext uri="{D42A27DB-BD31-4B8C-83A1-F6EECF244321}">
                <p14:modId xmlns:p14="http://schemas.microsoft.com/office/powerpoint/2010/main" val="1301614282"/>
              </p:ext>
            </p:extLst>
          </p:nvPr>
        </p:nvGraphicFramePr>
        <p:xfrm>
          <a:off x="431999" y="1047939"/>
          <a:ext cx="8187565" cy="5162489"/>
        </p:xfrm>
        <a:graphic>
          <a:graphicData uri="http://schemas.openxmlformats.org/drawingml/2006/table">
            <a:tbl>
              <a:tblPr firstRow="1" bandRow="1">
                <a:tableStyleId>{5C22544A-7EE6-4342-B048-85BDC9FD1C3A}</a:tableStyleId>
              </a:tblPr>
              <a:tblGrid>
                <a:gridCol w="4318277">
                  <a:extLst>
                    <a:ext uri="{9D8B030D-6E8A-4147-A177-3AD203B41FA5}">
                      <a16:colId xmlns:a16="http://schemas.microsoft.com/office/drawing/2014/main" val="3471312268"/>
                    </a:ext>
                  </a:extLst>
                </a:gridCol>
                <a:gridCol w="483661">
                  <a:extLst>
                    <a:ext uri="{9D8B030D-6E8A-4147-A177-3AD203B41FA5}">
                      <a16:colId xmlns:a16="http://schemas.microsoft.com/office/drawing/2014/main" val="4030648964"/>
                    </a:ext>
                  </a:extLst>
                </a:gridCol>
                <a:gridCol w="483661">
                  <a:extLst>
                    <a:ext uri="{9D8B030D-6E8A-4147-A177-3AD203B41FA5}">
                      <a16:colId xmlns:a16="http://schemas.microsoft.com/office/drawing/2014/main" val="3229223356"/>
                    </a:ext>
                  </a:extLst>
                </a:gridCol>
                <a:gridCol w="483661">
                  <a:extLst>
                    <a:ext uri="{9D8B030D-6E8A-4147-A177-3AD203B41FA5}">
                      <a16:colId xmlns:a16="http://schemas.microsoft.com/office/drawing/2014/main" val="2647550774"/>
                    </a:ext>
                  </a:extLst>
                </a:gridCol>
                <a:gridCol w="483661">
                  <a:extLst>
                    <a:ext uri="{9D8B030D-6E8A-4147-A177-3AD203B41FA5}">
                      <a16:colId xmlns:a16="http://schemas.microsoft.com/office/drawing/2014/main" val="2836786161"/>
                    </a:ext>
                  </a:extLst>
                </a:gridCol>
                <a:gridCol w="483661">
                  <a:extLst>
                    <a:ext uri="{9D8B030D-6E8A-4147-A177-3AD203B41FA5}">
                      <a16:colId xmlns:a16="http://schemas.microsoft.com/office/drawing/2014/main" val="4185265536"/>
                    </a:ext>
                  </a:extLst>
                </a:gridCol>
                <a:gridCol w="483661">
                  <a:extLst>
                    <a:ext uri="{9D8B030D-6E8A-4147-A177-3AD203B41FA5}">
                      <a16:colId xmlns:a16="http://schemas.microsoft.com/office/drawing/2014/main" val="4079767486"/>
                    </a:ext>
                  </a:extLst>
                </a:gridCol>
                <a:gridCol w="483661">
                  <a:extLst>
                    <a:ext uri="{9D8B030D-6E8A-4147-A177-3AD203B41FA5}">
                      <a16:colId xmlns:a16="http://schemas.microsoft.com/office/drawing/2014/main" val="4120667902"/>
                    </a:ext>
                  </a:extLst>
                </a:gridCol>
                <a:gridCol w="483661">
                  <a:extLst>
                    <a:ext uri="{9D8B030D-6E8A-4147-A177-3AD203B41FA5}">
                      <a16:colId xmlns:a16="http://schemas.microsoft.com/office/drawing/2014/main" val="1349242784"/>
                    </a:ext>
                  </a:extLst>
                </a:gridCol>
              </a:tblGrid>
              <a:tr h="445869">
                <a:tc>
                  <a:txBody>
                    <a:bodyPr/>
                    <a:lstStyle/>
                    <a:p>
                      <a:r>
                        <a:rPr lang="en-GB" sz="1200" dirty="0"/>
                        <a:t>Question</a:t>
                      </a:r>
                    </a:p>
                  </a:txBody>
                  <a:tcPr/>
                </a:tc>
                <a:tc>
                  <a:txBody>
                    <a:bodyPr/>
                    <a:lstStyle/>
                    <a:p>
                      <a:r>
                        <a:rPr lang="en-GB" sz="1200" dirty="0"/>
                        <a:t>DM1</a:t>
                      </a:r>
                    </a:p>
                  </a:txBody>
                  <a:tcPr/>
                </a:tc>
                <a:tc>
                  <a:txBody>
                    <a:bodyPr/>
                    <a:lstStyle/>
                    <a:p>
                      <a:r>
                        <a:rPr lang="en-GB" sz="1200" dirty="0"/>
                        <a:t>DM2</a:t>
                      </a:r>
                    </a:p>
                  </a:txBody>
                  <a:tcPr/>
                </a:tc>
                <a:tc>
                  <a:txBody>
                    <a:bodyPr/>
                    <a:lstStyle/>
                    <a:p>
                      <a:r>
                        <a:rPr lang="en-GB" sz="1200" dirty="0"/>
                        <a:t>MK</a:t>
                      </a:r>
                    </a:p>
                  </a:txBody>
                  <a:tcPr/>
                </a:tc>
                <a:tc>
                  <a:txBody>
                    <a:bodyPr/>
                    <a:lstStyle/>
                    <a:p>
                      <a:r>
                        <a:rPr lang="en-GB" sz="1200" dirty="0"/>
                        <a:t>MCR</a:t>
                      </a:r>
                    </a:p>
                  </a:txBody>
                  <a:tcPr/>
                </a:tc>
                <a:tc>
                  <a:txBody>
                    <a:bodyPr/>
                    <a:lstStyle/>
                    <a:p>
                      <a:r>
                        <a:rPr lang="en-GB" sz="1200" dirty="0"/>
                        <a:t>BF</a:t>
                      </a:r>
                    </a:p>
                  </a:txBody>
                  <a:tcPr/>
                </a:tc>
                <a:tc>
                  <a:txBody>
                    <a:bodyPr/>
                    <a:lstStyle/>
                    <a:p>
                      <a:r>
                        <a:rPr lang="en-GB" sz="1200" dirty="0"/>
                        <a:t>DU</a:t>
                      </a:r>
                    </a:p>
                  </a:txBody>
                  <a:tcPr/>
                </a:tc>
                <a:tc>
                  <a:txBody>
                    <a:bodyPr/>
                    <a:lstStyle/>
                    <a:p>
                      <a:r>
                        <a:rPr lang="en-GB" sz="1200" dirty="0"/>
                        <a:t>GL</a:t>
                      </a:r>
                    </a:p>
                  </a:txBody>
                  <a:tcPr/>
                </a:tc>
                <a:tc>
                  <a:txBody>
                    <a:bodyPr/>
                    <a:lstStyle/>
                    <a:p>
                      <a:r>
                        <a:rPr lang="en-GB" sz="1200" dirty="0"/>
                        <a:t>AV</a:t>
                      </a:r>
                    </a:p>
                  </a:txBody>
                  <a:tcPr/>
                </a:tc>
                <a:extLst>
                  <a:ext uri="{0D108BD9-81ED-4DB2-BD59-A6C34878D82A}">
                    <a16:rowId xmlns:a16="http://schemas.microsoft.com/office/drawing/2014/main" val="3995560858"/>
                  </a:ext>
                </a:extLst>
              </a:tr>
              <a:tr h="295487">
                <a:tc>
                  <a:txBody>
                    <a:bodyPr/>
                    <a:lstStyle/>
                    <a:p>
                      <a:pPr algn="l" fontAlgn="b"/>
                      <a:r>
                        <a:rPr lang="en-GB" sz="1200" b="0" i="0" u="none" strike="noStrike" dirty="0">
                          <a:solidFill>
                            <a:srgbClr val="000000"/>
                          </a:solidFill>
                          <a:effectLst/>
                          <a:latin typeface="Arial" panose="020B0604020202020204" pitchFamily="34" charset="0"/>
                        </a:rPr>
                        <a:t>I understood the purpose of the event.</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4.8</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4.9</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4.7</a:t>
                      </a:r>
                    </a:p>
                  </a:txBody>
                  <a:tcPr marL="9525" marR="9525" marT="9525" marB="0" anchor="b">
                    <a:solidFill>
                      <a:srgbClr val="92D050"/>
                    </a:solidFill>
                  </a:tcPr>
                </a:tc>
                <a:extLst>
                  <a:ext uri="{0D108BD9-81ED-4DB2-BD59-A6C34878D82A}">
                    <a16:rowId xmlns:a16="http://schemas.microsoft.com/office/drawing/2014/main" val="1765076719"/>
                  </a:ext>
                </a:extLst>
              </a:tr>
              <a:tr h="295487">
                <a:tc>
                  <a:txBody>
                    <a:bodyPr/>
                    <a:lstStyle/>
                    <a:p>
                      <a:pPr algn="l" fontAlgn="b"/>
                      <a:r>
                        <a:rPr lang="en-GB" sz="1200" b="0" i="0" u="none" strike="noStrike">
                          <a:solidFill>
                            <a:srgbClr val="000000"/>
                          </a:solidFill>
                          <a:effectLst/>
                          <a:latin typeface="Arial" panose="020B0604020202020204" pitchFamily="34" charset="0"/>
                        </a:rPr>
                        <a:t>I was appropriately challenged by the event.</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4.8</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4.4</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3.7</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4.3</a:t>
                      </a:r>
                    </a:p>
                  </a:txBody>
                  <a:tcPr marL="9525" marR="9525" marT="9525" marB="0" anchor="b">
                    <a:solidFill>
                      <a:schemeClr val="accent5"/>
                    </a:solidFill>
                  </a:tcPr>
                </a:tc>
                <a:extLst>
                  <a:ext uri="{0D108BD9-81ED-4DB2-BD59-A6C34878D82A}">
                    <a16:rowId xmlns:a16="http://schemas.microsoft.com/office/drawing/2014/main" val="3514869768"/>
                  </a:ext>
                </a:extLst>
              </a:tr>
              <a:tr h="295487">
                <a:tc>
                  <a:txBody>
                    <a:bodyPr/>
                    <a:lstStyle/>
                    <a:p>
                      <a:pPr algn="l" fontAlgn="b"/>
                      <a:r>
                        <a:rPr lang="en-GB" sz="1200" b="0" i="0" u="none" strike="noStrike">
                          <a:solidFill>
                            <a:srgbClr val="000000"/>
                          </a:solidFill>
                          <a:effectLst/>
                          <a:latin typeface="Arial" panose="020B0604020202020204" pitchFamily="34" charset="0"/>
                        </a:rPr>
                        <a:t>I was inspired by the event activities and discussions.</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4.7</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4.8</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4.5</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4.9</a:t>
                      </a:r>
                    </a:p>
                  </a:txBody>
                  <a:tcPr marL="9525" marR="9525" marT="9525" marB="0" anchor="b">
                    <a:solidFill>
                      <a:srgbClr val="00B050"/>
                    </a:solidFill>
                  </a:tcPr>
                </a:tc>
                <a:extLst>
                  <a:ext uri="{0D108BD9-81ED-4DB2-BD59-A6C34878D82A}">
                    <a16:rowId xmlns:a16="http://schemas.microsoft.com/office/drawing/2014/main" val="1713908989"/>
                  </a:ext>
                </a:extLst>
              </a:tr>
              <a:tr h="295487">
                <a:tc>
                  <a:txBody>
                    <a:bodyPr/>
                    <a:lstStyle/>
                    <a:p>
                      <a:pPr algn="l" fontAlgn="b"/>
                      <a:r>
                        <a:rPr lang="en-GB" sz="1200" b="0" i="0" u="none" strike="noStrike">
                          <a:solidFill>
                            <a:srgbClr val="000000"/>
                          </a:solidFill>
                          <a:effectLst/>
                          <a:latin typeface="Arial" panose="020B0604020202020204" pitchFamily="34" charset="0"/>
                        </a:rPr>
                        <a:t>I will be able to apply what I learned. </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4.7</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4.6</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4.3</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4.7</a:t>
                      </a:r>
                    </a:p>
                  </a:txBody>
                  <a:tcPr marL="9525" marR="9525" marT="9525" marB="0" anchor="b">
                    <a:solidFill>
                      <a:srgbClr val="92D050"/>
                    </a:solidFill>
                  </a:tcPr>
                </a:tc>
                <a:extLst>
                  <a:ext uri="{0D108BD9-81ED-4DB2-BD59-A6C34878D82A}">
                    <a16:rowId xmlns:a16="http://schemas.microsoft.com/office/drawing/2014/main" val="2344402224"/>
                  </a:ext>
                </a:extLst>
              </a:tr>
              <a:tr h="439480">
                <a:tc>
                  <a:txBody>
                    <a:bodyPr/>
                    <a:lstStyle/>
                    <a:p>
                      <a:pPr algn="l" fontAlgn="b"/>
                      <a:r>
                        <a:rPr lang="en-GB" sz="1200" b="0" i="0" u="none" strike="noStrike">
                          <a:solidFill>
                            <a:srgbClr val="000000"/>
                          </a:solidFill>
                          <a:effectLst/>
                          <a:latin typeface="Arial" panose="020B0604020202020204" pitchFamily="34" charset="0"/>
                        </a:rPr>
                        <a:t>My learning was enhanced by the knowledge of the facilitator(s).</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4.4</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4.7</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4.75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4.7</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4.8</a:t>
                      </a:r>
                    </a:p>
                  </a:txBody>
                  <a:tcPr marL="9525" marR="9525" marT="9525" marB="0" anchor="b">
                    <a:solidFill>
                      <a:srgbClr val="00B050"/>
                    </a:solidFill>
                  </a:tcPr>
                </a:tc>
                <a:extLst>
                  <a:ext uri="{0D108BD9-81ED-4DB2-BD59-A6C34878D82A}">
                    <a16:rowId xmlns:a16="http://schemas.microsoft.com/office/drawing/2014/main" val="1129930278"/>
                  </a:ext>
                </a:extLst>
              </a:tr>
              <a:tr h="439480">
                <a:tc>
                  <a:txBody>
                    <a:bodyPr/>
                    <a:lstStyle/>
                    <a:p>
                      <a:pPr algn="l" fontAlgn="b"/>
                      <a:r>
                        <a:rPr lang="en-GB" sz="1200" b="0" i="0" u="none" strike="noStrike">
                          <a:solidFill>
                            <a:srgbClr val="000000"/>
                          </a:solidFill>
                          <a:effectLst/>
                          <a:latin typeface="Arial" panose="020B0604020202020204" pitchFamily="34" charset="0"/>
                        </a:rPr>
                        <a:t>I found the facilitator(s) approachable and welcoming.</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4.8</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4.8</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4.9</a:t>
                      </a:r>
                    </a:p>
                  </a:txBody>
                  <a:tcPr marL="9525" marR="9525" marT="9525" marB="0" anchor="b">
                    <a:solidFill>
                      <a:srgbClr val="00B050"/>
                    </a:solidFill>
                  </a:tcPr>
                </a:tc>
                <a:extLst>
                  <a:ext uri="{0D108BD9-81ED-4DB2-BD59-A6C34878D82A}">
                    <a16:rowId xmlns:a16="http://schemas.microsoft.com/office/drawing/2014/main" val="532262340"/>
                  </a:ext>
                </a:extLst>
              </a:tr>
              <a:tr h="439480">
                <a:tc>
                  <a:txBody>
                    <a:bodyPr/>
                    <a:lstStyle/>
                    <a:p>
                      <a:pPr algn="l" fontAlgn="b"/>
                      <a:r>
                        <a:rPr lang="en-GB" sz="1200" b="0" i="0" u="none" strike="noStrike">
                          <a:solidFill>
                            <a:srgbClr val="000000"/>
                          </a:solidFill>
                          <a:effectLst/>
                          <a:latin typeface="Arial" panose="020B0604020202020204" pitchFamily="34" charset="0"/>
                        </a:rPr>
                        <a:t>It was easy for me to get actively involved during the session</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4.7</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4.9</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4.8</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4.5</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4.8</a:t>
                      </a:r>
                    </a:p>
                  </a:txBody>
                  <a:tcPr marL="9525" marR="9525" marT="9525" marB="0" anchor="b">
                    <a:solidFill>
                      <a:srgbClr val="00B050"/>
                    </a:solidFill>
                  </a:tcPr>
                </a:tc>
                <a:extLst>
                  <a:ext uri="{0D108BD9-81ED-4DB2-BD59-A6C34878D82A}">
                    <a16:rowId xmlns:a16="http://schemas.microsoft.com/office/drawing/2014/main" val="1541960879"/>
                  </a:ext>
                </a:extLst>
              </a:tr>
              <a:tr h="295487">
                <a:tc>
                  <a:txBody>
                    <a:bodyPr/>
                    <a:lstStyle/>
                    <a:p>
                      <a:pPr algn="l" fontAlgn="b"/>
                      <a:r>
                        <a:rPr lang="en-GB" sz="1200" b="0" i="0" u="none" strike="noStrike">
                          <a:solidFill>
                            <a:srgbClr val="000000"/>
                          </a:solidFill>
                          <a:effectLst/>
                          <a:latin typeface="Arial" panose="020B0604020202020204" pitchFamily="34" charset="0"/>
                        </a:rPr>
                        <a:t>I was comfortable with the duration of the session</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4.7</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4.75</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4.5</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3.5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4.6</a:t>
                      </a:r>
                    </a:p>
                  </a:txBody>
                  <a:tcPr marL="9525" marR="9525" marT="9525" marB="0" anchor="b">
                    <a:solidFill>
                      <a:srgbClr val="92D050"/>
                    </a:solidFill>
                  </a:tcPr>
                </a:tc>
                <a:extLst>
                  <a:ext uri="{0D108BD9-81ED-4DB2-BD59-A6C34878D82A}">
                    <a16:rowId xmlns:a16="http://schemas.microsoft.com/office/drawing/2014/main" val="2726199932"/>
                  </a:ext>
                </a:extLst>
              </a:tr>
              <a:tr h="295487">
                <a:tc>
                  <a:txBody>
                    <a:bodyPr/>
                    <a:lstStyle/>
                    <a:p>
                      <a:pPr algn="l" fontAlgn="b"/>
                      <a:r>
                        <a:rPr lang="en-GB" sz="1200" b="0" i="0" u="none" strike="noStrike">
                          <a:solidFill>
                            <a:srgbClr val="000000"/>
                          </a:solidFill>
                          <a:effectLst/>
                          <a:latin typeface="Arial" panose="020B0604020202020204" pitchFamily="34" charset="0"/>
                        </a:rPr>
                        <a:t>I was well engaged during the event. </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4.7</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4.9</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4.8</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4.5</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4.8</a:t>
                      </a:r>
                    </a:p>
                  </a:txBody>
                  <a:tcPr marL="9525" marR="9525" marT="9525" marB="0" anchor="b">
                    <a:solidFill>
                      <a:srgbClr val="00B050"/>
                    </a:solidFill>
                  </a:tcPr>
                </a:tc>
                <a:extLst>
                  <a:ext uri="{0D108BD9-81ED-4DB2-BD59-A6C34878D82A}">
                    <a16:rowId xmlns:a16="http://schemas.microsoft.com/office/drawing/2014/main" val="1414289587"/>
                  </a:ext>
                </a:extLst>
              </a:tr>
              <a:tr h="439480">
                <a:tc>
                  <a:txBody>
                    <a:bodyPr/>
                    <a:lstStyle/>
                    <a:p>
                      <a:pPr algn="l" fontAlgn="b"/>
                      <a:r>
                        <a:rPr lang="en-GB" sz="1200" b="0" i="0" u="none" strike="noStrike">
                          <a:solidFill>
                            <a:srgbClr val="000000"/>
                          </a:solidFill>
                          <a:effectLst/>
                          <a:latin typeface="Arial" panose="020B0604020202020204" pitchFamily="34" charset="0"/>
                        </a:rPr>
                        <a:t>I was given ample opportunity to get answers to my questions. </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4.9</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4.2</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3.5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4.7</a:t>
                      </a:r>
                    </a:p>
                  </a:txBody>
                  <a:tcPr marL="9525" marR="9525" marT="9525" marB="0" anchor="b">
                    <a:solidFill>
                      <a:srgbClr val="92D050"/>
                    </a:solidFill>
                  </a:tcPr>
                </a:tc>
                <a:extLst>
                  <a:ext uri="{0D108BD9-81ED-4DB2-BD59-A6C34878D82A}">
                    <a16:rowId xmlns:a16="http://schemas.microsoft.com/office/drawing/2014/main" val="2280225011"/>
                  </a:ext>
                </a:extLst>
              </a:tr>
              <a:tr h="439480">
                <a:tc>
                  <a:txBody>
                    <a:bodyPr/>
                    <a:lstStyle/>
                    <a:p>
                      <a:pPr algn="l" fontAlgn="b"/>
                      <a:r>
                        <a:rPr lang="en-GB" sz="1200" b="0" i="0" u="none" strike="noStrike">
                          <a:solidFill>
                            <a:srgbClr val="000000"/>
                          </a:solidFill>
                          <a:effectLst/>
                          <a:latin typeface="Arial" panose="020B0604020202020204" pitchFamily="34" charset="0"/>
                        </a:rPr>
                        <a:t>I was given ample opportunity to network with others. </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4.8</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4.6</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4.75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4.5</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4.7</a:t>
                      </a:r>
                    </a:p>
                  </a:txBody>
                  <a:tcPr marL="9525" marR="9525" marT="9525" marB="0" anchor="b">
                    <a:solidFill>
                      <a:srgbClr val="92D050"/>
                    </a:solidFill>
                  </a:tcPr>
                </a:tc>
                <a:extLst>
                  <a:ext uri="{0D108BD9-81ED-4DB2-BD59-A6C34878D82A}">
                    <a16:rowId xmlns:a16="http://schemas.microsoft.com/office/drawing/2014/main" val="3692047176"/>
                  </a:ext>
                </a:extLst>
              </a:tr>
              <a:tr h="439480">
                <a:tc>
                  <a:txBody>
                    <a:bodyPr/>
                    <a:lstStyle/>
                    <a:p>
                      <a:pPr algn="l" fontAlgn="b"/>
                      <a:r>
                        <a:rPr lang="en-GB" sz="1200" b="0" i="0" u="none" strike="noStrike">
                          <a:solidFill>
                            <a:srgbClr val="000000"/>
                          </a:solidFill>
                          <a:effectLst/>
                          <a:latin typeface="Arial" panose="020B0604020202020204" pitchFamily="34" charset="0"/>
                        </a:rPr>
                        <a:t>I was given ample opportunity to demonstrate my skills. </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4.0</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4.3</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4.2</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4.75</a:t>
                      </a:r>
                    </a:p>
                  </a:txBody>
                  <a:tcPr marL="9525" marR="9525" marT="9525" marB="0" anchor="b"/>
                </a:tc>
                <a:tc>
                  <a:txBody>
                    <a:bodyPr/>
                    <a:lstStyle/>
                    <a:p>
                      <a:pPr algn="r" fontAlgn="b"/>
                      <a:r>
                        <a:rPr lang="en-GB" sz="1200" b="0" i="0" u="none" strike="noStrike">
                          <a:solidFill>
                            <a:srgbClr val="000000"/>
                          </a:solidFill>
                          <a:effectLst/>
                          <a:latin typeface="Calibri" panose="020F0502020204030204" pitchFamily="34" charset="0"/>
                        </a:rPr>
                        <a:t>3.5</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4.2</a:t>
                      </a:r>
                    </a:p>
                  </a:txBody>
                  <a:tcPr marL="9525" marR="9525" marT="9525" marB="0" anchor="b">
                    <a:solidFill>
                      <a:schemeClr val="accent5"/>
                    </a:solidFill>
                  </a:tcPr>
                </a:tc>
                <a:extLst>
                  <a:ext uri="{0D108BD9-81ED-4DB2-BD59-A6C34878D82A}">
                    <a16:rowId xmlns:a16="http://schemas.microsoft.com/office/drawing/2014/main" val="838628468"/>
                  </a:ext>
                </a:extLst>
              </a:tr>
              <a:tr h="295487">
                <a:tc>
                  <a:txBody>
                    <a:bodyPr/>
                    <a:lstStyle/>
                    <a:p>
                      <a:pPr algn="l" fontAlgn="b"/>
                      <a:r>
                        <a:rPr lang="en-GB" sz="1200" b="0" i="0" u="none" strike="noStrike" dirty="0">
                          <a:solidFill>
                            <a:srgbClr val="000000"/>
                          </a:solidFill>
                          <a:effectLst/>
                          <a:latin typeface="Arial" panose="020B0604020202020204" pitchFamily="34" charset="0"/>
                        </a:rPr>
                        <a:t> I was pleased with the venue. </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4.6</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4.5</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4.5</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5.0</a:t>
                      </a:r>
                    </a:p>
                  </a:txBody>
                  <a:tcPr marL="9525" marR="9525" marT="9525" marB="0" anchor="b"/>
                </a:tc>
                <a:tc>
                  <a:txBody>
                    <a:bodyPr/>
                    <a:lstStyle/>
                    <a:p>
                      <a:pPr algn="r" fontAlgn="b"/>
                      <a:r>
                        <a:rPr lang="en-GB" sz="1200" b="0" i="0" u="none" strike="noStrike" dirty="0">
                          <a:solidFill>
                            <a:srgbClr val="000000"/>
                          </a:solidFill>
                          <a:effectLst/>
                          <a:latin typeface="Calibri" panose="020F0502020204030204" pitchFamily="34" charset="0"/>
                        </a:rPr>
                        <a:t>4.8</a:t>
                      </a:r>
                    </a:p>
                  </a:txBody>
                  <a:tcPr marL="9525" marR="9525" marT="9525" marB="0" anchor="b">
                    <a:solidFill>
                      <a:srgbClr val="00B050"/>
                    </a:solidFill>
                  </a:tcPr>
                </a:tc>
                <a:extLst>
                  <a:ext uri="{0D108BD9-81ED-4DB2-BD59-A6C34878D82A}">
                    <a16:rowId xmlns:a16="http://schemas.microsoft.com/office/drawing/2014/main" val="963474496"/>
                  </a:ext>
                </a:extLst>
              </a:tr>
            </a:tbl>
          </a:graphicData>
        </a:graphic>
      </p:graphicFrame>
      <p:sp>
        <p:nvSpPr>
          <p:cNvPr id="5" name="Title 4">
            <a:extLst>
              <a:ext uri="{FF2B5EF4-FFF2-40B4-BE49-F238E27FC236}">
                <a16:creationId xmlns:a16="http://schemas.microsoft.com/office/drawing/2014/main" id="{B531B664-C110-6243-AE75-D9225FBD1B63}"/>
              </a:ext>
            </a:extLst>
          </p:cNvPr>
          <p:cNvSpPr>
            <a:spLocks noGrp="1"/>
          </p:cNvSpPr>
          <p:nvPr>
            <p:ph type="ctrTitle"/>
          </p:nvPr>
        </p:nvSpPr>
        <p:spPr>
          <a:xfrm>
            <a:off x="432000" y="544317"/>
            <a:ext cx="2916318" cy="343189"/>
          </a:xfrm>
        </p:spPr>
        <p:txBody>
          <a:bodyPr/>
          <a:lstStyle/>
          <a:p>
            <a:r>
              <a:rPr lang="en-GB" dirty="0"/>
              <a:t>Quantitative feedback</a:t>
            </a:r>
          </a:p>
        </p:txBody>
      </p:sp>
      <p:sp>
        <p:nvSpPr>
          <p:cNvPr id="10" name="TextBox 9">
            <a:extLst>
              <a:ext uri="{FF2B5EF4-FFF2-40B4-BE49-F238E27FC236}">
                <a16:creationId xmlns:a16="http://schemas.microsoft.com/office/drawing/2014/main" id="{09013916-2E2D-524B-81E2-B7B509B49280}"/>
              </a:ext>
            </a:extLst>
          </p:cNvPr>
          <p:cNvSpPr txBox="1"/>
          <p:nvPr/>
        </p:nvSpPr>
        <p:spPr>
          <a:xfrm>
            <a:off x="3859306" y="518174"/>
            <a:ext cx="4211409" cy="369332"/>
          </a:xfrm>
          <a:prstGeom prst="rect">
            <a:avLst/>
          </a:prstGeom>
          <a:noFill/>
        </p:spPr>
        <p:txBody>
          <a:bodyPr wrap="none" rtlCol="0">
            <a:spAutoFit/>
          </a:bodyPr>
          <a:lstStyle/>
          <a:p>
            <a:r>
              <a:rPr lang="en-GB" dirty="0">
                <a:solidFill>
                  <a:srgbClr val="FF0000"/>
                </a:solidFill>
              </a:rPr>
              <a:t>1 strongly disagree </a:t>
            </a:r>
            <a:r>
              <a:rPr lang="en-GB" dirty="0"/>
              <a:t>--- </a:t>
            </a:r>
            <a:r>
              <a:rPr lang="en-GB" dirty="0">
                <a:solidFill>
                  <a:srgbClr val="00B050"/>
                </a:solidFill>
              </a:rPr>
              <a:t>5 strongly agree </a:t>
            </a:r>
          </a:p>
        </p:txBody>
      </p:sp>
    </p:spTree>
    <p:extLst>
      <p:ext uri="{BB962C8B-B14F-4D97-AF65-F5344CB8AC3E}">
        <p14:creationId xmlns:p14="http://schemas.microsoft.com/office/powerpoint/2010/main" val="232594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97E411-C132-9F42-996C-20918C73839E}"/>
              </a:ext>
            </a:extLst>
          </p:cNvPr>
          <p:cNvSpPr>
            <a:spLocks noGrp="1"/>
          </p:cNvSpPr>
          <p:nvPr>
            <p:ph type="ctrTitle"/>
          </p:nvPr>
        </p:nvSpPr>
        <p:spPr>
          <a:xfrm>
            <a:off x="431999" y="544317"/>
            <a:ext cx="2701165" cy="355672"/>
          </a:xfrm>
        </p:spPr>
        <p:txBody>
          <a:bodyPr/>
          <a:lstStyle/>
          <a:p>
            <a:r>
              <a:rPr lang="en-GB" dirty="0"/>
              <a:t>Qualitative feedback</a:t>
            </a:r>
          </a:p>
        </p:txBody>
      </p:sp>
      <p:sp>
        <p:nvSpPr>
          <p:cNvPr id="11" name="Text Placeholder 10">
            <a:extLst>
              <a:ext uri="{FF2B5EF4-FFF2-40B4-BE49-F238E27FC236}">
                <a16:creationId xmlns:a16="http://schemas.microsoft.com/office/drawing/2014/main" id="{98A9F4B8-A8B9-1646-9DC5-D574DFC89F5B}"/>
              </a:ext>
            </a:extLst>
          </p:cNvPr>
          <p:cNvSpPr>
            <a:spLocks noGrp="1"/>
          </p:cNvSpPr>
          <p:nvPr>
            <p:ph type="body" sz="quarter" idx="15"/>
          </p:nvPr>
        </p:nvSpPr>
        <p:spPr>
          <a:xfrm>
            <a:off x="388801" y="1316182"/>
            <a:ext cx="8263493" cy="5122291"/>
          </a:xfrm>
          <a:prstGeom prst="rect">
            <a:avLst/>
          </a:prstGeom>
        </p:spPr>
        <p:txBody>
          <a:bodyPr>
            <a:spAutoFit/>
          </a:bodyPr>
          <a:lstStyle/>
          <a:p>
            <a:pPr marL="285750" indent="-285750">
              <a:buFont typeface="Arial" panose="020B0604020202020204" pitchFamily="34" charset="0"/>
              <a:buChar char="•"/>
            </a:pPr>
            <a:r>
              <a:rPr lang="en-GB" b="1" dirty="0"/>
              <a:t>Confidence</a:t>
            </a:r>
          </a:p>
          <a:p>
            <a:r>
              <a:rPr lang="en-GB" dirty="0"/>
              <a:t>Without the event to encourage me, I doubt I would have come to visit the museum, and that would have been such a shame. Thank you for organising!</a:t>
            </a:r>
          </a:p>
          <a:p>
            <a:pPr marL="285750" indent="-285750">
              <a:buFont typeface="Arial" panose="020B0604020202020204" pitchFamily="34" charset="0"/>
              <a:buChar char="•"/>
            </a:pPr>
            <a:r>
              <a:rPr lang="en-GB" b="1" dirty="0"/>
              <a:t>Motivation</a:t>
            </a:r>
          </a:p>
          <a:p>
            <a:r>
              <a:rPr lang="en-GB" dirty="0"/>
              <a:t>Thank you and everyone that made it happen. Getting to meet you all and getting to share a bit of the OU experience with my peers was wonderful and highly motivating. </a:t>
            </a:r>
          </a:p>
          <a:p>
            <a:r>
              <a:rPr lang="en-GB" dirty="0"/>
              <a:t>Meeting the module/design innovation team  'for real' was marvellous. Talking with other OU students inspired me. I feel motivated after this group event. Will attend in future. Thank you too.</a:t>
            </a:r>
          </a:p>
          <a:p>
            <a:pPr marL="285750" indent="-285750">
              <a:buFont typeface="Arial" panose="020B0604020202020204" pitchFamily="34" charset="0"/>
              <a:buChar char="•"/>
            </a:pPr>
            <a:r>
              <a:rPr lang="en-GB" b="1" dirty="0"/>
              <a:t>Informality and networking</a:t>
            </a:r>
          </a:p>
          <a:p>
            <a:r>
              <a:rPr lang="en-GB" dirty="0"/>
              <a:t>Interesting event, but I found the talk a little long. It was interesting, but I found it a pity that I didn’t get to see more of the museum.</a:t>
            </a:r>
          </a:p>
          <a:p>
            <a:r>
              <a:rPr lang="en-GB" dirty="0"/>
              <a:t>Annotated form: '</a:t>
            </a:r>
            <a:r>
              <a:rPr lang="en-GB" dirty="0" err="1"/>
              <a:t>Massivly</a:t>
            </a:r>
            <a:r>
              <a:rPr lang="en-GB" dirty="0"/>
              <a:t> agree' to 'opportunity to network with others’</a:t>
            </a:r>
          </a:p>
          <a:p>
            <a:pPr marL="285750" indent="-285750">
              <a:buFont typeface="Arial" panose="020B0604020202020204" pitchFamily="34" charset="0"/>
              <a:buChar char="•"/>
            </a:pPr>
            <a:r>
              <a:rPr lang="en-GB" b="1" dirty="0"/>
              <a:t>Beyond students</a:t>
            </a:r>
          </a:p>
          <a:p>
            <a:r>
              <a:rPr lang="en-GB" dirty="0"/>
              <a:t>I found event on Eventbrite. Hope the plastic fantastic will be a driving force for OU, and gain traction with students, and public (eventually)</a:t>
            </a:r>
          </a:p>
          <a:p>
            <a:endParaRPr lang="en-GB" dirty="0"/>
          </a:p>
        </p:txBody>
      </p:sp>
    </p:spTree>
    <p:extLst>
      <p:ext uri="{BB962C8B-B14F-4D97-AF65-F5344CB8AC3E}">
        <p14:creationId xmlns:p14="http://schemas.microsoft.com/office/powerpoint/2010/main" val="4225760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7052DCD-7AC0-854E-AB64-3B47C4C36F1A}"/>
              </a:ext>
            </a:extLst>
          </p:cNvPr>
          <p:cNvSpPr>
            <a:spLocks noGrp="1"/>
          </p:cNvSpPr>
          <p:nvPr>
            <p:ph type="body" sz="quarter" idx="15"/>
          </p:nvPr>
        </p:nvSpPr>
        <p:spPr>
          <a:xfrm>
            <a:off x="388801" y="1416942"/>
            <a:ext cx="3855539" cy="3424000"/>
          </a:xfrm>
        </p:spPr>
        <p:txBody>
          <a:bodyPr/>
          <a:lstStyle/>
          <a:p>
            <a:r>
              <a:rPr lang="en-GB" dirty="0"/>
              <a:t>Low attendance due to circumstances</a:t>
            </a:r>
          </a:p>
          <a:p>
            <a:r>
              <a:rPr lang="en-GB" b="1" dirty="0"/>
              <a:t>Snow storm, traffic gridlock, short  notice, communication channels – </a:t>
            </a:r>
            <a:r>
              <a:rPr lang="en-GB" dirty="0"/>
              <a:t>FB live, </a:t>
            </a:r>
            <a:r>
              <a:rPr lang="en-GB" dirty="0" err="1"/>
              <a:t>Youtube</a:t>
            </a:r>
            <a:r>
              <a:rPr lang="en-GB" dirty="0"/>
              <a:t> video impressions, create blended events</a:t>
            </a:r>
          </a:p>
          <a:p>
            <a:r>
              <a:rPr lang="en-GB" b="1" dirty="0"/>
              <a:t>Large catchment, expensive to travel to, other commitments – </a:t>
            </a:r>
            <a:r>
              <a:rPr lang="en-GB" dirty="0"/>
              <a:t>funding for low income and families</a:t>
            </a:r>
          </a:p>
          <a:p>
            <a:r>
              <a:rPr lang="en-GB" b="1" dirty="0"/>
              <a:t>Expensive to run – </a:t>
            </a:r>
            <a:r>
              <a:rPr lang="en-GB" dirty="0"/>
              <a:t>Video for Q promotion, student success case, recording for module material</a:t>
            </a:r>
          </a:p>
          <a:p>
            <a:r>
              <a:rPr lang="en-GB" b="1" dirty="0"/>
              <a:t>Organising events logistics –</a:t>
            </a:r>
            <a:r>
              <a:rPr lang="en-GB" dirty="0"/>
              <a:t> workarounds, getting better, missing support on Q level</a:t>
            </a:r>
          </a:p>
        </p:txBody>
      </p:sp>
      <p:sp>
        <p:nvSpPr>
          <p:cNvPr id="6" name="Text Placeholder 5">
            <a:extLst>
              <a:ext uri="{FF2B5EF4-FFF2-40B4-BE49-F238E27FC236}">
                <a16:creationId xmlns:a16="http://schemas.microsoft.com/office/drawing/2014/main" id="{1D3BF216-E551-804B-9EC1-84E24F3F6F09}"/>
              </a:ext>
            </a:extLst>
          </p:cNvPr>
          <p:cNvSpPr>
            <a:spLocks noGrp="1"/>
          </p:cNvSpPr>
          <p:nvPr>
            <p:ph type="body" sz="quarter" idx="13"/>
          </p:nvPr>
        </p:nvSpPr>
        <p:spPr/>
        <p:txBody>
          <a:bodyPr/>
          <a:lstStyle/>
          <a:p>
            <a:r>
              <a:rPr lang="en-GB" dirty="0"/>
              <a:t>Learning from every event</a:t>
            </a:r>
          </a:p>
        </p:txBody>
      </p:sp>
      <p:sp>
        <p:nvSpPr>
          <p:cNvPr id="5" name="Title 4">
            <a:extLst>
              <a:ext uri="{FF2B5EF4-FFF2-40B4-BE49-F238E27FC236}">
                <a16:creationId xmlns:a16="http://schemas.microsoft.com/office/drawing/2014/main" id="{97E32C37-AC2D-824C-ABAD-5EB0B938BFF7}"/>
              </a:ext>
            </a:extLst>
          </p:cNvPr>
          <p:cNvSpPr>
            <a:spLocks noGrp="1"/>
          </p:cNvSpPr>
          <p:nvPr>
            <p:ph type="ctrTitle"/>
          </p:nvPr>
        </p:nvSpPr>
        <p:spPr>
          <a:xfrm>
            <a:off x="431999" y="544317"/>
            <a:ext cx="3965189" cy="355672"/>
          </a:xfrm>
        </p:spPr>
        <p:txBody>
          <a:bodyPr/>
          <a:lstStyle/>
          <a:p>
            <a:r>
              <a:rPr lang="en-GB" dirty="0"/>
              <a:t>Challenges and Opportunities</a:t>
            </a:r>
          </a:p>
        </p:txBody>
      </p:sp>
      <p:pic>
        <p:nvPicPr>
          <p:cNvPr id="10" name="Picture 9">
            <a:extLst>
              <a:ext uri="{FF2B5EF4-FFF2-40B4-BE49-F238E27FC236}">
                <a16:creationId xmlns:a16="http://schemas.microsoft.com/office/drawing/2014/main" id="{D28F05A3-1BAD-124F-AE61-E0CA44C1A7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44340" y="1416942"/>
            <a:ext cx="3850789" cy="2888092"/>
          </a:xfrm>
          <a:prstGeom prst="rect">
            <a:avLst/>
          </a:prstGeom>
        </p:spPr>
      </p:pic>
      <p:graphicFrame>
        <p:nvGraphicFramePr>
          <p:cNvPr id="12" name="Table 11">
            <a:extLst>
              <a:ext uri="{FF2B5EF4-FFF2-40B4-BE49-F238E27FC236}">
                <a16:creationId xmlns:a16="http://schemas.microsoft.com/office/drawing/2014/main" id="{93AFE3B8-9CE5-4940-BCED-C53F8FCA06CA}"/>
              </a:ext>
            </a:extLst>
          </p:cNvPr>
          <p:cNvGraphicFramePr>
            <a:graphicFrameLocks noGrp="1"/>
          </p:cNvGraphicFramePr>
          <p:nvPr>
            <p:extLst>
              <p:ext uri="{D42A27DB-BD31-4B8C-83A1-F6EECF244321}">
                <p14:modId xmlns:p14="http://schemas.microsoft.com/office/powerpoint/2010/main" val="2387418047"/>
              </p:ext>
            </p:extLst>
          </p:nvPr>
        </p:nvGraphicFramePr>
        <p:xfrm>
          <a:off x="431999" y="5752385"/>
          <a:ext cx="7663130" cy="966977"/>
        </p:xfrm>
        <a:graphic>
          <a:graphicData uri="http://schemas.openxmlformats.org/drawingml/2006/table">
            <a:tbl>
              <a:tblPr>
                <a:tableStyleId>{5C22544A-7EE6-4342-B048-85BDC9FD1C3A}</a:tableStyleId>
              </a:tblPr>
              <a:tblGrid>
                <a:gridCol w="963658">
                  <a:extLst>
                    <a:ext uri="{9D8B030D-6E8A-4147-A177-3AD203B41FA5}">
                      <a16:colId xmlns:a16="http://schemas.microsoft.com/office/drawing/2014/main" val="198519125"/>
                    </a:ext>
                  </a:extLst>
                </a:gridCol>
                <a:gridCol w="740807">
                  <a:extLst>
                    <a:ext uri="{9D8B030D-6E8A-4147-A177-3AD203B41FA5}">
                      <a16:colId xmlns:a16="http://schemas.microsoft.com/office/drawing/2014/main" val="1663079929"/>
                    </a:ext>
                  </a:extLst>
                </a:gridCol>
                <a:gridCol w="741677">
                  <a:extLst>
                    <a:ext uri="{9D8B030D-6E8A-4147-A177-3AD203B41FA5}">
                      <a16:colId xmlns:a16="http://schemas.microsoft.com/office/drawing/2014/main" val="1365631348"/>
                    </a:ext>
                  </a:extLst>
                </a:gridCol>
                <a:gridCol w="864420">
                  <a:extLst>
                    <a:ext uri="{9D8B030D-6E8A-4147-A177-3AD203B41FA5}">
                      <a16:colId xmlns:a16="http://schemas.microsoft.com/office/drawing/2014/main" val="3020006146"/>
                    </a:ext>
                  </a:extLst>
                </a:gridCol>
                <a:gridCol w="740807">
                  <a:extLst>
                    <a:ext uri="{9D8B030D-6E8A-4147-A177-3AD203B41FA5}">
                      <a16:colId xmlns:a16="http://schemas.microsoft.com/office/drawing/2014/main" val="328444035"/>
                    </a:ext>
                  </a:extLst>
                </a:gridCol>
                <a:gridCol w="781720">
                  <a:extLst>
                    <a:ext uri="{9D8B030D-6E8A-4147-A177-3AD203B41FA5}">
                      <a16:colId xmlns:a16="http://schemas.microsoft.com/office/drawing/2014/main" val="788896229"/>
                    </a:ext>
                  </a:extLst>
                </a:gridCol>
                <a:gridCol w="780851">
                  <a:extLst>
                    <a:ext uri="{9D8B030D-6E8A-4147-A177-3AD203B41FA5}">
                      <a16:colId xmlns:a16="http://schemas.microsoft.com/office/drawing/2014/main" val="1332045085"/>
                    </a:ext>
                  </a:extLst>
                </a:gridCol>
                <a:gridCol w="1024595">
                  <a:extLst>
                    <a:ext uri="{9D8B030D-6E8A-4147-A177-3AD203B41FA5}">
                      <a16:colId xmlns:a16="http://schemas.microsoft.com/office/drawing/2014/main" val="2249800220"/>
                    </a:ext>
                  </a:extLst>
                </a:gridCol>
                <a:gridCol w="1024595">
                  <a:extLst>
                    <a:ext uri="{9D8B030D-6E8A-4147-A177-3AD203B41FA5}">
                      <a16:colId xmlns:a16="http://schemas.microsoft.com/office/drawing/2014/main" val="757148628"/>
                    </a:ext>
                  </a:extLst>
                </a:gridCol>
              </a:tblGrid>
              <a:tr h="418337">
                <a:tc>
                  <a:txBody>
                    <a:bodyPr/>
                    <a:lstStyle/>
                    <a:p>
                      <a:pPr algn="l">
                        <a:spcAft>
                          <a:spcPts val="0"/>
                        </a:spcAft>
                      </a:pPr>
                      <a:r>
                        <a:rPr lang="en-GB" sz="1200">
                          <a:effectLst/>
                          <a:latin typeface="+mj-lt"/>
                        </a:rPr>
                        <a:t>Month </a:t>
                      </a:r>
                      <a:endParaRPr lang="en-GB" sz="12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latin typeface="+mj-lt"/>
                        </a:rPr>
                        <a:t>JAN18 </a:t>
                      </a:r>
                      <a:endParaRPr lang="en-GB" sz="12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latin typeface="+mj-lt"/>
                        </a:rPr>
                        <a:t>FEB18 </a:t>
                      </a:r>
                      <a:endParaRPr lang="en-GB" sz="12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dirty="0">
                          <a:effectLst/>
                          <a:latin typeface="+mj-lt"/>
                        </a:rPr>
                        <a:t>MAR18 </a:t>
                      </a:r>
                      <a:endParaRPr lang="en-GB" sz="12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latin typeface="+mj-lt"/>
                        </a:rPr>
                        <a:t>APR18 </a:t>
                      </a:r>
                      <a:endParaRPr lang="en-GB" sz="12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latin typeface="+mj-lt"/>
                        </a:rPr>
                        <a:t>MAY18 </a:t>
                      </a:r>
                      <a:endParaRPr lang="en-GB" sz="12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latin typeface="+mj-lt"/>
                        </a:rPr>
                        <a:t>JUN18 </a:t>
                      </a:r>
                      <a:endParaRPr lang="en-GB" sz="12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dirty="0">
                          <a:effectLst/>
                          <a:latin typeface="+mj-lt"/>
                        </a:rPr>
                        <a:t>Average</a:t>
                      </a:r>
                      <a:endParaRPr lang="en-GB" sz="12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dirty="0">
                          <a:effectLst/>
                          <a:latin typeface="+mj-lt"/>
                          <a:ea typeface="Times New Roman" panose="02020603050405020304" pitchFamily="18" charset="0"/>
                          <a:cs typeface="Times New Roman" panose="02020603050405020304" pitchFamily="18" charset="0"/>
                        </a:rPr>
                        <a:t>After summer 2018</a:t>
                      </a:r>
                    </a:p>
                  </a:txBody>
                  <a:tcPr marL="68580" marR="68580" marT="0" marB="0"/>
                </a:tc>
                <a:extLst>
                  <a:ext uri="{0D108BD9-81ED-4DB2-BD59-A6C34878D82A}">
                    <a16:rowId xmlns:a16="http://schemas.microsoft.com/office/drawing/2014/main" val="3964550093"/>
                  </a:ext>
                </a:extLst>
              </a:tr>
              <a:tr h="418337">
                <a:tc>
                  <a:txBody>
                    <a:bodyPr/>
                    <a:lstStyle/>
                    <a:p>
                      <a:pPr algn="l">
                        <a:spcAft>
                          <a:spcPts val="0"/>
                        </a:spcAft>
                      </a:pPr>
                      <a:r>
                        <a:rPr lang="en-GB" sz="1200" dirty="0">
                          <a:effectLst/>
                          <a:latin typeface="+mj-lt"/>
                        </a:rPr>
                        <a:t>Design Study home</a:t>
                      </a:r>
                    </a:p>
                  </a:txBody>
                  <a:tcPr marL="68580" marR="68580" marT="0" marB="0"/>
                </a:tc>
                <a:tc>
                  <a:txBody>
                    <a:bodyPr/>
                    <a:lstStyle/>
                    <a:p>
                      <a:pPr algn="l">
                        <a:spcAft>
                          <a:spcPts val="0"/>
                        </a:spcAft>
                      </a:pPr>
                      <a:r>
                        <a:rPr lang="en-GB" sz="1200">
                          <a:effectLst/>
                          <a:latin typeface="+mj-lt"/>
                        </a:rPr>
                        <a:t>166 </a:t>
                      </a:r>
                      <a:endParaRPr lang="en-GB" sz="12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dirty="0">
                          <a:effectLst/>
                          <a:latin typeface="+mj-lt"/>
                        </a:rPr>
                        <a:t>315 </a:t>
                      </a:r>
                      <a:endParaRPr lang="en-GB" sz="12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latin typeface="+mj-lt"/>
                        </a:rPr>
                        <a:t>321 </a:t>
                      </a:r>
                      <a:endParaRPr lang="en-GB" sz="12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latin typeface="+mj-lt"/>
                        </a:rPr>
                        <a:t>271 </a:t>
                      </a:r>
                      <a:endParaRPr lang="en-GB" sz="12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latin typeface="+mj-lt"/>
                        </a:rPr>
                        <a:t>292 </a:t>
                      </a:r>
                      <a:endParaRPr lang="en-GB" sz="12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a:effectLst/>
                          <a:latin typeface="+mj-lt"/>
                        </a:rPr>
                        <a:t>317 </a:t>
                      </a:r>
                      <a:endParaRPr lang="en-GB" sz="12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dirty="0">
                          <a:effectLst/>
                          <a:latin typeface="+mj-lt"/>
                        </a:rPr>
                        <a:t>280</a:t>
                      </a:r>
                      <a:endParaRPr lang="en-GB" sz="12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n-GB" sz="1200" dirty="0">
                          <a:effectLst/>
                          <a:latin typeface="+mj-lt"/>
                          <a:ea typeface="Times New Roman" panose="02020603050405020304" pitchFamily="18" charset="0"/>
                          <a:cs typeface="Times New Roman" panose="02020603050405020304" pitchFamily="18" charset="0"/>
                        </a:rPr>
                        <a:t>2 (staff)</a:t>
                      </a:r>
                    </a:p>
                  </a:txBody>
                  <a:tcPr marL="68580" marR="68580" marT="0" marB="0"/>
                </a:tc>
                <a:extLst>
                  <a:ext uri="{0D108BD9-81ED-4DB2-BD59-A6C34878D82A}">
                    <a16:rowId xmlns:a16="http://schemas.microsoft.com/office/drawing/2014/main" val="56467979"/>
                  </a:ext>
                </a:extLst>
              </a:tr>
            </a:tbl>
          </a:graphicData>
        </a:graphic>
      </p:graphicFrame>
      <p:sp>
        <p:nvSpPr>
          <p:cNvPr id="13" name="Rectangle 12">
            <a:extLst>
              <a:ext uri="{FF2B5EF4-FFF2-40B4-BE49-F238E27FC236}">
                <a16:creationId xmlns:a16="http://schemas.microsoft.com/office/drawing/2014/main" id="{2C4FBDF2-7F54-C442-8C3F-A4D2B01E02E9}"/>
              </a:ext>
            </a:extLst>
          </p:cNvPr>
          <p:cNvSpPr/>
          <p:nvPr/>
        </p:nvSpPr>
        <p:spPr>
          <a:xfrm>
            <a:off x="343529" y="5073983"/>
            <a:ext cx="7751600" cy="584775"/>
          </a:xfrm>
          <a:prstGeom prst="rect">
            <a:avLst/>
          </a:prstGeom>
        </p:spPr>
        <p:txBody>
          <a:bodyPr wrap="square">
            <a:spAutoFit/>
          </a:bodyPr>
          <a:lstStyle/>
          <a:p>
            <a:r>
              <a:rPr lang="en-GB" sz="1600" dirty="0"/>
              <a:t>Online activities and contents – where to put what: integration of multiple sites for multiple audiences (study site, module sites, FB, Twitter, </a:t>
            </a:r>
            <a:r>
              <a:rPr lang="en-GB" sz="1600" dirty="0" err="1"/>
              <a:t>Design@Open</a:t>
            </a:r>
            <a:r>
              <a:rPr lang="en-GB" sz="1600" dirty="0"/>
              <a:t> blog)</a:t>
            </a:r>
          </a:p>
        </p:txBody>
      </p:sp>
    </p:spTree>
    <p:extLst>
      <p:ext uri="{BB962C8B-B14F-4D97-AF65-F5344CB8AC3E}">
        <p14:creationId xmlns:p14="http://schemas.microsoft.com/office/powerpoint/2010/main" val="253341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5E7BD0-2571-FA4E-8392-AB90A4DB3A2F}"/>
              </a:ext>
            </a:extLst>
          </p:cNvPr>
          <p:cNvSpPr>
            <a:spLocks noGrp="1"/>
          </p:cNvSpPr>
          <p:nvPr>
            <p:ph type="body" sz="quarter" idx="15"/>
          </p:nvPr>
        </p:nvSpPr>
        <p:spPr/>
        <p:txBody>
          <a:bodyPr/>
          <a:lstStyle/>
          <a:p>
            <a:r>
              <a:rPr lang="en-GB" dirty="0"/>
              <a:t>45 submissions, 35 chosen</a:t>
            </a:r>
          </a:p>
          <a:p>
            <a:r>
              <a:rPr lang="en-GB" dirty="0"/>
              <a:t>Students, regional, central and emeritus staff rate, discuss and choose submissions to be shown</a:t>
            </a:r>
          </a:p>
          <a:p>
            <a:r>
              <a:rPr lang="en-GB" dirty="0"/>
              <a:t>4 student exhibition designers</a:t>
            </a:r>
          </a:p>
          <a:p>
            <a:r>
              <a:rPr lang="en-GB" dirty="0"/>
              <a:t>1 professional exhibition designer</a:t>
            </a:r>
          </a:p>
          <a:p>
            <a:r>
              <a:rPr lang="en-GB" dirty="0"/>
              <a:t>Grand opening 30 attended</a:t>
            </a:r>
          </a:p>
          <a:p>
            <a:r>
              <a:rPr lang="en-GB" dirty="0"/>
              <a:t>Prizes for winner and runners up</a:t>
            </a:r>
          </a:p>
          <a:p>
            <a:r>
              <a:rPr lang="en-GB" dirty="0"/>
              <a:t>Online exhibition in parallel seen by over 1500</a:t>
            </a:r>
          </a:p>
          <a:p>
            <a:r>
              <a:rPr lang="en-GB" dirty="0"/>
              <a:t>Video promoting Qualification from exhibition</a:t>
            </a:r>
          </a:p>
          <a:p>
            <a:endParaRPr lang="en-GB" dirty="0"/>
          </a:p>
          <a:p>
            <a:r>
              <a:rPr lang="en-GB" dirty="0"/>
              <a:t>This year, runs over weekend with a student and family open day</a:t>
            </a:r>
          </a:p>
        </p:txBody>
      </p:sp>
      <p:sp>
        <p:nvSpPr>
          <p:cNvPr id="4" name="Text Placeholder 3">
            <a:extLst>
              <a:ext uri="{FF2B5EF4-FFF2-40B4-BE49-F238E27FC236}">
                <a16:creationId xmlns:a16="http://schemas.microsoft.com/office/drawing/2014/main" id="{1A75306B-05C9-FA46-B24D-465900B63907}"/>
              </a:ext>
            </a:extLst>
          </p:cNvPr>
          <p:cNvSpPr>
            <a:spLocks noGrp="1"/>
          </p:cNvSpPr>
          <p:nvPr>
            <p:ph type="body" sz="quarter" idx="13"/>
          </p:nvPr>
        </p:nvSpPr>
        <p:spPr/>
        <p:txBody>
          <a:bodyPr/>
          <a:lstStyle/>
          <a:p>
            <a:r>
              <a:rPr lang="en-GB" dirty="0"/>
              <a:t>Annual show</a:t>
            </a:r>
          </a:p>
        </p:txBody>
      </p:sp>
      <p:sp>
        <p:nvSpPr>
          <p:cNvPr id="5" name="Title 4">
            <a:extLst>
              <a:ext uri="{FF2B5EF4-FFF2-40B4-BE49-F238E27FC236}">
                <a16:creationId xmlns:a16="http://schemas.microsoft.com/office/drawing/2014/main" id="{BDEFB471-5D40-4C43-B56B-9358024EBF27}"/>
              </a:ext>
            </a:extLst>
          </p:cNvPr>
          <p:cNvSpPr>
            <a:spLocks noGrp="1"/>
          </p:cNvSpPr>
          <p:nvPr>
            <p:ph type="ctrTitle"/>
          </p:nvPr>
        </p:nvSpPr>
        <p:spPr>
          <a:xfrm>
            <a:off x="431999" y="544317"/>
            <a:ext cx="3413859" cy="355672"/>
          </a:xfrm>
        </p:spPr>
        <p:txBody>
          <a:bodyPr/>
          <a:lstStyle/>
          <a:p>
            <a:r>
              <a:rPr lang="en-GB" dirty="0"/>
              <a:t>Exhibition of student work</a:t>
            </a:r>
          </a:p>
        </p:txBody>
      </p:sp>
      <p:pic>
        <p:nvPicPr>
          <p:cNvPr id="6" name="Picture 5">
            <a:hlinkClick r:id="rId2"/>
            <a:extLst>
              <a:ext uri="{FF2B5EF4-FFF2-40B4-BE49-F238E27FC236}">
                <a16:creationId xmlns:a16="http://schemas.microsoft.com/office/drawing/2014/main" id="{0501F873-DE4F-EF4E-9CCB-545F4B5D7F4B}"/>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26560" y="1274618"/>
            <a:ext cx="4044315" cy="3024505"/>
          </a:xfrm>
          <a:prstGeom prst="rect">
            <a:avLst/>
          </a:prstGeom>
          <a:noFill/>
          <a:ln>
            <a:noFill/>
          </a:ln>
        </p:spPr>
      </p:pic>
    </p:spTree>
    <p:extLst>
      <p:ext uri="{BB962C8B-B14F-4D97-AF65-F5344CB8AC3E}">
        <p14:creationId xmlns:p14="http://schemas.microsoft.com/office/powerpoint/2010/main" val="3328825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4BFF6FD-DDC4-4A46-99AB-3B41AA755CE7}"/>
              </a:ext>
            </a:extLst>
          </p:cNvPr>
          <p:cNvSpPr/>
          <p:nvPr/>
        </p:nvSpPr>
        <p:spPr>
          <a:xfrm>
            <a:off x="282388" y="1640541"/>
            <a:ext cx="2675965" cy="90095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92199EF3-5A53-324C-ADEB-C8E15145251D}"/>
              </a:ext>
            </a:extLst>
          </p:cNvPr>
          <p:cNvSpPr>
            <a:spLocks noGrp="1"/>
          </p:cNvSpPr>
          <p:nvPr>
            <p:ph type="body" sz="quarter" idx="15"/>
          </p:nvPr>
        </p:nvSpPr>
        <p:spPr>
          <a:xfrm>
            <a:off x="388801" y="897696"/>
            <a:ext cx="2552519" cy="5104202"/>
          </a:xfrm>
        </p:spPr>
        <p:txBody>
          <a:bodyPr/>
          <a:lstStyle/>
          <a:p>
            <a:r>
              <a:rPr lang="en-GB" sz="1200" dirty="0"/>
              <a:t>Dear Nicole, </a:t>
            </a:r>
          </a:p>
          <a:p>
            <a:r>
              <a:rPr lang="en-GB" sz="1200" dirty="0"/>
              <a:t>I am not sure if it will help with your research I know it is about building communities and engagement but the event and </a:t>
            </a:r>
            <a:r>
              <a:rPr lang="en-GB" sz="1200" b="1" dirty="0"/>
              <a:t>the opportunity to come to the OU and get involved and chat to everyone on the Q61 team boosted my confidence no end</a:t>
            </a:r>
            <a:r>
              <a:rPr lang="en-GB" sz="1200" dirty="0"/>
              <a:t>; having the chance to chat to you all at the OU, working with the other students face to face, working with you to create the poster and working out how to use gimp properly in the process as well as spending the time being interviewed by the media team. </a:t>
            </a:r>
          </a:p>
          <a:p>
            <a:r>
              <a:rPr lang="en-GB" sz="1200" dirty="0"/>
              <a:t>From that </a:t>
            </a:r>
            <a:r>
              <a:rPr lang="en-GB" sz="1200" b="1" dirty="0"/>
              <a:t>I was recently asked to take on the PR role </a:t>
            </a:r>
            <a:r>
              <a:rPr lang="en-GB" sz="1200" dirty="0"/>
              <a:t>in my local military wives choir as they </a:t>
            </a:r>
            <a:r>
              <a:rPr lang="en-GB" sz="1200" b="1" dirty="0"/>
              <a:t>saw the post about the exhibition on Twitter </a:t>
            </a:r>
            <a:r>
              <a:rPr lang="en-GB" sz="1200" dirty="0"/>
              <a:t>and asked if I’d like to get involved - while not a huge role it means I’ll be making posters, giving interviews and trying to find ways to keep members of the choir engaged, and advertising to new audiences and potential members. </a:t>
            </a:r>
          </a:p>
          <a:p>
            <a:r>
              <a:rPr lang="en-GB" sz="1200" dirty="0"/>
              <a:t>On top of that I was also asked recently to apply for a Future Leaders Programme with British Canoeing which has Sport England funding.</a:t>
            </a:r>
          </a:p>
        </p:txBody>
      </p:sp>
      <p:sp>
        <p:nvSpPr>
          <p:cNvPr id="12" name="Text Placeholder 11">
            <a:extLst>
              <a:ext uri="{FF2B5EF4-FFF2-40B4-BE49-F238E27FC236}">
                <a16:creationId xmlns:a16="http://schemas.microsoft.com/office/drawing/2014/main" id="{A2218A43-1B66-5F4B-B738-F8F732E8110B}"/>
              </a:ext>
            </a:extLst>
          </p:cNvPr>
          <p:cNvSpPr>
            <a:spLocks noGrp="1"/>
          </p:cNvSpPr>
          <p:nvPr>
            <p:ph type="body" sz="quarter" idx="17"/>
          </p:nvPr>
        </p:nvSpPr>
        <p:spPr>
          <a:xfrm>
            <a:off x="3086030" y="897695"/>
            <a:ext cx="2552519" cy="5104202"/>
          </a:xfrm>
        </p:spPr>
        <p:txBody>
          <a:bodyPr/>
          <a:lstStyle/>
          <a:p>
            <a:r>
              <a:rPr lang="en-GB" sz="1200" dirty="0"/>
              <a:t>I’m an avid supporter and participant of paddle sports and was asked to apply for the role after speaking to the sports development manager at an event. </a:t>
            </a:r>
            <a:r>
              <a:rPr lang="en-GB" sz="1200" b="1" dirty="0"/>
              <a:t>They were really interested in my degree and the experience I had at the OU in the summer</a:t>
            </a:r>
            <a:r>
              <a:rPr lang="en-GB" sz="1200" dirty="0"/>
              <a:t>. The programme involves designing a project for a particular area of the sport that needs development and pitching it to the heads of the sport and then implementing the idea with an overall view of being appointed to sit on one of the sport volunteer committees, designing further projects for them, within the next few years and also mentoring others through the same programme. </a:t>
            </a:r>
            <a:r>
              <a:rPr lang="en-GB" sz="1200" b="1" dirty="0"/>
              <a:t>I feel the project in the summer was invaluable work experience and gave me the confidence to speak up about my experiences.</a:t>
            </a:r>
          </a:p>
          <a:p>
            <a:r>
              <a:rPr lang="en-GB" sz="1200" b="1" dirty="0"/>
              <a:t>It took me from not being particularly confident in how I would take my degree into the world of work, to realising that the degree and the exhibition has given me a huge amount of applied experience that I can apply to almost everything I do. </a:t>
            </a:r>
          </a:p>
        </p:txBody>
      </p:sp>
      <p:sp>
        <p:nvSpPr>
          <p:cNvPr id="11" name="Text Placeholder 10">
            <a:extLst>
              <a:ext uri="{FF2B5EF4-FFF2-40B4-BE49-F238E27FC236}">
                <a16:creationId xmlns:a16="http://schemas.microsoft.com/office/drawing/2014/main" id="{A41B677F-9FF4-0E41-9584-3FFDBE061DDB}"/>
              </a:ext>
            </a:extLst>
          </p:cNvPr>
          <p:cNvSpPr>
            <a:spLocks noGrp="1"/>
          </p:cNvSpPr>
          <p:nvPr>
            <p:ph type="body" sz="quarter" idx="16"/>
          </p:nvPr>
        </p:nvSpPr>
        <p:spPr>
          <a:xfrm>
            <a:off x="5783259" y="897692"/>
            <a:ext cx="2869035" cy="5104202"/>
          </a:xfrm>
        </p:spPr>
        <p:txBody>
          <a:bodyPr/>
          <a:lstStyle/>
          <a:p>
            <a:pPr marL="0" indent="0">
              <a:buNone/>
            </a:pPr>
            <a:r>
              <a:rPr lang="en-GB" sz="1200" dirty="0"/>
              <a:t>I wouldn’t ever have applied had I not been asked to and that was all down to having something to talk about, the exhibition being that something! So thank you for your hard work in putting it all together as none of what I have going on now would have happened without it! </a:t>
            </a:r>
          </a:p>
          <a:p>
            <a:pPr marL="0" indent="0">
              <a:buNone/>
            </a:pPr>
            <a:r>
              <a:rPr lang="en-GB" sz="1200" dirty="0"/>
              <a:t>I’ve recommended to other students to get involved with anything that comes up in the future as from chats/their posts online on social media they seem to want to gain work experience in design roles to aid finding employment but aren’t entirely sure how to go about it</a:t>
            </a:r>
            <a:r>
              <a:rPr lang="en-GB" sz="1200" b="1" dirty="0"/>
              <a:t>. There is also a lot of chat via social media about applying for design roles - what experiences to talk about and which category of design the degree falls into - something we talked about at the exhibition set up</a:t>
            </a:r>
            <a:r>
              <a:rPr lang="en-GB" sz="1200" dirty="0"/>
              <a:t> and one of the chats with Theo, Derek and Dawn on the day was about exactly that too, </a:t>
            </a:r>
            <a:r>
              <a:rPr lang="en-GB" sz="1200" b="1" dirty="0"/>
              <a:t>so from a student perspective there is definitely a need for more of this type of event to enable other students practical experiences and informal chats with tutors and writers of the modules! </a:t>
            </a:r>
            <a:r>
              <a:rPr lang="en-GB" sz="1200" dirty="0"/>
              <a:t>I look forward to hearing about the next one! </a:t>
            </a:r>
          </a:p>
          <a:p>
            <a:pPr marL="0" indent="0">
              <a:buNone/>
            </a:pPr>
            <a:r>
              <a:rPr lang="en-GB" sz="1200" dirty="0"/>
              <a:t>All the best Claire </a:t>
            </a:r>
          </a:p>
          <a:p>
            <a:pPr marL="0" indent="0">
              <a:buNone/>
            </a:pPr>
            <a:endParaRPr lang="en-GB" sz="1200" dirty="0"/>
          </a:p>
        </p:txBody>
      </p:sp>
      <p:sp>
        <p:nvSpPr>
          <p:cNvPr id="5" name="Title 4">
            <a:extLst>
              <a:ext uri="{FF2B5EF4-FFF2-40B4-BE49-F238E27FC236}">
                <a16:creationId xmlns:a16="http://schemas.microsoft.com/office/drawing/2014/main" id="{581DA642-AEA7-AC4A-95DD-7A7604E871C8}"/>
              </a:ext>
            </a:extLst>
          </p:cNvPr>
          <p:cNvSpPr>
            <a:spLocks noGrp="1"/>
          </p:cNvSpPr>
          <p:nvPr>
            <p:ph type="ctrTitle"/>
          </p:nvPr>
        </p:nvSpPr>
        <p:spPr/>
        <p:txBody>
          <a:bodyPr/>
          <a:lstStyle/>
          <a:p>
            <a:r>
              <a:rPr lang="en-GB" dirty="0"/>
              <a:t>Testimonial</a:t>
            </a:r>
          </a:p>
        </p:txBody>
      </p:sp>
    </p:spTree>
    <p:extLst>
      <p:ext uri="{BB962C8B-B14F-4D97-AF65-F5344CB8AC3E}">
        <p14:creationId xmlns:p14="http://schemas.microsoft.com/office/powerpoint/2010/main" val="1890977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6259-C1B4-4444-90BA-95C2737DC6BD}"/>
              </a:ext>
            </a:extLst>
          </p:cNvPr>
          <p:cNvSpPr>
            <a:spLocks noGrp="1"/>
          </p:cNvSpPr>
          <p:nvPr>
            <p:ph type="ctrTitle"/>
          </p:nvPr>
        </p:nvSpPr>
        <p:spPr/>
        <p:txBody>
          <a:bodyPr/>
          <a:lstStyle/>
          <a:p>
            <a:r>
              <a:rPr lang="en-GB" dirty="0"/>
              <a:t>Discussion</a:t>
            </a:r>
          </a:p>
        </p:txBody>
      </p:sp>
      <p:sp>
        <p:nvSpPr>
          <p:cNvPr id="3" name="Subtitle 2">
            <a:extLst>
              <a:ext uri="{FF2B5EF4-FFF2-40B4-BE49-F238E27FC236}">
                <a16:creationId xmlns:a16="http://schemas.microsoft.com/office/drawing/2014/main" id="{A2A888DD-37CE-CB43-8DC0-9646292D1C7C}"/>
              </a:ext>
            </a:extLst>
          </p:cNvPr>
          <p:cNvSpPr>
            <a:spLocks noGrp="1"/>
          </p:cNvSpPr>
          <p:nvPr>
            <p:ph type="subTitle" idx="1"/>
          </p:nvPr>
        </p:nvSpPr>
        <p:spPr>
          <a:xfrm>
            <a:off x="1775317" y="3823623"/>
            <a:ext cx="5400000" cy="249299"/>
          </a:xfrm>
        </p:spPr>
        <p:txBody>
          <a:bodyPr/>
          <a:lstStyle/>
          <a:p>
            <a:r>
              <a:rPr lang="en-GB" dirty="0"/>
              <a:t>Question for us and questions to you</a:t>
            </a:r>
          </a:p>
        </p:txBody>
      </p:sp>
    </p:spTree>
    <p:extLst>
      <p:ext uri="{BB962C8B-B14F-4D97-AF65-F5344CB8AC3E}">
        <p14:creationId xmlns:p14="http://schemas.microsoft.com/office/powerpoint/2010/main" val="573356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435107-BF92-294B-81A4-2C2E37D96BA8}"/>
              </a:ext>
            </a:extLst>
          </p:cNvPr>
          <p:cNvSpPr>
            <a:spLocks noGrp="1"/>
          </p:cNvSpPr>
          <p:nvPr>
            <p:ph type="body" sz="quarter" idx="15"/>
          </p:nvPr>
        </p:nvSpPr>
        <p:spPr>
          <a:xfrm>
            <a:off x="388801" y="1316181"/>
            <a:ext cx="8263493" cy="3137831"/>
          </a:xfrm>
        </p:spPr>
        <p:txBody>
          <a:bodyPr/>
          <a:lstStyle/>
          <a:p>
            <a:r>
              <a:rPr lang="en-GB" b="1" dirty="0"/>
              <a:t>10 min discussion on each Question with 1-2 min presentation of each group</a:t>
            </a:r>
          </a:p>
          <a:p>
            <a:pPr marL="342900" indent="-342900">
              <a:buFont typeface="+mj-lt"/>
              <a:buAutoNum type="arabicPeriod"/>
            </a:pPr>
            <a:r>
              <a:rPr lang="en-GB" dirty="0"/>
              <a:t>What are the opportunities in moving from module-thinking to qualification-thinking? </a:t>
            </a:r>
          </a:p>
          <a:p>
            <a:pPr marL="342900" indent="-342900">
              <a:buFont typeface="+mj-lt"/>
              <a:buAutoNum type="arabicPeriod"/>
            </a:pPr>
            <a:r>
              <a:rPr lang="en-GB" dirty="0"/>
              <a:t>What face-to-face or blended formats could work for you to engage students across a qualification? How can we better integrate face-to-face and online engagement?</a:t>
            </a:r>
          </a:p>
          <a:p>
            <a:pPr marL="342900" indent="-342900">
              <a:buFont typeface="+mj-lt"/>
              <a:buAutoNum type="arabicPeriod"/>
            </a:pPr>
            <a:r>
              <a:rPr lang="en-GB" dirty="0"/>
              <a:t>How can we generate relevant content for students to engage with at qualification level, or what content can students self-generate to engage the rest of the qualification?</a:t>
            </a:r>
          </a:p>
          <a:p>
            <a:pPr marL="342900" indent="-342900">
              <a:buFont typeface="+mj-lt"/>
              <a:buAutoNum type="arabicPeriod"/>
            </a:pPr>
            <a:r>
              <a:rPr lang="en-GB" dirty="0"/>
              <a:t>Use the set of cards provided to design an engagement event for your area.</a:t>
            </a:r>
          </a:p>
        </p:txBody>
      </p:sp>
      <p:sp>
        <p:nvSpPr>
          <p:cNvPr id="6" name="Text Placeholder 5">
            <a:extLst>
              <a:ext uri="{FF2B5EF4-FFF2-40B4-BE49-F238E27FC236}">
                <a16:creationId xmlns:a16="http://schemas.microsoft.com/office/drawing/2014/main" id="{C106F363-7F38-0141-94CE-C8E702BAC599}"/>
              </a:ext>
            </a:extLst>
          </p:cNvPr>
          <p:cNvSpPr>
            <a:spLocks noGrp="1"/>
          </p:cNvSpPr>
          <p:nvPr>
            <p:ph type="body" sz="quarter" idx="16"/>
          </p:nvPr>
        </p:nvSpPr>
        <p:spPr>
          <a:xfrm>
            <a:off x="388801" y="4814047"/>
            <a:ext cx="8263493" cy="1550916"/>
          </a:xfrm>
        </p:spPr>
        <p:txBody>
          <a:bodyPr/>
          <a:lstStyle/>
          <a:p>
            <a:r>
              <a:rPr lang="en-GB" dirty="0"/>
              <a:t>In groups, use Flip charts and Padlet to record discussion</a:t>
            </a:r>
          </a:p>
          <a:p>
            <a:r>
              <a:rPr lang="en-GB" dirty="0"/>
              <a:t>We have designed a set of Cards to facilitate parts of the discussion</a:t>
            </a:r>
          </a:p>
        </p:txBody>
      </p:sp>
      <p:sp>
        <p:nvSpPr>
          <p:cNvPr id="4" name="Title 3">
            <a:extLst>
              <a:ext uri="{FF2B5EF4-FFF2-40B4-BE49-F238E27FC236}">
                <a16:creationId xmlns:a16="http://schemas.microsoft.com/office/drawing/2014/main" id="{7FD476EB-AFD7-4A4F-9830-D7D139D2865B}"/>
              </a:ext>
            </a:extLst>
          </p:cNvPr>
          <p:cNvSpPr>
            <a:spLocks noGrp="1"/>
          </p:cNvSpPr>
          <p:nvPr>
            <p:ph type="ctrTitle"/>
          </p:nvPr>
        </p:nvSpPr>
        <p:spPr>
          <a:xfrm>
            <a:off x="432000" y="544317"/>
            <a:ext cx="1773318" cy="396977"/>
          </a:xfrm>
        </p:spPr>
        <p:txBody>
          <a:bodyPr/>
          <a:lstStyle/>
          <a:p>
            <a:r>
              <a:rPr lang="en-GB" dirty="0"/>
              <a:t>Over to you!</a:t>
            </a:r>
          </a:p>
        </p:txBody>
      </p:sp>
    </p:spTree>
    <p:extLst>
      <p:ext uri="{BB962C8B-B14F-4D97-AF65-F5344CB8AC3E}">
        <p14:creationId xmlns:p14="http://schemas.microsoft.com/office/powerpoint/2010/main" val="1574093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515861" y="3179701"/>
            <a:ext cx="7920773" cy="1495794"/>
          </a:xfrm>
        </p:spPr>
        <p:txBody>
          <a:bodyPr/>
          <a:lstStyle/>
          <a:p>
            <a:pPr algn="ctr"/>
            <a:r>
              <a:rPr lang="en-GB" dirty="0"/>
              <a:t>THANK YOU</a:t>
            </a:r>
            <a:br>
              <a:rPr lang="en-GB" dirty="0"/>
            </a:br>
            <a:r>
              <a:rPr lang="en-GB" dirty="0"/>
              <a:t>&amp;</a:t>
            </a:r>
            <a:br>
              <a:rPr lang="en-GB" dirty="0"/>
            </a:br>
            <a:r>
              <a:rPr lang="en-GB" dirty="0"/>
              <a:t>Q&amp;A</a:t>
            </a:r>
          </a:p>
        </p:txBody>
      </p:sp>
    </p:spTree>
    <p:extLst>
      <p:ext uri="{BB962C8B-B14F-4D97-AF65-F5344CB8AC3E}">
        <p14:creationId xmlns:p14="http://schemas.microsoft.com/office/powerpoint/2010/main" val="1126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C70D33-C5B2-43E8-99D5-8DCB64871E6F}"/>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C6B8D1F2-96C8-4665-96A7-1D05EA198779}"/>
              </a:ext>
            </a:extLst>
          </p:cNvPr>
          <p:cNvSpPr>
            <a:spLocks noGrp="1"/>
          </p:cNvSpPr>
          <p:nvPr>
            <p:ph type="body" sz="quarter" idx="12"/>
          </p:nvPr>
        </p:nvSpPr>
        <p:spPr/>
        <p:txBody>
          <a:bodyPr/>
          <a:lstStyle/>
          <a:p>
            <a:r>
              <a:rPr lang="en-GB" dirty="0"/>
              <a:t>Motivation</a:t>
            </a:r>
          </a:p>
        </p:txBody>
      </p:sp>
      <p:sp>
        <p:nvSpPr>
          <p:cNvPr id="4" name="Text Placeholder 3">
            <a:extLst>
              <a:ext uri="{FF2B5EF4-FFF2-40B4-BE49-F238E27FC236}">
                <a16:creationId xmlns:a16="http://schemas.microsoft.com/office/drawing/2014/main" id="{FF68EE43-8383-4952-A816-86A9A9EEA073}"/>
              </a:ext>
            </a:extLst>
          </p:cNvPr>
          <p:cNvSpPr>
            <a:spLocks noGrp="1"/>
          </p:cNvSpPr>
          <p:nvPr>
            <p:ph type="body" sz="quarter" idx="13"/>
          </p:nvPr>
        </p:nvSpPr>
        <p:spPr/>
        <p:txBody>
          <a:bodyPr/>
          <a:lstStyle/>
          <a:p>
            <a:r>
              <a:rPr lang="en-GB" dirty="0"/>
              <a:t>Listening to tutors and students</a:t>
            </a:r>
          </a:p>
        </p:txBody>
      </p:sp>
      <p:sp>
        <p:nvSpPr>
          <p:cNvPr id="5" name="Text Placeholder 4">
            <a:extLst>
              <a:ext uri="{FF2B5EF4-FFF2-40B4-BE49-F238E27FC236}">
                <a16:creationId xmlns:a16="http://schemas.microsoft.com/office/drawing/2014/main" id="{0D432058-C1BB-4813-9F23-2F54A94C5D62}"/>
              </a:ext>
            </a:extLst>
          </p:cNvPr>
          <p:cNvSpPr>
            <a:spLocks noGrp="1"/>
          </p:cNvSpPr>
          <p:nvPr>
            <p:ph type="body" sz="quarter" idx="14"/>
          </p:nvPr>
        </p:nvSpPr>
        <p:spPr/>
        <p:txBody>
          <a:bodyPr/>
          <a:lstStyle/>
          <a:p>
            <a:endParaRPr lang="en-GB"/>
          </a:p>
        </p:txBody>
      </p:sp>
      <p:sp>
        <p:nvSpPr>
          <p:cNvPr id="6" name="Text Placeholder 5">
            <a:extLst>
              <a:ext uri="{FF2B5EF4-FFF2-40B4-BE49-F238E27FC236}">
                <a16:creationId xmlns:a16="http://schemas.microsoft.com/office/drawing/2014/main" id="{739A5C85-5856-4ECD-A775-7ED7A726E4A4}"/>
              </a:ext>
            </a:extLst>
          </p:cNvPr>
          <p:cNvSpPr>
            <a:spLocks noGrp="1"/>
          </p:cNvSpPr>
          <p:nvPr>
            <p:ph type="body" sz="quarter" idx="15"/>
          </p:nvPr>
        </p:nvSpPr>
        <p:spPr/>
        <p:txBody>
          <a:bodyPr/>
          <a:lstStyle/>
          <a:p>
            <a:r>
              <a:rPr lang="en-GB" dirty="0"/>
              <a:t>Trying something different</a:t>
            </a:r>
          </a:p>
        </p:txBody>
      </p:sp>
      <p:sp>
        <p:nvSpPr>
          <p:cNvPr id="7" name="Text Placeholder 6">
            <a:extLst>
              <a:ext uri="{FF2B5EF4-FFF2-40B4-BE49-F238E27FC236}">
                <a16:creationId xmlns:a16="http://schemas.microsoft.com/office/drawing/2014/main" id="{64E88A49-04AE-4A27-9572-184460E2E995}"/>
              </a:ext>
            </a:extLst>
          </p:cNvPr>
          <p:cNvSpPr>
            <a:spLocks noGrp="1"/>
          </p:cNvSpPr>
          <p:nvPr>
            <p:ph type="body" sz="quarter" idx="16"/>
          </p:nvPr>
        </p:nvSpPr>
        <p:spPr>
          <a:xfrm>
            <a:off x="4772378" y="2162221"/>
            <a:ext cx="3207056" cy="360000"/>
          </a:xfrm>
        </p:spPr>
        <p:txBody>
          <a:bodyPr/>
          <a:lstStyle/>
          <a:p>
            <a:r>
              <a:rPr lang="en-GB" dirty="0"/>
              <a:t>With support from E&amp;I </a:t>
            </a:r>
            <a:r>
              <a:rPr lang="en-GB" dirty="0" err="1"/>
              <a:t>eSTEeM</a:t>
            </a:r>
            <a:r>
              <a:rPr lang="en-GB" dirty="0"/>
              <a:t> and MSQ</a:t>
            </a:r>
          </a:p>
        </p:txBody>
      </p:sp>
      <p:sp>
        <p:nvSpPr>
          <p:cNvPr id="8" name="Text Placeholder 7">
            <a:extLst>
              <a:ext uri="{FF2B5EF4-FFF2-40B4-BE49-F238E27FC236}">
                <a16:creationId xmlns:a16="http://schemas.microsoft.com/office/drawing/2014/main" id="{05A748D6-82DC-45CE-921A-5F3F16C06A2D}"/>
              </a:ext>
            </a:extLst>
          </p:cNvPr>
          <p:cNvSpPr>
            <a:spLocks noGrp="1"/>
          </p:cNvSpPr>
          <p:nvPr>
            <p:ph type="body" sz="quarter" idx="17"/>
          </p:nvPr>
        </p:nvSpPr>
        <p:spPr/>
        <p:txBody>
          <a:bodyPr/>
          <a:lstStyle/>
          <a:p>
            <a:endParaRPr lang="en-GB"/>
          </a:p>
        </p:txBody>
      </p:sp>
      <p:sp>
        <p:nvSpPr>
          <p:cNvPr id="9" name="Text Placeholder 8">
            <a:extLst>
              <a:ext uri="{FF2B5EF4-FFF2-40B4-BE49-F238E27FC236}">
                <a16:creationId xmlns:a16="http://schemas.microsoft.com/office/drawing/2014/main" id="{C9DC4DB6-CE52-4993-9613-778438C26A0A}"/>
              </a:ext>
            </a:extLst>
          </p:cNvPr>
          <p:cNvSpPr>
            <a:spLocks noGrp="1"/>
          </p:cNvSpPr>
          <p:nvPr>
            <p:ph type="body" sz="quarter" idx="18"/>
          </p:nvPr>
        </p:nvSpPr>
        <p:spPr/>
        <p:txBody>
          <a:bodyPr/>
          <a:lstStyle/>
          <a:p>
            <a:r>
              <a:rPr lang="en-GB" dirty="0"/>
              <a:t>Events and feedback</a:t>
            </a:r>
          </a:p>
        </p:txBody>
      </p:sp>
      <p:sp>
        <p:nvSpPr>
          <p:cNvPr id="10" name="Text Placeholder 9">
            <a:extLst>
              <a:ext uri="{FF2B5EF4-FFF2-40B4-BE49-F238E27FC236}">
                <a16:creationId xmlns:a16="http://schemas.microsoft.com/office/drawing/2014/main" id="{B53850B3-9EA2-4E4D-AAC8-0EE2CFDA7462}"/>
              </a:ext>
            </a:extLst>
          </p:cNvPr>
          <p:cNvSpPr>
            <a:spLocks noGrp="1"/>
          </p:cNvSpPr>
          <p:nvPr>
            <p:ph type="body" sz="quarter" idx="19"/>
          </p:nvPr>
        </p:nvSpPr>
        <p:spPr/>
        <p:txBody>
          <a:bodyPr/>
          <a:lstStyle/>
          <a:p>
            <a:r>
              <a:rPr lang="en-GB" dirty="0"/>
              <a:t>Numbers and impressions</a:t>
            </a:r>
          </a:p>
        </p:txBody>
      </p:sp>
      <p:sp>
        <p:nvSpPr>
          <p:cNvPr id="11" name="Text Placeholder 10">
            <a:extLst>
              <a:ext uri="{FF2B5EF4-FFF2-40B4-BE49-F238E27FC236}">
                <a16:creationId xmlns:a16="http://schemas.microsoft.com/office/drawing/2014/main" id="{049844AE-C233-4BE1-A195-7AA52B3C93C1}"/>
              </a:ext>
            </a:extLst>
          </p:cNvPr>
          <p:cNvSpPr>
            <a:spLocks noGrp="1"/>
          </p:cNvSpPr>
          <p:nvPr>
            <p:ph type="body" sz="quarter" idx="20"/>
          </p:nvPr>
        </p:nvSpPr>
        <p:spPr/>
        <p:txBody>
          <a:bodyPr/>
          <a:lstStyle/>
          <a:p>
            <a:endParaRPr lang="en-GB"/>
          </a:p>
        </p:txBody>
      </p:sp>
      <p:sp>
        <p:nvSpPr>
          <p:cNvPr id="12" name="Text Placeholder 11">
            <a:extLst>
              <a:ext uri="{FF2B5EF4-FFF2-40B4-BE49-F238E27FC236}">
                <a16:creationId xmlns:a16="http://schemas.microsoft.com/office/drawing/2014/main" id="{569DCAC6-141A-4FB8-996F-A26E3A348BC0}"/>
              </a:ext>
            </a:extLst>
          </p:cNvPr>
          <p:cNvSpPr>
            <a:spLocks noGrp="1"/>
          </p:cNvSpPr>
          <p:nvPr>
            <p:ph type="body" sz="quarter" idx="21"/>
          </p:nvPr>
        </p:nvSpPr>
        <p:spPr/>
        <p:txBody>
          <a:bodyPr/>
          <a:lstStyle/>
          <a:p>
            <a:r>
              <a:rPr lang="en-GB" dirty="0"/>
              <a:t>Discussion</a:t>
            </a:r>
          </a:p>
        </p:txBody>
      </p:sp>
      <p:sp>
        <p:nvSpPr>
          <p:cNvPr id="13" name="Text Placeholder 12">
            <a:extLst>
              <a:ext uri="{FF2B5EF4-FFF2-40B4-BE49-F238E27FC236}">
                <a16:creationId xmlns:a16="http://schemas.microsoft.com/office/drawing/2014/main" id="{154715F5-8DFE-467A-9D53-1FAA7D5ECA59}"/>
              </a:ext>
            </a:extLst>
          </p:cNvPr>
          <p:cNvSpPr>
            <a:spLocks noGrp="1"/>
          </p:cNvSpPr>
          <p:nvPr>
            <p:ph type="body" sz="quarter" idx="22"/>
          </p:nvPr>
        </p:nvSpPr>
        <p:spPr/>
        <p:txBody>
          <a:bodyPr/>
          <a:lstStyle/>
          <a:p>
            <a:r>
              <a:rPr lang="en-GB" dirty="0"/>
              <a:t>How we overcome the pay barrier to inclusion</a:t>
            </a:r>
          </a:p>
        </p:txBody>
      </p:sp>
      <p:sp>
        <p:nvSpPr>
          <p:cNvPr id="21" name="Title 20">
            <a:extLst>
              <a:ext uri="{FF2B5EF4-FFF2-40B4-BE49-F238E27FC236}">
                <a16:creationId xmlns:a16="http://schemas.microsoft.com/office/drawing/2014/main" id="{CA06B1DD-0C3B-4A0B-AB8B-AFA3E8DDCDBC}"/>
              </a:ext>
            </a:extLst>
          </p:cNvPr>
          <p:cNvSpPr>
            <a:spLocks noGrp="1"/>
          </p:cNvSpPr>
          <p:nvPr>
            <p:ph type="ctrTitle"/>
          </p:nvPr>
        </p:nvSpPr>
        <p:spPr>
          <a:xfrm>
            <a:off x="4232378" y="652488"/>
            <a:ext cx="1386757" cy="346468"/>
          </a:xfrm>
        </p:spPr>
        <p:txBody>
          <a:bodyPr/>
          <a:lstStyle/>
          <a:p>
            <a:endParaRPr lang="en-GB" sz="1600" dirty="0"/>
          </a:p>
        </p:txBody>
      </p:sp>
      <p:sp>
        <p:nvSpPr>
          <p:cNvPr id="27" name="Text Placeholder 18">
            <a:extLst>
              <a:ext uri="{FF2B5EF4-FFF2-40B4-BE49-F238E27FC236}">
                <a16:creationId xmlns:a16="http://schemas.microsoft.com/office/drawing/2014/main" id="{578A45C6-1EF2-45CE-AEED-9E4FFB953938}"/>
              </a:ext>
            </a:extLst>
          </p:cNvPr>
          <p:cNvSpPr txBox="1">
            <a:spLocks/>
          </p:cNvSpPr>
          <p:nvPr/>
        </p:nvSpPr>
        <p:spPr>
          <a:xfrm>
            <a:off x="4772378" y="5637339"/>
            <a:ext cx="3207056" cy="360000"/>
          </a:xfrm>
          <a:prstGeom prst="rect">
            <a:avLst/>
          </a:prstGeom>
        </p:spPr>
        <p:txBody>
          <a:bodyPr tIns="0" bIns="0"/>
          <a:lstStyle>
            <a:lvl1pPr marL="0" indent="0" algn="l" defTabSz="914400" rtl="0" eaLnBrk="1" latinLnBrk="0" hangingPunct="1">
              <a:lnSpc>
                <a:spcPct val="90000"/>
              </a:lnSpc>
              <a:spcBef>
                <a:spcPts val="1000"/>
              </a:spcBef>
              <a:buFont typeface="Arial" panose="020B0604020202020204" pitchFamily="34" charset="0"/>
              <a:buNone/>
              <a:defRPr sz="1000" b="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pic>
        <p:nvPicPr>
          <p:cNvPr id="28" name="Picture Placeholder 27">
            <a:extLst>
              <a:ext uri="{FF2B5EF4-FFF2-40B4-BE49-F238E27FC236}">
                <a16:creationId xmlns:a16="http://schemas.microsoft.com/office/drawing/2014/main" id="{768D4E2D-3C41-5C4B-B03A-E91879F5B61C}"/>
              </a:ext>
            </a:extLst>
          </p:cNvPr>
          <p:cNvPicPr>
            <a:picLocks noGrp="1" noChangeAspect="1"/>
          </p:cNvPicPr>
          <p:nvPr>
            <p:ph type="pic" sz="quarter" idx="29"/>
          </p:nvPr>
        </p:nvPicPr>
        <p:blipFill>
          <a:blip r:embed="rId2" cstate="screen">
            <a:extLst>
              <a:ext uri="{28A0092B-C50C-407E-A947-70E740481C1C}">
                <a14:useLocalDpi xmlns:a14="http://schemas.microsoft.com/office/drawing/2010/main"/>
              </a:ext>
            </a:extLst>
          </a:blip>
          <a:srcRect/>
          <a:stretch>
            <a:fillRect/>
          </a:stretch>
        </p:blipFill>
        <p:spPr>
          <a:xfrm rot="5400000">
            <a:off x="-1516063" y="1516063"/>
            <a:ext cx="6858001" cy="3825875"/>
          </a:xfrm>
        </p:spPr>
      </p:pic>
    </p:spTree>
    <p:extLst>
      <p:ext uri="{BB962C8B-B14F-4D97-AF65-F5344CB8AC3E}">
        <p14:creationId xmlns:p14="http://schemas.microsoft.com/office/powerpoint/2010/main" val="271011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40424-6985-437E-ACBF-82239C15C9F8}"/>
              </a:ext>
            </a:extLst>
          </p:cNvPr>
          <p:cNvSpPr>
            <a:spLocks noGrp="1"/>
          </p:cNvSpPr>
          <p:nvPr>
            <p:ph type="ctrTitle"/>
          </p:nvPr>
        </p:nvSpPr>
        <p:spPr>
          <a:xfrm>
            <a:off x="1775316" y="3179701"/>
            <a:ext cx="5400000" cy="498598"/>
          </a:xfrm>
        </p:spPr>
        <p:txBody>
          <a:bodyPr/>
          <a:lstStyle/>
          <a:p>
            <a:r>
              <a:rPr lang="en-GB" dirty="0"/>
              <a:t>Motivation</a:t>
            </a:r>
          </a:p>
        </p:txBody>
      </p:sp>
      <p:sp>
        <p:nvSpPr>
          <p:cNvPr id="5" name="Subtitle 4">
            <a:extLst>
              <a:ext uri="{FF2B5EF4-FFF2-40B4-BE49-F238E27FC236}">
                <a16:creationId xmlns:a16="http://schemas.microsoft.com/office/drawing/2014/main" id="{0A9DCF5E-5758-40C2-AFC2-A8B14B25EB32}"/>
              </a:ext>
            </a:extLst>
          </p:cNvPr>
          <p:cNvSpPr>
            <a:spLocks noGrp="1"/>
          </p:cNvSpPr>
          <p:nvPr>
            <p:ph type="subTitle" idx="1"/>
          </p:nvPr>
        </p:nvSpPr>
        <p:spPr>
          <a:xfrm>
            <a:off x="1775317" y="4186692"/>
            <a:ext cx="5400000" cy="249299"/>
          </a:xfrm>
        </p:spPr>
        <p:txBody>
          <a:bodyPr/>
          <a:lstStyle/>
          <a:p>
            <a:r>
              <a:rPr lang="en-GB" dirty="0"/>
              <a:t>Listening to tutors and students</a:t>
            </a:r>
          </a:p>
        </p:txBody>
      </p:sp>
    </p:spTree>
    <p:extLst>
      <p:ext uri="{BB962C8B-B14F-4D97-AF65-F5344CB8AC3E}">
        <p14:creationId xmlns:p14="http://schemas.microsoft.com/office/powerpoint/2010/main" val="3089440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028E4B2-DF4E-B64C-9385-4C2CBEAE1E95}"/>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t="-3158" b="-3158"/>
          <a:stretch/>
        </p:blipFill>
        <p:spPr>
          <a:xfrm>
            <a:off x="4434840" y="1469036"/>
            <a:ext cx="4217254" cy="4895929"/>
          </a:xfrm>
          <a:ln cmpd="thickThin">
            <a:solidFill>
              <a:schemeClr val="accent1"/>
            </a:solidFill>
          </a:ln>
        </p:spPr>
      </p:pic>
      <p:sp>
        <p:nvSpPr>
          <p:cNvPr id="9" name="Text Placeholder 8">
            <a:extLst>
              <a:ext uri="{FF2B5EF4-FFF2-40B4-BE49-F238E27FC236}">
                <a16:creationId xmlns:a16="http://schemas.microsoft.com/office/drawing/2014/main" id="{B3AD824B-63BB-5245-9D0D-30D7A7956A92}"/>
              </a:ext>
            </a:extLst>
          </p:cNvPr>
          <p:cNvSpPr>
            <a:spLocks noGrp="1"/>
          </p:cNvSpPr>
          <p:nvPr>
            <p:ph type="body" sz="quarter" idx="15"/>
          </p:nvPr>
        </p:nvSpPr>
        <p:spPr>
          <a:xfrm>
            <a:off x="388801" y="1469036"/>
            <a:ext cx="3855539" cy="4895930"/>
          </a:xfrm>
        </p:spPr>
        <p:txBody>
          <a:bodyPr/>
          <a:lstStyle/>
          <a:p>
            <a:pPr marL="285750" indent="-285750">
              <a:buFont typeface="Arial" panose="020B0604020202020204" pitchFamily="34" charset="0"/>
              <a:buChar char="•"/>
            </a:pPr>
            <a:r>
              <a:rPr lang="en-GB" dirty="0"/>
              <a:t>Shift in higher education culture to customer culture</a:t>
            </a:r>
          </a:p>
          <a:p>
            <a:pPr marL="285750" indent="-285750">
              <a:buFont typeface="Arial" panose="020B0604020202020204" pitchFamily="34" charset="0"/>
              <a:buChar char="•"/>
            </a:pPr>
            <a:r>
              <a:rPr lang="en-GB" dirty="0"/>
              <a:t>GTP </a:t>
            </a:r>
          </a:p>
          <a:p>
            <a:pPr marL="285750" indent="-285750">
              <a:buFont typeface="Arial" panose="020B0604020202020204" pitchFamily="34" charset="0"/>
              <a:buChar char="•"/>
            </a:pPr>
            <a:r>
              <a:rPr lang="en-GB" dirty="0"/>
              <a:t>Decreasing trust in tutor, breaking t-s relationship</a:t>
            </a:r>
          </a:p>
          <a:p>
            <a:pPr marL="285750" indent="-285750">
              <a:buFont typeface="Arial" panose="020B0604020202020204" pitchFamily="34" charset="0"/>
              <a:buChar char="•"/>
            </a:pPr>
            <a:r>
              <a:rPr lang="en-GB" dirty="0"/>
              <a:t>Attendance drop in face to face tutorials</a:t>
            </a:r>
          </a:p>
          <a:p>
            <a:pPr marL="285750" indent="-285750">
              <a:buFont typeface="Arial" panose="020B0604020202020204" pitchFamily="34" charset="0"/>
              <a:buChar char="•"/>
            </a:pPr>
            <a:r>
              <a:rPr lang="en-GB" dirty="0"/>
              <a:t>Demotivation for tutors and students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Qualification thinking</a:t>
            </a:r>
          </a:p>
          <a:p>
            <a:pPr marL="285750" indent="-285750">
              <a:buFont typeface="Arial" panose="020B0604020202020204" pitchFamily="34" charset="0"/>
              <a:buChar char="•"/>
            </a:pPr>
            <a:r>
              <a:rPr lang="en-GB" dirty="0"/>
              <a:t>Introduction of Study site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Sense of what it means to be / become a designer</a:t>
            </a:r>
          </a:p>
          <a:p>
            <a:endParaRPr lang="en-GB" dirty="0"/>
          </a:p>
        </p:txBody>
      </p:sp>
      <p:sp>
        <p:nvSpPr>
          <p:cNvPr id="4" name="Text Placeholder 3">
            <a:extLst>
              <a:ext uri="{FF2B5EF4-FFF2-40B4-BE49-F238E27FC236}">
                <a16:creationId xmlns:a16="http://schemas.microsoft.com/office/drawing/2014/main" id="{D08BACFF-7D9A-9740-94CB-47DFD0C45BAB}"/>
              </a:ext>
            </a:extLst>
          </p:cNvPr>
          <p:cNvSpPr>
            <a:spLocks noGrp="1"/>
          </p:cNvSpPr>
          <p:nvPr>
            <p:ph type="body" sz="quarter" idx="13"/>
          </p:nvPr>
        </p:nvSpPr>
        <p:spPr/>
        <p:txBody>
          <a:bodyPr numCol="1"/>
          <a:lstStyle/>
          <a:p>
            <a:r>
              <a:rPr lang="en-GB" dirty="0"/>
              <a:t>What is ‘support’ in supported open learning?</a:t>
            </a:r>
          </a:p>
        </p:txBody>
      </p:sp>
      <p:sp>
        <p:nvSpPr>
          <p:cNvPr id="7" name="Title 6">
            <a:extLst>
              <a:ext uri="{FF2B5EF4-FFF2-40B4-BE49-F238E27FC236}">
                <a16:creationId xmlns:a16="http://schemas.microsoft.com/office/drawing/2014/main" id="{1EBBC30F-C5FD-7F4F-8304-BE6ABDEF5AC8}"/>
              </a:ext>
            </a:extLst>
          </p:cNvPr>
          <p:cNvSpPr>
            <a:spLocks noGrp="1"/>
          </p:cNvSpPr>
          <p:nvPr>
            <p:ph type="ctrTitle"/>
          </p:nvPr>
        </p:nvSpPr>
        <p:spPr>
          <a:xfrm>
            <a:off x="432000" y="544317"/>
            <a:ext cx="2163716" cy="355671"/>
          </a:xfrm>
        </p:spPr>
        <p:txBody>
          <a:bodyPr/>
          <a:lstStyle/>
          <a:p>
            <a:r>
              <a:rPr lang="en-GB" dirty="0"/>
              <a:t>Tuition is broken</a:t>
            </a:r>
          </a:p>
        </p:txBody>
      </p:sp>
    </p:spTree>
    <p:extLst>
      <p:ext uri="{BB962C8B-B14F-4D97-AF65-F5344CB8AC3E}">
        <p14:creationId xmlns:p14="http://schemas.microsoft.com/office/powerpoint/2010/main" val="244435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4CDC0F-9173-EA4B-9DBD-895DEF15FB4D}"/>
              </a:ext>
            </a:extLst>
          </p:cNvPr>
          <p:cNvSpPr>
            <a:spLocks noGrp="1"/>
          </p:cNvSpPr>
          <p:nvPr>
            <p:ph type="ctrTitle"/>
          </p:nvPr>
        </p:nvSpPr>
        <p:spPr>
          <a:xfrm>
            <a:off x="1775316" y="3179701"/>
            <a:ext cx="5400000" cy="997196"/>
          </a:xfrm>
        </p:spPr>
        <p:txBody>
          <a:bodyPr/>
          <a:lstStyle/>
          <a:p>
            <a:r>
              <a:rPr lang="en-GB" dirty="0"/>
              <a:t>Trying something different</a:t>
            </a:r>
          </a:p>
        </p:txBody>
      </p:sp>
      <p:sp>
        <p:nvSpPr>
          <p:cNvPr id="7" name="Subtitle 6">
            <a:extLst>
              <a:ext uri="{FF2B5EF4-FFF2-40B4-BE49-F238E27FC236}">
                <a16:creationId xmlns:a16="http://schemas.microsoft.com/office/drawing/2014/main" id="{30C35A60-A902-3242-B5F9-0CD57879080F}"/>
              </a:ext>
            </a:extLst>
          </p:cNvPr>
          <p:cNvSpPr>
            <a:spLocks noGrp="1"/>
          </p:cNvSpPr>
          <p:nvPr>
            <p:ph type="subTitle" idx="1"/>
          </p:nvPr>
        </p:nvSpPr>
        <p:spPr>
          <a:xfrm>
            <a:off x="1775317" y="4186692"/>
            <a:ext cx="5400000" cy="249299"/>
          </a:xfrm>
        </p:spPr>
        <p:txBody>
          <a:bodyPr/>
          <a:lstStyle/>
          <a:p>
            <a:r>
              <a:rPr lang="en-GB" dirty="0"/>
              <a:t>With support from E&amp;I, </a:t>
            </a:r>
            <a:r>
              <a:rPr lang="en-GB" dirty="0" err="1"/>
              <a:t>eSTEeM</a:t>
            </a:r>
            <a:r>
              <a:rPr lang="en-GB" dirty="0"/>
              <a:t> and MSQ</a:t>
            </a:r>
          </a:p>
        </p:txBody>
      </p:sp>
    </p:spTree>
    <p:extLst>
      <p:ext uri="{BB962C8B-B14F-4D97-AF65-F5344CB8AC3E}">
        <p14:creationId xmlns:p14="http://schemas.microsoft.com/office/powerpoint/2010/main" val="237687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19F76A7-B3F1-0B42-B8FF-B50715BBC5A6}"/>
              </a:ext>
            </a:extLst>
          </p:cNvPr>
          <p:cNvSpPr>
            <a:spLocks noGrp="1"/>
          </p:cNvSpPr>
          <p:nvPr>
            <p:ph type="body" sz="quarter" idx="15"/>
          </p:nvPr>
        </p:nvSpPr>
        <p:spPr>
          <a:xfrm>
            <a:off x="388801" y="1612181"/>
            <a:ext cx="4469334" cy="2967152"/>
          </a:xfrm>
        </p:spPr>
        <p:txBody>
          <a:bodyPr numCol="1"/>
          <a:lstStyle/>
          <a:p>
            <a:pPr marL="285750" indent="-285750">
              <a:buFont typeface="Arial" panose="020B0604020202020204" pitchFamily="34" charset="0"/>
              <a:buChar char="•"/>
            </a:pPr>
            <a:r>
              <a:rPr lang="en-GB" dirty="0">
                <a:latin typeface="Arial" panose="020B0604020202020204" pitchFamily="34" charset="0"/>
                <a:ea typeface="Times New Roman" panose="02020603050405020304" pitchFamily="18" charset="0"/>
              </a:rPr>
              <a:t>Developing a Sense of Community has been shown to increase retention and progression</a:t>
            </a:r>
          </a:p>
          <a:p>
            <a:pPr marL="285750" indent="-285750">
              <a:buFont typeface="Arial" panose="020B0604020202020204" pitchFamily="34" charset="0"/>
              <a:buChar char="•"/>
            </a:pPr>
            <a:r>
              <a:rPr lang="en-GB" dirty="0">
                <a:latin typeface="Arial" panose="020B0604020202020204" pitchFamily="34" charset="0"/>
                <a:ea typeface="Times New Roman" panose="02020603050405020304" pitchFamily="18" charset="0"/>
              </a:rPr>
              <a:t>Pilot four innovative programme level blended engagement events </a:t>
            </a:r>
          </a:p>
          <a:p>
            <a:pPr marL="285750" indent="-285750">
              <a:buFont typeface="Arial" panose="020B0604020202020204" pitchFamily="34" charset="0"/>
              <a:buChar char="•"/>
            </a:pPr>
            <a:r>
              <a:rPr lang="en-GB" dirty="0">
                <a:latin typeface="Arial" panose="020B0604020202020204" pitchFamily="34" charset="0"/>
                <a:ea typeface="Times New Roman" panose="02020603050405020304" pitchFamily="18" charset="0"/>
              </a:rPr>
              <a:t>Evaluate how an emergent Community of Inquiry at Q-level facilitates retention and progression.</a:t>
            </a:r>
          </a:p>
          <a:p>
            <a:pPr marL="285750" indent="-285750">
              <a:buFont typeface="Arial" panose="020B0604020202020204" pitchFamily="34" charset="0"/>
              <a:buChar char="•"/>
            </a:pPr>
            <a:r>
              <a:rPr lang="en-GB" dirty="0">
                <a:latin typeface="Arial" panose="020B0604020202020204" pitchFamily="34" charset="0"/>
                <a:ea typeface="Times New Roman" panose="02020603050405020304" pitchFamily="18" charset="0"/>
              </a:rPr>
              <a:t>Initial pilots were funded by the School of Engineering and Innovation and will run across the 17J and 18B presentations of U101, T217, T218 and T317</a:t>
            </a:r>
          </a:p>
          <a:p>
            <a:pPr marL="285750" indent="-285750">
              <a:buFont typeface="Arial" panose="020B0604020202020204" pitchFamily="34" charset="0"/>
              <a:buChar char="•"/>
            </a:pPr>
            <a:r>
              <a:rPr lang="en-GB" dirty="0">
                <a:latin typeface="Arial" panose="020B0604020202020204" pitchFamily="34" charset="0"/>
                <a:ea typeface="Times New Roman" panose="02020603050405020304" pitchFamily="18" charset="0"/>
              </a:rPr>
              <a:t>Evaluation funded by </a:t>
            </a:r>
            <a:r>
              <a:rPr lang="en-GB" dirty="0" err="1">
                <a:latin typeface="Arial" panose="020B0604020202020204" pitchFamily="34" charset="0"/>
                <a:ea typeface="Times New Roman" panose="02020603050405020304" pitchFamily="18" charset="0"/>
              </a:rPr>
              <a:t>eSTEeM</a:t>
            </a:r>
            <a:endParaRPr lang="en-GB" dirty="0">
              <a:latin typeface="Arial" panose="020B0604020202020204" pitchFamily="34" charset="0"/>
              <a:ea typeface="Times New Roman" panose="02020603050405020304" pitchFamily="18" charset="0"/>
            </a:endParaRPr>
          </a:p>
          <a:p>
            <a:endParaRPr lang="en-GB" dirty="0"/>
          </a:p>
        </p:txBody>
      </p:sp>
      <p:sp>
        <p:nvSpPr>
          <p:cNvPr id="10" name="Text Placeholder 9">
            <a:extLst>
              <a:ext uri="{FF2B5EF4-FFF2-40B4-BE49-F238E27FC236}">
                <a16:creationId xmlns:a16="http://schemas.microsoft.com/office/drawing/2014/main" id="{307C47CF-D21B-C14D-A9CA-55127341D56D}"/>
              </a:ext>
            </a:extLst>
          </p:cNvPr>
          <p:cNvSpPr>
            <a:spLocks noGrp="1"/>
          </p:cNvSpPr>
          <p:nvPr>
            <p:ph type="body" sz="quarter" idx="16"/>
          </p:nvPr>
        </p:nvSpPr>
        <p:spPr>
          <a:xfrm>
            <a:off x="388801" y="5096655"/>
            <a:ext cx="7720879" cy="1577747"/>
          </a:xfrm>
        </p:spPr>
        <p:txBody>
          <a:bodyPr/>
          <a:lstStyle/>
          <a:p>
            <a:r>
              <a:rPr lang="en-GB" b="1" dirty="0"/>
              <a:t>Pilot 1: Cross-level Design Fair at OU campus.</a:t>
            </a:r>
          </a:p>
          <a:p>
            <a:r>
              <a:rPr lang="en-GB" b="1" dirty="0"/>
              <a:t>Pilot 2: Cross-level Design Field Trip to Design Museum in London</a:t>
            </a:r>
          </a:p>
          <a:p>
            <a:r>
              <a:rPr lang="en-GB" b="1" dirty="0"/>
              <a:t>Pilot 3: Cross-level Design workshop at Imperial War Museum, Manchester</a:t>
            </a:r>
          </a:p>
          <a:p>
            <a:r>
              <a:rPr lang="en-GB" b="1" dirty="0"/>
              <a:t>Pilot 4: Cross-level Talks: Designers Talking</a:t>
            </a:r>
          </a:p>
          <a:p>
            <a:r>
              <a:rPr lang="en-GB" b="1" dirty="0"/>
              <a:t>Pilot 5: Exhibition of student work</a:t>
            </a:r>
          </a:p>
          <a:p>
            <a:endParaRPr lang="en-GB" b="1" dirty="0"/>
          </a:p>
          <a:p>
            <a:endParaRPr lang="en-GB" b="1" dirty="0"/>
          </a:p>
        </p:txBody>
      </p:sp>
      <p:sp>
        <p:nvSpPr>
          <p:cNvPr id="7" name="Text Placeholder 6">
            <a:extLst>
              <a:ext uri="{FF2B5EF4-FFF2-40B4-BE49-F238E27FC236}">
                <a16:creationId xmlns:a16="http://schemas.microsoft.com/office/drawing/2014/main" id="{8846CFB8-40E6-AC47-8047-BBDE621D0760}"/>
              </a:ext>
            </a:extLst>
          </p:cNvPr>
          <p:cNvSpPr>
            <a:spLocks noGrp="1"/>
          </p:cNvSpPr>
          <p:nvPr>
            <p:ph type="body" sz="quarter" idx="13"/>
          </p:nvPr>
        </p:nvSpPr>
        <p:spPr>
          <a:xfrm>
            <a:off x="388801" y="1094859"/>
            <a:ext cx="7418105" cy="251999"/>
          </a:xfrm>
        </p:spPr>
        <p:txBody>
          <a:bodyPr/>
          <a:lstStyle/>
          <a:p>
            <a:r>
              <a:rPr lang="en-US" dirty="0"/>
              <a:t>Developing a sense of community through cross-level engagement in Q61 </a:t>
            </a:r>
            <a:endParaRPr lang="en-GB" dirty="0">
              <a:latin typeface="Arial" panose="020B0604020202020204" pitchFamily="34" charset="0"/>
              <a:ea typeface="Times New Roman" panose="02020603050405020304" pitchFamily="18" charset="0"/>
            </a:endParaRPr>
          </a:p>
        </p:txBody>
      </p:sp>
      <p:sp>
        <p:nvSpPr>
          <p:cNvPr id="6" name="Title 5">
            <a:extLst>
              <a:ext uri="{FF2B5EF4-FFF2-40B4-BE49-F238E27FC236}">
                <a16:creationId xmlns:a16="http://schemas.microsoft.com/office/drawing/2014/main" id="{2F51F79B-9018-4248-8625-D7316862ED2C}"/>
              </a:ext>
            </a:extLst>
          </p:cNvPr>
          <p:cNvSpPr>
            <a:spLocks noGrp="1"/>
          </p:cNvSpPr>
          <p:nvPr>
            <p:ph type="ctrTitle"/>
          </p:nvPr>
        </p:nvSpPr>
        <p:spPr>
          <a:xfrm>
            <a:off x="431999" y="544318"/>
            <a:ext cx="3105679" cy="355092"/>
          </a:xfrm>
        </p:spPr>
        <p:txBody>
          <a:bodyPr/>
          <a:lstStyle/>
          <a:p>
            <a:r>
              <a:rPr lang="en-GB" dirty="0" err="1"/>
              <a:t>eSTEeM</a:t>
            </a:r>
            <a:r>
              <a:rPr lang="en-GB" dirty="0"/>
              <a:t> + E&amp;I 2017-2018</a:t>
            </a:r>
          </a:p>
        </p:txBody>
      </p:sp>
      <p:pic>
        <p:nvPicPr>
          <p:cNvPr id="12" name="Picture 11">
            <a:extLst>
              <a:ext uri="{FF2B5EF4-FFF2-40B4-BE49-F238E27FC236}">
                <a16:creationId xmlns:a16="http://schemas.microsoft.com/office/drawing/2014/main" id="{4322F708-BAF9-064D-B916-D7F8D097325F}"/>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58135" y="1618624"/>
            <a:ext cx="3454400" cy="2590800"/>
          </a:xfrm>
          <a:prstGeom prst="rect">
            <a:avLst/>
          </a:prstGeom>
          <a:noFill/>
          <a:ln>
            <a:noFill/>
          </a:ln>
        </p:spPr>
      </p:pic>
    </p:spTree>
    <p:extLst>
      <p:ext uri="{BB962C8B-B14F-4D97-AF65-F5344CB8AC3E}">
        <p14:creationId xmlns:p14="http://schemas.microsoft.com/office/powerpoint/2010/main" val="138726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9B370D-3D57-554B-991E-A90C97FCDC99}"/>
              </a:ext>
            </a:extLst>
          </p:cNvPr>
          <p:cNvSpPr>
            <a:spLocks noGrp="1"/>
          </p:cNvSpPr>
          <p:nvPr>
            <p:ph type="body" sz="quarter" idx="15"/>
          </p:nvPr>
        </p:nvSpPr>
        <p:spPr>
          <a:xfrm>
            <a:off x="388801" y="1753848"/>
            <a:ext cx="3958347" cy="4611117"/>
          </a:xfrm>
        </p:spPr>
        <p:txBody>
          <a:bodyPr/>
          <a:lstStyle/>
          <a:p>
            <a:r>
              <a:rPr lang="en-GB" dirty="0"/>
              <a:t>Action research, design, pilot, evaluate improve and re-run or change</a:t>
            </a:r>
          </a:p>
          <a:p>
            <a:r>
              <a:rPr lang="en-GB" dirty="0"/>
              <a:t>Events designed and piloted by and with tutors and central staff</a:t>
            </a:r>
          </a:p>
          <a:p>
            <a:r>
              <a:rPr lang="en-GB" dirty="0"/>
              <a:t>Evaluated with tutors and students (qualitative and quantitative)</a:t>
            </a:r>
          </a:p>
          <a:p>
            <a:r>
              <a:rPr lang="en-GB" dirty="0"/>
              <a:t>Students loved Museum visit and exhibition of students work</a:t>
            </a:r>
          </a:p>
          <a:p>
            <a:r>
              <a:rPr lang="en-GB" dirty="0"/>
              <a:t>Suggested events in regions for 2018/2019</a:t>
            </a:r>
          </a:p>
        </p:txBody>
      </p:sp>
      <p:sp>
        <p:nvSpPr>
          <p:cNvPr id="4" name="Text Placeholder 3">
            <a:extLst>
              <a:ext uri="{FF2B5EF4-FFF2-40B4-BE49-F238E27FC236}">
                <a16:creationId xmlns:a16="http://schemas.microsoft.com/office/drawing/2014/main" id="{BE6FB842-C36E-214A-975D-4878D96C72F4}"/>
              </a:ext>
            </a:extLst>
          </p:cNvPr>
          <p:cNvSpPr>
            <a:spLocks noGrp="1"/>
          </p:cNvSpPr>
          <p:nvPr>
            <p:ph type="body" sz="quarter" idx="13"/>
          </p:nvPr>
        </p:nvSpPr>
        <p:spPr/>
        <p:txBody>
          <a:bodyPr/>
          <a:lstStyle/>
          <a:p>
            <a:r>
              <a:rPr lang="en-GB" dirty="0"/>
              <a:t>Re-run successful and Pilot other events</a:t>
            </a:r>
          </a:p>
        </p:txBody>
      </p:sp>
      <p:sp>
        <p:nvSpPr>
          <p:cNvPr id="5" name="Title 4">
            <a:extLst>
              <a:ext uri="{FF2B5EF4-FFF2-40B4-BE49-F238E27FC236}">
                <a16:creationId xmlns:a16="http://schemas.microsoft.com/office/drawing/2014/main" id="{80D75CDF-5199-9844-A0E7-E7BF0A9CE76F}"/>
              </a:ext>
            </a:extLst>
          </p:cNvPr>
          <p:cNvSpPr>
            <a:spLocks noGrp="1"/>
          </p:cNvSpPr>
          <p:nvPr>
            <p:ph type="ctrTitle"/>
          </p:nvPr>
        </p:nvSpPr>
        <p:spPr>
          <a:xfrm>
            <a:off x="431999" y="544317"/>
            <a:ext cx="1891475" cy="355672"/>
          </a:xfrm>
        </p:spPr>
        <p:txBody>
          <a:bodyPr/>
          <a:lstStyle/>
          <a:p>
            <a:r>
              <a:rPr lang="en-GB" dirty="0"/>
              <a:t>MSQ2018-2019</a:t>
            </a:r>
          </a:p>
        </p:txBody>
      </p:sp>
      <p:pic>
        <p:nvPicPr>
          <p:cNvPr id="6" name="Picture 5">
            <a:extLst>
              <a:ext uri="{FF2B5EF4-FFF2-40B4-BE49-F238E27FC236}">
                <a16:creationId xmlns:a16="http://schemas.microsoft.com/office/drawing/2014/main" id="{855860D8-CE18-9C4B-AFC8-BB6CB55C8D8A}"/>
              </a:ext>
            </a:extLst>
          </p:cNvPr>
          <p:cNvPicPr>
            <a:picLocks noChangeAspect="1"/>
          </p:cNvPicPr>
          <p:nvPr/>
        </p:nvPicPr>
        <p:blipFill>
          <a:blip r:embed="rId2"/>
          <a:stretch>
            <a:fillRect/>
          </a:stretch>
        </p:blipFill>
        <p:spPr>
          <a:xfrm>
            <a:off x="4633789" y="3133257"/>
            <a:ext cx="3173117" cy="2982730"/>
          </a:xfrm>
          <a:prstGeom prst="rect">
            <a:avLst/>
          </a:prstGeom>
        </p:spPr>
      </p:pic>
    </p:spTree>
    <p:extLst>
      <p:ext uri="{BB962C8B-B14F-4D97-AF65-F5344CB8AC3E}">
        <p14:creationId xmlns:p14="http://schemas.microsoft.com/office/powerpoint/2010/main" val="81115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2651E-A8E5-8847-A0E1-93366AFFFE93}"/>
              </a:ext>
            </a:extLst>
          </p:cNvPr>
          <p:cNvSpPr>
            <a:spLocks noGrp="1"/>
          </p:cNvSpPr>
          <p:nvPr>
            <p:ph type="ctrTitle"/>
          </p:nvPr>
        </p:nvSpPr>
        <p:spPr/>
        <p:txBody>
          <a:bodyPr/>
          <a:lstStyle/>
          <a:p>
            <a:r>
              <a:rPr lang="en-GB" dirty="0"/>
              <a:t>Events and feedback</a:t>
            </a:r>
          </a:p>
        </p:txBody>
      </p:sp>
      <p:sp>
        <p:nvSpPr>
          <p:cNvPr id="3" name="Subtitle 2">
            <a:extLst>
              <a:ext uri="{FF2B5EF4-FFF2-40B4-BE49-F238E27FC236}">
                <a16:creationId xmlns:a16="http://schemas.microsoft.com/office/drawing/2014/main" id="{CB9CD9F0-EE78-694B-99DF-AEBBF541AD6E}"/>
              </a:ext>
            </a:extLst>
          </p:cNvPr>
          <p:cNvSpPr>
            <a:spLocks noGrp="1"/>
          </p:cNvSpPr>
          <p:nvPr>
            <p:ph type="subTitle" idx="1"/>
          </p:nvPr>
        </p:nvSpPr>
        <p:spPr>
          <a:xfrm>
            <a:off x="1775316" y="3783280"/>
            <a:ext cx="5400000" cy="249299"/>
          </a:xfrm>
        </p:spPr>
        <p:txBody>
          <a:bodyPr/>
          <a:lstStyle/>
          <a:p>
            <a:r>
              <a:rPr lang="en-GB" dirty="0"/>
              <a:t>Numbers and impressions</a:t>
            </a:r>
          </a:p>
        </p:txBody>
      </p:sp>
    </p:spTree>
    <p:extLst>
      <p:ext uri="{BB962C8B-B14F-4D97-AF65-F5344CB8AC3E}">
        <p14:creationId xmlns:p14="http://schemas.microsoft.com/office/powerpoint/2010/main" val="255986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420CA8-85C1-B742-AF0B-F3091897F5A4}"/>
              </a:ext>
            </a:extLst>
          </p:cNvPr>
          <p:cNvSpPr>
            <a:spLocks noGrp="1"/>
          </p:cNvSpPr>
          <p:nvPr>
            <p:ph type="ctrTitle"/>
          </p:nvPr>
        </p:nvSpPr>
        <p:spPr>
          <a:xfrm>
            <a:off x="432000" y="23321"/>
            <a:ext cx="542361" cy="1749178"/>
          </a:xfrm>
        </p:spPr>
        <p:txBody>
          <a:bodyPr vert="vert270"/>
          <a:lstStyle/>
          <a:p>
            <a:r>
              <a:rPr lang="en-GB" dirty="0"/>
              <a:t>Events so far</a:t>
            </a:r>
          </a:p>
        </p:txBody>
      </p:sp>
      <p:pic>
        <p:nvPicPr>
          <p:cNvPr id="6" name="Picture 5">
            <a:extLst>
              <a:ext uri="{FF2B5EF4-FFF2-40B4-BE49-F238E27FC236}">
                <a16:creationId xmlns:a16="http://schemas.microsoft.com/office/drawing/2014/main" id="{F87EA6CB-76E5-5E4F-B848-EFDA487E1E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558" y="0"/>
            <a:ext cx="6263079" cy="6263079"/>
          </a:xfrm>
          <a:prstGeom prst="rect">
            <a:avLst/>
          </a:prstGeom>
        </p:spPr>
      </p:pic>
      <p:pic>
        <p:nvPicPr>
          <p:cNvPr id="8" name="Picture 7">
            <a:extLst>
              <a:ext uri="{FF2B5EF4-FFF2-40B4-BE49-F238E27FC236}">
                <a16:creationId xmlns:a16="http://schemas.microsoft.com/office/drawing/2014/main" id="{A12B00B3-CA03-BF49-B36F-8D169B8B82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50" y="2875543"/>
            <a:ext cx="2409709" cy="1807282"/>
          </a:xfrm>
          <a:prstGeom prst="rect">
            <a:avLst/>
          </a:prstGeom>
        </p:spPr>
      </p:pic>
      <p:pic>
        <p:nvPicPr>
          <p:cNvPr id="16" name="Picture 15">
            <a:extLst>
              <a:ext uri="{FF2B5EF4-FFF2-40B4-BE49-F238E27FC236}">
                <a16:creationId xmlns:a16="http://schemas.microsoft.com/office/drawing/2014/main" id="{DA6DE577-20A6-A748-AAC0-24FCA1CA79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664735" y="353207"/>
            <a:ext cx="2825646" cy="2119235"/>
          </a:xfrm>
          <a:prstGeom prst="rect">
            <a:avLst/>
          </a:prstGeom>
        </p:spPr>
      </p:pic>
      <p:pic>
        <p:nvPicPr>
          <p:cNvPr id="18" name="Picture 17">
            <a:extLst>
              <a:ext uri="{FF2B5EF4-FFF2-40B4-BE49-F238E27FC236}">
                <a16:creationId xmlns:a16="http://schemas.microsoft.com/office/drawing/2014/main" id="{405E5629-7453-9148-A798-2934C892CA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17941" y="1888761"/>
            <a:ext cx="2158583" cy="1618937"/>
          </a:xfrm>
          <a:prstGeom prst="rect">
            <a:avLst/>
          </a:prstGeom>
        </p:spPr>
      </p:pic>
      <p:pic>
        <p:nvPicPr>
          <p:cNvPr id="20" name="Picture 19">
            <a:extLst>
              <a:ext uri="{FF2B5EF4-FFF2-40B4-BE49-F238E27FC236}">
                <a16:creationId xmlns:a16="http://schemas.microsoft.com/office/drawing/2014/main" id="{761FAC1F-48E8-E34E-B259-64603A0DA4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82842" y="23321"/>
            <a:ext cx="1712585" cy="2283447"/>
          </a:xfrm>
          <a:prstGeom prst="rect">
            <a:avLst/>
          </a:prstGeom>
        </p:spPr>
      </p:pic>
      <p:pic>
        <p:nvPicPr>
          <p:cNvPr id="22" name="Picture 21">
            <a:extLst>
              <a:ext uri="{FF2B5EF4-FFF2-40B4-BE49-F238E27FC236}">
                <a16:creationId xmlns:a16="http://schemas.microsoft.com/office/drawing/2014/main" id="{358E8D4C-4148-0047-B633-5B8B60D0A7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7394826" y="5096092"/>
            <a:ext cx="2013609" cy="1510207"/>
          </a:xfrm>
          <a:prstGeom prst="rect">
            <a:avLst/>
          </a:prstGeom>
        </p:spPr>
      </p:pic>
      <p:pic>
        <p:nvPicPr>
          <p:cNvPr id="26" name="Picture 25">
            <a:extLst>
              <a:ext uri="{FF2B5EF4-FFF2-40B4-BE49-F238E27FC236}">
                <a16:creationId xmlns:a16="http://schemas.microsoft.com/office/drawing/2014/main" id="{CE42981E-3E64-C94C-8500-E644EBDF02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30931" y="4844391"/>
            <a:ext cx="2995261" cy="2119120"/>
          </a:xfrm>
          <a:prstGeom prst="rect">
            <a:avLst/>
          </a:prstGeom>
        </p:spPr>
      </p:pic>
      <p:pic>
        <p:nvPicPr>
          <p:cNvPr id="28" name="Picture 27">
            <a:extLst>
              <a:ext uri="{FF2B5EF4-FFF2-40B4-BE49-F238E27FC236}">
                <a16:creationId xmlns:a16="http://schemas.microsoft.com/office/drawing/2014/main" id="{704BF209-E159-DB43-9684-1628A6F8CD7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400000">
            <a:off x="2060721" y="5069108"/>
            <a:ext cx="2014567" cy="1510925"/>
          </a:xfrm>
          <a:prstGeom prst="rect">
            <a:avLst/>
          </a:prstGeom>
        </p:spPr>
      </p:pic>
      <p:cxnSp>
        <p:nvCxnSpPr>
          <p:cNvPr id="30" name="Straight Connector 29">
            <a:extLst>
              <a:ext uri="{FF2B5EF4-FFF2-40B4-BE49-F238E27FC236}">
                <a16:creationId xmlns:a16="http://schemas.microsoft.com/office/drawing/2014/main" id="{370215E0-3C16-FE4D-95F7-1680B1B31B7F}"/>
              </a:ext>
            </a:extLst>
          </p:cNvPr>
          <p:cNvCxnSpPr/>
          <p:nvPr/>
        </p:nvCxnSpPr>
        <p:spPr>
          <a:xfrm flipH="1">
            <a:off x="4679576" y="1196788"/>
            <a:ext cx="2338364" cy="43030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4D277DF-0C93-5342-AD26-9F7197AAC200}"/>
              </a:ext>
            </a:extLst>
          </p:cNvPr>
          <p:cNvCxnSpPr>
            <a:cxnSpLocks/>
          </p:cNvCxnSpPr>
          <p:nvPr/>
        </p:nvCxnSpPr>
        <p:spPr>
          <a:xfrm flipH="1" flipV="1">
            <a:off x="5848758" y="4504765"/>
            <a:ext cx="1797769" cy="33962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01C276D-DC6A-314B-9AE4-0FC7E88AAE50}"/>
              </a:ext>
            </a:extLst>
          </p:cNvPr>
          <p:cNvCxnSpPr/>
          <p:nvPr/>
        </p:nvCxnSpPr>
        <p:spPr>
          <a:xfrm flipV="1">
            <a:off x="5029200" y="4195482"/>
            <a:ext cx="240891" cy="648909"/>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4D0E9F-B585-7848-99DF-A73F3BFECCB5}"/>
              </a:ext>
            </a:extLst>
          </p:cNvPr>
          <p:cNvCxnSpPr/>
          <p:nvPr/>
        </p:nvCxnSpPr>
        <p:spPr>
          <a:xfrm flipH="1" flipV="1">
            <a:off x="4169576" y="2111188"/>
            <a:ext cx="2848363" cy="19558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94FE982-17FD-E249-BA99-0C8E8E93B23F}"/>
              </a:ext>
            </a:extLst>
          </p:cNvPr>
          <p:cNvCxnSpPr/>
          <p:nvPr/>
        </p:nvCxnSpPr>
        <p:spPr>
          <a:xfrm flipV="1">
            <a:off x="3340624" y="4674578"/>
            <a:ext cx="1010473" cy="142709"/>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242FA54-07EC-0C43-9DDB-224145D2F715}"/>
              </a:ext>
            </a:extLst>
          </p:cNvPr>
          <p:cNvCxnSpPr/>
          <p:nvPr/>
        </p:nvCxnSpPr>
        <p:spPr>
          <a:xfrm flipV="1">
            <a:off x="2334759" y="3630706"/>
            <a:ext cx="2530551" cy="148478"/>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9B9A8E-6EB0-D04C-B7F0-4567FD69CD7A}"/>
              </a:ext>
            </a:extLst>
          </p:cNvPr>
          <p:cNvCxnSpPr/>
          <p:nvPr/>
        </p:nvCxnSpPr>
        <p:spPr>
          <a:xfrm>
            <a:off x="3095427" y="2232530"/>
            <a:ext cx="533840" cy="615909"/>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379103"/>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resentation_Template_CLASSIC_UK.pptx" id="{9562D522-EB00-4448-BC42-7CB7B985618B}" vid="{49F4B1CE-738F-4650-BFBC-09418E76F449}"/>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resentation_Template_CLASSIC_UK.pptx" id="{9562D522-EB00-4448-BC42-7CB7B985618B}" vid="{74702F3D-C17C-4920-9B8C-63BC0B0ADEC0}"/>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resentation_Template_CLASSIC_UK.pptx" id="{9562D522-EB00-4448-BC42-7CB7B985618B}" vid="{9AD4FD3A-6B71-4044-8808-A6E3A5B7173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Standard_Template</Template>
  <TotalTime>7387</TotalTime>
  <Words>1803</Words>
  <Application>Microsoft Macintosh PowerPoint</Application>
  <PresentationFormat>On-screen Show (4:3)</PresentationFormat>
  <Paragraphs>295</Paragraphs>
  <Slides>18</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Times New Roman</vt:lpstr>
      <vt:lpstr>OU Title</vt:lpstr>
      <vt:lpstr>OU Section</vt:lpstr>
      <vt:lpstr>OU Layouts</vt:lpstr>
      <vt:lpstr>Time to think bigger? </vt:lpstr>
      <vt:lpstr>PowerPoint Presentation</vt:lpstr>
      <vt:lpstr>Motivation</vt:lpstr>
      <vt:lpstr>Tuition is broken</vt:lpstr>
      <vt:lpstr>Trying something different</vt:lpstr>
      <vt:lpstr>eSTEeM + E&amp;I 2017-2018</vt:lpstr>
      <vt:lpstr>MSQ2018-2019</vt:lpstr>
      <vt:lpstr>Events and feedback</vt:lpstr>
      <vt:lpstr>Events so far</vt:lpstr>
      <vt:lpstr>Engagement</vt:lpstr>
      <vt:lpstr>Quantitative feedback</vt:lpstr>
      <vt:lpstr>Qualitative feedback</vt:lpstr>
      <vt:lpstr>Challenges and Opportunities</vt:lpstr>
      <vt:lpstr>Exhibition of student work</vt:lpstr>
      <vt:lpstr>Testimonial</vt:lpstr>
      <vt:lpstr>Discussion</vt:lpstr>
      <vt:lpstr>Over to you!</vt:lpstr>
      <vt:lpstr>THANK YOU &amp; Q&amp;A</vt:lpstr>
    </vt:vector>
  </TitlesOfParts>
  <Company>The Open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Olivia.Acquah</dc:creator>
  <cp:lastModifiedBy>Nicole.Lotz</cp:lastModifiedBy>
  <cp:revision>167</cp:revision>
  <dcterms:created xsi:type="dcterms:W3CDTF">2018-02-08T11:39:18Z</dcterms:created>
  <dcterms:modified xsi:type="dcterms:W3CDTF">2019-05-13T15:14:28Z</dcterms:modified>
</cp:coreProperties>
</file>