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7" r:id="rId3"/>
  </p:sldMasterIdLst>
  <p:notesMasterIdLst>
    <p:notesMasterId r:id="rId20"/>
  </p:notesMasterIdLst>
  <p:sldIdLst>
    <p:sldId id="256" r:id="rId4"/>
    <p:sldId id="289" r:id="rId5"/>
    <p:sldId id="261" r:id="rId6"/>
    <p:sldId id="271" r:id="rId7"/>
    <p:sldId id="275" r:id="rId8"/>
    <p:sldId id="274" r:id="rId9"/>
    <p:sldId id="290" r:id="rId10"/>
    <p:sldId id="273" r:id="rId11"/>
    <p:sldId id="276" r:id="rId12"/>
    <p:sldId id="291" r:id="rId13"/>
    <p:sldId id="288" r:id="rId14"/>
    <p:sldId id="284" r:id="rId15"/>
    <p:sldId id="282" r:id="rId16"/>
    <p:sldId id="278" r:id="rId17"/>
    <p:sldId id="27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2" autoAdjust="0"/>
    <p:restoredTop sz="94759"/>
  </p:normalViewPr>
  <p:slideViewPr>
    <p:cSldViewPr snapToGrid="0">
      <p:cViewPr varScale="1">
        <p:scale>
          <a:sx n="94" d="100"/>
          <a:sy n="94" d="100"/>
        </p:scale>
        <p:origin x="10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71403-BEE8-CD4B-912A-B73014CFA1CC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BB6FD-7634-3D45-9A8F-173D6FDB9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899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BB6FD-7634-3D45-9A8F-173D6FDB9EA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41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BB6FD-7634-3D45-9A8F-173D6FDB9EA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65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68418F8-B52F-4661-8ABA-69BB3ADD66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861" y="2160001"/>
            <a:ext cx="7920773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2444CB2-243C-41A0-8F6C-F772E768A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861" y="3166992"/>
            <a:ext cx="792077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SUB TITLE IN HERE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24475ED-B6F3-4114-A316-943C1E2B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19" y="6431961"/>
            <a:ext cx="20574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C1F67E-6248-496F-8483-98A65C33F8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107" y="5538158"/>
            <a:ext cx="1508916" cy="10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1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me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44140" y="1288473"/>
            <a:ext cx="6007954" cy="50764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288473"/>
            <a:ext cx="2072459" cy="5076493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6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Graphs and graphics can be positioned over the grey box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E309A28-2C22-2D4B-9243-FF68689E73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899989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A34F04-A600-B24F-A4E6-2F9153CADF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507636" cy="35567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144966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1274618"/>
            <a:ext cx="4217254" cy="5090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274618"/>
            <a:ext cx="3855539" cy="5090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6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55C0FB3-CAE9-3A42-B569-2921716232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899989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13677D5-6F5B-8147-A3CB-A20B4EE5FB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507636" cy="35567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88327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1260764"/>
            <a:ext cx="4217254" cy="5104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260764"/>
            <a:ext cx="3855539" cy="2376222"/>
          </a:xfrm>
          <a:prstGeom prst="rect">
            <a:avLst/>
          </a:prstGeom>
        </p:spPr>
        <p:txBody>
          <a:bodyPr lIns="36000" tIns="36000" rIns="36000" bIns="36000" numCol="2"/>
          <a:lstStyle>
            <a:lvl1pPr marL="0" indent="0">
              <a:buNone/>
              <a:defRPr sz="16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Charts, graphs and graphics can be positioned over the grey box.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70E1B6-0ECF-4B89-8FAB-09D00538EB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800" y="3873242"/>
            <a:ext cx="3855539" cy="2486367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6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6CDE7AE-BEC9-4645-9D5C-B9358EE59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899989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F979BA-4DC3-F444-BC42-B5F095DA82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507636" cy="35567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611611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260765"/>
            <a:ext cx="2552519" cy="5104202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6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768777-3248-42B2-85F9-58D5B20C6E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030" y="1260764"/>
            <a:ext cx="2552519" cy="5104202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6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7E46CCE-0535-4E3E-9668-C3EC281E6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3259" y="1260761"/>
            <a:ext cx="2869035" cy="5104202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6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900005F-DF54-6A4D-B5EF-1C09FD4406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899989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B414E57-E756-4643-8DA5-256FB1731C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507636" cy="35567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749459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row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316182"/>
            <a:ext cx="8263493" cy="211281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6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Charts, graphs and graphics can be positioned over the grey box.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Body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7E46CCE-0535-4E3E-9668-C3EC281E6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801" y="3566179"/>
            <a:ext cx="8263493" cy="2798784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A4D2C39-7F0A-ED4B-921B-3755DD3602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899989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F6D6740-F246-6A42-870F-59A7404464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507636" cy="35567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63967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- turquois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406321-A4C9-4532-B695-2ECC82CCAE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1A37CB7-C061-4C30-8C0D-36C06AE611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3273375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FC8E3CA-4735-4448-B024-8A121DAD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7A647E4-605B-4961-B4D2-DBA8850930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36559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F192859-C46A-4829-96AF-7D408294B8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4ECEE5-5A94-4126-92B2-4FA9605C9D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38501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D79BA80-1E7F-4F47-AF07-7A70474A6C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81FAF16-A8F7-4BA6-B2B7-5BF7AFA61E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7794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turquois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406321-A4C9-4532-B695-2ECC82CCAE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1A37CB7-C061-4C30-8C0D-36C06AE611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93896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2698E74-DBB1-4C41-81D5-108634391B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2378" y="1176736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27D262DD-86D2-472F-9233-2CA4C4F3C4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72378" y="1176734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" name="Text Placeholder 31">
            <a:extLst>
              <a:ext uri="{FF2B5EF4-FFF2-40B4-BE49-F238E27FC236}">
                <a16:creationId xmlns:a16="http://schemas.microsoft.com/office/drawing/2014/main" id="{C0A8910E-3E33-41A3-816B-CD71BE1D50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72378" y="1445872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C7DBC2F-B4BA-4FA1-AC8F-C1FB5D329C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2378" y="1877243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E96BEFDD-99B7-4B7A-A883-501F05DEBE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72378" y="1877241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8F24DFEC-E082-454B-B5C3-50F1E1DD32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72378" y="2146379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3A914CD-C11D-48A8-88E1-538FBD1096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2378" y="2577750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03</a:t>
            </a:r>
          </a:p>
        </p:txBody>
      </p:sp>
      <p:sp>
        <p:nvSpPr>
          <p:cNvPr id="15" name="Text Placeholder 31">
            <a:extLst>
              <a:ext uri="{FF2B5EF4-FFF2-40B4-BE49-F238E27FC236}">
                <a16:creationId xmlns:a16="http://schemas.microsoft.com/office/drawing/2014/main" id="{5E5D34B7-01F5-4524-B815-3E8FD22045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2378" y="2577748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6" name="Text Placeholder 31">
            <a:extLst>
              <a:ext uri="{FF2B5EF4-FFF2-40B4-BE49-F238E27FC236}">
                <a16:creationId xmlns:a16="http://schemas.microsoft.com/office/drawing/2014/main" id="{745E9020-E3D4-4B2E-AF64-3BC2BA8099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2378" y="2846886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E31EB1E-53F8-4104-A8D0-0BEFB18961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32378" y="3278255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04</a:t>
            </a:r>
          </a:p>
        </p:txBody>
      </p:sp>
      <p:sp>
        <p:nvSpPr>
          <p:cNvPr id="18" name="Text Placeholder 31">
            <a:extLst>
              <a:ext uri="{FF2B5EF4-FFF2-40B4-BE49-F238E27FC236}">
                <a16:creationId xmlns:a16="http://schemas.microsoft.com/office/drawing/2014/main" id="{3DEAAE69-8D81-471C-A294-06DD17336F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2378" y="3278255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01E75DFE-469F-4162-BFD7-0AD3CC0605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72378" y="3547393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6FACADA-AE0B-4A02-B7FE-F03E903A200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2378" y="3978763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05</a:t>
            </a:r>
          </a:p>
        </p:txBody>
      </p:sp>
      <p:sp>
        <p:nvSpPr>
          <p:cNvPr id="21" name="Text Placeholder 31">
            <a:extLst>
              <a:ext uri="{FF2B5EF4-FFF2-40B4-BE49-F238E27FC236}">
                <a16:creationId xmlns:a16="http://schemas.microsoft.com/office/drawing/2014/main" id="{1BE90D09-E40F-4E07-8A6C-C34ECB3A0C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72378" y="3978762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2" name="Text Placeholder 31">
            <a:extLst>
              <a:ext uri="{FF2B5EF4-FFF2-40B4-BE49-F238E27FC236}">
                <a16:creationId xmlns:a16="http://schemas.microsoft.com/office/drawing/2014/main" id="{E8BCD20F-DF5A-4D1F-AB59-8992CCEB4E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72378" y="4247900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CA99EFB-8D03-4007-813F-E6174F0308E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378" y="4679271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06</a:t>
            </a:r>
          </a:p>
        </p:txBody>
      </p:sp>
      <p:sp>
        <p:nvSpPr>
          <p:cNvPr id="24" name="Text Placeholder 31">
            <a:extLst>
              <a:ext uri="{FF2B5EF4-FFF2-40B4-BE49-F238E27FC236}">
                <a16:creationId xmlns:a16="http://schemas.microsoft.com/office/drawing/2014/main" id="{75297938-8904-4A58-BECE-919189BAA5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72378" y="4679269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5" name="Text Placeholder 31">
            <a:extLst>
              <a:ext uri="{FF2B5EF4-FFF2-40B4-BE49-F238E27FC236}">
                <a16:creationId xmlns:a16="http://schemas.microsoft.com/office/drawing/2014/main" id="{EF1B2FF4-CFE5-4357-917A-0266982251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72378" y="4948407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ABF0E3-1A7E-434D-B96E-F3343B8E07D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82592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5039EFD-26D4-4EFF-80C8-2DEC577006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2378" y="770472"/>
            <a:ext cx="1044375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32" name="Slide Number Placeholder 8">
            <a:extLst>
              <a:ext uri="{FF2B5EF4-FFF2-40B4-BE49-F238E27FC236}">
                <a16:creationId xmlns:a16="http://schemas.microsoft.com/office/drawing/2014/main" id="{6FBBA16B-4607-4475-9AA9-35D51BE89C52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2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FF9A53DE-293F-4D46-94A3-8EB81742DF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079999"/>
            <a:ext cx="8220294" cy="5284967"/>
          </a:xfrm>
          <a:prstGeom prst="rect">
            <a:avLst/>
          </a:prstGeom>
        </p:spPr>
        <p:txBody>
          <a:bodyPr lIns="36000" tIns="36000" rIns="36000" bIns="36000" numCol="2" spcCol="360000"/>
          <a:lstStyle>
            <a:lvl1pPr marL="0" indent="0" algn="l" defTabSz="287993">
              <a:lnSpc>
                <a:spcPts val="1600"/>
              </a:lnSpc>
              <a:buNone/>
              <a:defRPr sz="1400"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00	Insert contents listing (2 columns)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C27E93-9FAE-EC4D-B647-08EB5CF886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507636" cy="35567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77805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899989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A22121-4331-41E2-B269-75755B8049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801" y="1330036"/>
            <a:ext cx="8263493" cy="5034930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6DCCA8-03EE-4B4A-907B-B871EFB71F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507636" cy="35567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027451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an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8601" y="1274618"/>
            <a:ext cx="8263493" cy="5090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597BA31-706E-0942-B504-302A8DA5F4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899989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69D967-D171-DC46-88DA-A231A7CD72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507636" cy="35567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494489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85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850A13-8E99-49E2-9165-C76685B082C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342" y="226559"/>
            <a:ext cx="838348" cy="57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9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ED99F8-E22C-4D15-85F7-8D466F90469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3932" y="200297"/>
            <a:ext cx="812841" cy="55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672" r:id="rId4"/>
    <p:sldLayoutId id="2147483670" r:id="rId5"/>
    <p:sldLayoutId id="2147483673" r:id="rId6"/>
    <p:sldLayoutId id="2147483674" r:id="rId7"/>
    <p:sldLayoutId id="2147483675" r:id="rId8"/>
    <p:sldLayoutId id="2147483676" r:id="rId9"/>
    <p:sldLayoutId id="214748367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iff"/><Relationship Id="rId3" Type="http://schemas.openxmlformats.org/officeDocument/2006/relationships/image" Target="../media/image24.jpeg"/><Relationship Id="rId7" Type="http://schemas.openxmlformats.org/officeDocument/2006/relationships/image" Target="../media/image28.tiff"/><Relationship Id="rId2" Type="http://schemas.openxmlformats.org/officeDocument/2006/relationships/hyperlink" Target="https://youtu.be/0HAbfUcgpkw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tiff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D35A2-212B-4253-8D50-FD1945F2B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861" y="2886158"/>
            <a:ext cx="7920773" cy="498598"/>
          </a:xfrm>
        </p:spPr>
        <p:txBody>
          <a:bodyPr/>
          <a:lstStyle/>
          <a:p>
            <a:r>
              <a:rPr lang="en-GB" dirty="0"/>
              <a:t>Everyone welcome!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11A33-AC46-4B11-BB79-109359491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861" y="4929115"/>
            <a:ext cx="7920774" cy="626838"/>
          </a:xfrm>
        </p:spPr>
        <p:txBody>
          <a:bodyPr/>
          <a:lstStyle/>
          <a:p>
            <a:r>
              <a:rPr lang="en-GB" dirty="0">
                <a:solidFill>
                  <a:schemeClr val="accent5"/>
                </a:solidFill>
              </a:rPr>
              <a:t>Nicole Lotz, Georgy Holden</a:t>
            </a:r>
          </a:p>
          <a:p>
            <a:r>
              <a:rPr lang="en-GB" dirty="0">
                <a:solidFill>
                  <a:schemeClr val="accent5"/>
                </a:solidFill>
              </a:rPr>
              <a:t>School of Engineering and Innovation, STEM, OU, UK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BD11A33-AC46-4B11-BB79-1093594918F3}"/>
              </a:ext>
            </a:extLst>
          </p:cNvPr>
          <p:cNvSpPr txBox="1">
            <a:spLocks/>
          </p:cNvSpPr>
          <p:nvPr/>
        </p:nvSpPr>
        <p:spPr>
          <a:xfrm>
            <a:off x="515861" y="6319825"/>
            <a:ext cx="2640294" cy="2579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89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20</a:t>
            </a:r>
            <a:r>
              <a:rPr lang="en-GB" baseline="30000" dirty="0"/>
              <a:t>th</a:t>
            </a:r>
            <a:r>
              <a:rPr lang="en-GB" dirty="0"/>
              <a:t>  November 2019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CD20D0-AE8D-A542-B05A-8D1CC130CB53}"/>
              </a:ext>
            </a:extLst>
          </p:cNvPr>
          <p:cNvSpPr/>
          <p:nvPr/>
        </p:nvSpPr>
        <p:spPr>
          <a:xfrm>
            <a:off x="515861" y="3499597"/>
            <a:ext cx="5530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Developing a sense of community through cross‐level engagement between staff and students in creative industries subjects</a:t>
            </a:r>
          </a:p>
        </p:txBody>
      </p:sp>
    </p:spTree>
    <p:extLst>
      <p:ext uri="{BB962C8B-B14F-4D97-AF65-F5344CB8AC3E}">
        <p14:creationId xmlns:p14="http://schemas.microsoft.com/office/powerpoint/2010/main" val="448630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D75CDF-5199-9844-A0E7-E7BF0A9CE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9" y="544317"/>
            <a:ext cx="5785921" cy="355672"/>
          </a:xfrm>
        </p:spPr>
        <p:txBody>
          <a:bodyPr/>
          <a:lstStyle/>
          <a:p>
            <a:r>
              <a:rPr lang="en-GB" dirty="0"/>
              <a:t>Virtual attendance (</a:t>
            </a:r>
            <a:r>
              <a:rPr lang="en-GB"/>
              <a:t>where possible)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72D85C-6302-A044-9557-FB2428FC8A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99" y="1086075"/>
            <a:ext cx="2780840" cy="522760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B4956E-7F96-804C-9679-ECA8A91080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959" y="1086074"/>
            <a:ext cx="2866041" cy="522760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767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420CA8-85C1-B742-AF0B-F3091897F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321"/>
            <a:ext cx="542361" cy="2717760"/>
          </a:xfrm>
        </p:spPr>
        <p:txBody>
          <a:bodyPr vert="vert270"/>
          <a:lstStyle/>
          <a:p>
            <a:r>
              <a:rPr lang="en-GB" dirty="0"/>
              <a:t>Where we have been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7EA6CB-76E5-5E4F-B848-EFDA487E1E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558" y="0"/>
            <a:ext cx="6263079" cy="62630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2B00B3-CA03-BF49-B36F-8D169B8B82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950" y="2875543"/>
            <a:ext cx="2409709" cy="18072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6DE577-20A6-A748-AAC0-24FCA1CA79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664735" y="353207"/>
            <a:ext cx="2825646" cy="21192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05E5629-7453-9148-A798-2934C892CA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941" y="1888761"/>
            <a:ext cx="2158583" cy="16189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61FAC1F-48E8-E34E-B259-64603A0DA4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842" y="23321"/>
            <a:ext cx="1712585" cy="22834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8E8D4C-4148-0047-B633-5B8B60D0A7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394826" y="5096092"/>
            <a:ext cx="2013609" cy="15102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E42981E-3E64-C94C-8500-E644EBDF02D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931" y="4844391"/>
            <a:ext cx="2995261" cy="21191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04BF209-E159-DB43-9684-1628A6F8CD7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60721" y="5069108"/>
            <a:ext cx="2014567" cy="1510925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70215E0-3C16-FE4D-95F7-1680B1B31B7F}"/>
              </a:ext>
            </a:extLst>
          </p:cNvPr>
          <p:cNvCxnSpPr/>
          <p:nvPr/>
        </p:nvCxnSpPr>
        <p:spPr>
          <a:xfrm flipH="1">
            <a:off x="4679576" y="1196788"/>
            <a:ext cx="2338364" cy="43030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D277DF-0C93-5342-AD26-9F7197AAC200}"/>
              </a:ext>
            </a:extLst>
          </p:cNvPr>
          <p:cNvCxnSpPr>
            <a:cxnSpLocks/>
          </p:cNvCxnSpPr>
          <p:nvPr/>
        </p:nvCxnSpPr>
        <p:spPr>
          <a:xfrm flipH="1" flipV="1">
            <a:off x="5848758" y="4504765"/>
            <a:ext cx="1797769" cy="33962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01C276D-DC6A-314B-9AE4-0FC7E88AAE50}"/>
              </a:ext>
            </a:extLst>
          </p:cNvPr>
          <p:cNvCxnSpPr/>
          <p:nvPr/>
        </p:nvCxnSpPr>
        <p:spPr>
          <a:xfrm flipV="1">
            <a:off x="5029200" y="4195482"/>
            <a:ext cx="240891" cy="648909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D4D0E9F-B585-7848-99DF-A73F3BFECCB5}"/>
              </a:ext>
            </a:extLst>
          </p:cNvPr>
          <p:cNvCxnSpPr/>
          <p:nvPr/>
        </p:nvCxnSpPr>
        <p:spPr>
          <a:xfrm flipH="1" flipV="1">
            <a:off x="4169576" y="2111188"/>
            <a:ext cx="2848363" cy="19558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94FE982-17FD-E249-BA99-0C8E8E93B23F}"/>
              </a:ext>
            </a:extLst>
          </p:cNvPr>
          <p:cNvCxnSpPr/>
          <p:nvPr/>
        </p:nvCxnSpPr>
        <p:spPr>
          <a:xfrm flipV="1">
            <a:off x="3340624" y="4674578"/>
            <a:ext cx="1010473" cy="142709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242FA54-07EC-0C43-9DDB-224145D2F715}"/>
              </a:ext>
            </a:extLst>
          </p:cNvPr>
          <p:cNvCxnSpPr/>
          <p:nvPr/>
        </p:nvCxnSpPr>
        <p:spPr>
          <a:xfrm flipV="1">
            <a:off x="2334759" y="3630706"/>
            <a:ext cx="2530551" cy="14847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49B9A8E-6EB0-D04C-B7F0-4567FD69CD7A}"/>
              </a:ext>
            </a:extLst>
          </p:cNvPr>
          <p:cNvCxnSpPr/>
          <p:nvPr/>
        </p:nvCxnSpPr>
        <p:spPr>
          <a:xfrm>
            <a:off x="3095427" y="2232530"/>
            <a:ext cx="533840" cy="615909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564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EFB471-5D40-4C43-B56B-9358024EB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9" y="544317"/>
            <a:ext cx="3413859" cy="355672"/>
          </a:xfrm>
        </p:spPr>
        <p:txBody>
          <a:bodyPr/>
          <a:lstStyle/>
          <a:p>
            <a:r>
              <a:rPr lang="en-GB" dirty="0"/>
              <a:t>Exhibition of student work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0501F873-DE4F-EF4E-9CCB-545F4B5D7F4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6472" y="4513960"/>
            <a:ext cx="3466532" cy="237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CD770E-BB20-2242-B381-2BFAB86FBD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776" y="1898362"/>
            <a:ext cx="3207224" cy="24054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6C79E5-504B-7F4D-8723-FBD56F2C25B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942" y="2428396"/>
            <a:ext cx="3643952" cy="17056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68A094-D24E-BA42-9A68-87A69D927A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22" y="1159512"/>
            <a:ext cx="2053806" cy="28342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7E9B53-9355-6147-AA98-1207C24FEC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0911" y="1159512"/>
            <a:ext cx="1270000" cy="88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14FB2E-78BF-3945-9C9E-F0EF240D2A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5279" y="1159512"/>
            <a:ext cx="1270000" cy="889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DE09B3C-F9F2-1849-A685-F8CD73B85D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45036" y="3046150"/>
            <a:ext cx="1082988" cy="8122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FD07BB4-57F3-BB48-8BE9-9F9C206338C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776" y="4513960"/>
            <a:ext cx="3207224" cy="2405418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EEDC2EA-3983-054A-8D05-0955F2762BC5}"/>
              </a:ext>
            </a:extLst>
          </p:cNvPr>
          <p:cNvCxnSpPr>
            <a:cxnSpLocks/>
          </p:cNvCxnSpPr>
          <p:nvPr/>
        </p:nvCxnSpPr>
        <p:spPr>
          <a:xfrm>
            <a:off x="4238388" y="563342"/>
            <a:ext cx="1" cy="3176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80736D6-8A9C-974E-9C73-BEC34C7BB245}"/>
              </a:ext>
            </a:extLst>
          </p:cNvPr>
          <p:cNvCxnSpPr>
            <a:cxnSpLocks/>
          </p:cNvCxnSpPr>
          <p:nvPr/>
        </p:nvCxnSpPr>
        <p:spPr>
          <a:xfrm>
            <a:off x="5431811" y="2003360"/>
            <a:ext cx="34119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306BEFD-400A-DC48-B7AF-808E9D026601}"/>
              </a:ext>
            </a:extLst>
          </p:cNvPr>
          <p:cNvCxnSpPr>
            <a:cxnSpLocks/>
          </p:cNvCxnSpPr>
          <p:nvPr/>
        </p:nvCxnSpPr>
        <p:spPr>
          <a:xfrm>
            <a:off x="5602407" y="3975265"/>
            <a:ext cx="1" cy="3176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825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2651E-A8E5-8847-A0E1-93366AFFFE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Feedback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9CD9F0-EE78-694B-99DF-AEBBF541AD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316" y="3783280"/>
            <a:ext cx="5400000" cy="249299"/>
          </a:xfrm>
        </p:spPr>
        <p:txBody>
          <a:bodyPr/>
          <a:lstStyle/>
          <a:p>
            <a:r>
              <a:rPr lang="en-GB" dirty="0"/>
              <a:t>Numbers and impressions</a:t>
            </a:r>
          </a:p>
        </p:txBody>
      </p:sp>
    </p:spTree>
    <p:extLst>
      <p:ext uri="{BB962C8B-B14F-4D97-AF65-F5344CB8AC3E}">
        <p14:creationId xmlns:p14="http://schemas.microsoft.com/office/powerpoint/2010/main" val="3631176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F9FD8CA-F99F-1A44-8CD1-38CDB15F1F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614282"/>
              </p:ext>
            </p:extLst>
          </p:nvPr>
        </p:nvGraphicFramePr>
        <p:xfrm>
          <a:off x="431999" y="1047939"/>
          <a:ext cx="8187565" cy="5162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277">
                  <a:extLst>
                    <a:ext uri="{9D8B030D-6E8A-4147-A177-3AD203B41FA5}">
                      <a16:colId xmlns:a16="http://schemas.microsoft.com/office/drawing/2014/main" val="3471312268"/>
                    </a:ext>
                  </a:extLst>
                </a:gridCol>
                <a:gridCol w="483661">
                  <a:extLst>
                    <a:ext uri="{9D8B030D-6E8A-4147-A177-3AD203B41FA5}">
                      <a16:colId xmlns:a16="http://schemas.microsoft.com/office/drawing/2014/main" val="4030648964"/>
                    </a:ext>
                  </a:extLst>
                </a:gridCol>
                <a:gridCol w="483661">
                  <a:extLst>
                    <a:ext uri="{9D8B030D-6E8A-4147-A177-3AD203B41FA5}">
                      <a16:colId xmlns:a16="http://schemas.microsoft.com/office/drawing/2014/main" val="3229223356"/>
                    </a:ext>
                  </a:extLst>
                </a:gridCol>
                <a:gridCol w="483661">
                  <a:extLst>
                    <a:ext uri="{9D8B030D-6E8A-4147-A177-3AD203B41FA5}">
                      <a16:colId xmlns:a16="http://schemas.microsoft.com/office/drawing/2014/main" val="2647550774"/>
                    </a:ext>
                  </a:extLst>
                </a:gridCol>
                <a:gridCol w="483661">
                  <a:extLst>
                    <a:ext uri="{9D8B030D-6E8A-4147-A177-3AD203B41FA5}">
                      <a16:colId xmlns:a16="http://schemas.microsoft.com/office/drawing/2014/main" val="2836786161"/>
                    </a:ext>
                  </a:extLst>
                </a:gridCol>
                <a:gridCol w="483661">
                  <a:extLst>
                    <a:ext uri="{9D8B030D-6E8A-4147-A177-3AD203B41FA5}">
                      <a16:colId xmlns:a16="http://schemas.microsoft.com/office/drawing/2014/main" val="4185265536"/>
                    </a:ext>
                  </a:extLst>
                </a:gridCol>
                <a:gridCol w="483661">
                  <a:extLst>
                    <a:ext uri="{9D8B030D-6E8A-4147-A177-3AD203B41FA5}">
                      <a16:colId xmlns:a16="http://schemas.microsoft.com/office/drawing/2014/main" val="4079767486"/>
                    </a:ext>
                  </a:extLst>
                </a:gridCol>
                <a:gridCol w="483661">
                  <a:extLst>
                    <a:ext uri="{9D8B030D-6E8A-4147-A177-3AD203B41FA5}">
                      <a16:colId xmlns:a16="http://schemas.microsoft.com/office/drawing/2014/main" val="4120667902"/>
                    </a:ext>
                  </a:extLst>
                </a:gridCol>
                <a:gridCol w="483661">
                  <a:extLst>
                    <a:ext uri="{9D8B030D-6E8A-4147-A177-3AD203B41FA5}">
                      <a16:colId xmlns:a16="http://schemas.microsoft.com/office/drawing/2014/main" val="1349242784"/>
                    </a:ext>
                  </a:extLst>
                </a:gridCol>
              </a:tblGrid>
              <a:tr h="445869">
                <a:tc>
                  <a:txBody>
                    <a:bodyPr/>
                    <a:lstStyle/>
                    <a:p>
                      <a:r>
                        <a:rPr lang="en-GB" sz="1200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BF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GL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560858"/>
                  </a:ext>
                </a:extLst>
              </a:tr>
              <a:tr h="29548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understood the purpose of the event.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076719"/>
                  </a:ext>
                </a:extLst>
              </a:tr>
              <a:tr h="29548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was appropriately challenged by the event.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869768"/>
                  </a:ext>
                </a:extLst>
              </a:tr>
              <a:tr h="29548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was inspired by the event activities and discussions.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908989"/>
                  </a:ext>
                </a:extLst>
              </a:tr>
              <a:tr h="29548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will be able to apply what I learned.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402224"/>
                  </a:ext>
                </a:extLst>
              </a:tr>
              <a:tr h="4394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My learning was enhanced by the knowledge of the facilitator(s).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930278"/>
                  </a:ext>
                </a:extLst>
              </a:tr>
              <a:tr h="4394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found the facilitator(s) approachable and welcoming.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262340"/>
                  </a:ext>
                </a:extLst>
              </a:tr>
              <a:tr h="4394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 was easy for me to get actively involved during the session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960879"/>
                  </a:ext>
                </a:extLst>
              </a:tr>
              <a:tr h="29548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was comfortable with the duration of the session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199932"/>
                  </a:ext>
                </a:extLst>
              </a:tr>
              <a:tr h="29548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was well engaged during the event.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289587"/>
                  </a:ext>
                </a:extLst>
              </a:tr>
              <a:tr h="4394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was given ample opportunity to get answers to my questions.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225011"/>
                  </a:ext>
                </a:extLst>
              </a:tr>
              <a:tr h="4394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was given ample opportunity to network with others.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047176"/>
                  </a:ext>
                </a:extLst>
              </a:tr>
              <a:tr h="4394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was given ample opportunity to demonstrate my skills.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628468"/>
                  </a:ext>
                </a:extLst>
              </a:tr>
              <a:tr h="29548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 was pleased with the venue.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474496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B531B664-C110-6243-AE75-D9225FBD1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544317"/>
            <a:ext cx="2916318" cy="343189"/>
          </a:xfrm>
        </p:spPr>
        <p:txBody>
          <a:bodyPr/>
          <a:lstStyle/>
          <a:p>
            <a:r>
              <a:rPr lang="en-GB" dirty="0"/>
              <a:t>Quantitative feedback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013916-2E2D-524B-81E2-B7B509B49280}"/>
              </a:ext>
            </a:extLst>
          </p:cNvPr>
          <p:cNvSpPr txBox="1"/>
          <p:nvPr/>
        </p:nvSpPr>
        <p:spPr>
          <a:xfrm>
            <a:off x="3859306" y="518174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 strongly disagree </a:t>
            </a:r>
            <a:r>
              <a:rPr lang="en-GB" dirty="0"/>
              <a:t>--- </a:t>
            </a:r>
            <a:r>
              <a:rPr lang="en-GB" dirty="0">
                <a:solidFill>
                  <a:srgbClr val="00B050"/>
                </a:solidFill>
              </a:rPr>
              <a:t>5 strongly agree </a:t>
            </a:r>
          </a:p>
        </p:txBody>
      </p:sp>
    </p:spTree>
    <p:extLst>
      <p:ext uri="{BB962C8B-B14F-4D97-AF65-F5344CB8AC3E}">
        <p14:creationId xmlns:p14="http://schemas.microsoft.com/office/powerpoint/2010/main" val="2325944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C97E411-C132-9F42-996C-20918C738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9" y="544317"/>
            <a:ext cx="4849685" cy="355672"/>
          </a:xfrm>
        </p:spPr>
        <p:txBody>
          <a:bodyPr/>
          <a:lstStyle/>
          <a:p>
            <a:r>
              <a:rPr lang="en-GB" dirty="0"/>
              <a:t>What participants said: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8A9F4B8-A8B9-1646-9DC5-D574DFC89F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01" y="1316182"/>
            <a:ext cx="8263493" cy="51222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Confidence</a:t>
            </a:r>
          </a:p>
          <a:p>
            <a:r>
              <a:rPr lang="en-GB" dirty="0"/>
              <a:t>Without the event to encourage me, I doubt I would have come to visit the museum, and that would have been such a shame. Thank you for organising!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Motivation</a:t>
            </a:r>
          </a:p>
          <a:p>
            <a:r>
              <a:rPr lang="en-GB" dirty="0"/>
              <a:t>Thank you and everyone that made it happen. Getting to meet you all and getting to share a bit of the OU experience with my peers was wonderful and highly motivating. </a:t>
            </a:r>
          </a:p>
          <a:p>
            <a:r>
              <a:rPr lang="en-GB" dirty="0"/>
              <a:t>Meeting the module/design innovation team  'for real' was marvellous. Talking with other OU students inspired me. I feel motivated after this group event. Will attend in future. Thank you too.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Informality and networking</a:t>
            </a:r>
          </a:p>
          <a:p>
            <a:r>
              <a:rPr lang="en-GB" dirty="0"/>
              <a:t>Interesting event, but I found the talk a little long. It was interesting, but I found it a pity that I didn’t get to see more of the museum.</a:t>
            </a:r>
          </a:p>
          <a:p>
            <a:r>
              <a:rPr lang="en-GB" dirty="0"/>
              <a:t>Annotated form: 'Massively agree' to 'opportunity to network with others’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Beyond students</a:t>
            </a:r>
          </a:p>
          <a:p>
            <a:r>
              <a:rPr lang="en-GB" dirty="0"/>
              <a:t>I found event on Eventbrite. Hope the plastic fantastic will be a driving force for OU, and gain traction with students, and public (eventually)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5760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D8A04-935C-4320-8757-9C02B0901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861" y="3179701"/>
            <a:ext cx="7920773" cy="1495794"/>
          </a:xfrm>
        </p:spPr>
        <p:txBody>
          <a:bodyPr/>
          <a:lstStyle/>
          <a:p>
            <a:pPr algn="ctr"/>
            <a:r>
              <a:rPr lang="en-GB" dirty="0"/>
              <a:t>THANK YOU</a:t>
            </a:r>
            <a:br>
              <a:rPr lang="en-GB" dirty="0"/>
            </a:br>
            <a:r>
              <a:rPr lang="en-GB" dirty="0"/>
              <a:t>&amp;</a:t>
            </a:r>
            <a:br>
              <a:rPr lang="en-GB" dirty="0"/>
            </a:br>
            <a:r>
              <a:rPr lang="en-GB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12620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9F9AD42-BA8D-6540-A436-1DCE9ADAD90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35475" y="1274763"/>
            <a:ext cx="4216400" cy="2970212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F40BA0-6F42-CD44-8E9E-8538F3FF52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4840" y="4659262"/>
            <a:ext cx="4217254" cy="1755186"/>
          </a:xfrm>
        </p:spPr>
        <p:txBody>
          <a:bodyPr/>
          <a:lstStyle/>
          <a:p>
            <a:r>
              <a:rPr lang="en-GB" dirty="0"/>
              <a:t>Senior Lecturer in Design</a:t>
            </a:r>
          </a:p>
          <a:p>
            <a:r>
              <a:rPr lang="en-GB" dirty="0"/>
              <a:t>Module Chair for U101 Design Thinking</a:t>
            </a:r>
          </a:p>
          <a:p>
            <a:r>
              <a:rPr lang="en-GB" dirty="0"/>
              <a:t>12 years at OU</a:t>
            </a:r>
          </a:p>
          <a:p>
            <a:r>
              <a:rPr lang="en-GB" dirty="0"/>
              <a:t>Athena SWAN Chair</a:t>
            </a:r>
          </a:p>
          <a:p>
            <a:r>
              <a:rPr lang="en-GB" dirty="0"/>
              <a:t>2 young children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DAC402-9EB7-394E-9D1E-54C9B8E589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That’s us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BF6ECB1-00E9-EF40-A6F9-BE7E50821927}"/>
              </a:ext>
            </a:extLst>
          </p:cNvPr>
          <p:cNvSpPr txBox="1">
            <a:spLocks/>
          </p:cNvSpPr>
          <p:nvPr/>
        </p:nvSpPr>
        <p:spPr>
          <a:xfrm>
            <a:off x="463341" y="4659262"/>
            <a:ext cx="4217254" cy="1755186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Senior Lecturer in Design and Innovation</a:t>
            </a:r>
          </a:p>
          <a:p>
            <a:r>
              <a:rPr lang="en-GB" dirty="0"/>
              <a:t>Qualification lead</a:t>
            </a:r>
          </a:p>
          <a:p>
            <a:r>
              <a:rPr lang="en-GB" dirty="0"/>
              <a:t>30+ years at OU</a:t>
            </a:r>
          </a:p>
          <a:p>
            <a:r>
              <a:rPr lang="en-GB" dirty="0"/>
              <a:t>Also AL</a:t>
            </a:r>
          </a:p>
          <a:p>
            <a:r>
              <a:rPr lang="en-GB" dirty="0"/>
              <a:t>2 grown up children I elderly mother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63B5B4-13C0-D046-8B45-6DF24FA68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567" y="1033603"/>
            <a:ext cx="2240747" cy="32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6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40424-6985-437E-ACBF-82239C15C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316" y="3179701"/>
            <a:ext cx="5400000" cy="498598"/>
          </a:xfrm>
        </p:spPr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A9DCF5E-5758-40C2-AFC2-A8B14B25E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316" y="3818203"/>
            <a:ext cx="5400000" cy="249299"/>
          </a:xfrm>
        </p:spPr>
        <p:txBody>
          <a:bodyPr/>
          <a:lstStyle/>
          <a:p>
            <a:r>
              <a:rPr lang="en-GB" dirty="0"/>
              <a:t>Listening to tutors and students</a:t>
            </a:r>
          </a:p>
        </p:txBody>
      </p:sp>
    </p:spTree>
    <p:extLst>
      <p:ext uri="{BB962C8B-B14F-4D97-AF65-F5344CB8AC3E}">
        <p14:creationId xmlns:p14="http://schemas.microsoft.com/office/powerpoint/2010/main" val="3089440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7028E4B2-DF4E-B64C-9385-4C2CBEAE1E9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58" b="-3158"/>
          <a:stretch/>
        </p:blipFill>
        <p:spPr>
          <a:xfrm>
            <a:off x="4434840" y="1469036"/>
            <a:ext cx="4217254" cy="4895929"/>
          </a:xfrm>
          <a:ln cmpd="thickThin">
            <a:solidFill>
              <a:schemeClr val="accent1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AD824B-63BB-5245-9D0D-30D7A7956A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01" y="1469036"/>
            <a:ext cx="3855539" cy="489593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B050"/>
                </a:solidFill>
              </a:rPr>
              <a:t>How do you develop an understanding about what is ‘important’ in your subject area?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design, it has always been the studio in which you meet and  discuss with peers, tutors and experts from the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Design students also often visit museums and galleries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Develop a sense of what it means to be / become a designer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Difficult to create in Distance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Research has shown that developing a Sense of Community increases retention and progression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>
                <a:latin typeface="Arial" panose="020B0604020202020204" pitchFamily="34" charset="0"/>
                <a:ea typeface="Times New Roman" panose="02020603050405020304" pitchFamily="18" charset="0"/>
              </a:rPr>
              <a:t>Or in other 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</a:rPr>
              <a:t>When students meet others across their qualification they develop a sense of where they are heading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EBBC30F-C5FD-7F4F-8304-BE6ABDEF5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9" y="544317"/>
            <a:ext cx="5818675" cy="355671"/>
          </a:xfrm>
        </p:spPr>
        <p:txBody>
          <a:bodyPr/>
          <a:lstStyle/>
          <a:p>
            <a:r>
              <a:rPr lang="en-GB" dirty="0"/>
              <a:t>Beyond Face-to-Face tutorials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6A645F-F498-0E42-82D6-673E54A9C331}"/>
              </a:ext>
            </a:extLst>
          </p:cNvPr>
          <p:cNvSpPr txBox="1"/>
          <p:nvPr/>
        </p:nvSpPr>
        <p:spPr>
          <a:xfrm>
            <a:off x="388801" y="999846"/>
            <a:ext cx="660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Show of hands: Do you attend face-to face tutorials regularly?</a:t>
            </a:r>
          </a:p>
        </p:txBody>
      </p:sp>
    </p:spTree>
    <p:extLst>
      <p:ext uri="{BB962C8B-B14F-4D97-AF65-F5344CB8AC3E}">
        <p14:creationId xmlns:p14="http://schemas.microsoft.com/office/powerpoint/2010/main" val="2444356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4CDC0F-9173-EA4B-9DBD-895DEF15F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316" y="3179701"/>
            <a:ext cx="5976612" cy="997196"/>
          </a:xfrm>
        </p:spPr>
        <p:txBody>
          <a:bodyPr/>
          <a:lstStyle/>
          <a:p>
            <a:r>
              <a:rPr lang="en-GB" dirty="0"/>
              <a:t>Trying something different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0C35A60-A902-3242-B5F9-0CD578790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316" y="3927598"/>
            <a:ext cx="5400000" cy="498598"/>
          </a:xfrm>
        </p:spPr>
        <p:txBody>
          <a:bodyPr/>
          <a:lstStyle/>
          <a:p>
            <a:r>
              <a:rPr lang="en-GB" dirty="0"/>
              <a:t>With support from School of Engineering and Innovation, </a:t>
            </a:r>
            <a:r>
              <a:rPr lang="en-GB" dirty="0" err="1"/>
              <a:t>eSTEeM</a:t>
            </a:r>
            <a:r>
              <a:rPr lang="en-GB" dirty="0"/>
              <a:t> and More Students Qualifying</a:t>
            </a:r>
          </a:p>
        </p:txBody>
      </p:sp>
    </p:spTree>
    <p:extLst>
      <p:ext uri="{BB962C8B-B14F-4D97-AF65-F5344CB8AC3E}">
        <p14:creationId xmlns:p14="http://schemas.microsoft.com/office/powerpoint/2010/main" val="2376871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6FB842-C36E-214A-975D-4878D96C72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801" y="899989"/>
            <a:ext cx="7418105" cy="592003"/>
          </a:xfrm>
        </p:spPr>
        <p:txBody>
          <a:bodyPr/>
          <a:lstStyle/>
          <a:p>
            <a:r>
              <a:rPr lang="en-GB" dirty="0"/>
              <a:t>Consult tutors and students &gt; Run pilot events &gt; Re-run successful events &gt; consult tutors and students &gt; Pilot other events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D75CDF-5199-9844-A0E7-E7BF0A9CE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9" y="544317"/>
            <a:ext cx="5785921" cy="355672"/>
          </a:xfrm>
        </p:spPr>
        <p:txBody>
          <a:bodyPr/>
          <a:lstStyle/>
          <a:p>
            <a:r>
              <a:rPr lang="en-GB" dirty="0"/>
              <a:t>Our model for creating and running sessions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5860D8-CE18-9C4B-AFC8-BB6CB55C8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051" y="1713674"/>
            <a:ext cx="4654273" cy="437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58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6FB842-C36E-214A-975D-4878D96C72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801" y="899990"/>
            <a:ext cx="7418105" cy="628560"/>
          </a:xfrm>
        </p:spPr>
        <p:txBody>
          <a:bodyPr/>
          <a:lstStyle/>
          <a:p>
            <a:r>
              <a:rPr lang="en-GB" dirty="0"/>
              <a:t>Module team members - Associate Lecturers – Students - Staff Tutors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D75CDF-5199-9844-A0E7-E7BF0A9CE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9" y="544317"/>
            <a:ext cx="5785921" cy="355672"/>
          </a:xfrm>
        </p:spPr>
        <p:txBody>
          <a:bodyPr/>
          <a:lstStyle/>
          <a:p>
            <a:r>
              <a:rPr lang="en-GB" dirty="0"/>
              <a:t>Who’s involved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9F2314-67FF-A046-8764-8A4EACD50A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99" y="1513736"/>
            <a:ext cx="6596598" cy="494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50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07C47CF-D21B-C14D-A9CA-55127341D5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2723" y="1128611"/>
            <a:ext cx="6719428" cy="1631696"/>
          </a:xfrm>
        </p:spPr>
        <p:txBody>
          <a:bodyPr/>
          <a:lstStyle/>
          <a:p>
            <a:r>
              <a:rPr lang="en-GB" sz="1400" b="1" dirty="0"/>
              <a:t>Pilot 1: Design Fair at OU campus.</a:t>
            </a:r>
          </a:p>
          <a:p>
            <a:r>
              <a:rPr lang="en-GB" sz="1400" b="1" dirty="0"/>
              <a:t>Pilot 2: Field Trip to Design Museum in London</a:t>
            </a:r>
          </a:p>
          <a:p>
            <a:r>
              <a:rPr lang="en-GB" sz="1400" b="1" dirty="0"/>
              <a:t>Pilot 3: Design workshop at Imperial War Museum, Manchester</a:t>
            </a:r>
          </a:p>
          <a:p>
            <a:r>
              <a:rPr lang="en-GB" sz="1400" b="1" dirty="0"/>
              <a:t>Pilot 4: Designers Talking on the Study website</a:t>
            </a:r>
          </a:p>
          <a:p>
            <a:r>
              <a:rPr lang="en-GB" sz="1400" b="1" dirty="0"/>
              <a:t>Pilot 5: Exhibition of student work across all levels</a:t>
            </a:r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F51F79B-9018-4248-8625-D7316862E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6200000">
            <a:off x="-396056" y="1707121"/>
            <a:ext cx="1656108" cy="35509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2017-2018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2A5CB1F8-320F-CD4E-91A9-9BECA0E18B5C}"/>
              </a:ext>
            </a:extLst>
          </p:cNvPr>
          <p:cNvSpPr txBox="1">
            <a:spLocks/>
          </p:cNvSpPr>
          <p:nvPr/>
        </p:nvSpPr>
        <p:spPr>
          <a:xfrm>
            <a:off x="932721" y="2965844"/>
            <a:ext cx="7720879" cy="1688684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/>
              <a:t>Re-run: Field Trip to Design Museum in London + Facebook Live</a:t>
            </a:r>
          </a:p>
          <a:p>
            <a:r>
              <a:rPr lang="en-GB" sz="1400" b="1" dirty="0"/>
              <a:t>Pilot 1: Belfast Design week + Facebook Live</a:t>
            </a:r>
          </a:p>
          <a:p>
            <a:r>
              <a:rPr lang="en-GB" sz="1400" b="1" dirty="0"/>
              <a:t>Pilot 2: V&amp;A Dundee and Riverside Glasgow + Facebook Live</a:t>
            </a:r>
          </a:p>
          <a:p>
            <a:r>
              <a:rPr lang="en-GB" sz="1400" b="1" dirty="0"/>
              <a:t>Pilot 3: Senedd Cardiff + Facebook Live</a:t>
            </a:r>
          </a:p>
          <a:p>
            <a:r>
              <a:rPr lang="en-GB" sz="1400" b="1" dirty="0"/>
              <a:t>Re-run: Exhibition of student work across all levels (+ family workshop) + Facebook Live</a:t>
            </a:r>
          </a:p>
          <a:p>
            <a:endParaRPr lang="en-GB" sz="1400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4191CD8-D2B6-7641-ADF4-8C1D2F938475}"/>
              </a:ext>
            </a:extLst>
          </p:cNvPr>
          <p:cNvSpPr txBox="1">
            <a:spLocks/>
          </p:cNvSpPr>
          <p:nvPr/>
        </p:nvSpPr>
        <p:spPr>
          <a:xfrm>
            <a:off x="932722" y="4821300"/>
            <a:ext cx="7720879" cy="1688684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/>
              <a:t>Pilot 1: Engineering Designs Show + Facebook Live (student initiated)</a:t>
            </a:r>
          </a:p>
          <a:p>
            <a:r>
              <a:rPr lang="en-GB" sz="1400" b="1" dirty="0"/>
              <a:t>Pilot 2: Museum of Brands + Facebook Live (of a talk on food canning)</a:t>
            </a:r>
          </a:p>
          <a:p>
            <a:r>
              <a:rPr lang="en-GB" sz="1400" b="1" dirty="0"/>
              <a:t>Pilot 3: Makerversity + Facebook Live</a:t>
            </a:r>
          </a:p>
          <a:p>
            <a:r>
              <a:rPr lang="en-GB" sz="1400" b="1" dirty="0"/>
              <a:t>Re-run: Field Trip to Design Museum in London (+ family workshop) + Facebook Live</a:t>
            </a:r>
          </a:p>
          <a:p>
            <a:r>
              <a:rPr lang="en-GB" sz="1400" b="1" dirty="0"/>
              <a:t>Re-run: Exhibition of student work across all levels (+ family workshop) + Facebook Live</a:t>
            </a:r>
          </a:p>
          <a:p>
            <a:pPr marL="0" indent="0">
              <a:buNone/>
            </a:pPr>
            <a:endParaRPr lang="en-GB" sz="1400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8DFE81DC-2439-EF42-AB86-28CFBF55D7D4}"/>
              </a:ext>
            </a:extLst>
          </p:cNvPr>
          <p:cNvSpPr txBox="1">
            <a:spLocks/>
          </p:cNvSpPr>
          <p:nvPr/>
        </p:nvSpPr>
        <p:spPr>
          <a:xfrm rot="16200000">
            <a:off x="-396056" y="3508625"/>
            <a:ext cx="1656108" cy="3550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2018-2019</a:t>
            </a:r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808A5379-D779-F24E-BBC4-4B660FD3F53A}"/>
              </a:ext>
            </a:extLst>
          </p:cNvPr>
          <p:cNvSpPr txBox="1">
            <a:spLocks/>
          </p:cNvSpPr>
          <p:nvPr/>
        </p:nvSpPr>
        <p:spPr>
          <a:xfrm rot="16200000">
            <a:off x="-396056" y="5378367"/>
            <a:ext cx="1656108" cy="3550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36000" tIns="18000" rIns="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2019-2020</a:t>
            </a: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52366E37-34CB-2E4B-B4D4-9835208BCA45}"/>
              </a:ext>
            </a:extLst>
          </p:cNvPr>
          <p:cNvSpPr txBox="1">
            <a:spLocks/>
          </p:cNvSpPr>
          <p:nvPr/>
        </p:nvSpPr>
        <p:spPr>
          <a:xfrm>
            <a:off x="431999" y="544317"/>
            <a:ext cx="2215667" cy="355672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What we’ve run</a:t>
            </a:r>
          </a:p>
        </p:txBody>
      </p:sp>
    </p:spTree>
    <p:extLst>
      <p:ext uri="{BB962C8B-B14F-4D97-AF65-F5344CB8AC3E}">
        <p14:creationId xmlns:p14="http://schemas.microsoft.com/office/powerpoint/2010/main" val="1387262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420CA8-85C1-B742-AF0B-F3091897F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321"/>
            <a:ext cx="542361" cy="1865440"/>
          </a:xfrm>
        </p:spPr>
        <p:txBody>
          <a:bodyPr vert="vert270"/>
          <a:lstStyle/>
          <a:p>
            <a:r>
              <a:rPr lang="en-GB" dirty="0"/>
              <a:t>What it’s like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5C95CD-D377-B242-AF4A-1193788823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2162" y="2319152"/>
            <a:ext cx="1950787" cy="14630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FCA3B9-0061-E149-913F-B8B83B4CFA36}"/>
              </a:ext>
            </a:extLst>
          </p:cNvPr>
          <p:cNvSpPr/>
          <p:nvPr/>
        </p:nvSpPr>
        <p:spPr>
          <a:xfrm>
            <a:off x="1491617" y="63287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Suggest location (tutor, staff or student)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52C776-E6DB-0C48-B557-43058DA5A5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8543" y="1323833"/>
            <a:ext cx="3957851" cy="18153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C3268E-6B8A-6C49-B425-74A2EB6FA7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0862" y="3164864"/>
            <a:ext cx="3423138" cy="17224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304BE5-BD04-6341-A855-D76417C3DE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121" y="4655498"/>
            <a:ext cx="3428547" cy="17907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E2FD78-ED62-5B4D-9167-F86F0F6494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391" y="3353142"/>
            <a:ext cx="3284375" cy="2463281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00C027E-3E6D-2647-B184-437DF87B4E26}"/>
              </a:ext>
            </a:extLst>
          </p:cNvPr>
          <p:cNvCxnSpPr>
            <a:cxnSpLocks/>
          </p:cNvCxnSpPr>
          <p:nvPr/>
        </p:nvCxnSpPr>
        <p:spPr>
          <a:xfrm>
            <a:off x="6209732" y="951039"/>
            <a:ext cx="1" cy="3176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69FC68C-85E5-E846-93D5-804F1A8B5F0D}"/>
              </a:ext>
            </a:extLst>
          </p:cNvPr>
          <p:cNvCxnSpPr>
            <a:cxnSpLocks/>
          </p:cNvCxnSpPr>
          <p:nvPr/>
        </p:nvCxnSpPr>
        <p:spPr>
          <a:xfrm flipH="1">
            <a:off x="2089586" y="2088322"/>
            <a:ext cx="608473" cy="14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787593-1E3E-4F48-B3BA-1490F8A4076D}"/>
              </a:ext>
            </a:extLst>
          </p:cNvPr>
          <p:cNvCxnSpPr>
            <a:cxnSpLocks/>
          </p:cNvCxnSpPr>
          <p:nvPr/>
        </p:nvCxnSpPr>
        <p:spPr>
          <a:xfrm>
            <a:off x="5132121" y="3353142"/>
            <a:ext cx="34119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379103"/>
      </p:ext>
    </p:extLst>
  </p:cSld>
  <p:clrMapOvr>
    <a:masterClrMapping/>
  </p:clrMapOvr>
</p:sld>
</file>

<file path=ppt/theme/theme1.xml><?xml version="1.0" encoding="utf-8"?>
<a:theme xmlns:a="http://schemas.openxmlformats.org/drawingml/2006/main" name="OU Title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resentation_Template_CLASSIC_UK.pptx" id="{9562D522-EB00-4448-BC42-7CB7B985618B}" vid="{49F4B1CE-738F-4650-BFBC-09418E76F449}"/>
    </a:ext>
  </a:extLst>
</a:theme>
</file>

<file path=ppt/theme/theme2.xml><?xml version="1.0" encoding="utf-8"?>
<a:theme xmlns:a="http://schemas.openxmlformats.org/drawingml/2006/main" name="OU Section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resentation_Template_CLASSIC_UK.pptx" id="{9562D522-EB00-4448-BC42-7CB7B985618B}" vid="{74702F3D-C17C-4920-9B8C-63BC0B0ADEC0}"/>
    </a:ext>
  </a:extLst>
</a:theme>
</file>

<file path=ppt/theme/theme3.xml><?xml version="1.0" encoding="utf-8"?>
<a:theme xmlns:a="http://schemas.openxmlformats.org/drawingml/2006/main" name="OU Layouts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resentation_Template_CLASSIC_UK.pptx" id="{9562D522-EB00-4448-BC42-7CB7B985618B}" vid="{9AD4FD3A-6B71-4044-8808-A6E3A5B7173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Standard_Template</Template>
  <TotalTime>9124</TotalTime>
  <Words>921</Words>
  <Application>Microsoft Macintosh PowerPoint</Application>
  <PresentationFormat>On-screen Show (4:3)</PresentationFormat>
  <Paragraphs>206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OU Title</vt:lpstr>
      <vt:lpstr>OU Section</vt:lpstr>
      <vt:lpstr>OU Layouts</vt:lpstr>
      <vt:lpstr>Everyone welcome!</vt:lpstr>
      <vt:lpstr>That’s us</vt:lpstr>
      <vt:lpstr>Motivation</vt:lpstr>
      <vt:lpstr>Beyond Face-to-Face tutorials</vt:lpstr>
      <vt:lpstr>Trying something different</vt:lpstr>
      <vt:lpstr>Our model for creating and running sessions</vt:lpstr>
      <vt:lpstr>Who’s involved</vt:lpstr>
      <vt:lpstr>2017-2018</vt:lpstr>
      <vt:lpstr>What it’s like</vt:lpstr>
      <vt:lpstr>Virtual attendance (where possible)</vt:lpstr>
      <vt:lpstr>Where we have been</vt:lpstr>
      <vt:lpstr>Exhibition of student work</vt:lpstr>
      <vt:lpstr>Feedback</vt:lpstr>
      <vt:lpstr>Quantitative feedback</vt:lpstr>
      <vt:lpstr>What participants said:</vt:lpstr>
      <vt:lpstr>THANK YOU &amp; Q&amp;A</vt:lpstr>
    </vt:vector>
  </TitlesOfParts>
  <Company>The Open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Olivia.Acquah</dc:creator>
  <cp:lastModifiedBy>Nicole.Lotz</cp:lastModifiedBy>
  <cp:revision>191</cp:revision>
  <dcterms:created xsi:type="dcterms:W3CDTF">2018-02-08T11:39:18Z</dcterms:created>
  <dcterms:modified xsi:type="dcterms:W3CDTF">2020-01-08T14:02:06Z</dcterms:modified>
</cp:coreProperties>
</file>