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7.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8.xml" ContentType="application/vnd.openxmlformats-officedocument.presentationml.comments+xml"/>
  <Override PartName="/ppt/notesSlides/notesSlide22.xml" ContentType="application/vnd.openxmlformats-officedocument.presentationml.notesSlide+xml"/>
  <Override PartName="/ppt/comments/comment9.xml" ContentType="application/vnd.openxmlformats-officedocument.presentationml.comment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7" r:id="rId2"/>
    <p:sldId id="261" r:id="rId3"/>
    <p:sldId id="260" r:id="rId4"/>
    <p:sldId id="274" r:id="rId5"/>
    <p:sldId id="272" r:id="rId6"/>
    <p:sldId id="273" r:id="rId7"/>
    <p:sldId id="264" r:id="rId8"/>
    <p:sldId id="265" r:id="rId9"/>
    <p:sldId id="266" r:id="rId10"/>
    <p:sldId id="267" r:id="rId11"/>
    <p:sldId id="270" r:id="rId12"/>
    <p:sldId id="275" r:id="rId13"/>
    <p:sldId id="289" r:id="rId14"/>
    <p:sldId id="268" r:id="rId15"/>
    <p:sldId id="269" r:id="rId16"/>
    <p:sldId id="271" r:id="rId17"/>
    <p:sldId id="277" r:id="rId18"/>
    <p:sldId id="281" r:id="rId19"/>
    <p:sldId id="288" r:id="rId20"/>
    <p:sldId id="290" r:id="rId21"/>
    <p:sldId id="282" r:id="rId22"/>
    <p:sldId id="280" r:id="rId23"/>
    <p:sldId id="278" r:id="rId24"/>
    <p:sldId id="279" r:id="rId25"/>
    <p:sldId id="284" r:id="rId26"/>
    <p:sldId id="285" r:id="rId27"/>
    <p:sldId id="283" r:id="rId28"/>
    <p:sldId id="286" r:id="rId29"/>
    <p:sldId id="28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e.Lotz" initials="N [7]" lastIdx="1" clrIdx="6">
    <p:extLst>
      <p:ext uri="{19B8F6BF-5375-455C-9EA6-DF929625EA0E}">
        <p15:presenceInfo xmlns:p15="http://schemas.microsoft.com/office/powerpoint/2012/main" userId="" providerId=""/>
      </p:ext>
    </p:extLst>
  </p:cmAuthor>
  <p:cmAuthor id="1" name="Nicole.Lotz" initials="N" lastIdx="1" clrIdx="0">
    <p:extLst>
      <p:ext uri="{19B8F6BF-5375-455C-9EA6-DF929625EA0E}">
        <p15:presenceInfo xmlns:p15="http://schemas.microsoft.com/office/powerpoint/2012/main" userId="" providerId=""/>
      </p:ext>
    </p:extLst>
  </p:cmAuthor>
  <p:cmAuthor id="8" name="Nicole.Lotz" initials="N [8]" lastIdx="1" clrIdx="7">
    <p:extLst>
      <p:ext uri="{19B8F6BF-5375-455C-9EA6-DF929625EA0E}">
        <p15:presenceInfo xmlns:p15="http://schemas.microsoft.com/office/powerpoint/2012/main" userId="" providerId=""/>
      </p:ext>
    </p:extLst>
  </p:cmAuthor>
  <p:cmAuthor id="2" name="Nicole.Lotz" initials="N [2]" lastIdx="1" clrIdx="1">
    <p:extLst>
      <p:ext uri="{19B8F6BF-5375-455C-9EA6-DF929625EA0E}">
        <p15:presenceInfo xmlns:p15="http://schemas.microsoft.com/office/powerpoint/2012/main" userId="" providerId=""/>
      </p:ext>
    </p:extLst>
  </p:cmAuthor>
  <p:cmAuthor id="9" name="Nicole.Lotz" initials="N [9]" lastIdx="1" clrIdx="8">
    <p:extLst>
      <p:ext uri="{19B8F6BF-5375-455C-9EA6-DF929625EA0E}">
        <p15:presenceInfo xmlns:p15="http://schemas.microsoft.com/office/powerpoint/2012/main" userId="" providerId=""/>
      </p:ext>
    </p:extLst>
  </p:cmAuthor>
  <p:cmAuthor id="3" name="Nicole.Lotz" initials="N [3]" lastIdx="1" clrIdx="2">
    <p:extLst>
      <p:ext uri="{19B8F6BF-5375-455C-9EA6-DF929625EA0E}">
        <p15:presenceInfo xmlns:p15="http://schemas.microsoft.com/office/powerpoint/2012/main" userId="" providerId=""/>
      </p:ext>
    </p:extLst>
  </p:cmAuthor>
  <p:cmAuthor id="10" name="Nicole.Lotz" initials="N [10]" lastIdx="1" clrIdx="9">
    <p:extLst>
      <p:ext uri="{19B8F6BF-5375-455C-9EA6-DF929625EA0E}">
        <p15:presenceInfo xmlns:p15="http://schemas.microsoft.com/office/powerpoint/2012/main" userId="" providerId=""/>
      </p:ext>
    </p:extLst>
  </p:cmAuthor>
  <p:cmAuthor id="4" name="Nicole.Lotz" initials="N [4]" lastIdx="1" clrIdx="3">
    <p:extLst>
      <p:ext uri="{19B8F6BF-5375-455C-9EA6-DF929625EA0E}">
        <p15:presenceInfo xmlns:p15="http://schemas.microsoft.com/office/powerpoint/2012/main" userId="" providerId=""/>
      </p:ext>
    </p:extLst>
  </p:cmAuthor>
  <p:cmAuthor id="11" name="Nicole.Lotz" initials="N [11]" lastIdx="1" clrIdx="10">
    <p:extLst>
      <p:ext uri="{19B8F6BF-5375-455C-9EA6-DF929625EA0E}">
        <p15:presenceInfo xmlns:p15="http://schemas.microsoft.com/office/powerpoint/2012/main" userId="" providerId=""/>
      </p:ext>
    </p:extLst>
  </p:cmAuthor>
  <p:cmAuthor id="5" name="Nicole.Lotz" initials="N [5]" lastIdx="1" clrIdx="4">
    <p:extLst>
      <p:ext uri="{19B8F6BF-5375-455C-9EA6-DF929625EA0E}">
        <p15:presenceInfo xmlns:p15="http://schemas.microsoft.com/office/powerpoint/2012/main" userId="" providerId=""/>
      </p:ext>
    </p:extLst>
  </p:cmAuthor>
  <p:cmAuthor id="6" name="Nicole.Lotz" initials="N [6]" lastIdx="1" clrIdx="5">
    <p:extLst>
      <p:ext uri="{19B8F6BF-5375-455C-9EA6-DF929625EA0E}">
        <p15:presenceInfo xmlns:p15="http://schemas.microsoft.com/office/powerpoint/2012/main"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8293"/>
    <a:srgbClr val="E57E39"/>
    <a:srgbClr val="E61C84"/>
    <a:srgbClr val="00B6B1"/>
    <a:srgbClr val="F446A2"/>
    <a:srgbClr val="433C39"/>
    <a:srgbClr val="7F5EB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9" autoAdjust="0"/>
    <p:restoredTop sz="82305" autoAdjust="0"/>
  </p:normalViewPr>
  <p:slideViewPr>
    <p:cSldViewPr snapToGrid="0" snapToObjects="1">
      <p:cViewPr varScale="1">
        <p:scale>
          <a:sx n="76" d="100"/>
          <a:sy n="76" d="100"/>
        </p:scale>
        <p:origin x="11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17-09-05T12:54:19.951" idx="1">
    <p:pos x="10" y="10"/>
    <p:text>needs a slide before that to introduce the scope of the talk and the objectives of the interview study. to orient the people why they are listening to all the background slide first.</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9-05T12:48:58.016" idx="1">
    <p:pos x="5404" y="689"/>
    <p:text>could insert a picture of VLE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7-09-05T12:50:41.657" idx="1">
    <p:pos x="10" y="10"/>
    <p:text>yes, this  needs content</p:text>
    <p:extLst>
      <p:ext uri="{C676402C-5697-4E1C-873F-D02D1690AC5C}">
        <p15:threadingInfo xmlns:p15="http://schemas.microsoft.com/office/powerpoint/2012/main" timeZoneBias="-60"/>
      </p:ext>
    </p:extLst>
  </p:cm>
  <p:cm authorId="6" dt="2017-09-05T12:54:01.854" idx="1">
    <p:pos x="10" y="146"/>
    <p:text>we might only need the pinboard, and then streight to slide 11.</p:text>
    <p:extLst>
      <p:ext uri="{C676402C-5697-4E1C-873F-D02D1690AC5C}">
        <p15:threadingInfo xmlns:p15="http://schemas.microsoft.com/office/powerpoint/2012/main" timeZoneBias="-60">
          <p15:parentCm authorId="3"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7-09-05T12:52:20.867" idx="1">
    <p:pos x="10" y="10"/>
    <p:text>good point about showing ODS's of all three modules. then we could even take out the differentiation between group and module and just show the pinboard and then straight to this</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17-09-05T12:53:30.202" idx="1">
    <p:pos x="10" y="10"/>
    <p:text>could a T217 site be used for this example?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8" dt="2017-09-05T12:55:44.033" idx="1">
    <p:pos x="1620" y="415"/>
    <p:text>I think this should go as first page to orient listeners. you could repeat it here though, as a reminder.</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9" dt="2017-09-05T12:57:39.406" idx="1">
    <p:pos x="10" y="10"/>
    <p:text>this and next slide excellent</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0" dt="2017-09-05T12:59:50.358" idx="1">
    <p:pos x="10" y="10"/>
    <p:text>i wonder if there is a greying out option so that you still see the positive comments and large green bubbles, but are less dominant. At the moment the green hangs there a little</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1" dt="2017-09-05T16:02:47.630" idx="1">
    <p:pos x="6944" y="1611"/>
    <p:text>I found the first comment difficult to read as first comment. maybe i get confused by the "it was a board approach" not sure what she means with that.</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DCC80-CA36-F045-A58C-848932FB29C3}" type="datetimeFigureOut">
              <a:rPr lang="en-US" smtClean="0"/>
              <a:t>9/5/17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5D1C1-F34B-8540-9015-CDD822028F69}" type="slidenum">
              <a:rPr lang="en-US" smtClean="0"/>
              <a:t>‹#›</a:t>
            </a:fld>
            <a:endParaRPr lang="en-US"/>
          </a:p>
        </p:txBody>
      </p:sp>
    </p:spTree>
    <p:extLst>
      <p:ext uri="{BB962C8B-B14F-4D97-AF65-F5344CB8AC3E}">
        <p14:creationId xmlns:p14="http://schemas.microsoft.com/office/powerpoint/2010/main" val="782592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5C204-7EB0-F245-AC16-FC44E91A7A65}" type="datetimeFigureOut">
              <a:rPr lang="en-US" smtClean="0"/>
              <a:t>9/5/17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12BEB-C874-A74C-8D0A-39AA16E8DFB9}" type="slidenum">
              <a:rPr lang="en-US" smtClean="0"/>
              <a:t>‹#›</a:t>
            </a:fld>
            <a:endParaRPr lang="en-US"/>
          </a:p>
        </p:txBody>
      </p:sp>
    </p:spTree>
    <p:extLst>
      <p:ext uri="{BB962C8B-B14F-4D97-AF65-F5344CB8AC3E}">
        <p14:creationId xmlns:p14="http://schemas.microsoft.com/office/powerpoint/2010/main" val="2383301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facts and figures about the OU.</a:t>
            </a:r>
          </a:p>
          <a:p>
            <a:r>
              <a:rPr lang="en-US" baseline="0" dirty="0" smtClean="0"/>
              <a:t>One of our greatest delights and biggest challenges is completely open entry, students come with wide range of academic backgrounds</a:t>
            </a:r>
          </a:p>
          <a:p>
            <a:r>
              <a:rPr lang="en-US" baseline="0" dirty="0" smtClean="0"/>
              <a:t>Used to be TV and radio, then Video and audio cassettes, then CDs and DVDs, now mostly print and online</a:t>
            </a:r>
          </a:p>
          <a:p>
            <a:r>
              <a:rPr lang="en-US" baseline="0" dirty="0" smtClean="0"/>
              <a:t>Being a module team member at the OU means creating multi-media teaching resources, text, audio, video, interactive exercises and so on</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2</a:t>
            </a:fld>
            <a:endParaRPr lang="en-US"/>
          </a:p>
        </p:txBody>
      </p:sp>
    </p:spTree>
    <p:extLst>
      <p:ext uri="{BB962C8B-B14F-4D97-AF65-F5344CB8AC3E}">
        <p14:creationId xmlns:p14="http://schemas.microsoft.com/office/powerpoint/2010/main" val="197181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possible to filter and search the content to find work in different ways, for example looking for all examples of work by a particular student, or looking for projects with a similar theme or to look for posts where feedback is requested.</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12</a:t>
            </a:fld>
            <a:endParaRPr lang="en-US"/>
          </a:p>
        </p:txBody>
      </p:sp>
    </p:spTree>
    <p:extLst>
      <p:ext uri="{BB962C8B-B14F-4D97-AF65-F5344CB8AC3E}">
        <p14:creationId xmlns:p14="http://schemas.microsoft.com/office/powerpoint/2010/main" val="177042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shot from the</a:t>
            </a:r>
            <a:r>
              <a:rPr lang="en-US" baseline="0" dirty="0" smtClean="0"/>
              <a:t> Level 3 design module shows how, in that module, there is posting of other media, with fewer images as students respond to activities such as considering value creation and stakeholders. Clicking on the non-images downloads the item to the viewer’s computer – ideally we would like it to open in a new window, that is on our wish list.</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13</a:t>
            </a:fld>
            <a:endParaRPr lang="en-US"/>
          </a:p>
        </p:txBody>
      </p:sp>
    </p:spTree>
    <p:extLst>
      <p:ext uri="{BB962C8B-B14F-4D97-AF65-F5344CB8AC3E}">
        <p14:creationId xmlns:p14="http://schemas.microsoft.com/office/powerpoint/2010/main" val="34021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view</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14</a:t>
            </a:fld>
            <a:endParaRPr lang="en-US"/>
          </a:p>
        </p:txBody>
      </p:sp>
    </p:spTree>
    <p:extLst>
      <p:ext uri="{BB962C8B-B14F-4D97-AF65-F5344CB8AC3E}">
        <p14:creationId xmlns:p14="http://schemas.microsoft.com/office/powerpoint/2010/main" val="76901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Commenting on a third year project. Note the option to give quick feedback, </a:t>
            </a:r>
            <a:r>
              <a:rPr lang="en-US" dirty="0" err="1" smtClean="0"/>
              <a:t>favourite</a:t>
            </a:r>
            <a:r>
              <a:rPr lang="en-US" dirty="0" smtClean="0"/>
              <a:t>,</a:t>
            </a:r>
            <a:r>
              <a:rPr lang="en-US" baseline="0" dirty="0" smtClean="0"/>
              <a:t> smiley, or inspiration. Also show previous iterations of the post. </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15</a:t>
            </a:fld>
            <a:endParaRPr lang="en-US"/>
          </a:p>
        </p:txBody>
      </p:sp>
    </p:spTree>
    <p:extLst>
      <p:ext uri="{BB962C8B-B14F-4D97-AF65-F5344CB8AC3E}">
        <p14:creationId xmlns:p14="http://schemas.microsoft.com/office/powerpoint/2010/main" val="1310510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Expanded view from</a:t>
            </a:r>
            <a:r>
              <a:rPr lang="en-US" baseline="0" dirty="0" smtClean="0"/>
              <a:t> a post so greater detail can be seen</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16</a:t>
            </a:fld>
            <a:endParaRPr lang="en-US"/>
          </a:p>
        </p:txBody>
      </p:sp>
    </p:spTree>
    <p:extLst>
      <p:ext uri="{BB962C8B-B14F-4D97-AF65-F5344CB8AC3E}">
        <p14:creationId xmlns:p14="http://schemas.microsoft.com/office/powerpoint/2010/main" val="59039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ODS has been used</a:t>
            </a:r>
            <a:r>
              <a:rPr lang="en-US" baseline="0" dirty="0" smtClean="0"/>
              <a:t> since 2012 with several iterations, myself and two colleagues, wanted to understand exactly what it contributes to design learning at the OU. </a:t>
            </a:r>
          </a:p>
          <a:p>
            <a:r>
              <a:rPr lang="en-US" baseline="0" dirty="0" smtClean="0"/>
              <a:t>We embarked on a scholarship project sponsored by the OU </a:t>
            </a:r>
            <a:r>
              <a:rPr lang="en-US" baseline="0" dirty="0" err="1" smtClean="0"/>
              <a:t>centre</a:t>
            </a:r>
            <a:r>
              <a:rPr lang="en-US" baseline="0" dirty="0" smtClean="0"/>
              <a:t> for STEM pedagogy – ESTEEM</a:t>
            </a:r>
          </a:p>
          <a:p>
            <a:r>
              <a:rPr lang="en-US" baseline="0" dirty="0" smtClean="0"/>
              <a:t>The project used a number of approaches, both quantitative and qualitative to look at the affect on student learning</a:t>
            </a:r>
          </a:p>
          <a:p>
            <a:r>
              <a:rPr lang="en-US" baseline="0" dirty="0" smtClean="0"/>
              <a:t>This talk focuses on 11 semi-structured interviews with students, initially we looked at students who had used ODS across the D&amp;I degree but we broadened this out to include students who had studied design as part of other qualifications too.</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17</a:t>
            </a:fld>
            <a:endParaRPr lang="en-US"/>
          </a:p>
        </p:txBody>
      </p:sp>
    </p:spTree>
    <p:extLst>
      <p:ext uri="{BB962C8B-B14F-4D97-AF65-F5344CB8AC3E}">
        <p14:creationId xmlns:p14="http://schemas.microsoft.com/office/powerpoint/2010/main" val="181855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ODS was first mooted we say saw it primarily as a place for peer critique, accessible to tutors but they were not expected to use it as part of their tutorial duties (not enough time or money allocated for that).</a:t>
            </a:r>
          </a:p>
          <a:p>
            <a:r>
              <a:rPr lang="en-US" baseline="0" dirty="0" smtClean="0"/>
              <a:t>The studio would be self-moderated, with the ability to flag any concerns for MT action</a:t>
            </a:r>
          </a:p>
          <a:p>
            <a:r>
              <a:rPr lang="en-US" baseline="0" dirty="0" smtClean="0"/>
              <a:t>Above all we saw it as a place to build a portfolio and test out that work with the community of learners.</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18</a:t>
            </a:fld>
            <a:endParaRPr lang="en-US"/>
          </a:p>
        </p:txBody>
      </p:sp>
    </p:spTree>
    <p:extLst>
      <p:ext uri="{BB962C8B-B14F-4D97-AF65-F5344CB8AC3E}">
        <p14:creationId xmlns:p14="http://schemas.microsoft.com/office/powerpoint/2010/main" val="56782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Each design module has activities built in on a weekly basis to encourage use of ODS</a:t>
            </a:r>
          </a:p>
          <a:p>
            <a:pPr marL="171450" indent="-171450">
              <a:buFont typeface="Arial" charset="0"/>
              <a:buChar char="•"/>
            </a:pPr>
            <a:r>
              <a:rPr lang="en-US" dirty="0" smtClean="0"/>
              <a:t>Tutors</a:t>
            </a:r>
            <a:r>
              <a:rPr lang="en-US" baseline="0" dirty="0" smtClean="0"/>
              <a:t> are encouraged to create a ‘safe haven’ for students to step out from</a:t>
            </a:r>
          </a:p>
          <a:p>
            <a:pPr marL="171450" indent="-171450">
              <a:buFont typeface="Arial" charset="0"/>
              <a:buChar char="•"/>
            </a:pPr>
            <a:r>
              <a:rPr lang="en-US" baseline="0" dirty="0" smtClean="0"/>
              <a:t>Use of the studio is seen as integral to the learning experience</a:t>
            </a:r>
          </a:p>
          <a:p>
            <a:pPr marL="171450" indent="-171450">
              <a:buFont typeface="Arial" charset="0"/>
              <a:buChar char="•"/>
            </a:pPr>
            <a:r>
              <a:rPr lang="en-US" baseline="0" dirty="0" smtClean="0"/>
              <a:t>The interface shows tutors how much students have posted to ODS</a:t>
            </a:r>
          </a:p>
          <a:p>
            <a:pPr marL="171450" indent="-171450">
              <a:buFont typeface="Arial" charset="0"/>
              <a:buChar char="•"/>
            </a:pPr>
            <a:r>
              <a:rPr lang="en-US" baseline="0" dirty="0" smtClean="0"/>
              <a:t>The interface was seen to have value as a record of comments and suggestions</a:t>
            </a:r>
          </a:p>
          <a:p>
            <a:pPr marL="171450" indent="-171450">
              <a:buFont typeface="Arial" charset="0"/>
              <a:buChar char="•"/>
            </a:pPr>
            <a:r>
              <a:rPr lang="en-US" baseline="0" dirty="0" smtClean="0"/>
              <a:t>Interaction with peers was hoped to encourage changes in perspective  and understanding</a:t>
            </a:r>
          </a:p>
        </p:txBody>
      </p:sp>
      <p:sp>
        <p:nvSpPr>
          <p:cNvPr id="4" name="Slide Number Placeholder 3"/>
          <p:cNvSpPr>
            <a:spLocks noGrp="1"/>
          </p:cNvSpPr>
          <p:nvPr>
            <p:ph type="sldNum" sz="quarter" idx="10"/>
          </p:nvPr>
        </p:nvSpPr>
        <p:spPr/>
        <p:txBody>
          <a:bodyPr/>
          <a:lstStyle/>
          <a:p>
            <a:fld id="{31412BEB-C874-A74C-8D0A-39AA16E8DFB9}" type="slidenum">
              <a:rPr lang="en-US" smtClean="0"/>
              <a:t>19</a:t>
            </a:fld>
            <a:endParaRPr lang="en-US"/>
          </a:p>
        </p:txBody>
      </p:sp>
    </p:spTree>
    <p:extLst>
      <p:ext uri="{BB962C8B-B14F-4D97-AF65-F5344CB8AC3E}">
        <p14:creationId xmlns:p14="http://schemas.microsoft.com/office/powerpoint/2010/main" val="1962897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Students study patterns are more erratic that our ‘model’ student, some</a:t>
            </a:r>
            <a:r>
              <a:rPr lang="en-US" baseline="0" dirty="0" smtClean="0"/>
              <a:t> do post week by week, but many more post sporadically.</a:t>
            </a:r>
            <a:endParaRPr lang="en-US" dirty="0" smtClean="0"/>
          </a:p>
          <a:p>
            <a:pPr marL="171450" indent="-171450">
              <a:buFont typeface="Arial" charset="0"/>
              <a:buChar char="•"/>
            </a:pPr>
            <a:r>
              <a:rPr lang="en-US" dirty="0" smtClean="0"/>
              <a:t>The tutor group space is very successful</a:t>
            </a:r>
            <a:r>
              <a:rPr lang="en-US" baseline="0" dirty="0" smtClean="0"/>
              <a:t> in year 1 but less so in subsequent years, this is most likely due to a drop off in posting at higher levels leading to tutor group spaces feeling somewhat empty</a:t>
            </a:r>
          </a:p>
          <a:p>
            <a:pPr marL="171450" indent="-171450">
              <a:buFont typeface="Arial" charset="0"/>
              <a:buChar char="•"/>
            </a:pPr>
            <a:r>
              <a:rPr lang="en-US" baseline="0" dirty="0" smtClean="0"/>
              <a:t>At year 1 we have successfully integrated use of ODS into the learning experience. At higher levels, although regular posting to ODS is encouraged it Is viewed as optional and only done by the very keen</a:t>
            </a:r>
          </a:p>
          <a:p>
            <a:pPr marL="171450" indent="-171450">
              <a:buFont typeface="Arial" charset="0"/>
              <a:buChar char="•"/>
            </a:pPr>
            <a:r>
              <a:rPr lang="en-US" baseline="0" dirty="0" smtClean="0"/>
              <a:t>Tutors can see the amount of engagement and this aids interventions</a:t>
            </a:r>
          </a:p>
          <a:p>
            <a:pPr marL="171450" indent="-171450">
              <a:buFont typeface="Arial" charset="0"/>
              <a:buChar char="•"/>
            </a:pPr>
            <a:r>
              <a:rPr lang="en-US" baseline="0" dirty="0" smtClean="0"/>
              <a:t>ODS does help students to keep a record of the work they have done and the comments received</a:t>
            </a:r>
          </a:p>
          <a:p>
            <a:pPr marL="171450" indent="-171450">
              <a:buFont typeface="Arial" charset="0"/>
              <a:buChar char="•"/>
            </a:pPr>
            <a:r>
              <a:rPr lang="en-US" baseline="0" dirty="0" smtClean="0"/>
              <a:t>Seeing different perspectives and better cultural understanding seems to have been successful</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20</a:t>
            </a:fld>
            <a:endParaRPr lang="en-US"/>
          </a:p>
        </p:txBody>
      </p:sp>
    </p:spTree>
    <p:extLst>
      <p:ext uri="{BB962C8B-B14F-4D97-AF65-F5344CB8AC3E}">
        <p14:creationId xmlns:p14="http://schemas.microsoft.com/office/powerpoint/2010/main" val="1514435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of the interviews identified 6 key themes that occurred in the responses these were</a:t>
            </a:r>
          </a:p>
          <a:p>
            <a:r>
              <a:rPr lang="en-US" dirty="0" smtClean="0"/>
              <a:t>Discussion</a:t>
            </a:r>
            <a:r>
              <a:rPr lang="en-US" baseline="0" dirty="0" smtClean="0"/>
              <a:t> around ease of use of the interface</a:t>
            </a:r>
          </a:p>
          <a:p>
            <a:r>
              <a:rPr lang="en-US" baseline="0" dirty="0" smtClean="0"/>
              <a:t>Discussion around commenting on others work</a:t>
            </a:r>
          </a:p>
          <a:p>
            <a:r>
              <a:rPr lang="en-US" baseline="0" dirty="0" smtClean="0"/>
              <a:t>Specific points about giving and receiving requested feedback</a:t>
            </a:r>
          </a:p>
          <a:p>
            <a:r>
              <a:rPr lang="en-US" baseline="0" dirty="0" smtClean="0"/>
              <a:t>Points about interaction with peers</a:t>
            </a:r>
          </a:p>
          <a:p>
            <a:r>
              <a:rPr lang="en-US" baseline="0" dirty="0" smtClean="0"/>
              <a:t>Identification of skills developed</a:t>
            </a:r>
          </a:p>
          <a:p>
            <a:r>
              <a:rPr lang="en-US" baseline="0" dirty="0" smtClean="0"/>
              <a:t>And general comments on the value of using ODS</a:t>
            </a:r>
            <a:endParaRPr lang="en-US" dirty="0" smtClean="0"/>
          </a:p>
        </p:txBody>
      </p:sp>
      <p:sp>
        <p:nvSpPr>
          <p:cNvPr id="4" name="Slide Number Placeholder 3"/>
          <p:cNvSpPr>
            <a:spLocks noGrp="1"/>
          </p:cNvSpPr>
          <p:nvPr>
            <p:ph type="sldNum" sz="quarter" idx="10"/>
          </p:nvPr>
        </p:nvSpPr>
        <p:spPr/>
        <p:txBody>
          <a:bodyPr/>
          <a:lstStyle/>
          <a:p>
            <a:fld id="{31412BEB-C874-A74C-8D0A-39AA16E8DFB9}" type="slidenum">
              <a:rPr lang="en-US" smtClean="0"/>
              <a:t>21</a:t>
            </a:fld>
            <a:endParaRPr lang="en-US"/>
          </a:p>
        </p:txBody>
      </p:sp>
    </p:spTree>
    <p:extLst>
      <p:ext uri="{BB962C8B-B14F-4D97-AF65-F5344CB8AC3E}">
        <p14:creationId xmlns:p14="http://schemas.microsoft.com/office/powerpoint/2010/main" val="164184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and figures about design teaching at the OU</a:t>
            </a:r>
          </a:p>
          <a:p>
            <a:r>
              <a:rPr lang="en-US" dirty="0" smtClean="0"/>
              <a:t>Has been taught since the beginning of the OU –</a:t>
            </a:r>
            <a:r>
              <a:rPr lang="en-US" baseline="0" dirty="0" smtClean="0"/>
              <a:t> first course presented in 1971</a:t>
            </a:r>
          </a:p>
          <a:p>
            <a:r>
              <a:rPr lang="en-US" baseline="0" dirty="0" smtClean="0"/>
              <a:t>Around 800 students sign up for U101 each year, 300 of these register for the BA/BSc D&amp;I</a:t>
            </a:r>
          </a:p>
          <a:p>
            <a:r>
              <a:rPr lang="en-US" baseline="0" dirty="0" smtClean="0"/>
              <a:t>Nearly fifty fifty male female, wide age range though majority between 25 and 40</a:t>
            </a:r>
          </a:p>
          <a:p>
            <a:r>
              <a:rPr lang="en-US" baseline="0" dirty="0" smtClean="0"/>
              <a:t>Design is taught through three, 60 credit modules</a:t>
            </a:r>
          </a:p>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3</a:t>
            </a:fld>
            <a:endParaRPr lang="en-US"/>
          </a:p>
        </p:txBody>
      </p:sp>
    </p:spTree>
    <p:extLst>
      <p:ext uri="{BB962C8B-B14F-4D97-AF65-F5344CB8AC3E}">
        <p14:creationId xmlns:p14="http://schemas.microsoft.com/office/powerpoint/2010/main" val="152392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a:t>
            </a:r>
            <a:r>
              <a:rPr lang="en-US" baseline="0" dirty="0" err="1" smtClean="0"/>
              <a:t>summarises</a:t>
            </a:r>
            <a:r>
              <a:rPr lang="en-US" baseline="0" dirty="0" smtClean="0"/>
              <a:t> the positive and negative points made around each of these themes. It is </a:t>
            </a:r>
            <a:r>
              <a:rPr lang="en-US" baseline="0" dirty="0" err="1" smtClean="0"/>
              <a:t>colour</a:t>
            </a:r>
            <a:r>
              <a:rPr lang="en-US" baseline="0" dirty="0" smtClean="0"/>
              <a:t> coded to show mostly positive feedback (green), mostly negative feedback (red), and mixed feedback (orange).</a:t>
            </a:r>
            <a:endParaRPr lang="en-US" dirty="0" smtClean="0"/>
          </a:p>
        </p:txBody>
      </p:sp>
      <p:sp>
        <p:nvSpPr>
          <p:cNvPr id="4" name="Slide Number Placeholder 3"/>
          <p:cNvSpPr>
            <a:spLocks noGrp="1"/>
          </p:cNvSpPr>
          <p:nvPr>
            <p:ph type="sldNum" sz="quarter" idx="10"/>
          </p:nvPr>
        </p:nvSpPr>
        <p:spPr/>
        <p:txBody>
          <a:bodyPr/>
          <a:lstStyle/>
          <a:p>
            <a:fld id="{31412BEB-C874-A74C-8D0A-39AA16E8DFB9}" type="slidenum">
              <a:rPr lang="en-US" smtClean="0"/>
              <a:t>22</a:t>
            </a:fld>
            <a:endParaRPr lang="en-US"/>
          </a:p>
        </p:txBody>
      </p:sp>
    </p:spTree>
    <p:extLst>
      <p:ext uri="{BB962C8B-B14F-4D97-AF65-F5344CB8AC3E}">
        <p14:creationId xmlns:p14="http://schemas.microsoft.com/office/powerpoint/2010/main" val="1606229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Negatives:</a:t>
            </a:r>
          </a:p>
          <a:p>
            <a:r>
              <a:rPr lang="en-US" dirty="0" smtClean="0"/>
              <a:t>A</a:t>
            </a:r>
            <a:r>
              <a:rPr lang="en-US" baseline="0" dirty="0" smtClean="0"/>
              <a:t> fine balance between an overwhelming amount to view and critical mass </a:t>
            </a:r>
          </a:p>
          <a:p>
            <a:r>
              <a:rPr lang="en-US" baseline="0" dirty="0" smtClean="0"/>
              <a:t>Higher levels have open projects which some students do not find useful as there is no direct comparison</a:t>
            </a:r>
          </a:p>
          <a:p>
            <a:r>
              <a:rPr lang="en-US" baseline="0" dirty="0" smtClean="0"/>
              <a:t>Also at higher levels greater use of interface to post documents without visual preview a barrier (like having to flick through someone’s folder)</a:t>
            </a:r>
          </a:p>
          <a:p>
            <a:r>
              <a:rPr lang="en-US" baseline="0" dirty="0" smtClean="0"/>
              <a:t>Some students don’t like sharing (autism, concern for confidentiality </a:t>
            </a:r>
            <a:r>
              <a:rPr lang="en-US" baseline="0" dirty="0" err="1" smtClean="0"/>
              <a:t>etc</a:t>
            </a:r>
            <a:r>
              <a:rPr lang="en-US" baseline="0" dirty="0" smtClean="0"/>
              <a:t>)</a:t>
            </a:r>
          </a:p>
          <a:p>
            <a:r>
              <a:rPr lang="en-US" baseline="0" dirty="0" smtClean="0"/>
              <a:t>Users want to see others posting a similar amount and stop if there is imbalance</a:t>
            </a:r>
          </a:p>
          <a:p>
            <a:endParaRPr lang="en-US" baseline="0" dirty="0" smtClean="0"/>
          </a:p>
          <a:p>
            <a:endParaRPr lang="en-US" baseline="0" dirty="0" smtClean="0"/>
          </a:p>
          <a:p>
            <a:r>
              <a:rPr lang="en-US" baseline="0" dirty="0" smtClean="0"/>
              <a:t>Around the feedback request feature most negative concerns are around students’ reluctance to judge and </a:t>
            </a:r>
            <a:r>
              <a:rPr lang="en-US" baseline="0" dirty="0" err="1" smtClean="0"/>
              <a:t>criticise</a:t>
            </a:r>
            <a:r>
              <a:rPr lang="en-US" baseline="0" dirty="0" smtClean="0"/>
              <a:t> others which can lead to inaction meaning lower response rate to requests and less reciprocity. Others report critical feedback as sounding aggressive and are put off from interaction.</a:t>
            </a:r>
          </a:p>
          <a:p>
            <a:endParaRPr lang="en-US" baseline="0" dirty="0" smtClean="0"/>
          </a:p>
          <a:p>
            <a:r>
              <a:rPr lang="en-US" baseline="0" dirty="0" smtClean="0"/>
              <a:t>On the interface, some students were critical of poorly taken images, which may be linked to the private nature of the space (though may not), the interface does not currently notify of new comments on your posts which is a feature people have come to expect from social media platforms.</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23</a:t>
            </a:fld>
            <a:endParaRPr lang="en-US"/>
          </a:p>
        </p:txBody>
      </p:sp>
    </p:spTree>
    <p:extLst>
      <p:ext uri="{BB962C8B-B14F-4D97-AF65-F5344CB8AC3E}">
        <p14:creationId xmlns:p14="http://schemas.microsoft.com/office/powerpoint/2010/main" val="113222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positive side</a:t>
            </a:r>
          </a:p>
          <a:p>
            <a:endParaRPr lang="en-US" dirty="0" smtClean="0"/>
          </a:p>
          <a:p>
            <a:r>
              <a:rPr lang="en-US" dirty="0" smtClean="0"/>
              <a:t>Interface</a:t>
            </a:r>
            <a:r>
              <a:rPr lang="en-US" baseline="0" dirty="0" smtClean="0"/>
              <a:t> generally liked, seen as intuitive for uploading and sharing ideas, </a:t>
            </a:r>
          </a:p>
          <a:p>
            <a:r>
              <a:rPr lang="en-US" baseline="0" dirty="0" smtClean="0"/>
              <a:t>Like being able to randomly explore posts</a:t>
            </a:r>
          </a:p>
          <a:p>
            <a:r>
              <a:rPr lang="en-US" baseline="0" dirty="0" smtClean="0"/>
              <a:t>A smiley feature which rewards progress at filling slots with a smiley face is liked by students who are motivated by stickers</a:t>
            </a:r>
          </a:p>
          <a:p>
            <a:r>
              <a:rPr lang="en-US" baseline="0" dirty="0" smtClean="0"/>
              <a:t>Positive feedback is encouraged by the interface, students </a:t>
            </a:r>
            <a:r>
              <a:rPr lang="en-US" baseline="0" dirty="0" err="1" smtClean="0"/>
              <a:t>favour</a:t>
            </a:r>
            <a:r>
              <a:rPr lang="en-US" baseline="0" dirty="0" smtClean="0"/>
              <a:t> quick interaction features like </a:t>
            </a:r>
            <a:r>
              <a:rPr lang="en-US" baseline="0" dirty="0" err="1" smtClean="0"/>
              <a:t>favouriting</a:t>
            </a:r>
            <a:r>
              <a:rPr lang="en-US" baseline="0" dirty="0" smtClean="0"/>
              <a:t>, smileys or inspiration to having to construct comments.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Students see their peer comments as confidence building and inspiring</a:t>
            </a:r>
          </a:p>
          <a:p>
            <a:endParaRPr lang="en-US" baseline="0" dirty="0" smtClean="0"/>
          </a:p>
          <a:p>
            <a:r>
              <a:rPr lang="en-US" baseline="0" dirty="0" smtClean="0"/>
              <a:t>Students report skills development in </a:t>
            </a:r>
          </a:p>
          <a:p>
            <a:r>
              <a:rPr lang="en-US" baseline="0" dirty="0" smtClean="0"/>
              <a:t>Giving constructive feedback</a:t>
            </a:r>
          </a:p>
          <a:p>
            <a:r>
              <a:rPr lang="en-US" baseline="0" dirty="0" smtClean="0"/>
              <a:t>Exploration and research</a:t>
            </a:r>
          </a:p>
          <a:p>
            <a:r>
              <a:rPr lang="en-US" baseline="0" dirty="0" smtClean="0"/>
              <a:t>Collaboration</a:t>
            </a:r>
          </a:p>
          <a:p>
            <a:r>
              <a:rPr lang="en-US" baseline="0" dirty="0" smtClean="0"/>
              <a:t>Engagement with others</a:t>
            </a:r>
          </a:p>
          <a:p>
            <a:r>
              <a:rPr lang="en-US" baseline="0" dirty="0" smtClean="0"/>
              <a:t>Visual presentation </a:t>
            </a:r>
          </a:p>
          <a:p>
            <a:r>
              <a:rPr lang="en-US" baseline="0" dirty="0" smtClean="0"/>
              <a:t>and progression as a designer</a:t>
            </a:r>
          </a:p>
          <a:p>
            <a:endParaRPr lang="en-US" baseline="0" dirty="0" smtClean="0"/>
          </a:p>
          <a:p>
            <a:r>
              <a:rPr lang="en-US" baseline="0" dirty="0" smtClean="0"/>
              <a:t>Overall benefits are seen as</a:t>
            </a:r>
          </a:p>
          <a:p>
            <a:r>
              <a:rPr lang="en-US" baseline="0" dirty="0" smtClean="0"/>
              <a:t>Overcoming isolation and loneliness – finding like minded peers and role models through interactions on the interface aids this</a:t>
            </a:r>
          </a:p>
          <a:p>
            <a:r>
              <a:rPr lang="en-US" baseline="0" dirty="0" smtClean="0"/>
              <a:t>Helping students to compare their work with others and see that they are on the right track</a:t>
            </a:r>
          </a:p>
          <a:p>
            <a:endParaRPr lang="en-US" baseline="0" dirty="0" smtClean="0"/>
          </a:p>
          <a:p>
            <a:r>
              <a:rPr lang="en-US" baseline="0" dirty="0" smtClean="0"/>
              <a:t>Students comment that unusual, interesting or outstanding visuals are the hooks that engage attention</a:t>
            </a:r>
          </a:p>
          <a:p>
            <a:r>
              <a:rPr lang="en-US" baseline="0" dirty="0" smtClean="0"/>
              <a:t>Where ODS work contribute to assessment this is seen as a helpful incentive to post work</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1412BEB-C874-A74C-8D0A-39AA16E8DFB9}" type="slidenum">
              <a:rPr lang="en-US" smtClean="0"/>
              <a:t>24</a:t>
            </a:fld>
            <a:endParaRPr lang="en-US"/>
          </a:p>
        </p:txBody>
      </p:sp>
    </p:spTree>
    <p:extLst>
      <p:ext uri="{BB962C8B-B14F-4D97-AF65-F5344CB8AC3E}">
        <p14:creationId xmlns:p14="http://schemas.microsoft.com/office/powerpoint/2010/main" val="17370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ODS is the key to building</a:t>
            </a:r>
            <a:r>
              <a:rPr lang="en-US" baseline="0" dirty="0" smtClean="0"/>
              <a:t> community, visual communication is powerful and immediate way of engaging with and getting a sense of others</a:t>
            </a:r>
          </a:p>
          <a:p>
            <a:r>
              <a:rPr lang="en-US" baseline="0" dirty="0" smtClean="0"/>
              <a:t>However, to get full benefit requires students to take the plunge and feel confident enough to share and comment, we try to enable this with module materials about how to comment successfully  but it remains a barrier for some</a:t>
            </a:r>
          </a:p>
          <a:p>
            <a:r>
              <a:rPr lang="en-US" baseline="0" dirty="0" smtClean="0"/>
              <a:t>If tutors engage with ODS then students perceive it as having greater value, however, there are some students, we have dubbed ‘super commenters’ who play a very active part in the community and encourage continuing engagement</a:t>
            </a:r>
          </a:p>
          <a:p>
            <a:r>
              <a:rPr lang="en-US" baseline="0" dirty="0" smtClean="0"/>
              <a:t>Lack of response to feedback requests is an issue, should we remove this facility or find a way to enable students to feel more confident about responding?</a:t>
            </a:r>
          </a:p>
          <a:p>
            <a:r>
              <a:rPr lang="en-US" baseline="0" dirty="0" smtClean="0"/>
              <a:t>ODS is a good interface for those starting out but is less well used as they progress up the levels. This seems to be in part to do with the way in which it is integrated into the modules, in part to do with the tutors who are less familiar with the interface, and in part to do with students becoming more strategic learners, only doing things which are assessed. At level 3 the module also has a large number of students coming in from other disciplines who are unused to studio work.</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28</a:t>
            </a:fld>
            <a:endParaRPr lang="en-US"/>
          </a:p>
        </p:txBody>
      </p:sp>
    </p:spTree>
    <p:extLst>
      <p:ext uri="{BB962C8B-B14F-4D97-AF65-F5344CB8AC3E}">
        <p14:creationId xmlns:p14="http://schemas.microsoft.com/office/powerpoint/2010/main" val="172372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 of teaching design</a:t>
            </a:r>
            <a:r>
              <a:rPr lang="en-US" baseline="0" dirty="0" smtClean="0"/>
              <a:t> at a distance has shifted as digital delivery has become more commonplace, </a:t>
            </a:r>
          </a:p>
          <a:p>
            <a:r>
              <a:rPr lang="en-US" baseline="0" dirty="0" smtClean="0"/>
              <a:t>Level 1 and level 3 modules are both delivered online</a:t>
            </a:r>
          </a:p>
          <a:p>
            <a:r>
              <a:rPr lang="en-US" baseline="0" dirty="0" smtClean="0"/>
              <a:t>However, going digital also offered opportunities, previously students worked on design projects in isolation, seen only by their tutor, going digital enabled us to think about bringing the studio experience into distance learning.</a:t>
            </a:r>
          </a:p>
          <a:p>
            <a:r>
              <a:rPr lang="en-US" baseline="0" dirty="0" smtClean="0"/>
              <a:t>So, the challenge was how to replicate the learning experience of a studio, to develop skills, encourage peer interaction, share work and build a community of learners</a:t>
            </a:r>
          </a:p>
          <a:p>
            <a:r>
              <a:rPr lang="en-US" baseline="0" dirty="0" smtClean="0"/>
              <a:t>With the caveat that engagement needed to work asynchronously as students study when it suits them</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5</a:t>
            </a:fld>
            <a:endParaRPr lang="en-US"/>
          </a:p>
        </p:txBody>
      </p:sp>
    </p:spTree>
    <p:extLst>
      <p:ext uri="{BB962C8B-B14F-4D97-AF65-F5344CB8AC3E}">
        <p14:creationId xmlns:p14="http://schemas.microsoft.com/office/powerpoint/2010/main" val="6750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OU, like everyone else we already</a:t>
            </a:r>
            <a:r>
              <a:rPr lang="en-US" baseline="0" dirty="0" smtClean="0"/>
              <a:t> used VLE tools to aid learning</a:t>
            </a:r>
          </a:p>
          <a:p>
            <a:r>
              <a:rPr lang="en-US" baseline="0" dirty="0" smtClean="0"/>
              <a:t>Forums are well used for text based discussion</a:t>
            </a:r>
          </a:p>
          <a:p>
            <a:r>
              <a:rPr lang="en-US" baseline="0" dirty="0" smtClean="0"/>
              <a:t>And Online conference rooms are used for tutorials, presentations and some synchronous collaboration</a:t>
            </a:r>
          </a:p>
          <a:p>
            <a:r>
              <a:rPr lang="en-US" baseline="0" dirty="0" smtClean="0"/>
              <a:t>The new tool that we developed was ODS. This was originally a development of a tool created for a photography module which was based on the Flickr API, it has been through many iterations to arrive at the point where it is now a fully integrated VLE tool.</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6</a:t>
            </a:fld>
            <a:endParaRPr lang="en-US"/>
          </a:p>
        </p:txBody>
      </p:sp>
    </p:spTree>
    <p:extLst>
      <p:ext uri="{BB962C8B-B14F-4D97-AF65-F5344CB8AC3E}">
        <p14:creationId xmlns:p14="http://schemas.microsoft.com/office/powerpoint/2010/main" val="206778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blank space a year one student will encounter in the studio.</a:t>
            </a:r>
            <a:r>
              <a:rPr lang="en-US" baseline="0" dirty="0" smtClean="0"/>
              <a:t> There are slots for posting the work done for activities which are in the teaching materials. In subsequent years the interface has fewer pre-named slots and more for sets of project work. </a:t>
            </a:r>
          </a:p>
          <a:p>
            <a:r>
              <a:rPr lang="en-US" baseline="0" dirty="0" smtClean="0"/>
              <a:t>These slots are configurable by the module team, the number of slots and their titling and also the media they will accept are determined in accordance to the need of the module. ODS is now being used across the university by about 20 different modules who have configured it to meet the needs of their disciplines.</a:t>
            </a:r>
          </a:p>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7</a:t>
            </a:fld>
            <a:endParaRPr lang="en-US"/>
          </a:p>
        </p:txBody>
      </p:sp>
    </p:spTree>
    <p:extLst>
      <p:ext uri="{BB962C8B-B14F-4D97-AF65-F5344CB8AC3E}">
        <p14:creationId xmlns:p14="http://schemas.microsoft.com/office/powerpoint/2010/main" val="145174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individual student </a:t>
            </a:r>
            <a:r>
              <a:rPr lang="en-US" dirty="0" err="1" smtClean="0"/>
              <a:t>pinboard</a:t>
            </a:r>
            <a:r>
              <a:rPr lang="en-US" dirty="0" smtClean="0"/>
              <a:t>, students can post anything they</a:t>
            </a:r>
            <a:r>
              <a:rPr lang="en-US" baseline="0" dirty="0" smtClean="0"/>
              <a:t> like on it just as they might on a </a:t>
            </a:r>
            <a:r>
              <a:rPr lang="en-US" baseline="0" dirty="0" err="1" smtClean="0"/>
              <a:t>pinboard</a:t>
            </a:r>
            <a:r>
              <a:rPr lang="en-US" baseline="0" dirty="0" smtClean="0"/>
              <a:t> in a studio. This is unique to the design modules (as far as we know)</a:t>
            </a:r>
          </a:p>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8</a:t>
            </a:fld>
            <a:endParaRPr lang="en-US"/>
          </a:p>
        </p:txBody>
      </p:sp>
    </p:spTree>
    <p:extLst>
      <p:ext uri="{BB962C8B-B14F-4D97-AF65-F5344CB8AC3E}">
        <p14:creationId xmlns:p14="http://schemas.microsoft.com/office/powerpoint/2010/main" val="57107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blank space will</a:t>
            </a:r>
            <a:r>
              <a:rPr lang="en-US" baseline="0" dirty="0" smtClean="0"/>
              <a:t> be populated by all of the work posted by all of the students across the module</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9</a:t>
            </a:fld>
            <a:endParaRPr lang="en-US"/>
          </a:p>
        </p:txBody>
      </p:sp>
    </p:spTree>
    <p:extLst>
      <p:ext uri="{BB962C8B-B14F-4D97-AF65-F5344CB8AC3E}">
        <p14:creationId xmlns:p14="http://schemas.microsoft.com/office/powerpoint/2010/main" val="100857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blank space will</a:t>
            </a:r>
            <a:r>
              <a:rPr lang="en-US" baseline="0" dirty="0" smtClean="0"/>
              <a:t> pull in all of the work from a particular tutor group to give a ‘home group’ identity to students</a:t>
            </a:r>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10</a:t>
            </a:fld>
            <a:endParaRPr lang="en-US"/>
          </a:p>
        </p:txBody>
      </p:sp>
    </p:spTree>
    <p:extLst>
      <p:ext uri="{BB962C8B-B14F-4D97-AF65-F5344CB8AC3E}">
        <p14:creationId xmlns:p14="http://schemas.microsoft.com/office/powerpoint/2010/main" val="49264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how the module space looks when it is populated. As you can see at the bottom of the screen, overall</a:t>
            </a:r>
            <a:r>
              <a:rPr lang="en-US" baseline="0" dirty="0" smtClean="0"/>
              <a:t> there are over 18000 posts from this module cohort (about 550 students).</a:t>
            </a:r>
          </a:p>
          <a:p>
            <a:r>
              <a:rPr lang="en-US" baseline="0" dirty="0" smtClean="0"/>
              <a:t>As you can see there is a wide variety of postings from things that have been put on a student’s </a:t>
            </a:r>
            <a:r>
              <a:rPr lang="en-US" baseline="0" dirty="0" err="1" smtClean="0"/>
              <a:t>pinboard</a:t>
            </a:r>
            <a:r>
              <a:rPr lang="en-US" baseline="0" dirty="0" smtClean="0"/>
              <a:t> (see the little red pin) both inspirations and work in progress, and pictures of designs with requests for feedback.</a:t>
            </a:r>
          </a:p>
        </p:txBody>
      </p:sp>
      <p:sp>
        <p:nvSpPr>
          <p:cNvPr id="4" name="Slide Number Placeholder 3"/>
          <p:cNvSpPr>
            <a:spLocks noGrp="1"/>
          </p:cNvSpPr>
          <p:nvPr>
            <p:ph type="sldNum" sz="quarter" idx="10"/>
          </p:nvPr>
        </p:nvSpPr>
        <p:spPr/>
        <p:txBody>
          <a:bodyPr/>
          <a:lstStyle/>
          <a:p>
            <a:fld id="{31412BEB-C874-A74C-8D0A-39AA16E8DFB9}" type="slidenum">
              <a:rPr lang="en-US" smtClean="0"/>
              <a:t>11</a:t>
            </a:fld>
            <a:endParaRPr lang="en-US"/>
          </a:p>
        </p:txBody>
      </p:sp>
    </p:spTree>
    <p:extLst>
      <p:ext uri="{BB962C8B-B14F-4D97-AF65-F5344CB8AC3E}">
        <p14:creationId xmlns:p14="http://schemas.microsoft.com/office/powerpoint/2010/main" val="106721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37630"/>
            <a:ext cx="2133600" cy="365125"/>
          </a:xfrm>
          <a:prstGeom prst="rect">
            <a:avLst/>
          </a:prstGeom>
        </p:spPr>
        <p:txBody>
          <a:bodyPr/>
          <a:lstStyle>
            <a:lvl1pPr>
              <a:defRPr>
                <a:solidFill>
                  <a:srgbClr val="E61C84"/>
                </a:solidFill>
              </a:defRPr>
            </a:lvl1pPr>
          </a:lstStyle>
          <a:p>
            <a:fld id="{1867AE7B-C6BC-5443-BB15-3DF6049ED40B}" type="datetime1">
              <a:rPr lang="en-GB" smtClean="0"/>
              <a:pPr/>
              <a:t>05/09/2017</a:t>
            </a:fld>
            <a:endParaRPr lang="en-US"/>
          </a:p>
        </p:txBody>
      </p:sp>
      <p:sp>
        <p:nvSpPr>
          <p:cNvPr id="6" name="Slide Number Placeholder 5"/>
          <p:cNvSpPr>
            <a:spLocks noGrp="1"/>
          </p:cNvSpPr>
          <p:nvPr>
            <p:ph type="sldNum" sz="quarter" idx="12"/>
          </p:nvPr>
        </p:nvSpPr>
        <p:spPr/>
        <p:txBody>
          <a:bodyPr/>
          <a:lstStyle>
            <a:lvl1pPr>
              <a:defRPr>
                <a:solidFill>
                  <a:srgbClr val="E61C84"/>
                </a:solidFill>
              </a:defRPr>
            </a:lvl1pPr>
          </a:lstStyle>
          <a:p>
            <a:fld id="{ACA82383-359B-014A-B7BC-9279CF5A794B}" type="slidenum">
              <a:rPr lang="en-US" smtClean="0"/>
              <a:pPr/>
              <a:t>‹#›</a:t>
            </a:fld>
            <a:endParaRPr lang="en-US"/>
          </a:p>
        </p:txBody>
      </p:sp>
      <p:sp>
        <p:nvSpPr>
          <p:cNvPr id="3" name="Text Placeholder 2"/>
          <p:cNvSpPr>
            <a:spLocks noGrp="1"/>
          </p:cNvSpPr>
          <p:nvPr>
            <p:ph type="body" sz="quarter" idx="16" hasCustomPrompt="1"/>
          </p:nvPr>
        </p:nvSpPr>
        <p:spPr>
          <a:xfrm>
            <a:off x="457200" y="3135313"/>
            <a:ext cx="8229600" cy="587375"/>
          </a:xfrm>
          <a:prstGeom prst="rect">
            <a:avLst/>
          </a:prstGeom>
        </p:spPr>
        <p:txBody>
          <a:bodyPr anchor="ctr"/>
          <a:lstStyle>
            <a:lvl1pPr marL="0" indent="0">
              <a:buNone/>
              <a:defRPr b="1" baseline="0">
                <a:solidFill>
                  <a:srgbClr val="E61C84"/>
                </a:solidFill>
              </a:defRPr>
            </a:lvl1pPr>
          </a:lstStyle>
          <a:p>
            <a:pPr lvl="0"/>
            <a:r>
              <a:rPr lang="en-US" dirty="0" smtClean="0"/>
              <a:t>PRESENTATION TITLE</a:t>
            </a:r>
          </a:p>
        </p:txBody>
      </p:sp>
      <p:sp>
        <p:nvSpPr>
          <p:cNvPr id="13" name="Text Placeholder 9"/>
          <p:cNvSpPr>
            <a:spLocks noGrp="1"/>
          </p:cNvSpPr>
          <p:nvPr>
            <p:ph type="body" sz="quarter" idx="17" hasCustomPrompt="1"/>
          </p:nvPr>
        </p:nvSpPr>
        <p:spPr>
          <a:xfrm>
            <a:off x="457200" y="4504184"/>
            <a:ext cx="8229600" cy="1151949"/>
          </a:xfrm>
          <a:prstGeom prst="rect">
            <a:avLst/>
          </a:prstGeom>
        </p:spPr>
        <p:txBody>
          <a:bodyPr anchor="ctr"/>
          <a:lstStyle>
            <a:lvl1pPr marL="0" indent="0">
              <a:buNone/>
              <a:defRPr sz="2000" b="1">
                <a:solidFill>
                  <a:srgbClr val="068293"/>
                </a:solidFill>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smtClean="0"/>
              <a:t>Subtitle</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01/01/2016</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V1.234</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522" y="422796"/>
            <a:ext cx="1041278" cy="714404"/>
          </a:xfrm>
          <a:prstGeom prst="rect">
            <a:avLst/>
          </a:prstGeom>
        </p:spPr>
      </p:pic>
    </p:spTree>
    <p:extLst>
      <p:ext uri="{BB962C8B-B14F-4D97-AF65-F5344CB8AC3E}">
        <p14:creationId xmlns:p14="http://schemas.microsoft.com/office/powerpoint/2010/main" val="4002188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amp; Bulleted text">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457200" y="2124075"/>
            <a:ext cx="8229600" cy="4000500"/>
          </a:xfrm>
          <a:prstGeom prst="rect">
            <a:avLst/>
          </a:prstGeom>
        </p:spPr>
        <p:txBody>
          <a:bodyPr/>
          <a:lstStyle>
            <a:lvl1pPr marL="342900" indent="-342900">
              <a:lnSpc>
                <a:spcPct val="100000"/>
              </a:lnSpc>
              <a:buFont typeface="Arial" charset="0"/>
              <a:buChar char="•"/>
              <a:defRPr sz="1400"/>
            </a:lvl1pPr>
            <a:lvl2pPr marL="742950" indent="-285750">
              <a:lnSpc>
                <a:spcPct val="100000"/>
              </a:lnSpc>
              <a:buFont typeface="Arial" charset="0"/>
              <a:buChar char="•"/>
              <a:defRPr sz="1400">
                <a:solidFill>
                  <a:srgbClr val="068293"/>
                </a:solidFill>
              </a:defRPr>
            </a:lvl2pPr>
            <a:lvl3pPr marL="1143000" indent="-228600">
              <a:lnSpc>
                <a:spcPct val="100000"/>
              </a:lnSpc>
              <a:buFont typeface="Arial" charset="0"/>
              <a:buChar char="•"/>
              <a:defRPr sz="1400">
                <a:solidFill>
                  <a:srgbClr val="068293"/>
                </a:solidFill>
              </a:defRPr>
            </a:lvl3pPr>
            <a:lvl4pPr marL="1600200" indent="-228600">
              <a:lnSpc>
                <a:spcPct val="100000"/>
              </a:lnSpc>
              <a:buFont typeface="Arial" charset="0"/>
              <a:buChar char="•"/>
              <a:defRPr sz="1400">
                <a:solidFill>
                  <a:srgbClr val="068293"/>
                </a:solidFill>
              </a:defRPr>
            </a:lvl4pPr>
            <a:lvl5pPr marL="2057400" indent="-228600">
              <a:lnSpc>
                <a:spcPct val="100000"/>
              </a:lnSpc>
              <a:buFont typeface="Arial" charset="0"/>
              <a:buChar char="•"/>
              <a:defRPr sz="1400">
                <a:solidFill>
                  <a:srgbClr val="068293"/>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7"/>
          </p:nvPr>
        </p:nvSpPr>
        <p:spPr/>
        <p:txBody>
          <a:bodyPr/>
          <a:lstStyle/>
          <a:p>
            <a:fld id="{885E8B32-E34F-EE43-89E2-A69E0E823C25}" type="datetime1">
              <a:rPr lang="en-GB" smtClean="0"/>
              <a:t>05/09/2017</a:t>
            </a:fld>
            <a:endParaRPr lang="en-US" dirty="0"/>
          </a:p>
        </p:txBody>
      </p:sp>
      <p:sp>
        <p:nvSpPr>
          <p:cNvPr id="11" name="Footer Placeholder 10"/>
          <p:cNvSpPr>
            <a:spLocks noGrp="1"/>
          </p:cNvSpPr>
          <p:nvPr>
            <p:ph type="ftr" sz="quarter" idx="18"/>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Slide Number Placeholder 11"/>
          <p:cNvSpPr>
            <a:spLocks noGrp="1"/>
          </p:cNvSpPr>
          <p:nvPr>
            <p:ph type="sldNum" sz="quarter" idx="19"/>
          </p:nvPr>
        </p:nvSpPr>
        <p:spPr/>
        <p:txBody>
          <a:bodyPr/>
          <a:lstStyle/>
          <a:p>
            <a:fld id="{ACA82383-359B-014A-B7BC-9279CF5A794B}" type="slidenum">
              <a:rPr lang="en-US" smtClean="0"/>
              <a:pPr/>
              <a:t>‹#›</a:t>
            </a:fld>
            <a:endParaRPr lang="en-US" dirty="0"/>
          </a:p>
        </p:txBody>
      </p:sp>
      <p:sp>
        <p:nvSpPr>
          <p:cNvPr id="13"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8"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26661036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amp; Bulleted text, 2 colum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CA82383-359B-014A-B7BC-9279CF5A794B}" type="slidenum">
              <a:rPr lang="en-US" smtClean="0"/>
              <a:t>‹#›</a:t>
            </a:fld>
            <a:endParaRPr lang="en-US"/>
          </a:p>
        </p:txBody>
      </p:sp>
      <p:sp>
        <p:nvSpPr>
          <p:cNvPr id="19" name="Text Placeholder 4"/>
          <p:cNvSpPr>
            <a:spLocks noGrp="1"/>
          </p:cNvSpPr>
          <p:nvPr>
            <p:ph type="body" sz="quarter" idx="16"/>
          </p:nvPr>
        </p:nvSpPr>
        <p:spPr>
          <a:xfrm>
            <a:off x="457200" y="2124075"/>
            <a:ext cx="4038600" cy="4000500"/>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4"/>
          <p:cNvSpPr>
            <a:spLocks noGrp="1"/>
          </p:cNvSpPr>
          <p:nvPr>
            <p:ph type="body" sz="quarter" idx="20"/>
          </p:nvPr>
        </p:nvSpPr>
        <p:spPr>
          <a:xfrm>
            <a:off x="4648200" y="2124075"/>
            <a:ext cx="4038600" cy="4000500"/>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21"/>
          </p:nvPr>
        </p:nvSpPr>
        <p:spPr/>
        <p:txBody>
          <a:bodyPr/>
          <a:lstStyle/>
          <a:p>
            <a:fld id="{F2DE05A1-5B16-9149-B6D1-FAE5410C57A6}" type="datetime1">
              <a:rPr lang="en-GB" smtClean="0"/>
              <a:t>05/09/2017</a:t>
            </a:fld>
            <a:endParaRPr lang="en-US" dirty="0"/>
          </a:p>
        </p:txBody>
      </p:sp>
      <p:sp>
        <p:nvSpPr>
          <p:cNvPr id="3" name="Footer Placeholder 2"/>
          <p:cNvSpPr>
            <a:spLocks noGrp="1"/>
          </p:cNvSpPr>
          <p:nvPr>
            <p:ph type="ftr" sz="quarter" idx="22"/>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10"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2313358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list, 2 colum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8" name="Text Placeholder 4"/>
          <p:cNvSpPr>
            <a:spLocks noGrp="1"/>
          </p:cNvSpPr>
          <p:nvPr>
            <p:ph type="body" sz="quarter" idx="16"/>
          </p:nvPr>
        </p:nvSpPr>
        <p:spPr>
          <a:xfrm>
            <a:off x="457200" y="1420428"/>
            <a:ext cx="4038600" cy="4704148"/>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7"/>
          </p:nvPr>
        </p:nvSpPr>
        <p:spPr>
          <a:xfrm>
            <a:off x="4648200" y="1420428"/>
            <a:ext cx="4038600" cy="4704148"/>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8"/>
          </p:nvPr>
        </p:nvSpPr>
        <p:spPr/>
        <p:txBody>
          <a:bodyPr/>
          <a:lstStyle/>
          <a:p>
            <a:fld id="{89BFF3EC-463E-A343-9094-EDC6416A91CB}" type="datetime1">
              <a:rPr lang="en-GB" smtClean="0"/>
              <a:t>05/09/2017</a:t>
            </a:fld>
            <a:endParaRPr lang="en-US" dirty="0"/>
          </a:p>
        </p:txBody>
      </p:sp>
      <p:sp>
        <p:nvSpPr>
          <p:cNvPr id="3" name="Footer Placeholder 2"/>
          <p:cNvSpPr>
            <a:spLocks noGrp="1"/>
          </p:cNvSpPr>
          <p:nvPr>
            <p:ph type="ftr" sz="quarter" idx="19"/>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32032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itile, text &amp; chart (righ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4F53E4AD-D141-CA42-A7AE-36F76AD4BD0A}" type="datetime1">
              <a:rPr lang="en-GB" smtClean="0"/>
              <a:t>05/09/2017</a:t>
            </a:fld>
            <a:endParaRPr lang="en-US"/>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3" name="Chart Placeholder 2"/>
          <p:cNvSpPr>
            <a:spLocks noGrp="1"/>
          </p:cNvSpPr>
          <p:nvPr>
            <p:ph type="chart" sz="quarter" idx="17"/>
          </p:nvPr>
        </p:nvSpPr>
        <p:spPr>
          <a:xfrm>
            <a:off x="4648840" y="2124132"/>
            <a:ext cx="4038600" cy="4002031"/>
          </a:xfrm>
          <a:prstGeom prst="rect">
            <a:avLst/>
          </a:prstGeom>
        </p:spPr>
        <p:txBody>
          <a:bodyPr/>
          <a:lstStyle/>
          <a:p>
            <a:endParaRPr lang="en-US" dirty="0"/>
          </a:p>
        </p:txBody>
      </p:sp>
      <p:sp>
        <p:nvSpPr>
          <p:cNvPr id="13" name="Text Placeholder 11"/>
          <p:cNvSpPr>
            <a:spLocks noGrp="1"/>
          </p:cNvSpPr>
          <p:nvPr>
            <p:ph type="body" sz="quarter" idx="19"/>
          </p:nvPr>
        </p:nvSpPr>
        <p:spPr>
          <a:xfrm>
            <a:off x="457200" y="2124076"/>
            <a:ext cx="4038600" cy="4002087"/>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2" name="Footer Placeholder 1"/>
          <p:cNvSpPr>
            <a:spLocks noGrp="1"/>
          </p:cNvSpPr>
          <p:nvPr>
            <p:ph type="ftr" sz="quarter" idx="20"/>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0"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9"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503229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itile, text &amp; chart (left)">
    <p:spTree>
      <p:nvGrpSpPr>
        <p:cNvPr id="1" name=""/>
        <p:cNvGrpSpPr/>
        <p:nvPr/>
      </p:nvGrpSpPr>
      <p:grpSpPr>
        <a:xfrm>
          <a:off x="0" y="0"/>
          <a:ext cx="0" cy="0"/>
          <a:chOff x="0" y="0"/>
          <a:chExt cx="0" cy="0"/>
        </a:xfrm>
      </p:grpSpPr>
      <p:sp>
        <p:nvSpPr>
          <p:cNvPr id="8" name="Chart Placeholder 2"/>
          <p:cNvSpPr>
            <a:spLocks noGrp="1"/>
          </p:cNvSpPr>
          <p:nvPr>
            <p:ph type="chart" sz="quarter" idx="17"/>
          </p:nvPr>
        </p:nvSpPr>
        <p:spPr>
          <a:xfrm>
            <a:off x="457200" y="2124132"/>
            <a:ext cx="4038600" cy="4006477"/>
          </a:xfrm>
          <a:prstGeom prst="rect">
            <a:avLst/>
          </a:prstGeom>
        </p:spPr>
        <p:txBody>
          <a:bodyPr/>
          <a:lstStyle/>
          <a:p>
            <a:endParaRPr lang="en-US" dirty="0"/>
          </a:p>
        </p:txBody>
      </p:sp>
      <p:sp>
        <p:nvSpPr>
          <p:cNvPr id="14" name="Text Placeholder 11"/>
          <p:cNvSpPr>
            <a:spLocks noGrp="1"/>
          </p:cNvSpPr>
          <p:nvPr>
            <p:ph type="body" sz="quarter" idx="19"/>
          </p:nvPr>
        </p:nvSpPr>
        <p:spPr>
          <a:xfrm>
            <a:off x="4648200" y="2124076"/>
            <a:ext cx="4038600" cy="4002087"/>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3" name="Date Placeholder 2"/>
          <p:cNvSpPr>
            <a:spLocks noGrp="1"/>
          </p:cNvSpPr>
          <p:nvPr>
            <p:ph type="dt" sz="half" idx="20"/>
          </p:nvPr>
        </p:nvSpPr>
        <p:spPr/>
        <p:txBody>
          <a:bodyPr/>
          <a:lstStyle/>
          <a:p>
            <a:fld id="{C66D29B8-2DFD-6E46-87DA-2062DF936F27}" type="datetime1">
              <a:rPr lang="en-GB" smtClean="0"/>
              <a:t>05/09/2017</a:t>
            </a:fld>
            <a:endParaRPr lang="en-US" dirty="0"/>
          </a:p>
        </p:txBody>
      </p:sp>
      <p:sp>
        <p:nvSpPr>
          <p:cNvPr id="4" name="Footer Placeholder 3"/>
          <p:cNvSpPr>
            <a:spLocks noGrp="1"/>
          </p:cNvSpPr>
          <p:nvPr>
            <p:ph type="ftr" sz="quarter" idx="2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6" name="Slide Number Placeholder 5"/>
          <p:cNvSpPr>
            <a:spLocks noGrp="1"/>
          </p:cNvSpPr>
          <p:nvPr>
            <p:ph type="sldNum" sz="quarter" idx="22"/>
          </p:nvPr>
        </p:nvSpPr>
        <p:spPr/>
        <p:txBody>
          <a:bodyPr/>
          <a:lstStyle/>
          <a:p>
            <a:fld id="{ACA82383-359B-014A-B7BC-9279CF5A794B}" type="slidenum">
              <a:rPr lang="en-US" smtClean="0"/>
              <a:pPr/>
              <a:t>‹#›</a:t>
            </a:fld>
            <a:endParaRPr lang="en-US" dirty="0"/>
          </a:p>
        </p:txBody>
      </p:sp>
      <p:sp>
        <p:nvSpPr>
          <p:cNvPr id="10"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9"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1473022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bulleted list al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3E22EDE4-8A30-D341-8D7D-7F29BC988364}"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8" name="Chart Placeholder 2"/>
          <p:cNvSpPr>
            <a:spLocks noGrp="1"/>
          </p:cNvSpPr>
          <p:nvPr>
            <p:ph type="chart" sz="quarter" idx="17"/>
          </p:nvPr>
        </p:nvSpPr>
        <p:spPr>
          <a:xfrm>
            <a:off x="4648200" y="2124132"/>
            <a:ext cx="4038600" cy="4006477"/>
          </a:xfrm>
          <a:prstGeom prst="rect">
            <a:avLst/>
          </a:prstGeom>
        </p:spPr>
        <p:txBody>
          <a:bodyPr/>
          <a:lstStyle/>
          <a:p>
            <a:endParaRPr lang="en-US" dirty="0"/>
          </a:p>
        </p:txBody>
      </p:sp>
      <p:sp>
        <p:nvSpPr>
          <p:cNvPr id="10" name="Text Placeholder 4"/>
          <p:cNvSpPr>
            <a:spLocks noGrp="1"/>
          </p:cNvSpPr>
          <p:nvPr>
            <p:ph type="body" sz="quarter" idx="20"/>
          </p:nvPr>
        </p:nvSpPr>
        <p:spPr>
          <a:xfrm>
            <a:off x="457200" y="2124075"/>
            <a:ext cx="4038600" cy="4000500"/>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9"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123022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mp; Bulleted lis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40D7D5E4-0911-9B45-B1D8-96431DD752DD}"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8" name="Chart Placeholder 2"/>
          <p:cNvSpPr>
            <a:spLocks noGrp="1"/>
          </p:cNvSpPr>
          <p:nvPr>
            <p:ph type="chart" sz="quarter" idx="17"/>
          </p:nvPr>
        </p:nvSpPr>
        <p:spPr>
          <a:xfrm>
            <a:off x="457200" y="2124132"/>
            <a:ext cx="4038600" cy="4006477"/>
          </a:xfrm>
          <a:prstGeom prst="rect">
            <a:avLst/>
          </a:prstGeom>
        </p:spPr>
        <p:txBody>
          <a:bodyPr/>
          <a:lstStyle/>
          <a:p>
            <a:endParaRPr lang="en-US" dirty="0"/>
          </a:p>
        </p:txBody>
      </p:sp>
      <p:sp>
        <p:nvSpPr>
          <p:cNvPr id="2" name="Footer Placeholder 1"/>
          <p:cNvSpPr>
            <a:spLocks noGrp="1"/>
          </p:cNvSpPr>
          <p:nvPr>
            <p:ph type="ftr" sz="quarter" idx="2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9"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
        <p:nvSpPr>
          <p:cNvPr id="13" name="Text Placeholder 4"/>
          <p:cNvSpPr>
            <a:spLocks noGrp="1"/>
          </p:cNvSpPr>
          <p:nvPr>
            <p:ph type="body" sz="quarter" idx="24"/>
          </p:nvPr>
        </p:nvSpPr>
        <p:spPr>
          <a:xfrm>
            <a:off x="4648200" y="2124075"/>
            <a:ext cx="4038600" cy="4000500"/>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56647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picture (lef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2F2B6BB9-3337-964F-AA90-0681DA505078}"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14" name="Picture Placeholder 13"/>
          <p:cNvSpPr>
            <a:spLocks noGrp="1"/>
          </p:cNvSpPr>
          <p:nvPr>
            <p:ph type="clipArt" sz="quarter" idx="13"/>
          </p:nvPr>
        </p:nvSpPr>
        <p:spPr>
          <a:xfrm>
            <a:off x="457200" y="2124132"/>
            <a:ext cx="4038600" cy="4002031"/>
          </a:xfrm>
          <a:prstGeom prst="rect">
            <a:avLst/>
          </a:prstGeom>
        </p:spPr>
        <p:txBody>
          <a:bodyPr/>
          <a:lstStyle/>
          <a:p>
            <a:endParaRPr lang="en-US"/>
          </a:p>
        </p:txBody>
      </p:sp>
      <p:sp>
        <p:nvSpPr>
          <p:cNvPr id="10" name="Text Placeholder 11"/>
          <p:cNvSpPr>
            <a:spLocks noGrp="1"/>
          </p:cNvSpPr>
          <p:nvPr>
            <p:ph type="body" sz="quarter" idx="19"/>
          </p:nvPr>
        </p:nvSpPr>
        <p:spPr>
          <a:xfrm>
            <a:off x="4648200" y="2124076"/>
            <a:ext cx="4038600" cy="4002087"/>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2" name="Footer Placeholder 1"/>
          <p:cNvSpPr>
            <a:spLocks noGrp="1"/>
          </p:cNvSpPr>
          <p:nvPr>
            <p:ph type="ftr" sz="quarter" idx="20"/>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9"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5744290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D3F2A8A9-18EB-3343-A714-EB894E4165E2}"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17" name="Picture Placeholder 13"/>
          <p:cNvSpPr>
            <a:spLocks noGrp="1"/>
          </p:cNvSpPr>
          <p:nvPr>
            <p:ph type="clipArt" sz="quarter" idx="13"/>
          </p:nvPr>
        </p:nvSpPr>
        <p:spPr>
          <a:xfrm>
            <a:off x="4648200" y="2124132"/>
            <a:ext cx="4038600" cy="4002031"/>
          </a:xfrm>
          <a:prstGeom prst="rect">
            <a:avLst/>
          </a:prstGeom>
        </p:spPr>
        <p:txBody>
          <a:bodyPr/>
          <a:lstStyle/>
          <a:p>
            <a:endParaRPr lang="en-US"/>
          </a:p>
        </p:txBody>
      </p:sp>
      <p:sp>
        <p:nvSpPr>
          <p:cNvPr id="10" name="Text Placeholder 11"/>
          <p:cNvSpPr>
            <a:spLocks noGrp="1"/>
          </p:cNvSpPr>
          <p:nvPr>
            <p:ph type="body" sz="quarter" idx="19"/>
          </p:nvPr>
        </p:nvSpPr>
        <p:spPr>
          <a:xfrm>
            <a:off x="457200" y="2124076"/>
            <a:ext cx="4038600" cy="4002087"/>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2" name="Footer Placeholder 1"/>
          <p:cNvSpPr>
            <a:spLocks noGrp="1"/>
          </p:cNvSpPr>
          <p:nvPr>
            <p:ph type="ftr" sz="quarter" idx="20"/>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11"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10362590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ist and picture (lef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4B055B5C-CF86-0543-9104-E3002DD3F7B8}"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17" name="Picture Placeholder 13"/>
          <p:cNvSpPr>
            <a:spLocks noGrp="1"/>
          </p:cNvSpPr>
          <p:nvPr>
            <p:ph type="clipArt" sz="quarter" idx="13"/>
          </p:nvPr>
        </p:nvSpPr>
        <p:spPr>
          <a:xfrm>
            <a:off x="457200" y="2124132"/>
            <a:ext cx="4038600" cy="4002031"/>
          </a:xfrm>
          <a:prstGeom prst="rect">
            <a:avLst/>
          </a:prstGeom>
        </p:spPr>
        <p:txBody>
          <a:bodyPr/>
          <a:lstStyle/>
          <a:p>
            <a:endParaRPr lang="en-US"/>
          </a:p>
        </p:txBody>
      </p:sp>
      <p:sp>
        <p:nvSpPr>
          <p:cNvPr id="2" name="Footer Placeholder 1"/>
          <p:cNvSpPr>
            <a:spLocks noGrp="1"/>
          </p:cNvSpPr>
          <p:nvPr>
            <p:ph type="ftr" sz="quarter" idx="2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0"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9"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
        <p:nvSpPr>
          <p:cNvPr id="11" name="Text Placeholder 4"/>
          <p:cNvSpPr>
            <a:spLocks noGrp="1"/>
          </p:cNvSpPr>
          <p:nvPr>
            <p:ph type="body" sz="quarter" idx="24"/>
          </p:nvPr>
        </p:nvSpPr>
        <p:spPr>
          <a:xfrm>
            <a:off x="4648200" y="2124075"/>
            <a:ext cx="4038600" cy="4000500"/>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6387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Wale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37630"/>
            <a:ext cx="2133600" cy="365125"/>
          </a:xfrm>
          <a:prstGeom prst="rect">
            <a:avLst/>
          </a:prstGeom>
        </p:spPr>
        <p:txBody>
          <a:bodyPr/>
          <a:lstStyle>
            <a:lvl1pPr>
              <a:defRPr>
                <a:solidFill>
                  <a:srgbClr val="E61C84"/>
                </a:solidFill>
              </a:defRPr>
            </a:lvl1pPr>
          </a:lstStyle>
          <a:p>
            <a:fld id="{1867AE7B-C6BC-5443-BB15-3DF6049ED40B}" type="datetime1">
              <a:rPr lang="en-GB" smtClean="0"/>
              <a:pPr/>
              <a:t>05/09/2017</a:t>
            </a:fld>
            <a:endParaRPr lang="en-US"/>
          </a:p>
        </p:txBody>
      </p:sp>
      <p:sp>
        <p:nvSpPr>
          <p:cNvPr id="6" name="Slide Number Placeholder 5"/>
          <p:cNvSpPr>
            <a:spLocks noGrp="1"/>
          </p:cNvSpPr>
          <p:nvPr>
            <p:ph type="sldNum" sz="quarter" idx="12"/>
          </p:nvPr>
        </p:nvSpPr>
        <p:spPr/>
        <p:txBody>
          <a:bodyPr/>
          <a:lstStyle>
            <a:lvl1pPr>
              <a:defRPr>
                <a:solidFill>
                  <a:srgbClr val="E61C84"/>
                </a:solidFill>
              </a:defRPr>
            </a:lvl1pPr>
          </a:lstStyle>
          <a:p>
            <a:fld id="{ACA82383-359B-014A-B7BC-9279CF5A794B}" type="slidenum">
              <a:rPr lang="en-US" smtClean="0"/>
              <a:pPr/>
              <a:t>‹#›</a:t>
            </a:fld>
            <a:endParaRPr lang="en-US"/>
          </a:p>
        </p:txBody>
      </p:sp>
      <p:sp>
        <p:nvSpPr>
          <p:cNvPr id="3" name="Text Placeholder 2"/>
          <p:cNvSpPr>
            <a:spLocks noGrp="1"/>
          </p:cNvSpPr>
          <p:nvPr>
            <p:ph type="body" sz="quarter" idx="16" hasCustomPrompt="1"/>
          </p:nvPr>
        </p:nvSpPr>
        <p:spPr>
          <a:xfrm>
            <a:off x="457200" y="3135313"/>
            <a:ext cx="8229600" cy="587375"/>
          </a:xfrm>
          <a:prstGeom prst="rect">
            <a:avLst/>
          </a:prstGeom>
        </p:spPr>
        <p:txBody>
          <a:bodyPr anchor="ctr"/>
          <a:lstStyle>
            <a:lvl1pPr marL="0" indent="0">
              <a:buNone/>
              <a:defRPr b="1" baseline="0">
                <a:solidFill>
                  <a:srgbClr val="E61C84"/>
                </a:solidFill>
              </a:defRPr>
            </a:lvl1pPr>
          </a:lstStyle>
          <a:p>
            <a:pPr lvl="0"/>
            <a:r>
              <a:rPr lang="en-US" dirty="0" smtClean="0"/>
              <a:t>PRESENTATION TITLE</a:t>
            </a:r>
          </a:p>
        </p:txBody>
      </p:sp>
      <p:sp>
        <p:nvSpPr>
          <p:cNvPr id="13" name="Text Placeholder 9"/>
          <p:cNvSpPr>
            <a:spLocks noGrp="1"/>
          </p:cNvSpPr>
          <p:nvPr>
            <p:ph type="body" sz="quarter" idx="17" hasCustomPrompt="1"/>
          </p:nvPr>
        </p:nvSpPr>
        <p:spPr>
          <a:xfrm>
            <a:off x="457200" y="4504184"/>
            <a:ext cx="8229600" cy="1151949"/>
          </a:xfrm>
          <a:prstGeom prst="rect">
            <a:avLst/>
          </a:prstGeom>
        </p:spPr>
        <p:txBody>
          <a:bodyPr anchor="ctr"/>
          <a:lstStyle>
            <a:lvl1pPr marL="0" indent="0">
              <a:buNone/>
              <a:defRPr sz="2000" b="1">
                <a:solidFill>
                  <a:srgbClr val="068293"/>
                </a:solidFill>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smtClean="0"/>
              <a:t>Subtitle</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01/01/2016</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V1.234</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705" y="422796"/>
            <a:ext cx="1178589" cy="896338"/>
          </a:xfrm>
          <a:prstGeom prst="rect">
            <a:avLst/>
          </a:prstGeom>
        </p:spPr>
      </p:pic>
    </p:spTree>
    <p:extLst>
      <p:ext uri="{BB962C8B-B14F-4D97-AF65-F5344CB8AC3E}">
        <p14:creationId xmlns:p14="http://schemas.microsoft.com/office/powerpoint/2010/main" val="14254212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and picture (righ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EE3D4648-314F-9349-B8A9-F295F63A38FC}"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17" name="Picture Placeholder 13"/>
          <p:cNvSpPr>
            <a:spLocks noGrp="1"/>
          </p:cNvSpPr>
          <p:nvPr>
            <p:ph type="clipArt" sz="quarter" idx="13"/>
          </p:nvPr>
        </p:nvSpPr>
        <p:spPr>
          <a:xfrm>
            <a:off x="4648200" y="2124132"/>
            <a:ext cx="4038600" cy="4002031"/>
          </a:xfrm>
          <a:prstGeom prst="rect">
            <a:avLst/>
          </a:prstGeom>
        </p:spPr>
        <p:txBody>
          <a:bodyPr/>
          <a:lstStyle/>
          <a:p>
            <a:endParaRPr lang="en-US"/>
          </a:p>
        </p:txBody>
      </p:sp>
      <p:sp>
        <p:nvSpPr>
          <p:cNvPr id="2" name="Footer Placeholder 1"/>
          <p:cNvSpPr>
            <a:spLocks noGrp="1"/>
          </p:cNvSpPr>
          <p:nvPr>
            <p:ph type="ftr" sz="quarter" idx="2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9"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
        <p:nvSpPr>
          <p:cNvPr id="11" name="Text Placeholder 4"/>
          <p:cNvSpPr>
            <a:spLocks noGrp="1"/>
          </p:cNvSpPr>
          <p:nvPr>
            <p:ph type="body" sz="quarter" idx="24"/>
          </p:nvPr>
        </p:nvSpPr>
        <p:spPr>
          <a:xfrm>
            <a:off x="457200" y="2124075"/>
            <a:ext cx="4038600" cy="4000500"/>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1431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table (lef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C5BB2F4E-0E68-D549-B684-CDE1C28E2E6C}"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10" name="Table Placeholder 2"/>
          <p:cNvSpPr>
            <a:spLocks noGrp="1"/>
          </p:cNvSpPr>
          <p:nvPr>
            <p:ph type="tbl" sz="quarter" idx="17"/>
          </p:nvPr>
        </p:nvSpPr>
        <p:spPr>
          <a:xfrm>
            <a:off x="457200" y="2124133"/>
            <a:ext cx="4038600" cy="4002030"/>
          </a:xfrm>
          <a:prstGeom prst="rect">
            <a:avLst/>
          </a:prstGeom>
        </p:spPr>
        <p:txBody>
          <a:bodyPr/>
          <a:lstStyle/>
          <a:p>
            <a:endParaRPr lang="en-US" dirty="0"/>
          </a:p>
        </p:txBody>
      </p:sp>
      <p:sp>
        <p:nvSpPr>
          <p:cNvPr id="13" name="Text Placeholder 11"/>
          <p:cNvSpPr>
            <a:spLocks noGrp="1"/>
          </p:cNvSpPr>
          <p:nvPr>
            <p:ph type="body" sz="quarter" idx="19"/>
          </p:nvPr>
        </p:nvSpPr>
        <p:spPr>
          <a:xfrm>
            <a:off x="4648200" y="2124076"/>
            <a:ext cx="4038600" cy="4002087"/>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2" name="Footer Placeholder 1"/>
          <p:cNvSpPr>
            <a:spLocks noGrp="1"/>
          </p:cNvSpPr>
          <p:nvPr>
            <p:ph type="ftr" sz="quarter" idx="20"/>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4"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11"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10741945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table (righ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9DAF5E04-67D2-8D4D-BE63-4089142A3B20}"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10" name="Table Placeholder 2"/>
          <p:cNvSpPr>
            <a:spLocks noGrp="1"/>
          </p:cNvSpPr>
          <p:nvPr>
            <p:ph type="tbl" sz="quarter" idx="17"/>
          </p:nvPr>
        </p:nvSpPr>
        <p:spPr>
          <a:xfrm>
            <a:off x="4648200" y="2124133"/>
            <a:ext cx="4038600" cy="4002030"/>
          </a:xfrm>
          <a:prstGeom prst="rect">
            <a:avLst/>
          </a:prstGeom>
        </p:spPr>
        <p:txBody>
          <a:bodyPr/>
          <a:lstStyle/>
          <a:p>
            <a:endParaRPr lang="en-US" dirty="0"/>
          </a:p>
        </p:txBody>
      </p:sp>
      <p:sp>
        <p:nvSpPr>
          <p:cNvPr id="12" name="Text Placeholder 11"/>
          <p:cNvSpPr>
            <a:spLocks noGrp="1"/>
          </p:cNvSpPr>
          <p:nvPr>
            <p:ph type="body" sz="quarter" idx="19"/>
          </p:nvPr>
        </p:nvSpPr>
        <p:spPr>
          <a:xfrm>
            <a:off x="457200" y="2124076"/>
            <a:ext cx="4038600" cy="4002087"/>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2" name="Footer Placeholder 1"/>
          <p:cNvSpPr>
            <a:spLocks noGrp="1"/>
          </p:cNvSpPr>
          <p:nvPr>
            <p:ph type="ftr" sz="quarter" idx="20"/>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4"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11"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10206817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list and table (lef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B8766B78-957A-FA45-874C-2FADAB6C392C}"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10" name="Table Placeholder 2"/>
          <p:cNvSpPr>
            <a:spLocks noGrp="1"/>
          </p:cNvSpPr>
          <p:nvPr>
            <p:ph type="tbl" sz="quarter" idx="17"/>
          </p:nvPr>
        </p:nvSpPr>
        <p:spPr>
          <a:xfrm>
            <a:off x="457200" y="2124133"/>
            <a:ext cx="4038600" cy="4002030"/>
          </a:xfrm>
          <a:prstGeom prst="rect">
            <a:avLst/>
          </a:prstGeom>
        </p:spPr>
        <p:txBody>
          <a:bodyPr/>
          <a:lstStyle/>
          <a:p>
            <a:endParaRPr lang="en-US" dirty="0"/>
          </a:p>
        </p:txBody>
      </p:sp>
      <p:sp>
        <p:nvSpPr>
          <p:cNvPr id="8" name="Text Placeholder 4"/>
          <p:cNvSpPr>
            <a:spLocks noGrp="1"/>
          </p:cNvSpPr>
          <p:nvPr>
            <p:ph type="body" sz="quarter" idx="20"/>
          </p:nvPr>
        </p:nvSpPr>
        <p:spPr>
          <a:xfrm>
            <a:off x="4648200" y="2124075"/>
            <a:ext cx="4038600" cy="4000500"/>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3"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9"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1920552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list and table (righ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9FF89728-03E6-484A-A9FF-66B99521C7AD}"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10" name="Table Placeholder 2"/>
          <p:cNvSpPr>
            <a:spLocks noGrp="1"/>
          </p:cNvSpPr>
          <p:nvPr>
            <p:ph type="tbl" sz="quarter" idx="17"/>
          </p:nvPr>
        </p:nvSpPr>
        <p:spPr>
          <a:xfrm>
            <a:off x="4648200" y="2124133"/>
            <a:ext cx="4038600" cy="4002030"/>
          </a:xfrm>
          <a:prstGeom prst="rect">
            <a:avLst/>
          </a:prstGeom>
        </p:spPr>
        <p:txBody>
          <a:bodyPr/>
          <a:lstStyle/>
          <a:p>
            <a:endParaRPr lang="en-US" dirty="0"/>
          </a:p>
        </p:txBody>
      </p:sp>
      <p:sp>
        <p:nvSpPr>
          <p:cNvPr id="2" name="Footer Placeholder 1"/>
          <p:cNvSpPr>
            <a:spLocks noGrp="1"/>
          </p:cNvSpPr>
          <p:nvPr>
            <p:ph type="ftr" sz="quarter" idx="2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4"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11"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
        <p:nvSpPr>
          <p:cNvPr id="16" name="Text Placeholder 4"/>
          <p:cNvSpPr>
            <a:spLocks noGrp="1"/>
          </p:cNvSpPr>
          <p:nvPr>
            <p:ph type="body" sz="quarter" idx="24"/>
          </p:nvPr>
        </p:nvSpPr>
        <p:spPr>
          <a:xfrm>
            <a:off x="457200" y="2124075"/>
            <a:ext cx="4038600" cy="4000500"/>
          </a:xfrm>
          <a:prstGeom prst="rect">
            <a:avLst/>
          </a:prstGeom>
        </p:spPr>
        <p:txBody>
          <a:bodyPr/>
          <a:lstStyle>
            <a:lvl1pPr marL="342900" indent="-342900">
              <a:buFont typeface="Arial" charset="0"/>
              <a:buChar char="•"/>
              <a:defRPr sz="1400"/>
            </a:lvl1pPr>
            <a:lvl2pPr marL="742950" indent="-285750">
              <a:buFont typeface="Arial" charset="0"/>
              <a:buChar char="•"/>
              <a:defRPr sz="1400">
                <a:solidFill>
                  <a:srgbClr val="068293"/>
                </a:solidFill>
              </a:defRPr>
            </a:lvl2pPr>
            <a:lvl3pPr marL="1143000" indent="-228600">
              <a:buFont typeface="Arial" charset="0"/>
              <a:buChar char="•"/>
              <a:defRPr sz="1400">
                <a:solidFill>
                  <a:srgbClr val="068293"/>
                </a:solidFill>
              </a:defRPr>
            </a:lvl3pPr>
            <a:lvl4pPr marL="1600200" indent="-228600">
              <a:buFont typeface="Arial" charset="0"/>
              <a:buChar char="•"/>
              <a:defRPr sz="1400">
                <a:solidFill>
                  <a:srgbClr val="068293"/>
                </a:solidFill>
              </a:defRPr>
            </a:lvl4pPr>
            <a:lvl5pPr marL="2057400" indent="-228600">
              <a:buFont typeface="Arial" charset="0"/>
              <a:buChar char="•"/>
              <a:defRPr sz="1400">
                <a:solidFill>
                  <a:srgbClr val="06829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83326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chart and descri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37630"/>
            <a:ext cx="997735" cy="365125"/>
          </a:xfrm>
          <a:prstGeom prst="rect">
            <a:avLst/>
          </a:prstGeom>
        </p:spPr>
        <p:txBody>
          <a:bodyPr/>
          <a:lstStyle/>
          <a:p>
            <a:fld id="{CB3C5177-B67A-B743-8B7C-A03AF174FB33}" type="datetime1">
              <a:rPr lang="en-GB" smtClean="0"/>
              <a:t>05/09/2017</a:t>
            </a:fld>
            <a:endParaRPr lang="en-US" dirty="0"/>
          </a:p>
        </p:txBody>
      </p:sp>
      <p:sp>
        <p:nvSpPr>
          <p:cNvPr id="4" name="Slide Number Placeholder 3"/>
          <p:cNvSpPr>
            <a:spLocks noGrp="1"/>
          </p:cNvSpPr>
          <p:nvPr>
            <p:ph type="sldNum" sz="quarter" idx="12"/>
          </p:nvPr>
        </p:nvSpPr>
        <p:spPr/>
        <p:txBody>
          <a:bodyPr/>
          <a:lstStyle/>
          <a:p>
            <a:fld id="{ACA82383-359B-014A-B7BC-9279CF5A794B}" type="slidenum">
              <a:rPr lang="en-US" smtClean="0"/>
              <a:t>‹#›</a:t>
            </a:fld>
            <a:endParaRPr lang="en-US"/>
          </a:p>
        </p:txBody>
      </p:sp>
      <p:sp>
        <p:nvSpPr>
          <p:cNvPr id="10" name="Chart Placeholder 9"/>
          <p:cNvSpPr>
            <a:spLocks noGrp="1"/>
          </p:cNvSpPr>
          <p:nvPr>
            <p:ph type="chart" sz="quarter" idx="13"/>
          </p:nvPr>
        </p:nvSpPr>
        <p:spPr>
          <a:xfrm>
            <a:off x="457200" y="2124132"/>
            <a:ext cx="8229600" cy="3326281"/>
          </a:xfrm>
          <a:prstGeom prst="rect">
            <a:avLst/>
          </a:prstGeom>
        </p:spPr>
        <p:txBody>
          <a:bodyPr/>
          <a:lstStyle>
            <a:lvl1pPr marL="0" indent="0">
              <a:buNone/>
              <a:defRPr/>
            </a:lvl1pPr>
          </a:lstStyle>
          <a:p>
            <a:endParaRPr lang="en-US" dirty="0"/>
          </a:p>
        </p:txBody>
      </p:sp>
      <p:sp>
        <p:nvSpPr>
          <p:cNvPr id="9" name="Text Placeholder 11"/>
          <p:cNvSpPr>
            <a:spLocks noGrp="1"/>
          </p:cNvSpPr>
          <p:nvPr>
            <p:ph type="body" sz="quarter" idx="19"/>
          </p:nvPr>
        </p:nvSpPr>
        <p:spPr>
          <a:xfrm>
            <a:off x="457200" y="5450413"/>
            <a:ext cx="8229600" cy="675750"/>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3" name="Footer Placeholder 2"/>
          <p:cNvSpPr>
            <a:spLocks noGrp="1"/>
          </p:cNvSpPr>
          <p:nvPr>
            <p:ph type="ftr" sz="quarter" idx="20"/>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3"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12"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33957175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picture &amp; conten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124132"/>
            <a:ext cx="8229600" cy="3326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a:xfrm>
            <a:off x="457200" y="6437630"/>
            <a:ext cx="997735" cy="365125"/>
          </a:xfrm>
          <a:prstGeom prst="rect">
            <a:avLst/>
          </a:prstGeom>
        </p:spPr>
        <p:txBody>
          <a:bodyPr/>
          <a:lstStyle/>
          <a:p>
            <a:fld id="{39D7761E-53AB-FF4B-8F02-DF55B2F69E95}"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9" name="Text Placeholder 11"/>
          <p:cNvSpPr>
            <a:spLocks noGrp="1"/>
          </p:cNvSpPr>
          <p:nvPr>
            <p:ph type="body" sz="quarter" idx="19"/>
          </p:nvPr>
        </p:nvSpPr>
        <p:spPr>
          <a:xfrm>
            <a:off x="457200" y="5450414"/>
            <a:ext cx="8229600" cy="675749"/>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2" name="Footer Placeholder 1"/>
          <p:cNvSpPr>
            <a:spLocks noGrp="1"/>
          </p:cNvSpPr>
          <p:nvPr>
            <p:ph type="ftr" sz="quarter" idx="20"/>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11"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23696762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table &amp;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437630"/>
            <a:ext cx="997735" cy="365125"/>
          </a:xfrm>
          <a:prstGeom prst="rect">
            <a:avLst/>
          </a:prstGeom>
        </p:spPr>
        <p:txBody>
          <a:bodyPr/>
          <a:lstStyle/>
          <a:p>
            <a:fld id="{A9161C45-6DE8-0A40-A65F-60A5A27DAE96}" type="datetime1">
              <a:rPr lang="en-GB" smtClean="0"/>
              <a:t>05/09/2017</a:t>
            </a:fld>
            <a:endParaRPr lang="en-US" dirty="0"/>
          </a:p>
        </p:txBody>
      </p:sp>
      <p:sp>
        <p:nvSpPr>
          <p:cNvPr id="7" name="Slide Number Placeholder 6"/>
          <p:cNvSpPr>
            <a:spLocks noGrp="1"/>
          </p:cNvSpPr>
          <p:nvPr>
            <p:ph type="sldNum" sz="quarter" idx="12"/>
          </p:nvPr>
        </p:nvSpPr>
        <p:spPr/>
        <p:txBody>
          <a:bodyPr/>
          <a:lstStyle/>
          <a:p>
            <a:fld id="{ACA82383-359B-014A-B7BC-9279CF5A794B}" type="slidenum">
              <a:rPr lang="en-US" smtClean="0"/>
              <a:t>‹#›</a:t>
            </a:fld>
            <a:endParaRPr lang="en-US"/>
          </a:p>
        </p:txBody>
      </p:sp>
      <p:sp>
        <p:nvSpPr>
          <p:cNvPr id="4" name="Table Placeholder 3"/>
          <p:cNvSpPr>
            <a:spLocks noGrp="1"/>
          </p:cNvSpPr>
          <p:nvPr>
            <p:ph type="tbl" sz="quarter" idx="17"/>
          </p:nvPr>
        </p:nvSpPr>
        <p:spPr>
          <a:xfrm>
            <a:off x="457200" y="2124075"/>
            <a:ext cx="8229600" cy="332581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9" name="Text Placeholder 11"/>
          <p:cNvSpPr>
            <a:spLocks noGrp="1"/>
          </p:cNvSpPr>
          <p:nvPr>
            <p:ph type="body" sz="quarter" idx="19"/>
          </p:nvPr>
        </p:nvSpPr>
        <p:spPr>
          <a:xfrm>
            <a:off x="457200" y="5449888"/>
            <a:ext cx="8229600" cy="676275"/>
          </a:xfrm>
          <a:prstGeom prst="rect">
            <a:avLst/>
          </a:prstGeom>
        </p:spPr>
        <p:txBody>
          <a:bodyPr/>
          <a:lstStyle>
            <a:lvl1pPr marL="0" indent="0">
              <a:lnSpc>
                <a:spcPts val="2000"/>
              </a:lnSpc>
              <a:buNone/>
              <a:defRPr sz="1400">
                <a:solidFill>
                  <a:srgbClr val="433C39"/>
                </a:solidFill>
              </a:defRPr>
            </a:lvl1pPr>
          </a:lstStyle>
          <a:p>
            <a:pPr lvl="0"/>
            <a:endParaRPr lang="en-US" dirty="0"/>
          </a:p>
        </p:txBody>
      </p:sp>
      <p:sp>
        <p:nvSpPr>
          <p:cNvPr id="2" name="Footer Placeholder 1"/>
          <p:cNvSpPr>
            <a:spLocks noGrp="1"/>
          </p:cNvSpPr>
          <p:nvPr>
            <p:ph type="ftr" sz="quarter" idx="20"/>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0"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24057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CA82383-359B-014A-B7BC-9279CF5A794B}"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5" name="Date Placeholder 4"/>
          <p:cNvSpPr>
            <a:spLocks noGrp="1"/>
          </p:cNvSpPr>
          <p:nvPr>
            <p:ph type="dt" sz="half" idx="12"/>
          </p:nvPr>
        </p:nvSpPr>
        <p:spPr/>
        <p:txBody>
          <a:bodyPr/>
          <a:lstStyle/>
          <a:p>
            <a:fld id="{549912A3-E590-6343-AA4D-F0C0EE91CC9F}" type="datetime1">
              <a:rPr lang="en-GB" smtClean="0"/>
              <a:pPr/>
              <a:t>05/09/2017</a:t>
            </a:fld>
            <a:endParaRPr lang="en-US" dirty="0"/>
          </a:p>
        </p:txBody>
      </p:sp>
    </p:spTree>
    <p:extLst>
      <p:ext uri="{BB962C8B-B14F-4D97-AF65-F5344CB8AC3E}">
        <p14:creationId xmlns:p14="http://schemas.microsoft.com/office/powerpoint/2010/main" val="706844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37630"/>
            <a:ext cx="997735" cy="365125"/>
          </a:xfrm>
          <a:prstGeom prst="rect">
            <a:avLst/>
          </a:prstGeom>
        </p:spPr>
        <p:txBody>
          <a:bodyPr/>
          <a:lstStyle/>
          <a:p>
            <a:fld id="{9279659F-80EB-6540-A32C-5D71F7DC9DB6}" type="datetime1">
              <a:rPr lang="en-GB" smtClean="0"/>
              <a:t>05/09/2017</a:t>
            </a:fld>
            <a:endParaRPr lang="en-US" dirty="0"/>
          </a:p>
        </p:txBody>
      </p:sp>
      <p:sp>
        <p:nvSpPr>
          <p:cNvPr id="4" name="Slide Number Placeholder 3"/>
          <p:cNvSpPr>
            <a:spLocks noGrp="1"/>
          </p:cNvSpPr>
          <p:nvPr>
            <p:ph type="sldNum" sz="quarter" idx="11"/>
          </p:nvPr>
        </p:nvSpPr>
        <p:spPr/>
        <p:txBody>
          <a:bodyPr/>
          <a:lstStyle/>
          <a:p>
            <a:fld id="{ACA82383-359B-014A-B7BC-9279CF5A794B}" type="slidenum">
              <a:rPr lang="en-US" smtClean="0"/>
              <a:pPr/>
              <a:t>‹#›</a:t>
            </a:fld>
            <a:endParaRPr lang="en-US"/>
          </a:p>
        </p:txBody>
      </p:sp>
      <p:sp>
        <p:nvSpPr>
          <p:cNvPr id="5" name="Text Placeholder 4"/>
          <p:cNvSpPr>
            <a:spLocks noGrp="1"/>
          </p:cNvSpPr>
          <p:nvPr>
            <p:ph type="body" sz="quarter" idx="14" hasCustomPrompt="1"/>
          </p:nvPr>
        </p:nvSpPr>
        <p:spPr>
          <a:xfrm>
            <a:off x="457200" y="2124075"/>
            <a:ext cx="8229600" cy="2439988"/>
          </a:xfrm>
          <a:prstGeom prst="rect">
            <a:avLst/>
          </a:prstGeom>
        </p:spPr>
        <p:txBody>
          <a:bodyPr/>
          <a:lstStyle>
            <a:lvl1pPr>
              <a:defRPr sz="1400" baseline="0"/>
            </a:lvl1pPr>
            <a:lvl2pPr>
              <a:defRPr sz="1400"/>
            </a:lvl2pPr>
            <a:lvl3pPr>
              <a:defRPr sz="1400"/>
            </a:lvl3pPr>
            <a:lvl4pPr>
              <a:defRPr sz="1400"/>
            </a:lvl4pPr>
            <a:lvl5pPr>
              <a:defRPr sz="1400"/>
            </a:lvl5pPr>
          </a:lstStyle>
          <a:p>
            <a:pPr lvl="0"/>
            <a:r>
              <a:rPr lang="en-US" dirty="0" smtClean="0"/>
              <a:t>Slide 1 – Page title</a:t>
            </a:r>
          </a:p>
          <a:p>
            <a:pPr lvl="0"/>
            <a:r>
              <a:rPr lang="en-US" dirty="0" smtClean="0"/>
              <a:t>Slide 2 – Page title</a:t>
            </a:r>
          </a:p>
          <a:p>
            <a:pPr lvl="0"/>
            <a:r>
              <a:rPr lang="en-US" dirty="0" smtClean="0"/>
              <a:t>Slide 3 – Page title</a:t>
            </a:r>
          </a:p>
          <a:p>
            <a:pPr lvl="0"/>
            <a:r>
              <a:rPr lang="en-US" dirty="0" err="1" smtClean="0"/>
              <a:t>Etc</a:t>
            </a:r>
            <a:r>
              <a:rPr lang="is-IS" dirty="0" smtClean="0"/>
              <a:t>…</a:t>
            </a:r>
            <a:endParaRPr lang="en-US" dirty="0" smtClean="0"/>
          </a:p>
          <a:p>
            <a:pPr lvl="0"/>
            <a:endParaRPr lang="en-US" dirty="0" smtClean="0"/>
          </a:p>
        </p:txBody>
      </p:sp>
      <p:sp>
        <p:nvSpPr>
          <p:cNvPr id="2" name="Footer Placeholder 1"/>
          <p:cNvSpPr>
            <a:spLocks noGrp="1"/>
          </p:cNvSpPr>
          <p:nvPr>
            <p:ph type="ftr" sz="quarter" idx="19"/>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7"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smtClean="0"/>
              <a:t>AGENDA</a:t>
            </a:r>
            <a:endParaRPr lang="en-US" dirty="0"/>
          </a:p>
        </p:txBody>
      </p:sp>
    </p:spTree>
    <p:extLst>
      <p:ext uri="{BB962C8B-B14F-4D97-AF65-F5344CB8AC3E}">
        <p14:creationId xmlns:p14="http://schemas.microsoft.com/office/powerpoint/2010/main" val="5424390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Pi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61C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61C84"/>
              </a:solidFill>
            </a:endParaRPr>
          </a:p>
        </p:txBody>
      </p:sp>
      <p:sp>
        <p:nvSpPr>
          <p:cNvPr id="4" name="Date Placeholder 3"/>
          <p:cNvSpPr>
            <a:spLocks noGrp="1"/>
          </p:cNvSpPr>
          <p:nvPr>
            <p:ph type="dt" sz="half" idx="10"/>
          </p:nvPr>
        </p:nvSpPr>
        <p:spPr>
          <a:xfrm>
            <a:off x="457200" y="6437630"/>
            <a:ext cx="2133600" cy="365125"/>
          </a:xfrm>
          <a:prstGeom prst="rect">
            <a:avLst/>
          </a:prstGeom>
        </p:spPr>
        <p:txBody>
          <a:bodyPr/>
          <a:lstStyle>
            <a:lvl1pPr>
              <a:defRPr>
                <a:solidFill>
                  <a:schemeClr val="bg1"/>
                </a:solidFill>
              </a:defRPr>
            </a:lvl1pPr>
          </a:lstStyle>
          <a:p>
            <a:fld id="{1867AE7B-C6BC-5443-BB15-3DF6049ED40B}" type="datetime1">
              <a:rPr lang="en-GB" smtClean="0"/>
              <a:pPr/>
              <a:t>05/09/2017</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A82383-359B-014A-B7BC-9279CF5A794B}" type="slidenum">
              <a:rPr lang="en-US" smtClean="0"/>
              <a:pPr/>
              <a:t>‹#›</a:t>
            </a:fld>
            <a:endParaRPr lang="en-US"/>
          </a:p>
        </p:txBody>
      </p:sp>
      <p:sp>
        <p:nvSpPr>
          <p:cNvPr id="3" name="Text Placeholder 2"/>
          <p:cNvSpPr>
            <a:spLocks noGrp="1"/>
          </p:cNvSpPr>
          <p:nvPr>
            <p:ph type="body" sz="quarter" idx="16" hasCustomPrompt="1"/>
          </p:nvPr>
        </p:nvSpPr>
        <p:spPr>
          <a:xfrm>
            <a:off x="457200" y="3135313"/>
            <a:ext cx="8229600" cy="587375"/>
          </a:xfrm>
          <a:prstGeom prst="rect">
            <a:avLst/>
          </a:prstGeom>
        </p:spPr>
        <p:txBody>
          <a:bodyPr anchor="ctr"/>
          <a:lstStyle>
            <a:lvl1pPr marL="0" indent="0">
              <a:buNone/>
              <a:defRPr b="1" baseline="0">
                <a:solidFill>
                  <a:schemeClr val="bg1"/>
                </a:solidFill>
              </a:defRPr>
            </a:lvl1pPr>
          </a:lstStyle>
          <a:p>
            <a:pPr lvl="0"/>
            <a:r>
              <a:rPr lang="en-US" dirty="0" smtClean="0"/>
              <a:t>PRESENTATION TITLE</a:t>
            </a:r>
          </a:p>
        </p:txBody>
      </p:sp>
      <p:sp>
        <p:nvSpPr>
          <p:cNvPr id="13" name="Text Placeholder 9"/>
          <p:cNvSpPr>
            <a:spLocks noGrp="1"/>
          </p:cNvSpPr>
          <p:nvPr>
            <p:ph type="body" sz="quarter" idx="17" hasCustomPrompt="1"/>
          </p:nvPr>
        </p:nvSpPr>
        <p:spPr>
          <a:xfrm>
            <a:off x="457200" y="4504184"/>
            <a:ext cx="8229600" cy="1151949"/>
          </a:xfrm>
          <a:prstGeom prst="rect">
            <a:avLst/>
          </a:prstGeom>
        </p:spPr>
        <p:txBody>
          <a:bodyPr anchor="ctr"/>
          <a:lstStyle>
            <a:lvl1pPr marL="0" indent="0">
              <a:buNone/>
              <a:defRPr sz="2000" b="1">
                <a:solidFill>
                  <a:schemeClr val="bg1"/>
                </a:solidFill>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smtClean="0"/>
              <a:t>Subtitle</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01/01/2016</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V1.234</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522" y="422797"/>
            <a:ext cx="1041278" cy="712364"/>
          </a:xfrm>
          <a:prstGeom prst="rect">
            <a:avLst/>
          </a:prstGeom>
        </p:spPr>
      </p:pic>
    </p:spTree>
    <p:extLst>
      <p:ext uri="{BB962C8B-B14F-4D97-AF65-F5344CB8AC3E}">
        <p14:creationId xmlns:p14="http://schemas.microsoft.com/office/powerpoint/2010/main" val="19217594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no sub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CA82383-359B-014A-B7BC-9279CF5A794B}"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5" name="Date Placeholder 4"/>
          <p:cNvSpPr>
            <a:spLocks noGrp="1"/>
          </p:cNvSpPr>
          <p:nvPr>
            <p:ph type="dt" sz="half" idx="12"/>
          </p:nvPr>
        </p:nvSpPr>
        <p:spPr/>
        <p:txBody>
          <a:bodyPr/>
          <a:lstStyle/>
          <a:p>
            <a:fld id="{549912A3-E590-6343-AA4D-F0C0EE91CC9F}" type="datetime1">
              <a:rPr lang="en-GB" smtClean="0"/>
              <a:pPr/>
              <a:t>05/09/2017</a:t>
            </a:fld>
            <a:endParaRPr lang="en-US" dirty="0"/>
          </a:p>
        </p:txBody>
      </p:sp>
      <p:sp>
        <p:nvSpPr>
          <p:cNvPr id="8" name="Text Placeholder 4"/>
          <p:cNvSpPr>
            <a:spLocks noGrp="1"/>
          </p:cNvSpPr>
          <p:nvPr>
            <p:ph type="body" sz="quarter" idx="16" hasCustomPrompt="1"/>
          </p:nvPr>
        </p:nvSpPr>
        <p:spPr>
          <a:xfrm>
            <a:off x="457200" y="1469036"/>
            <a:ext cx="8229600" cy="4655539"/>
          </a:xfrm>
          <a:prstGeom prst="rect">
            <a:avLst/>
          </a:prstGeom>
        </p:spPr>
        <p:txBody>
          <a:bodyPr/>
          <a:lstStyle>
            <a:lvl1pPr marL="342900" indent="-342900">
              <a:lnSpc>
                <a:spcPct val="100000"/>
              </a:lnSpc>
              <a:buFont typeface="Arial" charset="0"/>
              <a:buChar char="•"/>
              <a:defRPr sz="1400" baseline="0"/>
            </a:lvl1pPr>
            <a:lvl2pPr marL="742950" indent="-285750">
              <a:lnSpc>
                <a:spcPct val="100000"/>
              </a:lnSpc>
              <a:buFont typeface="Arial" charset="0"/>
              <a:buChar char="•"/>
              <a:defRPr sz="1400">
                <a:solidFill>
                  <a:srgbClr val="00B6B1"/>
                </a:solidFill>
              </a:defRPr>
            </a:lvl2pPr>
            <a:lvl3pPr marL="1143000" indent="-228600">
              <a:lnSpc>
                <a:spcPct val="100000"/>
              </a:lnSpc>
              <a:buFont typeface="Arial" charset="0"/>
              <a:buChar char="•"/>
              <a:defRPr sz="1400">
                <a:solidFill>
                  <a:srgbClr val="00B6B1"/>
                </a:solidFill>
              </a:defRPr>
            </a:lvl3pPr>
            <a:lvl4pPr marL="1600200" indent="-228600">
              <a:lnSpc>
                <a:spcPct val="100000"/>
              </a:lnSpc>
              <a:buFont typeface="Arial" charset="0"/>
              <a:buChar char="•"/>
              <a:defRPr sz="1400">
                <a:solidFill>
                  <a:srgbClr val="00B6B1"/>
                </a:solidFill>
              </a:defRPr>
            </a:lvl4pPr>
            <a:lvl5pPr marL="2057400" indent="-228600">
              <a:lnSpc>
                <a:spcPct val="100000"/>
              </a:lnSpc>
              <a:buFont typeface="Arial" charset="0"/>
              <a:buChar char="•"/>
              <a:defRPr sz="1400">
                <a:solidFill>
                  <a:srgbClr val="00B6B1"/>
                </a:solidFill>
              </a:defRPr>
            </a:lvl5pPr>
          </a:lstStyle>
          <a:p>
            <a:pPr marL="342900" marR="0" lvl="0" indent="-342900" algn="l" defTabSz="457200" rtl="0" eaLnBrk="1" fontAlgn="auto" latinLnBrk="0" hangingPunct="1">
              <a:lnSpc>
                <a:spcPct val="100000"/>
              </a:lnSpc>
              <a:spcBef>
                <a:spcPct val="20000"/>
              </a:spcBef>
              <a:spcAft>
                <a:spcPts val="0"/>
              </a:spcAft>
              <a:buClrTx/>
              <a:buSzTx/>
              <a:buFont typeface="Arial" charset="0"/>
              <a:buNone/>
              <a:tabLst/>
              <a:defRPr/>
            </a:pPr>
            <a:r>
              <a:rPr lang="en-US" dirty="0" smtClean="0"/>
              <a:t>Insert Text Here</a:t>
            </a:r>
          </a:p>
        </p:txBody>
      </p:sp>
      <p:sp>
        <p:nvSpPr>
          <p:cNvPr id="9"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38378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CA82383-359B-014A-B7BC-9279CF5A794B}"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5" name="Date Placeholder 4"/>
          <p:cNvSpPr>
            <a:spLocks noGrp="1"/>
          </p:cNvSpPr>
          <p:nvPr>
            <p:ph type="dt" sz="half" idx="12"/>
          </p:nvPr>
        </p:nvSpPr>
        <p:spPr/>
        <p:txBody>
          <a:bodyPr/>
          <a:lstStyle/>
          <a:p>
            <a:fld id="{549912A3-E590-6343-AA4D-F0C0EE91CC9F}" type="datetime1">
              <a:rPr lang="en-GB" smtClean="0"/>
              <a:t>05/09/2017</a:t>
            </a:fld>
            <a:endParaRPr lang="en-US" dirty="0"/>
          </a:p>
        </p:txBody>
      </p:sp>
      <p:sp>
        <p:nvSpPr>
          <p:cNvPr id="9" name="Title 6"/>
          <p:cNvSpPr>
            <a:spLocks noGrp="1"/>
          </p:cNvSpPr>
          <p:nvPr>
            <p:ph type="title" hasCustomPrompt="1"/>
          </p:nvPr>
        </p:nvSpPr>
        <p:spPr>
          <a:xfrm>
            <a:off x="457200" y="3078048"/>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6366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682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ACA82383-359B-014A-B7BC-9279CF5A794B}"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Faculty of Science, Technology, Engineering and Mathematics</a:t>
            </a:r>
          </a:p>
          <a:p>
            <a:r>
              <a:rPr lang="en-US" dirty="0" smtClean="0"/>
              <a:t>The Open University</a:t>
            </a:r>
            <a:endParaRPr lang="en-US" dirty="0"/>
          </a:p>
        </p:txBody>
      </p:sp>
      <p:sp>
        <p:nvSpPr>
          <p:cNvPr id="5" name="Date Placeholder 4"/>
          <p:cNvSpPr>
            <a:spLocks noGrp="1"/>
          </p:cNvSpPr>
          <p:nvPr>
            <p:ph type="dt" sz="half" idx="12"/>
          </p:nvPr>
        </p:nvSpPr>
        <p:spPr/>
        <p:txBody>
          <a:bodyPr/>
          <a:lstStyle>
            <a:lvl1pPr>
              <a:defRPr>
                <a:solidFill>
                  <a:schemeClr val="bg1"/>
                </a:solidFill>
              </a:defRPr>
            </a:lvl1pPr>
          </a:lstStyle>
          <a:p>
            <a:fld id="{549912A3-E590-6343-AA4D-F0C0EE91CC9F}" type="datetime1">
              <a:rPr lang="en-GB" smtClean="0"/>
              <a:pPr/>
              <a:t>05/09/2017</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522" y="422797"/>
            <a:ext cx="1041278" cy="712364"/>
          </a:xfrm>
          <a:prstGeom prst="rect">
            <a:avLst/>
          </a:prstGeom>
        </p:spPr>
      </p:pic>
      <p:sp>
        <p:nvSpPr>
          <p:cNvPr id="8" name="Title 6"/>
          <p:cNvSpPr>
            <a:spLocks noGrp="1"/>
          </p:cNvSpPr>
          <p:nvPr>
            <p:ph type="title" hasCustomPrompt="1"/>
          </p:nvPr>
        </p:nvSpPr>
        <p:spPr>
          <a:xfrm>
            <a:off x="457200" y="3078048"/>
            <a:ext cx="6461760" cy="990283"/>
          </a:xfrm>
          <a:prstGeom prst="rect">
            <a:avLst/>
          </a:prstGeom>
        </p:spPr>
        <p:txBody>
          <a:bodyPr anchor="ctr"/>
          <a:lstStyle>
            <a:lvl1pPr algn="l">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74517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ction Break">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E61C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ACA82383-359B-014A-B7BC-9279CF5A794B}"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Faculty of Science, Technology, Engineering and Mathematics</a:t>
            </a:r>
          </a:p>
          <a:p>
            <a:r>
              <a:rPr lang="en-US" dirty="0" smtClean="0"/>
              <a:t>The Open University</a:t>
            </a:r>
            <a:endParaRPr lang="en-US" dirty="0"/>
          </a:p>
        </p:txBody>
      </p:sp>
      <p:sp>
        <p:nvSpPr>
          <p:cNvPr id="5" name="Date Placeholder 4"/>
          <p:cNvSpPr>
            <a:spLocks noGrp="1"/>
          </p:cNvSpPr>
          <p:nvPr>
            <p:ph type="dt" sz="half" idx="12"/>
          </p:nvPr>
        </p:nvSpPr>
        <p:spPr/>
        <p:txBody>
          <a:bodyPr/>
          <a:lstStyle>
            <a:lvl1pPr>
              <a:defRPr>
                <a:solidFill>
                  <a:schemeClr val="bg1"/>
                </a:solidFill>
              </a:defRPr>
            </a:lvl1pPr>
          </a:lstStyle>
          <a:p>
            <a:fld id="{549912A3-E590-6343-AA4D-F0C0EE91CC9F}" type="datetime1">
              <a:rPr lang="en-GB" smtClean="0"/>
              <a:pPr/>
              <a:t>05/09/2017</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522" y="422797"/>
            <a:ext cx="1041278" cy="712364"/>
          </a:xfrm>
          <a:prstGeom prst="rect">
            <a:avLst/>
          </a:prstGeom>
        </p:spPr>
      </p:pic>
      <p:sp>
        <p:nvSpPr>
          <p:cNvPr id="8" name="Title 6"/>
          <p:cNvSpPr>
            <a:spLocks noGrp="1"/>
          </p:cNvSpPr>
          <p:nvPr>
            <p:ph type="title" hasCustomPrompt="1"/>
          </p:nvPr>
        </p:nvSpPr>
        <p:spPr>
          <a:xfrm>
            <a:off x="457200" y="3078048"/>
            <a:ext cx="6461760" cy="990283"/>
          </a:xfrm>
          <a:prstGeom prst="rect">
            <a:avLst/>
          </a:prstGeom>
        </p:spPr>
        <p:txBody>
          <a:bodyPr anchor="ctr"/>
          <a:lstStyle>
            <a:lvl1pPr algn="l">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22034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E57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ACA82383-359B-014A-B7BC-9279CF5A794B}"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Faculty of Science, Technology, Engineering and Mathematics</a:t>
            </a:r>
          </a:p>
          <a:p>
            <a:r>
              <a:rPr lang="en-US" dirty="0" smtClean="0"/>
              <a:t>The Open University</a:t>
            </a:r>
            <a:endParaRPr lang="en-US" dirty="0"/>
          </a:p>
        </p:txBody>
      </p:sp>
      <p:sp>
        <p:nvSpPr>
          <p:cNvPr id="5" name="Date Placeholder 4"/>
          <p:cNvSpPr>
            <a:spLocks noGrp="1"/>
          </p:cNvSpPr>
          <p:nvPr>
            <p:ph type="dt" sz="half" idx="12"/>
          </p:nvPr>
        </p:nvSpPr>
        <p:spPr/>
        <p:txBody>
          <a:bodyPr/>
          <a:lstStyle>
            <a:lvl1pPr>
              <a:defRPr>
                <a:solidFill>
                  <a:schemeClr val="bg1"/>
                </a:solidFill>
              </a:defRPr>
            </a:lvl1pPr>
          </a:lstStyle>
          <a:p>
            <a:fld id="{549912A3-E590-6343-AA4D-F0C0EE91CC9F}" type="datetime1">
              <a:rPr lang="en-GB" smtClean="0"/>
              <a:pPr/>
              <a:t>05/09/2017</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522" y="422797"/>
            <a:ext cx="1041278" cy="712364"/>
          </a:xfrm>
          <a:prstGeom prst="rect">
            <a:avLst/>
          </a:prstGeom>
        </p:spPr>
      </p:pic>
      <p:sp>
        <p:nvSpPr>
          <p:cNvPr id="8" name="Title 6"/>
          <p:cNvSpPr>
            <a:spLocks noGrp="1"/>
          </p:cNvSpPr>
          <p:nvPr>
            <p:ph type="title" hasCustomPrompt="1"/>
          </p:nvPr>
        </p:nvSpPr>
        <p:spPr>
          <a:xfrm>
            <a:off x="457200" y="3078048"/>
            <a:ext cx="6461760" cy="990283"/>
          </a:xfrm>
          <a:prstGeom prst="rect">
            <a:avLst/>
          </a:prstGeom>
        </p:spPr>
        <p:txBody>
          <a:bodyPr anchor="ctr"/>
          <a:lstStyle>
            <a:lvl1pPr algn="l">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034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Scotlan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37630"/>
            <a:ext cx="2133600" cy="365125"/>
          </a:xfrm>
          <a:prstGeom prst="rect">
            <a:avLst/>
          </a:prstGeom>
        </p:spPr>
        <p:txBody>
          <a:bodyPr/>
          <a:lstStyle>
            <a:lvl1pPr>
              <a:defRPr>
                <a:solidFill>
                  <a:srgbClr val="E61C84"/>
                </a:solidFill>
              </a:defRPr>
            </a:lvl1pPr>
          </a:lstStyle>
          <a:p>
            <a:fld id="{1867AE7B-C6BC-5443-BB15-3DF6049ED40B}" type="datetime1">
              <a:rPr lang="en-GB" smtClean="0"/>
              <a:pPr/>
              <a:t>05/09/2017</a:t>
            </a:fld>
            <a:endParaRPr lang="en-US"/>
          </a:p>
        </p:txBody>
      </p:sp>
      <p:sp>
        <p:nvSpPr>
          <p:cNvPr id="6" name="Slide Number Placeholder 5"/>
          <p:cNvSpPr>
            <a:spLocks noGrp="1"/>
          </p:cNvSpPr>
          <p:nvPr>
            <p:ph type="sldNum" sz="quarter" idx="12"/>
          </p:nvPr>
        </p:nvSpPr>
        <p:spPr/>
        <p:txBody>
          <a:bodyPr/>
          <a:lstStyle>
            <a:lvl1pPr>
              <a:defRPr>
                <a:solidFill>
                  <a:srgbClr val="E61C84"/>
                </a:solidFill>
              </a:defRPr>
            </a:lvl1pPr>
          </a:lstStyle>
          <a:p>
            <a:fld id="{ACA82383-359B-014A-B7BC-9279CF5A794B}" type="slidenum">
              <a:rPr lang="en-US" smtClean="0"/>
              <a:pPr/>
              <a:t>‹#›</a:t>
            </a:fld>
            <a:endParaRPr lang="en-US"/>
          </a:p>
        </p:txBody>
      </p:sp>
      <p:sp>
        <p:nvSpPr>
          <p:cNvPr id="3" name="Text Placeholder 2"/>
          <p:cNvSpPr>
            <a:spLocks noGrp="1"/>
          </p:cNvSpPr>
          <p:nvPr>
            <p:ph type="body" sz="quarter" idx="16" hasCustomPrompt="1"/>
          </p:nvPr>
        </p:nvSpPr>
        <p:spPr>
          <a:xfrm>
            <a:off x="457200" y="3135313"/>
            <a:ext cx="8229600" cy="587375"/>
          </a:xfrm>
          <a:prstGeom prst="rect">
            <a:avLst/>
          </a:prstGeom>
        </p:spPr>
        <p:txBody>
          <a:bodyPr anchor="ctr"/>
          <a:lstStyle>
            <a:lvl1pPr marL="0" indent="0">
              <a:buNone/>
              <a:defRPr b="1" baseline="0">
                <a:solidFill>
                  <a:srgbClr val="E61C84"/>
                </a:solidFill>
              </a:defRPr>
            </a:lvl1pPr>
          </a:lstStyle>
          <a:p>
            <a:pPr lvl="0"/>
            <a:r>
              <a:rPr lang="en-US" dirty="0" smtClean="0"/>
              <a:t>PRESENTATION TITLE</a:t>
            </a:r>
          </a:p>
        </p:txBody>
      </p:sp>
      <p:sp>
        <p:nvSpPr>
          <p:cNvPr id="13" name="Text Placeholder 9"/>
          <p:cNvSpPr>
            <a:spLocks noGrp="1"/>
          </p:cNvSpPr>
          <p:nvPr>
            <p:ph type="body" sz="quarter" idx="17" hasCustomPrompt="1"/>
          </p:nvPr>
        </p:nvSpPr>
        <p:spPr>
          <a:xfrm>
            <a:off x="457200" y="4504184"/>
            <a:ext cx="8229600" cy="1151949"/>
          </a:xfrm>
          <a:prstGeom prst="rect">
            <a:avLst/>
          </a:prstGeom>
        </p:spPr>
        <p:txBody>
          <a:bodyPr anchor="ctr"/>
          <a:lstStyle>
            <a:lvl1pPr marL="0" indent="0">
              <a:buNone/>
              <a:defRPr sz="2000" b="1">
                <a:solidFill>
                  <a:srgbClr val="068293"/>
                </a:solidFill>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smtClean="0"/>
              <a:t>Subtitle</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01/01/2016</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V1.234</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4924" y="422796"/>
            <a:ext cx="1041876" cy="941309"/>
          </a:xfrm>
          <a:prstGeom prst="rect">
            <a:avLst/>
          </a:prstGeom>
        </p:spPr>
      </p:pic>
    </p:spTree>
    <p:extLst>
      <p:ext uri="{BB962C8B-B14F-4D97-AF65-F5344CB8AC3E}">
        <p14:creationId xmlns:p14="http://schemas.microsoft.com/office/powerpoint/2010/main" val="679609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Teal">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682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437630"/>
            <a:ext cx="2133600" cy="365125"/>
          </a:xfrm>
          <a:prstGeom prst="rect">
            <a:avLst/>
          </a:prstGeom>
        </p:spPr>
        <p:txBody>
          <a:bodyPr/>
          <a:lstStyle>
            <a:lvl1pPr>
              <a:defRPr>
                <a:solidFill>
                  <a:schemeClr val="bg1"/>
                </a:solidFill>
              </a:defRPr>
            </a:lvl1pPr>
          </a:lstStyle>
          <a:p>
            <a:fld id="{1867AE7B-C6BC-5443-BB15-3DF6049ED40B}" type="datetime1">
              <a:rPr lang="en-GB" smtClean="0"/>
              <a:pPr/>
              <a:t>05/09/2017</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A82383-359B-014A-B7BC-9279CF5A794B}" type="slidenum">
              <a:rPr lang="en-US" smtClean="0"/>
              <a:pPr/>
              <a:t>‹#›</a:t>
            </a:fld>
            <a:endParaRPr lang="en-US"/>
          </a:p>
        </p:txBody>
      </p:sp>
      <p:sp>
        <p:nvSpPr>
          <p:cNvPr id="3" name="Text Placeholder 2"/>
          <p:cNvSpPr>
            <a:spLocks noGrp="1"/>
          </p:cNvSpPr>
          <p:nvPr>
            <p:ph type="body" sz="quarter" idx="16" hasCustomPrompt="1"/>
          </p:nvPr>
        </p:nvSpPr>
        <p:spPr>
          <a:xfrm>
            <a:off x="457200" y="3135313"/>
            <a:ext cx="8229600" cy="587375"/>
          </a:xfrm>
          <a:prstGeom prst="rect">
            <a:avLst/>
          </a:prstGeom>
        </p:spPr>
        <p:txBody>
          <a:bodyPr anchor="ctr"/>
          <a:lstStyle>
            <a:lvl1pPr marL="0" indent="0">
              <a:buNone/>
              <a:defRPr b="1" baseline="0">
                <a:solidFill>
                  <a:schemeClr val="bg1"/>
                </a:solidFill>
              </a:defRPr>
            </a:lvl1pPr>
          </a:lstStyle>
          <a:p>
            <a:pPr lvl="0"/>
            <a:r>
              <a:rPr lang="en-US" dirty="0" smtClean="0"/>
              <a:t>PRESENTATION TITLE</a:t>
            </a:r>
          </a:p>
        </p:txBody>
      </p:sp>
      <p:sp>
        <p:nvSpPr>
          <p:cNvPr id="13" name="Text Placeholder 9"/>
          <p:cNvSpPr>
            <a:spLocks noGrp="1"/>
          </p:cNvSpPr>
          <p:nvPr>
            <p:ph type="body" sz="quarter" idx="17" hasCustomPrompt="1"/>
          </p:nvPr>
        </p:nvSpPr>
        <p:spPr>
          <a:xfrm>
            <a:off x="457200" y="4504184"/>
            <a:ext cx="8229600" cy="1151949"/>
          </a:xfrm>
          <a:prstGeom prst="rect">
            <a:avLst/>
          </a:prstGeom>
        </p:spPr>
        <p:txBody>
          <a:bodyPr anchor="ctr"/>
          <a:lstStyle>
            <a:lvl1pPr marL="0" indent="0">
              <a:buNone/>
              <a:defRPr sz="2000" b="1">
                <a:solidFill>
                  <a:schemeClr val="bg1"/>
                </a:solidFill>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smtClean="0"/>
              <a:t>Subtitle</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01/01/2016</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V1.234</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522" y="422797"/>
            <a:ext cx="1041278" cy="712364"/>
          </a:xfrm>
          <a:prstGeom prst="rect">
            <a:avLst/>
          </a:prstGeom>
        </p:spPr>
      </p:pic>
    </p:spTree>
    <p:extLst>
      <p:ext uri="{BB962C8B-B14F-4D97-AF65-F5344CB8AC3E}">
        <p14:creationId xmlns:p14="http://schemas.microsoft.com/office/powerpoint/2010/main" val="10998603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0360" y="2337050"/>
            <a:ext cx="8229600" cy="1143000"/>
          </a:xfrm>
          <a:prstGeom prst="rect">
            <a:avLst/>
          </a:prstGeom>
        </p:spPr>
        <p:txBody>
          <a:bodyPr vert="horz"/>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ACA82383-359B-014A-B7BC-9279CF5A794B}"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Faculty of Science, Technology, Engineering and Mathematics </a:t>
            </a:r>
          </a:p>
          <a:p>
            <a:r>
              <a:rPr lang="en-US" dirty="0" smtClean="0"/>
              <a:t>The Open University</a:t>
            </a:r>
            <a:endParaRPr lang="en-US" dirty="0"/>
          </a:p>
        </p:txBody>
      </p:sp>
      <p:sp>
        <p:nvSpPr>
          <p:cNvPr id="5" name="Date Placeholder 4"/>
          <p:cNvSpPr>
            <a:spLocks noGrp="1"/>
          </p:cNvSpPr>
          <p:nvPr>
            <p:ph type="dt" sz="half" idx="12"/>
          </p:nvPr>
        </p:nvSpPr>
        <p:spPr/>
        <p:txBody>
          <a:bodyPr/>
          <a:lstStyle/>
          <a:p>
            <a:endParaRPr lang="en-US" dirty="0"/>
          </a:p>
        </p:txBody>
      </p:sp>
    </p:spTree>
    <p:extLst>
      <p:ext uri="{BB962C8B-B14F-4D97-AF65-F5344CB8AC3E}">
        <p14:creationId xmlns:p14="http://schemas.microsoft.com/office/powerpoint/2010/main" val="4144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Orang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57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61C84"/>
              </a:solidFill>
            </a:endParaRPr>
          </a:p>
        </p:txBody>
      </p:sp>
      <p:sp>
        <p:nvSpPr>
          <p:cNvPr id="4" name="Date Placeholder 3"/>
          <p:cNvSpPr>
            <a:spLocks noGrp="1"/>
          </p:cNvSpPr>
          <p:nvPr>
            <p:ph type="dt" sz="half" idx="10"/>
          </p:nvPr>
        </p:nvSpPr>
        <p:spPr>
          <a:xfrm>
            <a:off x="457200" y="6437630"/>
            <a:ext cx="2133600" cy="365125"/>
          </a:xfrm>
          <a:prstGeom prst="rect">
            <a:avLst/>
          </a:prstGeom>
        </p:spPr>
        <p:txBody>
          <a:bodyPr/>
          <a:lstStyle>
            <a:lvl1pPr>
              <a:defRPr>
                <a:solidFill>
                  <a:schemeClr val="bg1"/>
                </a:solidFill>
              </a:defRPr>
            </a:lvl1pPr>
          </a:lstStyle>
          <a:p>
            <a:fld id="{1867AE7B-C6BC-5443-BB15-3DF6049ED40B}" type="datetime1">
              <a:rPr lang="en-GB" smtClean="0"/>
              <a:pPr/>
              <a:t>05/09/2017</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A82383-359B-014A-B7BC-9279CF5A794B}" type="slidenum">
              <a:rPr lang="en-US" smtClean="0"/>
              <a:pPr/>
              <a:t>‹#›</a:t>
            </a:fld>
            <a:endParaRPr lang="en-US"/>
          </a:p>
        </p:txBody>
      </p:sp>
      <p:sp>
        <p:nvSpPr>
          <p:cNvPr id="3" name="Text Placeholder 2"/>
          <p:cNvSpPr>
            <a:spLocks noGrp="1"/>
          </p:cNvSpPr>
          <p:nvPr>
            <p:ph type="body" sz="quarter" idx="16" hasCustomPrompt="1"/>
          </p:nvPr>
        </p:nvSpPr>
        <p:spPr>
          <a:xfrm>
            <a:off x="457200" y="3135313"/>
            <a:ext cx="8229600" cy="587375"/>
          </a:xfrm>
          <a:prstGeom prst="rect">
            <a:avLst/>
          </a:prstGeom>
        </p:spPr>
        <p:txBody>
          <a:bodyPr anchor="ctr"/>
          <a:lstStyle>
            <a:lvl1pPr marL="0" indent="0">
              <a:buNone/>
              <a:defRPr b="1" baseline="0">
                <a:solidFill>
                  <a:schemeClr val="bg1"/>
                </a:solidFill>
              </a:defRPr>
            </a:lvl1pPr>
          </a:lstStyle>
          <a:p>
            <a:pPr lvl="0"/>
            <a:r>
              <a:rPr lang="en-US" dirty="0" smtClean="0"/>
              <a:t>PRESENTATION TITLE</a:t>
            </a:r>
          </a:p>
        </p:txBody>
      </p:sp>
      <p:sp>
        <p:nvSpPr>
          <p:cNvPr id="13" name="Text Placeholder 9"/>
          <p:cNvSpPr>
            <a:spLocks noGrp="1"/>
          </p:cNvSpPr>
          <p:nvPr>
            <p:ph type="body" sz="quarter" idx="17" hasCustomPrompt="1"/>
          </p:nvPr>
        </p:nvSpPr>
        <p:spPr>
          <a:xfrm>
            <a:off x="457200" y="4504184"/>
            <a:ext cx="8229600" cy="1151949"/>
          </a:xfrm>
          <a:prstGeom prst="rect">
            <a:avLst/>
          </a:prstGeom>
        </p:spPr>
        <p:txBody>
          <a:bodyPr anchor="ctr"/>
          <a:lstStyle>
            <a:lvl1pPr marL="0" indent="0">
              <a:buNone/>
              <a:defRPr sz="2000" b="1">
                <a:solidFill>
                  <a:schemeClr val="bg1"/>
                </a:solidFill>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smtClean="0"/>
              <a:t>Subtitle</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01/01/2016</a:t>
            </a:r>
          </a:p>
          <a:p>
            <a:pPr marL="342900" marR="0" lvl="0" indent="-342900" algn="l" defTabSz="457200" rtl="0" eaLnBrk="1" fontAlgn="auto" latinLnBrk="0" hangingPunct="1">
              <a:lnSpc>
                <a:spcPct val="100000"/>
              </a:lnSpc>
              <a:spcBef>
                <a:spcPct val="20000"/>
              </a:spcBef>
              <a:spcAft>
                <a:spcPts val="0"/>
              </a:spcAft>
              <a:buClrTx/>
              <a:buSzTx/>
              <a:tabLst/>
              <a:defRPr/>
            </a:pPr>
            <a:r>
              <a:rPr lang="en-US" b="0" dirty="0" smtClean="0"/>
              <a:t>V1.234</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522" y="422797"/>
            <a:ext cx="1041278" cy="712364"/>
          </a:xfrm>
          <a:prstGeom prst="rect">
            <a:avLst/>
          </a:prstGeom>
        </p:spPr>
      </p:pic>
    </p:spTree>
    <p:extLst>
      <p:ext uri="{BB962C8B-B14F-4D97-AF65-F5344CB8AC3E}">
        <p14:creationId xmlns:p14="http://schemas.microsoft.com/office/powerpoint/2010/main" val="17016769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amp; Text">
    <p:spTree>
      <p:nvGrpSpPr>
        <p:cNvPr id="1" name=""/>
        <p:cNvGrpSpPr/>
        <p:nvPr/>
      </p:nvGrpSpPr>
      <p:grpSpPr>
        <a:xfrm>
          <a:off x="0" y="0"/>
          <a:ext cx="0" cy="0"/>
          <a:chOff x="0" y="0"/>
          <a:chExt cx="0" cy="0"/>
        </a:xfrm>
      </p:grpSpPr>
      <p:sp>
        <p:nvSpPr>
          <p:cNvPr id="5"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11" name="Date Placeholder 10"/>
          <p:cNvSpPr>
            <a:spLocks noGrp="1"/>
          </p:cNvSpPr>
          <p:nvPr>
            <p:ph type="dt" sz="half" idx="18"/>
          </p:nvPr>
        </p:nvSpPr>
        <p:spPr/>
        <p:txBody>
          <a:bodyPr/>
          <a:lstStyle/>
          <a:p>
            <a:fld id="{7E27B83F-D89A-ED4F-ABF6-F5B1D220270D}" type="datetime1">
              <a:rPr lang="en-GB" smtClean="0"/>
              <a:t>05/09/2017</a:t>
            </a:fld>
            <a:endParaRPr lang="en-US" dirty="0"/>
          </a:p>
        </p:txBody>
      </p:sp>
      <p:sp>
        <p:nvSpPr>
          <p:cNvPr id="13" name="Footer Placeholder 12"/>
          <p:cNvSpPr>
            <a:spLocks noGrp="1"/>
          </p:cNvSpPr>
          <p:nvPr>
            <p:ph type="ftr" sz="quarter" idx="19"/>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4" name="Slide Number Placeholder 13"/>
          <p:cNvSpPr>
            <a:spLocks noGrp="1"/>
          </p:cNvSpPr>
          <p:nvPr>
            <p:ph type="sldNum" sz="quarter" idx="20"/>
          </p:nvPr>
        </p:nvSpPr>
        <p:spPr/>
        <p:txBody>
          <a:bodyPr/>
          <a:lstStyle/>
          <a:p>
            <a:fld id="{ACA82383-359B-014A-B7BC-9279CF5A794B}" type="slidenum">
              <a:rPr lang="en-US" smtClean="0"/>
              <a:pPr/>
              <a:t>‹#›</a:t>
            </a:fld>
            <a:endParaRPr lang="en-US" dirty="0"/>
          </a:p>
        </p:txBody>
      </p:sp>
      <p:sp>
        <p:nvSpPr>
          <p:cNvPr id="9" name="Text Placeholder 11"/>
          <p:cNvSpPr>
            <a:spLocks noGrp="1"/>
          </p:cNvSpPr>
          <p:nvPr>
            <p:ph type="body" sz="quarter" idx="17"/>
          </p:nvPr>
        </p:nvSpPr>
        <p:spPr>
          <a:xfrm>
            <a:off x="457200" y="2124076"/>
            <a:ext cx="8229600" cy="4002087"/>
          </a:xfrm>
          <a:prstGeom prst="rect">
            <a:avLst/>
          </a:prstGeom>
        </p:spPr>
        <p:txBody>
          <a:bodyPr numCol="1"/>
          <a:lstStyle>
            <a:lvl1pPr marL="285750" indent="-285750">
              <a:lnSpc>
                <a:spcPts val="2000"/>
              </a:lnSpc>
              <a:buFont typeface="Arial" charset="0"/>
              <a:buChar char="•"/>
              <a:defRPr sz="1400" baseline="0">
                <a:solidFill>
                  <a:srgbClr val="433C39"/>
                </a:solidFill>
              </a:defRPr>
            </a:lvl1pPr>
            <a:lvl2pPr marL="742950" indent="-285750">
              <a:buFont typeface="Arial" charset="0"/>
              <a:buChar char="•"/>
              <a:defRPr sz="1400">
                <a:solidFill>
                  <a:srgbClr val="00B6B1"/>
                </a:solidFill>
              </a:defRPr>
            </a:lvl2pPr>
            <a:lvl3pPr>
              <a:buFont typeface="Arial" charset="0"/>
              <a:buChar char="•"/>
              <a:defRPr sz="1400">
                <a:solidFill>
                  <a:srgbClr val="00B6B1"/>
                </a:solidFill>
              </a:defRPr>
            </a:lvl3pPr>
            <a:lvl4pPr>
              <a:buFont typeface="Arial" charset="0"/>
              <a:buChar char="•"/>
              <a:defRPr sz="1400">
                <a:solidFill>
                  <a:srgbClr val="00B6B1"/>
                </a:solidFill>
              </a:defRPr>
            </a:lvl4pPr>
            <a:lvl5pPr>
              <a:buFont typeface="Arial" charset="0"/>
              <a:buChar char="•"/>
              <a:defRPr sz="1400">
                <a:solidFill>
                  <a:srgbClr val="00B6B1"/>
                </a:solidFill>
              </a:defRPr>
            </a:lvl5pPr>
            <a:lvl6pPr>
              <a:buFont typeface="Arial" charset="0"/>
              <a:buChar char="•"/>
              <a:defRPr sz="1400">
                <a:solidFill>
                  <a:srgbClr val="00B6B1"/>
                </a:solidFill>
              </a:defRPr>
            </a:lvl6pPr>
          </a:lstStyle>
          <a:p>
            <a:pPr marL="285750" marR="0" lvl="0" indent="-285750" algn="l" defTabSz="457200" rtl="0" eaLnBrk="1" fontAlgn="auto" latinLnBrk="0" hangingPunct="1">
              <a:lnSpc>
                <a:spcPts val="2000"/>
              </a:lnSpc>
              <a:spcBef>
                <a:spcPct val="20000"/>
              </a:spcBef>
              <a:spcAft>
                <a:spcPts val="0"/>
              </a:spcAft>
              <a:buClrTx/>
              <a:buSzTx/>
              <a:buFont typeface="Arial" charset="0"/>
              <a:buNone/>
              <a:tabLst/>
              <a:defRPr/>
            </a:pPr>
            <a:endParaRPr lang="en-US" dirty="0" smtClean="0"/>
          </a:p>
        </p:txBody>
      </p:sp>
      <p:sp>
        <p:nvSpPr>
          <p:cNvPr id="8"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4402547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amp; Columned Text">
    <p:spTree>
      <p:nvGrpSpPr>
        <p:cNvPr id="1" name=""/>
        <p:cNvGrpSpPr/>
        <p:nvPr/>
      </p:nvGrpSpPr>
      <p:grpSpPr>
        <a:xfrm>
          <a:off x="0" y="0"/>
          <a:ext cx="0" cy="0"/>
          <a:chOff x="0" y="0"/>
          <a:chExt cx="0" cy="0"/>
        </a:xfrm>
      </p:grpSpPr>
      <p:sp>
        <p:nvSpPr>
          <p:cNvPr id="11" name="Text Placeholder 11"/>
          <p:cNvSpPr>
            <a:spLocks noGrp="1"/>
          </p:cNvSpPr>
          <p:nvPr>
            <p:ph type="body" sz="quarter" idx="17"/>
          </p:nvPr>
        </p:nvSpPr>
        <p:spPr>
          <a:xfrm>
            <a:off x="457200" y="2124076"/>
            <a:ext cx="8229600" cy="4002087"/>
          </a:xfrm>
          <a:prstGeom prst="rect">
            <a:avLst/>
          </a:prstGeom>
        </p:spPr>
        <p:txBody>
          <a:bodyPr numCol="2"/>
          <a:lstStyle>
            <a:lvl1pPr marL="285750" indent="-285750">
              <a:lnSpc>
                <a:spcPts val="2000"/>
              </a:lnSpc>
              <a:buFont typeface="Arial" charset="0"/>
              <a:buChar char="•"/>
              <a:defRPr sz="1400" baseline="0">
                <a:solidFill>
                  <a:srgbClr val="433C39"/>
                </a:solidFill>
              </a:defRPr>
            </a:lvl1pPr>
            <a:lvl2pPr marL="742950" indent="-285750">
              <a:buFont typeface="Arial" charset="0"/>
              <a:buChar char="•"/>
              <a:defRPr sz="1400">
                <a:solidFill>
                  <a:srgbClr val="00B6B1"/>
                </a:solidFill>
              </a:defRPr>
            </a:lvl2pPr>
            <a:lvl3pPr>
              <a:buFont typeface="Arial" charset="0"/>
              <a:buChar char="•"/>
              <a:defRPr sz="1400">
                <a:solidFill>
                  <a:srgbClr val="00B6B1"/>
                </a:solidFill>
              </a:defRPr>
            </a:lvl3pPr>
            <a:lvl4pPr>
              <a:buFont typeface="Arial" charset="0"/>
              <a:buChar char="•"/>
              <a:defRPr sz="1400">
                <a:solidFill>
                  <a:srgbClr val="00B6B1"/>
                </a:solidFill>
              </a:defRPr>
            </a:lvl4pPr>
            <a:lvl5pPr>
              <a:buFont typeface="Arial" charset="0"/>
              <a:buChar char="•"/>
              <a:defRPr sz="1400">
                <a:solidFill>
                  <a:srgbClr val="00B6B1"/>
                </a:solidFill>
              </a:defRPr>
            </a:lvl5pPr>
            <a:lvl6pPr>
              <a:buFont typeface="Arial" charset="0"/>
              <a:buChar char="•"/>
              <a:defRPr sz="1400">
                <a:solidFill>
                  <a:srgbClr val="00B6B1"/>
                </a:solidFill>
              </a:defRPr>
            </a:lvl6pPr>
          </a:lstStyle>
          <a:p>
            <a:pPr marL="285750" marR="0" lvl="0" indent="-285750" algn="l" defTabSz="457200" rtl="0" eaLnBrk="1" fontAlgn="auto" latinLnBrk="0" hangingPunct="1">
              <a:lnSpc>
                <a:spcPts val="2000"/>
              </a:lnSpc>
              <a:spcBef>
                <a:spcPct val="20000"/>
              </a:spcBef>
              <a:spcAft>
                <a:spcPts val="0"/>
              </a:spcAft>
              <a:buClrTx/>
              <a:buSzTx/>
              <a:buFont typeface="Arial" charset="0"/>
              <a:buNone/>
              <a:tabLst/>
              <a:defRPr/>
            </a:pPr>
            <a:endParaRPr lang="en-US" dirty="0" smtClean="0"/>
          </a:p>
        </p:txBody>
      </p:sp>
      <p:sp>
        <p:nvSpPr>
          <p:cNvPr id="4" name="Date Placeholder 3"/>
          <p:cNvSpPr>
            <a:spLocks noGrp="1"/>
          </p:cNvSpPr>
          <p:nvPr>
            <p:ph type="dt" sz="half" idx="18"/>
          </p:nvPr>
        </p:nvSpPr>
        <p:spPr/>
        <p:txBody>
          <a:bodyPr/>
          <a:lstStyle/>
          <a:p>
            <a:fld id="{BA955D84-6DB5-DE40-BECB-FC097F6670C3}" type="datetime1">
              <a:rPr lang="en-GB" smtClean="0"/>
              <a:t>05/09/2017</a:t>
            </a:fld>
            <a:endParaRPr lang="en-US" dirty="0"/>
          </a:p>
        </p:txBody>
      </p:sp>
      <p:sp>
        <p:nvSpPr>
          <p:cNvPr id="6" name="Footer Placeholder 5"/>
          <p:cNvSpPr>
            <a:spLocks noGrp="1"/>
          </p:cNvSpPr>
          <p:nvPr>
            <p:ph type="ftr" sz="quarter" idx="19"/>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10" name="Slide Number Placeholder 9"/>
          <p:cNvSpPr>
            <a:spLocks noGrp="1"/>
          </p:cNvSpPr>
          <p:nvPr>
            <p:ph type="sldNum" sz="quarter" idx="20"/>
          </p:nvPr>
        </p:nvSpPr>
        <p:spPr/>
        <p:txBody>
          <a:bodyPr/>
          <a:lstStyle/>
          <a:p>
            <a:fld id="{ACA82383-359B-014A-B7BC-9279CF5A794B}" type="slidenum">
              <a:rPr lang="en-US" smtClean="0"/>
              <a:pPr/>
              <a:t>‹#›</a:t>
            </a:fld>
            <a:endParaRPr lang="en-US" dirty="0"/>
          </a:p>
        </p:txBody>
      </p:sp>
      <p:sp>
        <p:nvSpPr>
          <p:cNvPr id="12" name="Title 6"/>
          <p:cNvSpPr>
            <a:spLocks noGrp="1"/>
          </p:cNvSpPr>
          <p:nvPr>
            <p:ph type="title" hasCustomPrompt="1"/>
          </p:nvPr>
        </p:nvSpPr>
        <p:spPr>
          <a:xfrm>
            <a:off x="457200" y="289877"/>
            <a:ext cx="6461760" cy="990283"/>
          </a:xfrm>
          <a:prstGeom prst="rect">
            <a:avLst/>
          </a:prstGeom>
        </p:spPr>
        <p:txBody>
          <a:bodyPr anchor="ctr"/>
          <a:lstStyle>
            <a:lvl1pPr algn="l">
              <a:defRPr sz="2800" b="1">
                <a:solidFill>
                  <a:srgbClr val="E61C84"/>
                </a:solidFill>
              </a:defRPr>
            </a:lvl1pPr>
          </a:lstStyle>
          <a:p>
            <a:r>
              <a:rPr lang="en-US" dirty="0" smtClean="0"/>
              <a:t>CLICK TO EDIT MASTER TITLE STYLE</a:t>
            </a:r>
            <a:endParaRPr lang="en-US" dirty="0"/>
          </a:p>
        </p:txBody>
      </p:sp>
      <p:sp>
        <p:nvSpPr>
          <p:cNvPr id="8" name="Text Placeholder 3"/>
          <p:cNvSpPr>
            <a:spLocks noGrp="1"/>
          </p:cNvSpPr>
          <p:nvPr>
            <p:ph type="body" sz="quarter" idx="23" hasCustomPrompt="1"/>
          </p:nvPr>
        </p:nvSpPr>
        <p:spPr>
          <a:xfrm>
            <a:off x="457200" y="1279525"/>
            <a:ext cx="8229600" cy="844550"/>
          </a:xfrm>
          <a:prstGeom prst="rect">
            <a:avLst/>
          </a:prstGeom>
        </p:spPr>
        <p:txBody>
          <a:bodyPr tIns="0" bIns="0" anchor="ctr" anchorCtr="0">
            <a:normAutofit/>
          </a:bodyPr>
          <a:lstStyle>
            <a:lvl1pPr marL="0" indent="0">
              <a:buNone/>
              <a:defRPr sz="1800" baseline="0">
                <a:solidFill>
                  <a:srgbClr val="068293"/>
                </a:solidFill>
              </a:defRPr>
            </a:lvl1pPr>
          </a:lstStyle>
          <a:p>
            <a:pPr lvl="0"/>
            <a:r>
              <a:rPr lang="en-US" dirty="0" smtClean="0"/>
              <a:t>Insert subtitle</a:t>
            </a:r>
            <a:endParaRPr lang="en-US" dirty="0"/>
          </a:p>
        </p:txBody>
      </p:sp>
    </p:spTree>
    <p:extLst>
      <p:ext uri="{BB962C8B-B14F-4D97-AF65-F5344CB8AC3E}">
        <p14:creationId xmlns:p14="http://schemas.microsoft.com/office/powerpoint/2010/main" val="28362033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36"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45522" y="6437630"/>
            <a:ext cx="1041278" cy="365125"/>
          </a:xfrm>
          <a:prstGeom prst="rect">
            <a:avLst/>
          </a:prstGeom>
        </p:spPr>
        <p:txBody>
          <a:bodyPr vert="horz" lIns="91440" tIns="46800" rIns="0" bIns="45720" rtlCol="0" anchor="ctr"/>
          <a:lstStyle>
            <a:lvl1pPr algn="r">
              <a:defRPr sz="1100">
                <a:solidFill>
                  <a:srgbClr val="E61C84"/>
                </a:solidFill>
                <a:latin typeface="Arial" charset="0"/>
                <a:ea typeface="Arial" charset="0"/>
                <a:cs typeface="Arial" charset="0"/>
              </a:defRPr>
            </a:lvl1pPr>
          </a:lstStyle>
          <a:p>
            <a:fld id="{ACA82383-359B-014A-B7BC-9279CF5A794B}" type="slidenum">
              <a:rPr lang="en-US" smtClean="0"/>
              <a:pPr/>
              <a:t>‹#›</a:t>
            </a:fld>
            <a:endParaRPr lang="en-US" dirty="0"/>
          </a:p>
        </p:txBody>
      </p:sp>
      <p:sp>
        <p:nvSpPr>
          <p:cNvPr id="2" name="Footer Placeholder 1"/>
          <p:cNvSpPr>
            <a:spLocks noGrp="1"/>
          </p:cNvSpPr>
          <p:nvPr>
            <p:ph type="ftr" sz="quarter" idx="3"/>
          </p:nvPr>
        </p:nvSpPr>
        <p:spPr>
          <a:xfrm>
            <a:off x="1632857" y="6436677"/>
            <a:ext cx="5834743" cy="365125"/>
          </a:xfrm>
          <a:prstGeom prst="rect">
            <a:avLst/>
          </a:prstGeom>
        </p:spPr>
        <p:txBody>
          <a:bodyPr vert="horz" lIns="91440" tIns="45720" rIns="91440" bIns="45720" rtlCol="0" anchor="ctr"/>
          <a:lstStyle>
            <a:lvl1pPr algn="ctr">
              <a:defRPr sz="1200">
                <a:solidFill>
                  <a:srgbClr val="068293"/>
                </a:solidFill>
              </a:defRPr>
            </a:lvl1pPr>
          </a:lstStyle>
          <a:p>
            <a:r>
              <a:rPr lang="en-US" dirty="0" smtClean="0"/>
              <a:t>Faculty of Science, Technology, Engineering and Mathematics</a:t>
            </a:r>
          </a:p>
          <a:p>
            <a:r>
              <a:rPr lang="en-US" dirty="0" smtClean="0"/>
              <a:t>The Open University</a:t>
            </a:r>
            <a:endParaRPr lang="en-US" dirty="0"/>
          </a:p>
        </p:txBody>
      </p:sp>
      <p:sp>
        <p:nvSpPr>
          <p:cNvPr id="8" name="Date Placeholder 2"/>
          <p:cNvSpPr>
            <a:spLocks noGrp="1"/>
          </p:cNvSpPr>
          <p:nvPr>
            <p:ph type="dt" sz="half" idx="2"/>
          </p:nvPr>
        </p:nvSpPr>
        <p:spPr>
          <a:xfrm>
            <a:off x="457200" y="6437630"/>
            <a:ext cx="997527" cy="365125"/>
          </a:xfrm>
          <a:prstGeom prst="rect">
            <a:avLst/>
          </a:prstGeom>
        </p:spPr>
        <p:txBody>
          <a:bodyPr lIns="0" anchor="ctr"/>
          <a:lstStyle>
            <a:lvl1pPr>
              <a:defRPr sz="1100">
                <a:solidFill>
                  <a:srgbClr val="E61C84"/>
                </a:solidFill>
              </a:defRPr>
            </a:lvl1pPr>
          </a:lstStyle>
          <a:p>
            <a:fld id="{549912A3-E590-6343-AA4D-F0C0EE91CC9F}" type="datetime1">
              <a:rPr lang="en-GB" smtClean="0"/>
              <a:pPr/>
              <a:t>05/09/2017</a:t>
            </a:fld>
            <a:endParaRPr lang="en-US" dirty="0"/>
          </a:p>
        </p:txBody>
      </p:sp>
      <p:pic>
        <p:nvPicPr>
          <p:cNvPr id="7" name="Picture 6"/>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645522" y="422796"/>
            <a:ext cx="1041278" cy="714404"/>
          </a:xfrm>
          <a:prstGeom prst="rect">
            <a:avLst/>
          </a:prstGeom>
        </p:spPr>
      </p:pic>
    </p:spTree>
    <p:extLst>
      <p:ext uri="{BB962C8B-B14F-4D97-AF65-F5344CB8AC3E}">
        <p14:creationId xmlns:p14="http://schemas.microsoft.com/office/powerpoint/2010/main" val="3754895127"/>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80" r:id="rId3"/>
    <p:sldLayoutId id="2147483686" r:id="rId4"/>
    <p:sldLayoutId id="2147483679" r:id="rId5"/>
    <p:sldLayoutId id="2147483687" r:id="rId6"/>
    <p:sldLayoutId id="2147483681" r:id="rId7"/>
    <p:sldLayoutId id="2147483658" r:id="rId8"/>
    <p:sldLayoutId id="2147483654" r:id="rId9"/>
    <p:sldLayoutId id="2147483650" r:id="rId10"/>
    <p:sldLayoutId id="2147483653" r:id="rId11"/>
    <p:sldLayoutId id="2147483652" r:id="rId12"/>
    <p:sldLayoutId id="2147483660" r:id="rId13"/>
    <p:sldLayoutId id="2147483665" r:id="rId14"/>
    <p:sldLayoutId id="2147483667" r:id="rId15"/>
    <p:sldLayoutId id="2147483666" r:id="rId16"/>
    <p:sldLayoutId id="2147483662" r:id="rId17"/>
    <p:sldLayoutId id="2147483663" r:id="rId18"/>
    <p:sldLayoutId id="2147483673" r:id="rId19"/>
    <p:sldLayoutId id="2147483672" r:id="rId20"/>
    <p:sldLayoutId id="2147483671" r:id="rId21"/>
    <p:sldLayoutId id="2147483670" r:id="rId22"/>
    <p:sldLayoutId id="2147483675" r:id="rId23"/>
    <p:sldLayoutId id="2147483674" r:id="rId24"/>
    <p:sldLayoutId id="2147483655" r:id="rId25"/>
    <p:sldLayoutId id="2147483657" r:id="rId26"/>
    <p:sldLayoutId id="2147483669" r:id="rId27"/>
    <p:sldLayoutId id="2147483678" r:id="rId28"/>
    <p:sldLayoutId id="2147483668" r:id="rId29"/>
    <p:sldLayoutId id="2147483677" r:id="rId30"/>
    <p:sldLayoutId id="2147483676" r:id="rId31"/>
    <p:sldLayoutId id="2147483682" r:id="rId32"/>
    <p:sldLayoutId id="2147483683" r:id="rId33"/>
    <p:sldLayoutId id="2147483684" r:id="rId34"/>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comments" Target="../comments/comment4.xml"/><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comments" Target="../comments/comment5.xml"/><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comments" Target="../comments/commen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comments" Target="../comments/commen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comments" Target="../comments/comment8.xml"/><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omments" Target="../comments/commen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3.xml"/><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dirty="0" smtClean="0"/>
              <a:t>14/09/2017</a:t>
            </a:r>
            <a:endParaRPr lang="en-US" dirty="0"/>
          </a:p>
        </p:txBody>
      </p:sp>
      <p:sp>
        <p:nvSpPr>
          <p:cNvPr id="3" name="Slide Number Placeholder 2"/>
          <p:cNvSpPr>
            <a:spLocks noGrp="1"/>
          </p:cNvSpPr>
          <p:nvPr>
            <p:ph type="sldNum" sz="quarter" idx="12"/>
          </p:nvPr>
        </p:nvSpPr>
        <p:spPr/>
        <p:txBody>
          <a:bodyPr/>
          <a:lstStyle/>
          <a:p>
            <a:fld id="{ACA82383-359B-014A-B7BC-9279CF5A794B}" type="slidenum">
              <a:rPr lang="en-US" smtClean="0"/>
              <a:pPr/>
              <a:t>1</a:t>
            </a:fld>
            <a:endParaRPr lang="en-US"/>
          </a:p>
        </p:txBody>
      </p:sp>
      <p:sp>
        <p:nvSpPr>
          <p:cNvPr id="4" name="Text Placeholder 3"/>
          <p:cNvSpPr>
            <a:spLocks noGrp="1"/>
          </p:cNvSpPr>
          <p:nvPr>
            <p:ph type="body" sz="quarter" idx="16"/>
          </p:nvPr>
        </p:nvSpPr>
        <p:spPr/>
        <p:txBody>
          <a:bodyPr/>
          <a:lstStyle/>
          <a:p>
            <a:r>
              <a:rPr lang="en-US" dirty="0" smtClean="0"/>
              <a:t>Learning in an online studio</a:t>
            </a:r>
            <a:endParaRPr lang="en-US" dirty="0"/>
          </a:p>
        </p:txBody>
      </p:sp>
      <p:sp>
        <p:nvSpPr>
          <p:cNvPr id="5" name="Text Placeholder 4"/>
          <p:cNvSpPr>
            <a:spLocks noGrp="1"/>
          </p:cNvSpPr>
          <p:nvPr>
            <p:ph type="body" sz="quarter" idx="17"/>
          </p:nvPr>
        </p:nvSpPr>
        <p:spPr/>
        <p:txBody>
          <a:bodyPr/>
          <a:lstStyle/>
          <a:p>
            <a:r>
              <a:rPr lang="en-US" dirty="0" smtClean="0"/>
              <a:t>Georgina Holden, Nicole </a:t>
            </a:r>
            <a:r>
              <a:rPr lang="en-US" dirty="0" err="1" smtClean="0"/>
              <a:t>Lotz</a:t>
            </a:r>
            <a:r>
              <a:rPr lang="en-US" dirty="0" smtClean="0"/>
              <a:t>  </a:t>
            </a:r>
          </a:p>
          <a:p>
            <a:r>
              <a:rPr lang="en-US" dirty="0" smtClean="0"/>
              <a:t>School of Engineering and Innovation</a:t>
            </a:r>
          </a:p>
          <a:p>
            <a:r>
              <a:rPr lang="en-US" dirty="0" smtClean="0"/>
              <a:t>The Open University UK</a:t>
            </a:r>
            <a:endParaRPr lang="en-US" dirty="0"/>
          </a:p>
        </p:txBody>
      </p:sp>
    </p:spTree>
    <p:extLst>
      <p:ext uri="{BB962C8B-B14F-4D97-AF65-F5344CB8AC3E}">
        <p14:creationId xmlns:p14="http://schemas.microsoft.com/office/powerpoint/2010/main" val="94648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10</a:t>
            </a:fld>
            <a:endParaRPr lang="en-US" dirty="0"/>
          </a:p>
        </p:txBody>
      </p:sp>
      <p:sp>
        <p:nvSpPr>
          <p:cNvPr id="3" name="Footer Placeholder 2"/>
          <p:cNvSpPr>
            <a:spLocks noGrp="1"/>
          </p:cNvSpPr>
          <p:nvPr>
            <p:ph type="ftr" sz="quarter" idx="11"/>
          </p:nvPr>
        </p:nvSpPr>
        <p:spPr/>
        <p:txBody>
          <a:bodyPr/>
          <a:lstStyle/>
          <a:p>
            <a:r>
              <a:rPr lang="en-US" smtClean="0"/>
              <a:t>Faculty of Science, Technology, Engineering and Mathematics</a:t>
            </a:r>
          </a:p>
          <a:p>
            <a:r>
              <a:rPr lang="en-US" smtClean="0"/>
              <a:t>The Open University</a:t>
            </a:r>
            <a:endParaRPr lang="en-US" dirty="0"/>
          </a:p>
        </p:txBody>
      </p:sp>
      <p:sp>
        <p:nvSpPr>
          <p:cNvPr id="4" name="Date Placeholder 3"/>
          <p:cNvSpPr>
            <a:spLocks noGrp="1"/>
          </p:cNvSpPr>
          <p:nvPr>
            <p:ph type="dt" sz="half" idx="12"/>
          </p:nvPr>
        </p:nvSpPr>
        <p:spPr/>
        <p:txBody>
          <a:bodyPr/>
          <a:lstStyle/>
          <a:p>
            <a:fld id="{549912A3-E590-6343-AA4D-F0C0EE91CC9F}" type="datetime1">
              <a:rPr lang="en-GB" smtClean="0"/>
              <a:pPr/>
              <a:t>05/09/2017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65054" cy="6858000"/>
          </a:xfrm>
          <a:prstGeom prst="rect">
            <a:avLst/>
          </a:prstGeom>
        </p:spPr>
      </p:pic>
    </p:spTree>
    <p:extLst>
      <p:ext uri="{BB962C8B-B14F-4D97-AF65-F5344CB8AC3E}">
        <p14:creationId xmlns:p14="http://schemas.microsoft.com/office/powerpoint/2010/main" val="380747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11</a:t>
            </a:fld>
            <a:endParaRPr lang="en-US" dirty="0"/>
          </a:p>
        </p:txBody>
      </p:sp>
      <p:sp>
        <p:nvSpPr>
          <p:cNvPr id="3" name="Footer Placeholder 2"/>
          <p:cNvSpPr>
            <a:spLocks noGrp="1"/>
          </p:cNvSpPr>
          <p:nvPr>
            <p:ph type="ftr" sz="quarter" idx="11"/>
          </p:nvPr>
        </p:nvSpPr>
        <p:spPr/>
        <p:txBody>
          <a:bodyPr/>
          <a:lstStyle/>
          <a:p>
            <a:r>
              <a:rPr lang="en-US" smtClean="0"/>
              <a:t>Faculty of Science, Technology, Engineering and Mathematics</a:t>
            </a:r>
          </a:p>
          <a:p>
            <a:r>
              <a:rPr lang="en-US" smtClean="0"/>
              <a:t>The Open University</a:t>
            </a:r>
            <a:endParaRPr lang="en-US" dirty="0"/>
          </a:p>
        </p:txBody>
      </p:sp>
      <p:sp>
        <p:nvSpPr>
          <p:cNvPr id="4" name="Date Placeholder 3"/>
          <p:cNvSpPr>
            <a:spLocks noGrp="1"/>
          </p:cNvSpPr>
          <p:nvPr>
            <p:ph type="dt" sz="half" idx="12"/>
          </p:nvPr>
        </p:nvSpPr>
        <p:spPr/>
        <p:txBody>
          <a:bodyPr/>
          <a:lstStyle/>
          <a:p>
            <a:fld id="{549912A3-E590-6343-AA4D-F0C0EE91CC9F}" type="datetime1">
              <a:rPr lang="en-GB" smtClean="0"/>
              <a:pPr/>
              <a:t>05/09/2017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0"/>
            <a:ext cx="8580815" cy="6858000"/>
          </a:xfrm>
          <a:prstGeom prst="rect">
            <a:avLst/>
          </a:prstGeom>
        </p:spPr>
      </p:pic>
    </p:spTree>
    <p:extLst>
      <p:ext uri="{BB962C8B-B14F-4D97-AF65-F5344CB8AC3E}">
        <p14:creationId xmlns:p14="http://schemas.microsoft.com/office/powerpoint/2010/main" val="96561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12</a:t>
            </a:fld>
            <a:endParaRPr lang="en-US" dirty="0"/>
          </a:p>
        </p:txBody>
      </p:sp>
      <p:sp>
        <p:nvSpPr>
          <p:cNvPr id="4" name="Date Placeholder 3"/>
          <p:cNvSpPr>
            <a:spLocks noGrp="1"/>
          </p:cNvSpPr>
          <p:nvPr>
            <p:ph type="dt" sz="half" idx="12"/>
          </p:nvPr>
        </p:nvSpPr>
        <p:spPr>
          <a:xfrm>
            <a:off x="457200" y="6437630"/>
            <a:ext cx="1632857" cy="365125"/>
          </a:xfrm>
        </p:spPr>
        <p:txBody>
          <a:bodyPr/>
          <a:lstStyle/>
          <a:p>
            <a:r>
              <a:rPr lang="en-GB" dirty="0" smtClean="0"/>
              <a:t>Search and Filter Tools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100"/>
            <a:ext cx="9144000" cy="6010382"/>
          </a:xfrm>
          <a:prstGeom prst="rect">
            <a:avLst/>
          </a:prstGeom>
        </p:spPr>
      </p:pic>
    </p:spTree>
    <p:extLst>
      <p:ext uri="{BB962C8B-B14F-4D97-AF65-F5344CB8AC3E}">
        <p14:creationId xmlns:p14="http://schemas.microsoft.com/office/powerpoint/2010/main" val="129879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13</a:t>
            </a:fld>
            <a:endParaRPr lang="en-US" dirty="0"/>
          </a:p>
        </p:txBody>
      </p:sp>
      <p:sp>
        <p:nvSpPr>
          <p:cNvPr id="4" name="Date Placeholder 3"/>
          <p:cNvSpPr>
            <a:spLocks noGrp="1"/>
          </p:cNvSpPr>
          <p:nvPr>
            <p:ph type="dt" sz="half" idx="12"/>
          </p:nvPr>
        </p:nvSpPr>
        <p:spPr>
          <a:xfrm>
            <a:off x="457200" y="6437630"/>
            <a:ext cx="1609106" cy="365125"/>
          </a:xfrm>
        </p:spPr>
        <p:txBody>
          <a:bodyPr/>
          <a:lstStyle/>
          <a:p>
            <a:r>
              <a:rPr lang="en-GB" dirty="0" smtClean="0"/>
              <a:t>Mixed media displayed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049"/>
            <a:ext cx="9144000" cy="6216628"/>
          </a:xfrm>
          <a:prstGeom prst="rect">
            <a:avLst/>
          </a:prstGeom>
        </p:spPr>
      </p:pic>
    </p:spTree>
    <p:extLst>
      <p:ext uri="{BB962C8B-B14F-4D97-AF65-F5344CB8AC3E}">
        <p14:creationId xmlns:p14="http://schemas.microsoft.com/office/powerpoint/2010/main" val="32919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14</a:t>
            </a:fld>
            <a:endParaRPr lang="en-US" dirty="0"/>
          </a:p>
        </p:txBody>
      </p:sp>
      <p:sp>
        <p:nvSpPr>
          <p:cNvPr id="3" name="Footer Placeholder 2"/>
          <p:cNvSpPr>
            <a:spLocks noGrp="1"/>
          </p:cNvSpPr>
          <p:nvPr>
            <p:ph type="ftr" sz="quarter" idx="11"/>
          </p:nvPr>
        </p:nvSpPr>
        <p:spPr/>
        <p:txBody>
          <a:bodyPr/>
          <a:lstStyle/>
          <a:p>
            <a:r>
              <a:rPr lang="en-US" sz="800" dirty="0" smtClean="0"/>
              <a:t>Faculty of Science, Technology, Engineering and Mathematics The Open University</a:t>
            </a:r>
            <a:endParaRPr lang="en-US" sz="800" dirty="0"/>
          </a:p>
        </p:txBody>
      </p:sp>
      <p:sp>
        <p:nvSpPr>
          <p:cNvPr id="4" name="Date Placeholder 3"/>
          <p:cNvSpPr>
            <a:spLocks noGrp="1"/>
          </p:cNvSpPr>
          <p:nvPr>
            <p:ph type="dt" sz="half" idx="12"/>
          </p:nvPr>
        </p:nvSpPr>
        <p:spPr/>
        <p:txBody>
          <a:bodyPr/>
          <a:lstStyle/>
          <a:p>
            <a:r>
              <a:rPr lang="en-US" dirty="0" smtClean="0"/>
              <a:t>Mobile View</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0"/>
            <a:ext cx="3863662" cy="6858000"/>
          </a:xfrm>
          <a:prstGeom prst="rect">
            <a:avLst/>
          </a:prstGeom>
        </p:spPr>
      </p:pic>
    </p:spTree>
    <p:extLst>
      <p:ext uri="{BB962C8B-B14F-4D97-AF65-F5344CB8AC3E}">
        <p14:creationId xmlns:p14="http://schemas.microsoft.com/office/powerpoint/2010/main" val="64985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15</a:t>
            </a:fld>
            <a:endParaRPr lang="en-US" dirty="0"/>
          </a:p>
        </p:txBody>
      </p:sp>
      <p:sp>
        <p:nvSpPr>
          <p:cNvPr id="3" name="Footer Placeholder 2"/>
          <p:cNvSpPr>
            <a:spLocks noGrp="1"/>
          </p:cNvSpPr>
          <p:nvPr>
            <p:ph type="ftr" sz="quarter" idx="11"/>
          </p:nvPr>
        </p:nvSpPr>
        <p:spPr/>
        <p:txBody>
          <a:bodyPr/>
          <a:lstStyle/>
          <a:p>
            <a:r>
              <a:rPr lang="en-US" smtClean="0"/>
              <a:t>Faculty of Science, Technology, Engineering and Mathematics</a:t>
            </a:r>
          </a:p>
          <a:p>
            <a:r>
              <a:rPr lang="en-US" smtClean="0"/>
              <a:t>The Open University</a:t>
            </a:r>
            <a:endParaRPr lang="en-US" dirty="0"/>
          </a:p>
        </p:txBody>
      </p:sp>
      <p:sp>
        <p:nvSpPr>
          <p:cNvPr id="4" name="Date Placeholder 3"/>
          <p:cNvSpPr>
            <a:spLocks noGrp="1"/>
          </p:cNvSpPr>
          <p:nvPr>
            <p:ph type="dt" sz="half" idx="12"/>
          </p:nvPr>
        </p:nvSpPr>
        <p:spPr/>
        <p:txBody>
          <a:bodyPr/>
          <a:lstStyle/>
          <a:p>
            <a:r>
              <a:rPr lang="en-US" dirty="0" smtClean="0"/>
              <a:t>Mobile View</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00" y="0"/>
            <a:ext cx="4285471" cy="6858000"/>
          </a:xfrm>
          <a:prstGeom prst="rect">
            <a:avLst/>
          </a:prstGeom>
        </p:spPr>
      </p:pic>
    </p:spTree>
    <p:extLst>
      <p:ext uri="{BB962C8B-B14F-4D97-AF65-F5344CB8AC3E}">
        <p14:creationId xmlns:p14="http://schemas.microsoft.com/office/powerpoint/2010/main" val="170659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16</a:t>
            </a:fld>
            <a:endParaRPr lang="en-US" dirty="0"/>
          </a:p>
        </p:txBody>
      </p:sp>
      <p:sp>
        <p:nvSpPr>
          <p:cNvPr id="4" name="Date Placeholder 3"/>
          <p:cNvSpPr>
            <a:spLocks noGrp="1"/>
          </p:cNvSpPr>
          <p:nvPr>
            <p:ph type="dt" sz="half" idx="12"/>
          </p:nvPr>
        </p:nvSpPr>
        <p:spPr>
          <a:xfrm>
            <a:off x="457200" y="6437630"/>
            <a:ext cx="1175657" cy="365125"/>
          </a:xfrm>
        </p:spPr>
        <p:txBody>
          <a:bodyPr/>
          <a:lstStyle/>
          <a:p>
            <a:r>
              <a:rPr lang="en-US" smtClean="0"/>
              <a:t>Expanded View</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400"/>
            <a:ext cx="9144000" cy="6280066"/>
          </a:xfrm>
          <a:prstGeom prst="rect">
            <a:avLst/>
          </a:prstGeom>
        </p:spPr>
      </p:pic>
    </p:spTree>
    <p:extLst>
      <p:ext uri="{BB962C8B-B14F-4D97-AF65-F5344CB8AC3E}">
        <p14:creationId xmlns:p14="http://schemas.microsoft.com/office/powerpoint/2010/main" val="1208211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800" dirty="0" smtClean="0"/>
              <a:t>Quantitative and qualitative research to understand how students use ODS across the Design qualification and whether it helps them to progress in their studies</a:t>
            </a:r>
          </a:p>
          <a:p>
            <a:endParaRPr lang="en-US" sz="2800" dirty="0" smtClean="0"/>
          </a:p>
          <a:p>
            <a:r>
              <a:rPr lang="en-US" sz="2800" dirty="0" smtClean="0"/>
              <a:t>This talk focuses </a:t>
            </a:r>
            <a:r>
              <a:rPr lang="en-US" sz="2800" dirty="0"/>
              <a:t>on </a:t>
            </a:r>
            <a:r>
              <a:rPr lang="en-US" sz="2800" dirty="0" smtClean="0"/>
              <a:t>the findings of eleven </a:t>
            </a:r>
            <a:r>
              <a:rPr lang="en-US" sz="2800" dirty="0"/>
              <a:t>semi-structured interviews </a:t>
            </a:r>
            <a:r>
              <a:rPr lang="en-US" sz="2800" dirty="0" smtClean="0"/>
              <a:t>carried out with students who had used ODS, most for more than one module.</a:t>
            </a:r>
          </a:p>
          <a:p>
            <a:endParaRPr lang="en-US" sz="2800" dirty="0" smtClean="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17</a:t>
            </a:fld>
            <a:endParaRPr lang="en-US" dirty="0"/>
          </a:p>
        </p:txBody>
      </p:sp>
      <p:sp>
        <p:nvSpPr>
          <p:cNvPr id="6" name="Title 5"/>
          <p:cNvSpPr>
            <a:spLocks noGrp="1"/>
          </p:cNvSpPr>
          <p:nvPr>
            <p:ph type="title"/>
          </p:nvPr>
        </p:nvSpPr>
        <p:spPr/>
        <p:txBody>
          <a:bodyPr/>
          <a:lstStyle/>
          <a:p>
            <a:r>
              <a:rPr lang="en-US" dirty="0" smtClean="0"/>
              <a:t>What do students think about the </a:t>
            </a:r>
            <a:r>
              <a:rPr lang="en-US" dirty="0" err="1" smtClean="0"/>
              <a:t>OpenDesignStudio</a:t>
            </a:r>
            <a:r>
              <a:rPr lang="en-US" dirty="0" smtClean="0"/>
              <a:t>?</a:t>
            </a:r>
            <a:endParaRPr lang="en-US" dirty="0"/>
          </a:p>
        </p:txBody>
      </p:sp>
      <p:sp>
        <p:nvSpPr>
          <p:cNvPr id="7" name="Text Placeholder 6"/>
          <p:cNvSpPr>
            <a:spLocks noGrp="1"/>
          </p:cNvSpPr>
          <p:nvPr>
            <p:ph type="body" sz="quarter" idx="23"/>
          </p:nvPr>
        </p:nvSpPr>
        <p:spPr/>
        <p:txBody>
          <a:bodyPr/>
          <a:lstStyle/>
          <a:p>
            <a:r>
              <a:rPr lang="en-US" dirty="0" smtClean="0"/>
              <a:t>Are we making progress; a scholarship project sponsored by </a:t>
            </a:r>
            <a:r>
              <a:rPr lang="en-US" dirty="0" err="1" smtClean="0"/>
              <a:t>eSTeEM</a:t>
            </a:r>
            <a:endParaRPr lang="en-US" dirty="0"/>
          </a:p>
        </p:txBody>
      </p:sp>
    </p:spTree>
    <p:extLst>
      <p:ext uri="{BB962C8B-B14F-4D97-AF65-F5344CB8AC3E}">
        <p14:creationId xmlns:p14="http://schemas.microsoft.com/office/powerpoint/2010/main" val="1998914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3600" dirty="0" smtClean="0"/>
              <a:t>A space for peer critique</a:t>
            </a:r>
          </a:p>
          <a:p>
            <a:r>
              <a:rPr lang="en-US" sz="3600" dirty="0" smtClean="0"/>
              <a:t>Open to tutors but not expected of them</a:t>
            </a:r>
          </a:p>
          <a:p>
            <a:r>
              <a:rPr lang="en-US" sz="3600" dirty="0" smtClean="0"/>
              <a:t>Self-moderated</a:t>
            </a:r>
          </a:p>
          <a:p>
            <a:r>
              <a:rPr lang="en-US" sz="3600" dirty="0" smtClean="0"/>
              <a:t>A place to build and test portfolio work</a:t>
            </a:r>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18</a:t>
            </a:fld>
            <a:endParaRPr lang="en-US" dirty="0"/>
          </a:p>
        </p:txBody>
      </p:sp>
      <p:sp>
        <p:nvSpPr>
          <p:cNvPr id="6" name="Title 5"/>
          <p:cNvSpPr>
            <a:spLocks noGrp="1"/>
          </p:cNvSpPr>
          <p:nvPr>
            <p:ph type="title"/>
          </p:nvPr>
        </p:nvSpPr>
        <p:spPr/>
        <p:txBody>
          <a:bodyPr/>
          <a:lstStyle/>
          <a:p>
            <a:r>
              <a:rPr lang="en-US" dirty="0" smtClean="0"/>
              <a:t>Fundamental premises of ODS</a:t>
            </a:r>
            <a:endParaRPr lang="en-US" dirty="0"/>
          </a:p>
        </p:txBody>
      </p:sp>
      <p:sp>
        <p:nvSpPr>
          <p:cNvPr id="7" name="Text Placeholder 6"/>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214026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400" dirty="0" smtClean="0"/>
              <a:t>Regular posting of activities week by week</a:t>
            </a:r>
          </a:p>
          <a:p>
            <a:r>
              <a:rPr lang="en-US" sz="2400" dirty="0" smtClean="0"/>
              <a:t>Tutor group space as a base for exploring the wider module posts</a:t>
            </a:r>
          </a:p>
          <a:p>
            <a:r>
              <a:rPr lang="en-US" sz="2400" dirty="0" smtClean="0"/>
              <a:t>Integral part of the learning experience</a:t>
            </a:r>
          </a:p>
          <a:p>
            <a:r>
              <a:rPr lang="en-US" sz="2400" dirty="0" smtClean="0"/>
              <a:t>Used by tutors to oversee student progress</a:t>
            </a:r>
          </a:p>
          <a:p>
            <a:r>
              <a:rPr lang="en-US" sz="2400" dirty="0" smtClean="0"/>
              <a:t>A record of comments, suggestions and developments to aid reflection and embed ideas and practice</a:t>
            </a:r>
          </a:p>
          <a:p>
            <a:r>
              <a:rPr lang="en-US" sz="2400" dirty="0" smtClean="0"/>
              <a:t>Increased richness of perspective and improved cultural understanding from peer exchanges</a:t>
            </a:r>
          </a:p>
          <a:p>
            <a:pPr marL="0" indent="0" algn="r">
              <a:buNone/>
            </a:pPr>
            <a:r>
              <a:rPr lang="en-US" i="1" dirty="0" smtClean="0"/>
              <a:t>Holden G, Garner S (2009)</a:t>
            </a:r>
            <a:endParaRPr lang="en-US" i="1"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19</a:t>
            </a:fld>
            <a:endParaRPr lang="en-US" dirty="0"/>
          </a:p>
        </p:txBody>
      </p:sp>
      <p:sp>
        <p:nvSpPr>
          <p:cNvPr id="6" name="Title 5"/>
          <p:cNvSpPr>
            <a:spLocks noGrp="1"/>
          </p:cNvSpPr>
          <p:nvPr>
            <p:ph type="title"/>
          </p:nvPr>
        </p:nvSpPr>
        <p:spPr/>
        <p:txBody>
          <a:bodyPr/>
          <a:lstStyle/>
          <a:p>
            <a:r>
              <a:rPr lang="en-US" dirty="0" smtClean="0"/>
              <a:t>How we thought ODS would be used</a:t>
            </a:r>
            <a:endParaRPr lang="en-US" dirty="0"/>
          </a:p>
        </p:txBody>
      </p:sp>
      <p:sp>
        <p:nvSpPr>
          <p:cNvPr id="7" name="Text Placeholder 6"/>
          <p:cNvSpPr>
            <a:spLocks noGrp="1"/>
          </p:cNvSpPr>
          <p:nvPr>
            <p:ph type="body" sz="quarter" idx="23"/>
          </p:nvPr>
        </p:nvSpPr>
        <p:spPr/>
        <p:txBody>
          <a:bodyPr/>
          <a:lstStyle/>
          <a:p>
            <a:r>
              <a:rPr lang="en-US" dirty="0" smtClean="0"/>
              <a:t>The learning design intentions</a:t>
            </a:r>
            <a:endParaRPr lang="en-US" dirty="0"/>
          </a:p>
        </p:txBody>
      </p:sp>
    </p:spTree>
    <p:extLst>
      <p:ext uri="{BB962C8B-B14F-4D97-AF65-F5344CB8AC3E}">
        <p14:creationId xmlns:p14="http://schemas.microsoft.com/office/powerpoint/2010/main" val="45414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000" dirty="0"/>
              <a:t>The UK’s biggest distance learning university teaching around 38% of part-time </a:t>
            </a:r>
            <a:r>
              <a:rPr lang="en-US" sz="2000" dirty="0" smtClean="0"/>
              <a:t>undergraduates</a:t>
            </a:r>
          </a:p>
          <a:p>
            <a:r>
              <a:rPr lang="en-US" sz="2000" dirty="0" smtClean="0"/>
              <a:t>Has taught more than 2 million students, around 170,000 each year</a:t>
            </a:r>
          </a:p>
          <a:p>
            <a:r>
              <a:rPr lang="en-US" sz="2000" dirty="0" smtClean="0"/>
              <a:t>Validates other institutions</a:t>
            </a:r>
            <a:endParaRPr lang="en-US" sz="2000" dirty="0"/>
          </a:p>
          <a:p>
            <a:r>
              <a:rPr lang="en-US" sz="2000" dirty="0" smtClean="0"/>
              <a:t>Completely open entry</a:t>
            </a:r>
          </a:p>
          <a:p>
            <a:r>
              <a:rPr lang="en-US" sz="2000" dirty="0" smtClean="0"/>
              <a:t>Diverse range of students of all ages, backgrounds and physical abilities</a:t>
            </a:r>
          </a:p>
          <a:p>
            <a:r>
              <a:rPr lang="en-US" sz="2000" dirty="0" smtClean="0"/>
              <a:t>Originally dubbed the “University of the Air”, now delivering by print and digitally</a:t>
            </a:r>
          </a:p>
          <a:p>
            <a:r>
              <a:rPr lang="en-US" sz="2000" dirty="0" smtClean="0"/>
              <a:t>Multi-media teaching materials created by teams of academics</a:t>
            </a:r>
          </a:p>
        </p:txBody>
      </p:sp>
      <p:sp>
        <p:nvSpPr>
          <p:cNvPr id="3" name="Date Placeholder 2"/>
          <p:cNvSpPr>
            <a:spLocks noGrp="1"/>
          </p:cNvSpPr>
          <p:nvPr>
            <p:ph type="dt" sz="half" idx="17"/>
          </p:nvPr>
        </p:nvSpPr>
        <p:spPr/>
        <p:txBody>
          <a:bodyPr/>
          <a:lstStyle/>
          <a:p>
            <a:endParaRPr lang="en-US" dirty="0"/>
          </a:p>
        </p:txBody>
      </p:sp>
      <p:sp>
        <p:nvSpPr>
          <p:cNvPr id="4" name="Footer Placeholder 3"/>
          <p:cNvSpPr>
            <a:spLocks noGrp="1"/>
          </p:cNvSpPr>
          <p:nvPr>
            <p:ph type="ftr" sz="quarter" idx="18"/>
          </p:nvPr>
        </p:nvSpPr>
        <p:spPr/>
        <p:txBody>
          <a:bodyPr/>
          <a:lstStyle/>
          <a:p>
            <a:r>
              <a:rPr lang="en-US" dirty="0"/>
              <a:t>Faculty of Science, Technology, Engineering and Mathematics The Open University</a:t>
            </a:r>
          </a:p>
        </p:txBody>
      </p:sp>
      <p:sp>
        <p:nvSpPr>
          <p:cNvPr id="5" name="Slide Number Placeholder 4"/>
          <p:cNvSpPr>
            <a:spLocks noGrp="1"/>
          </p:cNvSpPr>
          <p:nvPr>
            <p:ph type="sldNum" sz="quarter" idx="19"/>
          </p:nvPr>
        </p:nvSpPr>
        <p:spPr/>
        <p:txBody>
          <a:bodyPr/>
          <a:lstStyle/>
          <a:p>
            <a:fld id="{ACA82383-359B-014A-B7BC-9279CF5A794B}" type="slidenum">
              <a:rPr lang="en-US" smtClean="0"/>
              <a:pPr/>
              <a:t>2</a:t>
            </a:fld>
            <a:endParaRPr lang="en-US" dirty="0"/>
          </a:p>
        </p:txBody>
      </p:sp>
      <p:sp>
        <p:nvSpPr>
          <p:cNvPr id="6" name="Title 5"/>
          <p:cNvSpPr>
            <a:spLocks noGrp="1"/>
          </p:cNvSpPr>
          <p:nvPr>
            <p:ph type="title"/>
          </p:nvPr>
        </p:nvSpPr>
        <p:spPr/>
        <p:txBody>
          <a:bodyPr/>
          <a:lstStyle/>
          <a:p>
            <a:r>
              <a:rPr lang="en-US" sz="3600" dirty="0" smtClean="0"/>
              <a:t>The Context of The Open University UK</a:t>
            </a:r>
            <a:endParaRPr lang="en-US" sz="3600" dirty="0"/>
          </a:p>
        </p:txBody>
      </p:sp>
      <p:sp>
        <p:nvSpPr>
          <p:cNvPr id="7" name="Text Placeholder 6"/>
          <p:cNvSpPr>
            <a:spLocks noGrp="1"/>
          </p:cNvSpPr>
          <p:nvPr>
            <p:ph type="body" sz="quarter" idx="23"/>
          </p:nvPr>
        </p:nvSpPr>
        <p:spPr/>
        <p:txBody>
          <a:bodyPr/>
          <a:lstStyle/>
          <a:p>
            <a:r>
              <a:rPr lang="en-US" dirty="0" smtClean="0"/>
              <a:t>Founded in 1969</a:t>
            </a:r>
            <a:endParaRPr lang="en-US" dirty="0"/>
          </a:p>
        </p:txBody>
      </p:sp>
    </p:spTree>
    <p:extLst>
      <p:ext uri="{BB962C8B-B14F-4D97-AF65-F5344CB8AC3E}">
        <p14:creationId xmlns:p14="http://schemas.microsoft.com/office/powerpoint/2010/main" val="200755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1800" dirty="0" smtClean="0"/>
              <a:t>Regular posting of activities week by week </a:t>
            </a:r>
          </a:p>
          <a:p>
            <a:pPr lvl="1"/>
            <a:r>
              <a:rPr lang="en-US" sz="1800" dirty="0" smtClean="0">
                <a:solidFill>
                  <a:srgbClr val="FF0000"/>
                </a:solidFill>
              </a:rPr>
              <a:t>By a few, but many post sporadically</a:t>
            </a:r>
          </a:p>
          <a:p>
            <a:r>
              <a:rPr lang="en-US" sz="1800" dirty="0" smtClean="0"/>
              <a:t>Tutor group space as a base for exploring the wider module posts </a:t>
            </a:r>
          </a:p>
          <a:p>
            <a:pPr lvl="1"/>
            <a:r>
              <a:rPr lang="en-US" sz="1800" dirty="0" smtClean="0">
                <a:solidFill>
                  <a:srgbClr val="FF0000"/>
                </a:solidFill>
              </a:rPr>
              <a:t>Successful in year 1 less so in subsequent years</a:t>
            </a:r>
          </a:p>
          <a:p>
            <a:r>
              <a:rPr lang="en-US" sz="1800" dirty="0" smtClean="0"/>
              <a:t>Integral part of the learning experience</a:t>
            </a:r>
          </a:p>
          <a:p>
            <a:pPr lvl="1"/>
            <a:r>
              <a:rPr lang="en-US" sz="1800" dirty="0" smtClean="0">
                <a:solidFill>
                  <a:srgbClr val="FF0000"/>
                </a:solidFill>
              </a:rPr>
              <a:t>True in year 1 but </a:t>
            </a:r>
            <a:r>
              <a:rPr lang="en-US" sz="1800" dirty="0">
                <a:solidFill>
                  <a:srgbClr val="FF0000"/>
                </a:solidFill>
              </a:rPr>
              <a:t>less so in subsequent years</a:t>
            </a:r>
            <a:endParaRPr lang="en-US" sz="1800" dirty="0" smtClean="0"/>
          </a:p>
          <a:p>
            <a:r>
              <a:rPr lang="en-US" sz="1800" dirty="0" smtClean="0"/>
              <a:t>Used by tutors to oversee student progress</a:t>
            </a:r>
          </a:p>
          <a:p>
            <a:pPr lvl="1"/>
            <a:r>
              <a:rPr lang="en-US" sz="1800" dirty="0" smtClean="0">
                <a:solidFill>
                  <a:srgbClr val="FF0000"/>
                </a:solidFill>
              </a:rPr>
              <a:t>Mostly in year 1</a:t>
            </a:r>
          </a:p>
          <a:p>
            <a:r>
              <a:rPr lang="en-US" sz="1800" dirty="0" smtClean="0"/>
              <a:t>A record of comments, suggestions and developments to aid reflection and embed ideas and practice</a:t>
            </a:r>
          </a:p>
          <a:p>
            <a:pPr lvl="1"/>
            <a:r>
              <a:rPr lang="en-US" sz="1800" dirty="0" smtClean="0">
                <a:solidFill>
                  <a:srgbClr val="FF0000"/>
                </a:solidFill>
              </a:rPr>
              <a:t>Successful record </a:t>
            </a:r>
          </a:p>
          <a:p>
            <a:r>
              <a:rPr lang="en-US" sz="1800" dirty="0" smtClean="0"/>
              <a:t>Increased richness of perspective and improved cultural understanding from peer exchanges</a:t>
            </a:r>
          </a:p>
          <a:p>
            <a:pPr lvl="1"/>
            <a:r>
              <a:rPr lang="en-US" sz="1800" dirty="0" smtClean="0">
                <a:solidFill>
                  <a:srgbClr val="FF0000"/>
                </a:solidFill>
              </a:rPr>
              <a:t>Improves understanding of different perspectives</a:t>
            </a:r>
          </a:p>
          <a:p>
            <a:pPr lvl="1"/>
            <a:endParaRPr lang="en-US" sz="1800" dirty="0" smtClean="0"/>
          </a:p>
          <a:p>
            <a:endParaRPr lang="en-US" sz="1800"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20</a:t>
            </a:fld>
            <a:endParaRPr lang="en-US" dirty="0"/>
          </a:p>
        </p:txBody>
      </p:sp>
      <p:sp>
        <p:nvSpPr>
          <p:cNvPr id="6" name="Title 5"/>
          <p:cNvSpPr>
            <a:spLocks noGrp="1"/>
          </p:cNvSpPr>
          <p:nvPr>
            <p:ph type="title"/>
          </p:nvPr>
        </p:nvSpPr>
        <p:spPr/>
        <p:txBody>
          <a:bodyPr/>
          <a:lstStyle/>
          <a:p>
            <a:r>
              <a:rPr lang="en-US" dirty="0" smtClean="0"/>
              <a:t>How ODS was actually used</a:t>
            </a:r>
            <a:endParaRPr lang="en-US" dirty="0"/>
          </a:p>
        </p:txBody>
      </p:sp>
      <p:sp>
        <p:nvSpPr>
          <p:cNvPr id="7" name="Text Placeholder 6"/>
          <p:cNvSpPr>
            <a:spLocks noGrp="1"/>
          </p:cNvSpPr>
          <p:nvPr>
            <p:ph type="body" sz="quarter" idx="23"/>
          </p:nvPr>
        </p:nvSpPr>
        <p:spPr/>
        <p:txBody>
          <a:bodyPr/>
          <a:lstStyle/>
          <a:p>
            <a:r>
              <a:rPr lang="en-US" dirty="0" smtClean="0"/>
              <a:t>The learning design intentions</a:t>
            </a:r>
            <a:endParaRPr lang="en-US" dirty="0"/>
          </a:p>
        </p:txBody>
      </p:sp>
    </p:spTree>
    <p:extLst>
      <p:ext uri="{BB962C8B-B14F-4D97-AF65-F5344CB8AC3E}">
        <p14:creationId xmlns:p14="http://schemas.microsoft.com/office/powerpoint/2010/main" val="14741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3600" dirty="0" smtClean="0"/>
              <a:t>Ease of use of the interface</a:t>
            </a:r>
          </a:p>
          <a:p>
            <a:r>
              <a:rPr lang="en-US" sz="3600" dirty="0" smtClean="0"/>
              <a:t>Commenting concerns</a:t>
            </a:r>
          </a:p>
          <a:p>
            <a:r>
              <a:rPr lang="en-US" sz="3600" dirty="0" smtClean="0"/>
              <a:t>Giving and receiving feedback</a:t>
            </a:r>
          </a:p>
          <a:p>
            <a:r>
              <a:rPr lang="en-US" sz="3600" dirty="0" smtClean="0"/>
              <a:t>Interaction with others</a:t>
            </a:r>
          </a:p>
          <a:p>
            <a:r>
              <a:rPr lang="en-US" sz="3600" dirty="0" smtClean="0"/>
              <a:t>Skills developed through use</a:t>
            </a:r>
          </a:p>
          <a:p>
            <a:r>
              <a:rPr lang="en-US" sz="3600" dirty="0" smtClean="0"/>
              <a:t>The value of using ODS</a:t>
            </a:r>
            <a:endParaRPr lang="en-US" sz="3600"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21</a:t>
            </a:fld>
            <a:endParaRPr lang="en-US" dirty="0"/>
          </a:p>
        </p:txBody>
      </p:sp>
      <p:sp>
        <p:nvSpPr>
          <p:cNvPr id="6" name="Title 5"/>
          <p:cNvSpPr>
            <a:spLocks noGrp="1"/>
          </p:cNvSpPr>
          <p:nvPr>
            <p:ph type="title"/>
          </p:nvPr>
        </p:nvSpPr>
        <p:spPr/>
        <p:txBody>
          <a:bodyPr/>
          <a:lstStyle/>
          <a:p>
            <a:r>
              <a:rPr lang="en-US" dirty="0" smtClean="0"/>
              <a:t>Key themes emerging from interviews</a:t>
            </a:r>
            <a:endParaRPr lang="en-US" dirty="0"/>
          </a:p>
        </p:txBody>
      </p:sp>
      <p:sp>
        <p:nvSpPr>
          <p:cNvPr id="7" name="Text Placeholder 6"/>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10408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22</a:t>
            </a:fld>
            <a:endParaRPr lang="en-US" dirty="0"/>
          </a:p>
        </p:txBody>
      </p:sp>
      <p:sp>
        <p:nvSpPr>
          <p:cNvPr id="7" name="Text Placeholder 6"/>
          <p:cNvSpPr>
            <a:spLocks noGrp="1"/>
          </p:cNvSpPr>
          <p:nvPr>
            <p:ph type="body" sz="quarter" idx="23"/>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4" y="562827"/>
            <a:ext cx="8955512" cy="6724381"/>
          </a:xfrm>
          <a:prstGeom prst="rect">
            <a:avLst/>
          </a:prstGeom>
        </p:spPr>
      </p:pic>
      <p:sp>
        <p:nvSpPr>
          <p:cNvPr id="9" name="Rectangle 8"/>
          <p:cNvSpPr/>
          <p:nvPr/>
        </p:nvSpPr>
        <p:spPr>
          <a:xfrm>
            <a:off x="7467600" y="117299"/>
            <a:ext cx="1502780" cy="4514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03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23</a:t>
            </a:fld>
            <a:endParaRPr lang="en-US" dirty="0"/>
          </a:p>
        </p:txBody>
      </p:sp>
      <p:sp>
        <p:nvSpPr>
          <p:cNvPr id="6" name="Title 5"/>
          <p:cNvSpPr>
            <a:spLocks noGrp="1"/>
          </p:cNvSpPr>
          <p:nvPr>
            <p:ph type="title"/>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86" y="289877"/>
            <a:ext cx="8679084" cy="6748975"/>
          </a:xfrm>
          <a:prstGeom prst="rect">
            <a:avLst/>
          </a:prstGeom>
        </p:spPr>
      </p:pic>
    </p:spTree>
    <p:extLst>
      <p:ext uri="{BB962C8B-B14F-4D97-AF65-F5344CB8AC3E}">
        <p14:creationId xmlns:p14="http://schemas.microsoft.com/office/powerpoint/2010/main" val="1025998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24</a:t>
            </a:fld>
            <a:endParaRPr lang="en-US" dirty="0"/>
          </a:p>
        </p:txBody>
      </p:sp>
      <p:sp>
        <p:nvSpPr>
          <p:cNvPr id="7" name="Text Placeholder 6"/>
          <p:cNvSpPr>
            <a:spLocks noGrp="1"/>
          </p:cNvSpPr>
          <p:nvPr>
            <p:ph type="body" sz="quarter" idx="23"/>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3" y="509796"/>
            <a:ext cx="8985433" cy="6511925"/>
          </a:xfrm>
          <a:prstGeom prst="rect">
            <a:avLst/>
          </a:prstGeom>
        </p:spPr>
      </p:pic>
      <p:sp>
        <p:nvSpPr>
          <p:cNvPr id="9" name="Rectangle 8"/>
          <p:cNvSpPr/>
          <p:nvPr/>
        </p:nvSpPr>
        <p:spPr>
          <a:xfrm>
            <a:off x="7467600" y="254643"/>
            <a:ext cx="1502780" cy="4514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091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2124075"/>
            <a:ext cx="8229600" cy="4312602"/>
          </a:xfrm>
        </p:spPr>
        <p:txBody>
          <a:bodyPr/>
          <a:lstStyle/>
          <a:p>
            <a:r>
              <a:rPr lang="en-US" sz="1800" i="1" dirty="0" smtClean="0"/>
              <a:t>“For me, </a:t>
            </a:r>
            <a:r>
              <a:rPr lang="en-US" sz="1800" i="1" dirty="0"/>
              <a:t>as not very </a:t>
            </a:r>
            <a:r>
              <a:rPr lang="en-US" sz="1800" i="1" dirty="0" smtClean="0"/>
              <a:t>confident, </a:t>
            </a:r>
            <a:r>
              <a:rPr lang="en-US" sz="1800" i="1" dirty="0"/>
              <a:t>it was important to share and extend my ideas . It was a broad approach. </a:t>
            </a:r>
            <a:r>
              <a:rPr lang="en-US" sz="1800" i="1" dirty="0" smtClean="0"/>
              <a:t>I </a:t>
            </a:r>
            <a:r>
              <a:rPr lang="en-US" sz="1800" i="1" dirty="0"/>
              <a:t>was surprised often what the variety was in how people had interpreted the </a:t>
            </a:r>
            <a:r>
              <a:rPr lang="en-US" sz="1800" i="1" dirty="0" smtClean="0"/>
              <a:t>task”</a:t>
            </a:r>
            <a:r>
              <a:rPr lang="en-US" sz="1800" i="1" dirty="0"/>
              <a:t> </a:t>
            </a:r>
            <a:endParaRPr lang="en-US" sz="1800" dirty="0"/>
          </a:p>
          <a:p>
            <a:r>
              <a:rPr lang="en-US" sz="1800" i="1" dirty="0" smtClean="0"/>
              <a:t>“Nearly </a:t>
            </a:r>
            <a:r>
              <a:rPr lang="en-US" sz="1800" i="1" dirty="0"/>
              <a:t>all posts were photos, it is a skill in itself trying to get across the point you want to get across in the image that you make.  It was very useful to bear in mind what responses different </a:t>
            </a:r>
            <a:r>
              <a:rPr lang="en-US" sz="1800" i="1" dirty="0" err="1"/>
              <a:t>colours</a:t>
            </a:r>
            <a:r>
              <a:rPr lang="en-US" sz="1800" i="1" dirty="0"/>
              <a:t> or fonts </a:t>
            </a:r>
            <a:r>
              <a:rPr lang="en-US" sz="1800" i="1" dirty="0" smtClean="0"/>
              <a:t>elicited”</a:t>
            </a:r>
          </a:p>
          <a:p>
            <a:r>
              <a:rPr lang="en-US" sz="1800" i="1" dirty="0" smtClean="0"/>
              <a:t>“As </a:t>
            </a:r>
            <a:r>
              <a:rPr lang="en-US" sz="1800" i="1" dirty="0"/>
              <a:t>time went on I became less scared of uploading something and what the response would be, you can think harder about something when you get critical feedback</a:t>
            </a:r>
            <a:r>
              <a:rPr lang="en-US" sz="1800" i="1" dirty="0" smtClean="0"/>
              <a:t>.”</a:t>
            </a:r>
          </a:p>
          <a:p>
            <a:r>
              <a:rPr lang="en-US" sz="1800" i="1" dirty="0" smtClean="0"/>
              <a:t>“Probably </a:t>
            </a:r>
            <a:r>
              <a:rPr lang="en-US" sz="1800" i="1" dirty="0"/>
              <a:t>overthought every single thing that I wrote to make sure that it would make sense and that I was not offending people</a:t>
            </a:r>
            <a:r>
              <a:rPr lang="en-US" sz="1800" i="1" dirty="0" smtClean="0"/>
              <a:t>.”</a:t>
            </a:r>
          </a:p>
          <a:p>
            <a:r>
              <a:rPr lang="en-US" sz="1800" i="1" dirty="0" smtClean="0"/>
              <a:t>“Very </a:t>
            </a:r>
            <a:r>
              <a:rPr lang="en-US" sz="1800" i="1" dirty="0"/>
              <a:t>good bit of software, it helps you engage with lots of other people at the same time without having to travel </a:t>
            </a:r>
            <a:r>
              <a:rPr lang="en-US" sz="1800" i="1" dirty="0" smtClean="0"/>
              <a:t>anywhere and it’s easy to use"</a:t>
            </a:r>
            <a:endParaRPr lang="en-US" sz="1800"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25</a:t>
            </a:fld>
            <a:endParaRPr lang="en-US" dirty="0"/>
          </a:p>
        </p:txBody>
      </p:sp>
      <p:sp>
        <p:nvSpPr>
          <p:cNvPr id="6" name="Title 5"/>
          <p:cNvSpPr>
            <a:spLocks noGrp="1"/>
          </p:cNvSpPr>
          <p:nvPr>
            <p:ph type="title"/>
          </p:nvPr>
        </p:nvSpPr>
        <p:spPr/>
        <p:txBody>
          <a:bodyPr/>
          <a:lstStyle/>
          <a:p>
            <a:r>
              <a:rPr lang="en-US" dirty="0" smtClean="0"/>
              <a:t>What students say</a:t>
            </a:r>
            <a:endParaRPr lang="en-US" dirty="0"/>
          </a:p>
        </p:txBody>
      </p:sp>
      <p:sp>
        <p:nvSpPr>
          <p:cNvPr id="7" name="Text Placeholder 6"/>
          <p:cNvSpPr>
            <a:spLocks noGrp="1"/>
          </p:cNvSpPr>
          <p:nvPr>
            <p:ph type="body" sz="quarter" idx="23"/>
          </p:nvPr>
        </p:nvSpPr>
        <p:spPr/>
        <p:txBody>
          <a:bodyPr/>
          <a:lstStyle/>
          <a:p>
            <a:r>
              <a:rPr lang="en-US" dirty="0" smtClean="0"/>
              <a:t>Average user NB</a:t>
            </a:r>
            <a:endParaRPr lang="en-US" dirty="0"/>
          </a:p>
        </p:txBody>
      </p:sp>
    </p:spTree>
    <p:extLst>
      <p:ext uri="{BB962C8B-B14F-4D97-AF65-F5344CB8AC3E}">
        <p14:creationId xmlns:p14="http://schemas.microsoft.com/office/powerpoint/2010/main" val="144281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1800" i="1" dirty="0" smtClean="0"/>
              <a:t>“Because </a:t>
            </a:r>
            <a:r>
              <a:rPr lang="en-US" sz="1800" i="1" dirty="0"/>
              <a:t>you were all working on the same task and looking at others interpretations it made you realize you had to be open and just look and not judge. You learn to see the good points in others approaches and how to build on it in your own work</a:t>
            </a:r>
            <a:r>
              <a:rPr lang="en-US" sz="1800" i="1" dirty="0" smtClean="0"/>
              <a:t>.”</a:t>
            </a:r>
            <a:endParaRPr lang="en-US" sz="1800" dirty="0"/>
          </a:p>
          <a:p>
            <a:r>
              <a:rPr lang="en-US" sz="1800" i="1" dirty="0" smtClean="0"/>
              <a:t>“I </a:t>
            </a:r>
            <a:r>
              <a:rPr lang="en-US" sz="1800" i="1" dirty="0"/>
              <a:t>think that the interaction in </a:t>
            </a:r>
            <a:r>
              <a:rPr lang="en-US" sz="1800" i="1" dirty="0" smtClean="0"/>
              <a:t>U101 (Year 1) was </a:t>
            </a:r>
            <a:r>
              <a:rPr lang="en-US" sz="1800" i="1" dirty="0"/>
              <a:t>brilliant </a:t>
            </a:r>
            <a:r>
              <a:rPr lang="en-US" sz="1800" i="1" dirty="0" smtClean="0"/>
              <a:t>but </a:t>
            </a:r>
            <a:r>
              <a:rPr lang="en-US" sz="1800" i="1" dirty="0"/>
              <a:t>decreasing levels of interaction at higher levels </a:t>
            </a:r>
            <a:r>
              <a:rPr lang="en-US" sz="1800" i="1" dirty="0" smtClean="0"/>
              <a:t>affected my own </a:t>
            </a:r>
            <a:r>
              <a:rPr lang="en-US" sz="1800" i="1" dirty="0"/>
              <a:t>interaction and enjoyment. There are areas that could be worked in higher levels where interaction could be increased</a:t>
            </a:r>
            <a:r>
              <a:rPr lang="en-US" sz="1800" i="1" dirty="0" smtClean="0"/>
              <a:t>.”</a:t>
            </a:r>
          </a:p>
          <a:p>
            <a:r>
              <a:rPr lang="en-US" sz="1800" i="1" dirty="0" smtClean="0"/>
              <a:t>“It </a:t>
            </a:r>
            <a:r>
              <a:rPr lang="en-US" sz="1800" i="1" dirty="0"/>
              <a:t>gave an element of community, a place where all us newbies could rock up and share our wares and not be embarrassed (well maybe the first time)’. Distance learning is hard so the more opportunity you have to interact with people the easier your journey will </a:t>
            </a:r>
            <a:r>
              <a:rPr lang="en-US" sz="1800" i="1" dirty="0" smtClean="0"/>
              <a:t>be”</a:t>
            </a:r>
            <a:endParaRPr lang="en-US" sz="1800" i="1"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26</a:t>
            </a:fld>
            <a:endParaRPr lang="en-US" dirty="0"/>
          </a:p>
        </p:txBody>
      </p:sp>
      <p:sp>
        <p:nvSpPr>
          <p:cNvPr id="6" name="Title 5"/>
          <p:cNvSpPr>
            <a:spLocks noGrp="1"/>
          </p:cNvSpPr>
          <p:nvPr>
            <p:ph type="title"/>
          </p:nvPr>
        </p:nvSpPr>
        <p:spPr/>
        <p:txBody>
          <a:bodyPr/>
          <a:lstStyle/>
          <a:p>
            <a:r>
              <a:rPr lang="en-US" dirty="0" smtClean="0"/>
              <a:t>What students say</a:t>
            </a:r>
            <a:endParaRPr lang="en-US" dirty="0"/>
          </a:p>
        </p:txBody>
      </p:sp>
      <p:sp>
        <p:nvSpPr>
          <p:cNvPr id="7" name="Text Placeholder 6"/>
          <p:cNvSpPr>
            <a:spLocks noGrp="1"/>
          </p:cNvSpPr>
          <p:nvPr>
            <p:ph type="body" sz="quarter" idx="23"/>
          </p:nvPr>
        </p:nvSpPr>
        <p:spPr/>
        <p:txBody>
          <a:bodyPr/>
          <a:lstStyle/>
          <a:p>
            <a:r>
              <a:rPr lang="en-US" dirty="0" smtClean="0"/>
              <a:t>Enthusiast FS</a:t>
            </a:r>
            <a:endParaRPr lang="en-US" dirty="0"/>
          </a:p>
        </p:txBody>
      </p:sp>
    </p:spTree>
    <p:extLst>
      <p:ext uri="{BB962C8B-B14F-4D97-AF65-F5344CB8AC3E}">
        <p14:creationId xmlns:p14="http://schemas.microsoft.com/office/powerpoint/2010/main" val="1993287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811020"/>
            <a:ext cx="8229600" cy="4313555"/>
          </a:xfrm>
        </p:spPr>
        <p:txBody>
          <a:bodyPr/>
          <a:lstStyle/>
          <a:p>
            <a:r>
              <a:rPr lang="en-US" sz="1800" i="1" dirty="0" smtClean="0"/>
              <a:t>“It </a:t>
            </a:r>
            <a:r>
              <a:rPr lang="en-US" sz="1800" i="1" dirty="0"/>
              <a:t>is important to give constructive feedback, to look for the positivity in someone’s work and to look for something else, I will never be negative but I will try to </a:t>
            </a:r>
            <a:r>
              <a:rPr lang="en-US" sz="1800" i="1" dirty="0" smtClean="0"/>
              <a:t>give </a:t>
            </a:r>
            <a:r>
              <a:rPr lang="en-US" sz="1800" i="1" dirty="0"/>
              <a:t>suggestions for </a:t>
            </a:r>
            <a:r>
              <a:rPr lang="en-US" sz="1800" i="1" dirty="0" smtClean="0"/>
              <a:t>improvement.” </a:t>
            </a:r>
            <a:endParaRPr lang="en-US" sz="1800" i="1" dirty="0"/>
          </a:p>
          <a:p>
            <a:r>
              <a:rPr lang="en-US" sz="1800" i="1" dirty="0" smtClean="0"/>
              <a:t>“Skills learnt? Time </a:t>
            </a:r>
            <a:r>
              <a:rPr lang="en-US" sz="1800" i="1" dirty="0"/>
              <a:t>management, you can see how you should be progressing with your project. </a:t>
            </a:r>
            <a:r>
              <a:rPr lang="en-US" sz="1800" i="1" dirty="0" smtClean="0"/>
              <a:t>….. </a:t>
            </a:r>
            <a:r>
              <a:rPr lang="en-US" sz="1800" i="1" dirty="0"/>
              <a:t>It has helped me to present my work in a more aesthetic way, there are some images that have been snapped or taken in poor lighting but it has inspired me to use Photoshop and improve my images which emphasizes what I have </a:t>
            </a:r>
            <a:r>
              <a:rPr lang="en-US" sz="1800" i="1" dirty="0" smtClean="0"/>
              <a:t>learnt “</a:t>
            </a:r>
          </a:p>
          <a:p>
            <a:r>
              <a:rPr lang="en-US" sz="1800" i="1" dirty="0" smtClean="0"/>
              <a:t>“Really </a:t>
            </a:r>
            <a:r>
              <a:rPr lang="en-US" sz="1800" i="1" dirty="0"/>
              <a:t>liked sharing, we can all learn from the block </a:t>
            </a:r>
            <a:r>
              <a:rPr lang="en-US" sz="1800" i="1" dirty="0" smtClean="0"/>
              <a:t>(course) materials </a:t>
            </a:r>
            <a:r>
              <a:rPr lang="en-US" sz="1800" i="1" dirty="0"/>
              <a:t>but design is about being inspired by other people’s work. That sharing aspect of the community, that vision, is a golden goal. However it can disintegrate if people do not participate fully</a:t>
            </a:r>
            <a:r>
              <a:rPr lang="en-US" sz="1800" i="1" dirty="0" smtClean="0"/>
              <a:t>.”</a:t>
            </a:r>
            <a:endParaRPr lang="en-US" sz="1800" dirty="0"/>
          </a:p>
          <a:p>
            <a:r>
              <a:rPr lang="en-US" sz="1800" i="1" dirty="0" smtClean="0"/>
              <a:t>“The </a:t>
            </a:r>
            <a:r>
              <a:rPr lang="en-US" sz="1800" i="1" dirty="0"/>
              <a:t>interface is easy to use, I am not particularly tech savvy. The layout is good too, aesthetically pleasing</a:t>
            </a:r>
            <a:r>
              <a:rPr lang="en-US" sz="1800" i="1" dirty="0" smtClean="0"/>
              <a:t>.” </a:t>
            </a:r>
            <a:endParaRPr lang="en-US" sz="1800"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27</a:t>
            </a:fld>
            <a:endParaRPr lang="en-US" dirty="0"/>
          </a:p>
        </p:txBody>
      </p:sp>
      <p:sp>
        <p:nvSpPr>
          <p:cNvPr id="6" name="Title 5"/>
          <p:cNvSpPr>
            <a:spLocks noGrp="1"/>
          </p:cNvSpPr>
          <p:nvPr>
            <p:ph type="title"/>
          </p:nvPr>
        </p:nvSpPr>
        <p:spPr/>
        <p:txBody>
          <a:bodyPr/>
          <a:lstStyle/>
          <a:p>
            <a:r>
              <a:rPr lang="en-US" dirty="0" smtClean="0"/>
              <a:t>What students say</a:t>
            </a:r>
            <a:endParaRPr lang="en-US" dirty="0"/>
          </a:p>
        </p:txBody>
      </p:sp>
      <p:sp>
        <p:nvSpPr>
          <p:cNvPr id="7" name="Text Placeholder 6"/>
          <p:cNvSpPr>
            <a:spLocks noGrp="1"/>
          </p:cNvSpPr>
          <p:nvPr>
            <p:ph type="body" sz="quarter" idx="23"/>
          </p:nvPr>
        </p:nvSpPr>
        <p:spPr>
          <a:xfrm>
            <a:off x="457200" y="1279525"/>
            <a:ext cx="8229600" cy="531495"/>
          </a:xfrm>
        </p:spPr>
        <p:txBody>
          <a:bodyPr/>
          <a:lstStyle/>
          <a:p>
            <a:r>
              <a:rPr lang="en-US" dirty="0" smtClean="0"/>
              <a:t>“Super Commenter” TC</a:t>
            </a:r>
            <a:endParaRPr lang="en-US" dirty="0"/>
          </a:p>
        </p:txBody>
      </p:sp>
    </p:spTree>
    <p:extLst>
      <p:ext uri="{BB962C8B-B14F-4D97-AF65-F5344CB8AC3E}">
        <p14:creationId xmlns:p14="http://schemas.microsoft.com/office/powerpoint/2010/main" val="87062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1800" dirty="0" smtClean="0"/>
              <a:t>Using ODS is key to building community for new students</a:t>
            </a:r>
          </a:p>
          <a:p>
            <a:r>
              <a:rPr lang="en-US" sz="1800" dirty="0" smtClean="0"/>
              <a:t>Barriers to overcome are lack of confidence with sharing and commenting</a:t>
            </a:r>
          </a:p>
          <a:p>
            <a:r>
              <a:rPr lang="en-US" sz="1800" dirty="0" smtClean="0"/>
              <a:t>Where tutors engage with ODS too the value is magnified</a:t>
            </a:r>
          </a:p>
          <a:p>
            <a:r>
              <a:rPr lang="en-US" sz="1800" dirty="0" smtClean="0"/>
              <a:t>Lack of response to feedback requests can lead to students becoming disheartened with ODS</a:t>
            </a:r>
          </a:p>
          <a:p>
            <a:r>
              <a:rPr lang="en-US" sz="1800" dirty="0" smtClean="0"/>
              <a:t>Students use ODS much less as they progress to levels 2 and 3 though the reasons are different, Level 2 may be because of a lack of critical mass on a smaller module (200+ students), Level 3 because a large number of students coming into the module from other disciplines with no knowledge of studio work.</a:t>
            </a:r>
          </a:p>
          <a:p>
            <a:endParaRPr lang="en-US"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28</a:t>
            </a:fld>
            <a:endParaRPr lang="en-US" dirty="0"/>
          </a:p>
        </p:txBody>
      </p:sp>
      <p:sp>
        <p:nvSpPr>
          <p:cNvPr id="6" name="Title 5"/>
          <p:cNvSpPr>
            <a:spLocks noGrp="1"/>
          </p:cNvSpPr>
          <p:nvPr>
            <p:ph type="title"/>
          </p:nvPr>
        </p:nvSpPr>
        <p:spPr/>
        <p:txBody>
          <a:bodyPr/>
          <a:lstStyle/>
          <a:p>
            <a:r>
              <a:rPr lang="en-US" dirty="0" smtClean="0"/>
              <a:t>What we have learnt</a:t>
            </a:r>
            <a:endParaRPr lang="en-US" dirty="0"/>
          </a:p>
        </p:txBody>
      </p:sp>
      <p:sp>
        <p:nvSpPr>
          <p:cNvPr id="7" name="Text Placeholder 6"/>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1917707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400" dirty="0" smtClean="0"/>
              <a:t>A studio space that spans the whole course and not separate modules</a:t>
            </a:r>
          </a:p>
          <a:p>
            <a:r>
              <a:rPr lang="en-US" sz="2400" dirty="0" smtClean="0"/>
              <a:t>Ability to publicly share the portfolio outside of the OU using ODS</a:t>
            </a:r>
          </a:p>
          <a:p>
            <a:r>
              <a:rPr lang="en-US" sz="2400" dirty="0" smtClean="0"/>
              <a:t>Notifications of interactions such as comments </a:t>
            </a:r>
          </a:p>
          <a:p>
            <a:r>
              <a:rPr lang="en-US" sz="2400" dirty="0" smtClean="0"/>
              <a:t>Greater integration of ODS with teaching and assessment</a:t>
            </a:r>
          </a:p>
          <a:p>
            <a:r>
              <a:rPr lang="en-US" sz="2400" dirty="0" smtClean="0"/>
              <a:t>Use of ODS as the jumping off point for all other interactions, online tuition, teaching materials and resources – ODS would become the teaching hub.</a:t>
            </a:r>
            <a:endParaRPr lang="en-US" sz="2400"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29</a:t>
            </a:fld>
            <a:endParaRPr lang="en-US" dirty="0"/>
          </a:p>
        </p:txBody>
      </p:sp>
      <p:sp>
        <p:nvSpPr>
          <p:cNvPr id="6" name="Title 5"/>
          <p:cNvSpPr>
            <a:spLocks noGrp="1"/>
          </p:cNvSpPr>
          <p:nvPr>
            <p:ph type="title"/>
          </p:nvPr>
        </p:nvSpPr>
        <p:spPr/>
        <p:txBody>
          <a:bodyPr/>
          <a:lstStyle/>
          <a:p>
            <a:r>
              <a:rPr lang="en-US" dirty="0" smtClean="0"/>
              <a:t>How we would like to develop ODS in the future</a:t>
            </a:r>
            <a:endParaRPr lang="en-US" dirty="0"/>
          </a:p>
        </p:txBody>
      </p:sp>
      <p:sp>
        <p:nvSpPr>
          <p:cNvPr id="7" name="Text Placeholder 6"/>
          <p:cNvSpPr>
            <a:spLocks noGrp="1"/>
          </p:cNvSpPr>
          <p:nvPr>
            <p:ph type="body" sz="quarter" idx="23"/>
          </p:nvPr>
        </p:nvSpPr>
        <p:spPr/>
        <p:txBody>
          <a:bodyPr/>
          <a:lstStyle/>
          <a:p>
            <a:r>
              <a:rPr lang="en-US" dirty="0" smtClean="0"/>
              <a:t>Design academic dreams</a:t>
            </a:r>
            <a:endParaRPr lang="en-US" dirty="0"/>
          </a:p>
        </p:txBody>
      </p:sp>
    </p:spTree>
    <p:extLst>
      <p:ext uri="{BB962C8B-B14F-4D97-AF65-F5344CB8AC3E}">
        <p14:creationId xmlns:p14="http://schemas.microsoft.com/office/powerpoint/2010/main" val="1096127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000" dirty="0" smtClean="0"/>
              <a:t>Around 800 students start the Level 1 design thinking module each year</a:t>
            </a:r>
          </a:p>
          <a:p>
            <a:r>
              <a:rPr lang="en-US" sz="2000" dirty="0" smtClean="0"/>
              <a:t>Around 300 students register for the Design and Innovation BA/BSc each year</a:t>
            </a:r>
          </a:p>
          <a:p>
            <a:r>
              <a:rPr lang="en-US" sz="2000" dirty="0" smtClean="0"/>
              <a:t>Nearly half and half male/female with ages between 18 and 60 years old most between 25 and 40.</a:t>
            </a:r>
          </a:p>
          <a:p>
            <a:r>
              <a:rPr lang="en-US" sz="2000" dirty="0" smtClean="0"/>
              <a:t>Materials created by design academics, grading and tutoring by associate lecturers</a:t>
            </a:r>
          </a:p>
          <a:p>
            <a:r>
              <a:rPr lang="en-US" sz="2000" dirty="0" smtClean="0"/>
              <a:t>Long history of multi-media use, now all non-print delivered digitally</a:t>
            </a:r>
          </a:p>
          <a:p>
            <a:r>
              <a:rPr lang="en-US" sz="2000" dirty="0" smtClean="0"/>
              <a:t>Taught in 60 credit modules</a:t>
            </a:r>
          </a:p>
          <a:p>
            <a:endParaRPr lang="en-US" sz="2000" dirty="0" smtClean="0"/>
          </a:p>
          <a:p>
            <a:endParaRPr lang="en-US" sz="2800" dirty="0" smtClean="0"/>
          </a:p>
        </p:txBody>
      </p:sp>
      <p:sp>
        <p:nvSpPr>
          <p:cNvPr id="3" name="Date Placeholder 2"/>
          <p:cNvSpPr>
            <a:spLocks noGrp="1"/>
          </p:cNvSpPr>
          <p:nvPr>
            <p:ph type="dt" sz="half" idx="17"/>
          </p:nvPr>
        </p:nvSpPr>
        <p:spPr/>
        <p:txBody>
          <a:bodyPr/>
          <a:lstStyle/>
          <a:p>
            <a:endParaRPr lang="en-US" dirty="0"/>
          </a:p>
        </p:txBody>
      </p:sp>
      <p:sp>
        <p:nvSpPr>
          <p:cNvPr id="4" name="Footer Placeholder 3"/>
          <p:cNvSpPr>
            <a:spLocks noGrp="1"/>
          </p:cNvSpPr>
          <p:nvPr>
            <p:ph type="ftr" sz="quarter" idx="18"/>
          </p:nvPr>
        </p:nvSpPr>
        <p:spPr/>
        <p:txBody>
          <a:bodyPr/>
          <a:lstStyle/>
          <a:p>
            <a:r>
              <a:rPr lang="en-US" sz="800" dirty="0" smtClean="0"/>
              <a:t>Faculty of Science, Technology, Engineering and Mathematics The Open University</a:t>
            </a:r>
            <a:endParaRPr lang="en-US" sz="800"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3</a:t>
            </a:fld>
            <a:endParaRPr lang="en-US" dirty="0"/>
          </a:p>
        </p:txBody>
      </p:sp>
      <p:sp>
        <p:nvSpPr>
          <p:cNvPr id="6" name="Title 5"/>
          <p:cNvSpPr>
            <a:spLocks noGrp="1"/>
          </p:cNvSpPr>
          <p:nvPr>
            <p:ph type="title"/>
          </p:nvPr>
        </p:nvSpPr>
        <p:spPr/>
        <p:txBody>
          <a:bodyPr/>
          <a:lstStyle/>
          <a:p>
            <a:r>
              <a:rPr lang="en-US" sz="3600" dirty="0" smtClean="0"/>
              <a:t>Design teaching at the OU</a:t>
            </a:r>
            <a:endParaRPr lang="en-US" sz="3600" dirty="0"/>
          </a:p>
        </p:txBody>
      </p:sp>
      <p:sp>
        <p:nvSpPr>
          <p:cNvPr id="7" name="Text Placeholder 6"/>
          <p:cNvSpPr>
            <a:spLocks noGrp="1"/>
          </p:cNvSpPr>
          <p:nvPr>
            <p:ph type="body" sz="quarter" idx="23"/>
          </p:nvPr>
        </p:nvSpPr>
        <p:spPr/>
        <p:txBody>
          <a:bodyPr/>
          <a:lstStyle/>
          <a:p>
            <a:r>
              <a:rPr lang="en-US" dirty="0" smtClean="0"/>
              <a:t>Integral since the first course in 1971</a:t>
            </a:r>
            <a:endParaRPr lang="en-US" dirty="0"/>
          </a:p>
        </p:txBody>
      </p:sp>
    </p:spTree>
    <p:extLst>
      <p:ext uri="{BB962C8B-B14F-4D97-AF65-F5344CB8AC3E}">
        <p14:creationId xmlns:p14="http://schemas.microsoft.com/office/powerpoint/2010/main" val="391312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800" dirty="0" smtClean="0"/>
              <a:t>Two completely online, 60 point modules</a:t>
            </a:r>
          </a:p>
          <a:p>
            <a:endParaRPr lang="en-US" sz="2800" dirty="0" smtClean="0"/>
          </a:p>
          <a:p>
            <a:r>
              <a:rPr lang="en-US" sz="2800" dirty="0" smtClean="0"/>
              <a:t>Print materials supported by VLE sites and tools</a:t>
            </a:r>
          </a:p>
          <a:p>
            <a:endParaRPr lang="en-US" sz="2800" dirty="0" smtClean="0"/>
          </a:p>
          <a:p>
            <a:r>
              <a:rPr lang="en-US" sz="2800" dirty="0" smtClean="0"/>
              <a:t>Assignments submitted and marked online</a:t>
            </a:r>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4</a:t>
            </a:fld>
            <a:endParaRPr lang="en-US" dirty="0"/>
          </a:p>
        </p:txBody>
      </p:sp>
      <p:sp>
        <p:nvSpPr>
          <p:cNvPr id="6" name="Title 5"/>
          <p:cNvSpPr>
            <a:spLocks noGrp="1"/>
          </p:cNvSpPr>
          <p:nvPr>
            <p:ph type="title"/>
          </p:nvPr>
        </p:nvSpPr>
        <p:spPr/>
        <p:txBody>
          <a:bodyPr/>
          <a:lstStyle/>
          <a:p>
            <a:r>
              <a:rPr lang="en-US" dirty="0" smtClean="0"/>
              <a:t>Design teaching delivery</a:t>
            </a:r>
            <a:endParaRPr lang="en-US" dirty="0"/>
          </a:p>
        </p:txBody>
      </p:sp>
      <p:sp>
        <p:nvSpPr>
          <p:cNvPr id="7" name="Text Placeholder 6"/>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106152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800" dirty="0"/>
              <a:t>How to emulate the learning experience of the studio</a:t>
            </a:r>
          </a:p>
          <a:p>
            <a:pPr lvl="1"/>
            <a:r>
              <a:rPr lang="en-US" sz="2800" dirty="0" smtClean="0"/>
              <a:t>to facilitate skills development</a:t>
            </a:r>
          </a:p>
          <a:p>
            <a:pPr lvl="1"/>
            <a:r>
              <a:rPr lang="en-US" sz="2800" dirty="0" smtClean="0"/>
              <a:t>to encourage interaction and co-operation with peers</a:t>
            </a:r>
          </a:p>
          <a:p>
            <a:pPr lvl="1"/>
            <a:r>
              <a:rPr lang="en-US" sz="2800" dirty="0" smtClean="0"/>
              <a:t> </a:t>
            </a:r>
            <a:r>
              <a:rPr lang="en-US" sz="2800" dirty="0"/>
              <a:t>to share design work and </a:t>
            </a:r>
            <a:r>
              <a:rPr lang="en-US" sz="2800" dirty="0" smtClean="0"/>
              <a:t>outcomes</a:t>
            </a:r>
          </a:p>
          <a:p>
            <a:pPr lvl="1"/>
            <a:r>
              <a:rPr lang="en-US" sz="2800" dirty="0" smtClean="0"/>
              <a:t> to build a community of learners </a:t>
            </a:r>
          </a:p>
          <a:p>
            <a:r>
              <a:rPr lang="en-US" sz="2800" dirty="0" smtClean="0"/>
              <a:t>How to engage students asynchronously</a:t>
            </a:r>
          </a:p>
          <a:p>
            <a:endParaRPr lang="en-US" sz="2400" dirty="0" smtClean="0"/>
          </a:p>
          <a:p>
            <a:endParaRPr lang="en-US" sz="2400" dirty="0" smtClean="0"/>
          </a:p>
          <a:p>
            <a:endParaRPr lang="en-US" sz="2400"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dirty="0" smtClean="0"/>
              <a:t>Faculty of Science, Technology, Engineering and Mathematics</a:t>
            </a:r>
          </a:p>
          <a:p>
            <a:r>
              <a:rPr lang="en-US" dirty="0"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5</a:t>
            </a:fld>
            <a:endParaRPr lang="en-US" dirty="0"/>
          </a:p>
        </p:txBody>
      </p:sp>
      <p:sp>
        <p:nvSpPr>
          <p:cNvPr id="6" name="Title 5"/>
          <p:cNvSpPr>
            <a:spLocks noGrp="1"/>
          </p:cNvSpPr>
          <p:nvPr>
            <p:ph type="title"/>
          </p:nvPr>
        </p:nvSpPr>
        <p:spPr/>
        <p:txBody>
          <a:bodyPr/>
          <a:lstStyle/>
          <a:p>
            <a:r>
              <a:rPr lang="en-US" dirty="0" smtClean="0"/>
              <a:t>Challenges of teaching design at a distance</a:t>
            </a:r>
            <a:endParaRPr lang="en-US" dirty="0"/>
          </a:p>
        </p:txBody>
      </p:sp>
      <p:sp>
        <p:nvSpPr>
          <p:cNvPr id="7" name="Text Placeholder 6"/>
          <p:cNvSpPr>
            <a:spLocks noGrp="1"/>
          </p:cNvSpPr>
          <p:nvPr>
            <p:ph type="body" sz="quarter" idx="23"/>
          </p:nvPr>
        </p:nvSpPr>
        <p:spPr/>
        <p:txBody>
          <a:bodyPr/>
          <a:lstStyle/>
          <a:p>
            <a:r>
              <a:rPr lang="en-US" dirty="0" smtClean="0"/>
              <a:t>Through digital interfaces</a:t>
            </a:r>
            <a:endParaRPr lang="en-US" dirty="0"/>
          </a:p>
        </p:txBody>
      </p:sp>
    </p:spTree>
    <p:extLst>
      <p:ext uri="{BB962C8B-B14F-4D97-AF65-F5344CB8AC3E}">
        <p14:creationId xmlns:p14="http://schemas.microsoft.com/office/powerpoint/2010/main" val="141101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800" dirty="0" smtClean="0"/>
              <a:t>Forums, for text based discussion</a:t>
            </a:r>
          </a:p>
          <a:p>
            <a:endParaRPr lang="en-US" sz="2800" dirty="0" smtClean="0"/>
          </a:p>
          <a:p>
            <a:r>
              <a:rPr lang="en-US" sz="2800" dirty="0" smtClean="0"/>
              <a:t>Online conference rooms, for tutorials, presentations and synchronous collaboration</a:t>
            </a:r>
          </a:p>
          <a:p>
            <a:endParaRPr lang="en-US" sz="2800" dirty="0" smtClean="0"/>
          </a:p>
          <a:p>
            <a:r>
              <a:rPr lang="en-US" sz="2800" dirty="0" err="1" smtClean="0"/>
              <a:t>OpenDesignStudio</a:t>
            </a:r>
            <a:r>
              <a:rPr lang="en-US" sz="2800" dirty="0" smtClean="0"/>
              <a:t>, a purpose built, Moodle integrated VLE tool for sharing images and files of all types</a:t>
            </a:r>
          </a:p>
          <a:p>
            <a:endParaRPr lang="en-US" dirty="0"/>
          </a:p>
        </p:txBody>
      </p:sp>
      <p:sp>
        <p:nvSpPr>
          <p:cNvPr id="3" name="Date Placeholder 2"/>
          <p:cNvSpPr>
            <a:spLocks noGrp="1"/>
          </p:cNvSpPr>
          <p:nvPr>
            <p:ph type="dt" sz="half" idx="17"/>
          </p:nvPr>
        </p:nvSpPr>
        <p:spPr/>
        <p:txBody>
          <a:bodyPr/>
          <a:lstStyle/>
          <a:p>
            <a:fld id="{885E8B32-E34F-EE43-89E2-A69E0E823C25}" type="datetime1">
              <a:rPr lang="en-GB" smtClean="0"/>
              <a:t>05/09/2017</a:t>
            </a:fld>
            <a:endParaRPr lang="en-US" dirty="0"/>
          </a:p>
        </p:txBody>
      </p:sp>
      <p:sp>
        <p:nvSpPr>
          <p:cNvPr id="4" name="Footer Placeholder 3"/>
          <p:cNvSpPr>
            <a:spLocks noGrp="1"/>
          </p:cNvSpPr>
          <p:nvPr>
            <p:ph type="ftr" sz="quarter" idx="18"/>
          </p:nvPr>
        </p:nvSpPr>
        <p:spPr/>
        <p:txBody>
          <a:bodyPr/>
          <a:lstStyle/>
          <a:p>
            <a:r>
              <a:rPr lang="en-US" smtClean="0"/>
              <a:t>Faculty of Science, Technology, Engineering and Mathematics</a:t>
            </a:r>
          </a:p>
          <a:p>
            <a:r>
              <a:rPr lang="en-US" smtClean="0"/>
              <a:t>The Open University</a:t>
            </a:r>
            <a:endParaRPr lang="en-US" dirty="0"/>
          </a:p>
        </p:txBody>
      </p:sp>
      <p:sp>
        <p:nvSpPr>
          <p:cNvPr id="5" name="Slide Number Placeholder 4"/>
          <p:cNvSpPr>
            <a:spLocks noGrp="1"/>
          </p:cNvSpPr>
          <p:nvPr>
            <p:ph type="sldNum" sz="quarter" idx="19"/>
          </p:nvPr>
        </p:nvSpPr>
        <p:spPr/>
        <p:txBody>
          <a:bodyPr/>
          <a:lstStyle/>
          <a:p>
            <a:fld id="{ACA82383-359B-014A-B7BC-9279CF5A794B}" type="slidenum">
              <a:rPr lang="en-US" smtClean="0"/>
              <a:pPr/>
              <a:t>6</a:t>
            </a:fld>
            <a:endParaRPr lang="en-US" dirty="0"/>
          </a:p>
        </p:txBody>
      </p:sp>
      <p:sp>
        <p:nvSpPr>
          <p:cNvPr id="6" name="Title 5"/>
          <p:cNvSpPr>
            <a:spLocks noGrp="1"/>
          </p:cNvSpPr>
          <p:nvPr>
            <p:ph type="title"/>
          </p:nvPr>
        </p:nvSpPr>
        <p:spPr/>
        <p:txBody>
          <a:bodyPr/>
          <a:lstStyle/>
          <a:p>
            <a:r>
              <a:rPr lang="en-US" dirty="0" smtClean="0"/>
              <a:t>Virtual Learning Environment Tools</a:t>
            </a:r>
            <a:endParaRPr lang="en-US" dirty="0"/>
          </a:p>
        </p:txBody>
      </p:sp>
      <p:sp>
        <p:nvSpPr>
          <p:cNvPr id="7" name="Text Placeholder 6"/>
          <p:cNvSpPr>
            <a:spLocks noGrp="1"/>
          </p:cNvSpPr>
          <p:nvPr>
            <p:ph type="body" sz="quarter" idx="23"/>
          </p:nvPr>
        </p:nvSpPr>
        <p:spPr/>
        <p:txBody>
          <a:bodyPr/>
          <a:lstStyle/>
          <a:p>
            <a:r>
              <a:rPr lang="en-US" dirty="0" smtClean="0"/>
              <a:t>At the OU</a:t>
            </a:r>
            <a:endParaRPr lang="en-US" dirty="0"/>
          </a:p>
        </p:txBody>
      </p:sp>
    </p:spTree>
    <p:extLst>
      <p:ext uri="{BB962C8B-B14F-4D97-AF65-F5344CB8AC3E}">
        <p14:creationId xmlns:p14="http://schemas.microsoft.com/office/powerpoint/2010/main" val="161670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7</a:t>
            </a:fld>
            <a:endParaRPr lang="en-US" dirty="0"/>
          </a:p>
        </p:txBody>
      </p:sp>
      <p:sp>
        <p:nvSpPr>
          <p:cNvPr id="3" name="Footer Placeholder 2"/>
          <p:cNvSpPr>
            <a:spLocks noGrp="1"/>
          </p:cNvSpPr>
          <p:nvPr>
            <p:ph type="ftr" sz="quarter" idx="11"/>
          </p:nvPr>
        </p:nvSpPr>
        <p:spPr/>
        <p:txBody>
          <a:bodyPr/>
          <a:lstStyle/>
          <a:p>
            <a:r>
              <a:rPr lang="en-US" smtClean="0"/>
              <a:t>Faculty of Science, Technology, Engineering and Mathematics</a:t>
            </a:r>
          </a:p>
          <a:p>
            <a:r>
              <a:rPr lang="en-US" smtClean="0"/>
              <a:t>The Open University</a:t>
            </a:r>
            <a:endParaRPr lang="en-US" dirty="0"/>
          </a:p>
        </p:txBody>
      </p:sp>
      <p:sp>
        <p:nvSpPr>
          <p:cNvPr id="4" name="Date Placeholder 3"/>
          <p:cNvSpPr>
            <a:spLocks noGrp="1"/>
          </p:cNvSpPr>
          <p:nvPr>
            <p:ph type="dt" sz="half" idx="12"/>
          </p:nvPr>
        </p:nvSpPr>
        <p:spPr/>
        <p:txBody>
          <a:bodyPr/>
          <a:lstStyle/>
          <a:p>
            <a:fld id="{549912A3-E590-6343-AA4D-F0C0EE91CC9F}" type="datetime1">
              <a:rPr lang="en-GB" smtClean="0"/>
              <a:pPr/>
              <a:t>05/09/2017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9864" cy="6858000"/>
          </a:xfrm>
          <a:prstGeom prst="rect">
            <a:avLst/>
          </a:prstGeom>
        </p:spPr>
      </p:pic>
    </p:spTree>
    <p:extLst>
      <p:ext uri="{BB962C8B-B14F-4D97-AF65-F5344CB8AC3E}">
        <p14:creationId xmlns:p14="http://schemas.microsoft.com/office/powerpoint/2010/main" val="349296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8</a:t>
            </a:fld>
            <a:endParaRPr lang="en-US" dirty="0"/>
          </a:p>
        </p:txBody>
      </p:sp>
      <p:sp>
        <p:nvSpPr>
          <p:cNvPr id="3" name="Footer Placeholder 2"/>
          <p:cNvSpPr>
            <a:spLocks noGrp="1"/>
          </p:cNvSpPr>
          <p:nvPr>
            <p:ph type="ftr" sz="quarter" idx="11"/>
          </p:nvPr>
        </p:nvSpPr>
        <p:spPr/>
        <p:txBody>
          <a:bodyPr/>
          <a:lstStyle/>
          <a:p>
            <a:r>
              <a:rPr lang="en-US" smtClean="0"/>
              <a:t>Faculty of Science, Technology, Engineering and Mathematics</a:t>
            </a:r>
          </a:p>
          <a:p>
            <a:r>
              <a:rPr lang="en-US" smtClean="0"/>
              <a:t>The Open University</a:t>
            </a:r>
            <a:endParaRPr lang="en-US" dirty="0"/>
          </a:p>
        </p:txBody>
      </p:sp>
      <p:sp>
        <p:nvSpPr>
          <p:cNvPr id="4" name="Date Placeholder 3"/>
          <p:cNvSpPr>
            <a:spLocks noGrp="1"/>
          </p:cNvSpPr>
          <p:nvPr>
            <p:ph type="dt" sz="half" idx="12"/>
          </p:nvPr>
        </p:nvSpPr>
        <p:spPr/>
        <p:txBody>
          <a:bodyPr/>
          <a:lstStyle/>
          <a:p>
            <a:fld id="{549912A3-E590-6343-AA4D-F0C0EE91CC9F}" type="datetime1">
              <a:rPr lang="en-GB" smtClean="0"/>
              <a:pPr/>
              <a:t>05/09/2017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9864" cy="6858000"/>
          </a:xfrm>
          <a:prstGeom prst="rect">
            <a:avLst/>
          </a:prstGeom>
        </p:spPr>
      </p:pic>
    </p:spTree>
    <p:extLst>
      <p:ext uri="{BB962C8B-B14F-4D97-AF65-F5344CB8AC3E}">
        <p14:creationId xmlns:p14="http://schemas.microsoft.com/office/powerpoint/2010/main" val="144611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A82383-359B-014A-B7BC-9279CF5A794B}" type="slidenum">
              <a:rPr lang="en-US" smtClean="0"/>
              <a:pPr/>
              <a:t>9</a:t>
            </a:fld>
            <a:endParaRPr lang="en-US" dirty="0"/>
          </a:p>
        </p:txBody>
      </p:sp>
      <p:sp>
        <p:nvSpPr>
          <p:cNvPr id="3" name="Footer Placeholder 2"/>
          <p:cNvSpPr>
            <a:spLocks noGrp="1"/>
          </p:cNvSpPr>
          <p:nvPr>
            <p:ph type="ftr" sz="quarter" idx="11"/>
          </p:nvPr>
        </p:nvSpPr>
        <p:spPr/>
        <p:txBody>
          <a:bodyPr/>
          <a:lstStyle/>
          <a:p>
            <a:r>
              <a:rPr lang="en-US" smtClean="0"/>
              <a:t>Faculty of Science, Technology, Engineering and Mathematics</a:t>
            </a:r>
          </a:p>
          <a:p>
            <a:r>
              <a:rPr lang="en-US" smtClean="0"/>
              <a:t>The Open University</a:t>
            </a:r>
            <a:endParaRPr lang="en-US" dirty="0"/>
          </a:p>
        </p:txBody>
      </p:sp>
      <p:sp>
        <p:nvSpPr>
          <p:cNvPr id="4" name="Date Placeholder 3"/>
          <p:cNvSpPr>
            <a:spLocks noGrp="1"/>
          </p:cNvSpPr>
          <p:nvPr>
            <p:ph type="dt" sz="half" idx="12"/>
          </p:nvPr>
        </p:nvSpPr>
        <p:spPr/>
        <p:txBody>
          <a:bodyPr/>
          <a:lstStyle/>
          <a:p>
            <a:fld id="{549912A3-E590-6343-AA4D-F0C0EE91CC9F}" type="datetime1">
              <a:rPr lang="en-GB" smtClean="0"/>
              <a:pPr/>
              <a:t>05/09/2017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9864" cy="6858000"/>
          </a:xfrm>
          <a:prstGeom prst="rect">
            <a:avLst/>
          </a:prstGeom>
        </p:spPr>
      </p:pic>
    </p:spTree>
    <p:extLst>
      <p:ext uri="{BB962C8B-B14F-4D97-AF65-F5344CB8AC3E}">
        <p14:creationId xmlns:p14="http://schemas.microsoft.com/office/powerpoint/2010/main" val="1731732410"/>
      </p:ext>
    </p:extLst>
  </p:cSld>
  <p:clrMapOvr>
    <a:masterClrMapping/>
  </p:clrMapOvr>
</p:sld>
</file>

<file path=ppt/theme/theme1.xml><?xml version="1.0" encoding="utf-8"?>
<a:theme xmlns:a="http://schemas.openxmlformats.org/drawingml/2006/main" name="Office Theme">
  <a:themeElements>
    <a:clrScheme name="OU Colours 2">
      <a:dk1>
        <a:srgbClr val="323232"/>
      </a:dk1>
      <a:lt1>
        <a:srgbClr val="FEFFFF"/>
      </a:lt1>
      <a:dk2>
        <a:srgbClr val="FEFFFF"/>
      </a:dk2>
      <a:lt2>
        <a:srgbClr val="FFFFFF"/>
      </a:lt2>
      <a:accent1>
        <a:srgbClr val="068293"/>
      </a:accent1>
      <a:accent2>
        <a:srgbClr val="D34616"/>
      </a:accent2>
      <a:accent3>
        <a:srgbClr val="E21481"/>
      </a:accent3>
      <a:accent4>
        <a:srgbClr val="8064A2"/>
      </a:accent4>
      <a:accent5>
        <a:srgbClr val="E42448"/>
      </a:accent5>
      <a:accent6>
        <a:srgbClr val="347CA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6999</TotalTime>
  <Words>3439</Words>
  <Application>Microsoft Macintosh PowerPoint</Application>
  <PresentationFormat>On-screen Show (4:3)</PresentationFormat>
  <Paragraphs>333</Paragraphs>
  <Slides>29</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The Context of The Open University UK</vt:lpstr>
      <vt:lpstr>Design teaching at the OU</vt:lpstr>
      <vt:lpstr>Design teaching delivery</vt:lpstr>
      <vt:lpstr>Challenges of teaching design at a distance</vt:lpstr>
      <vt:lpstr>Virtual Learning Environment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students think about the OpenDesignStudio?</vt:lpstr>
      <vt:lpstr>Fundamental premises of ODS</vt:lpstr>
      <vt:lpstr>How we thought ODS would be used</vt:lpstr>
      <vt:lpstr>How ODS was actually used</vt:lpstr>
      <vt:lpstr>Key themes emerging from interviews</vt:lpstr>
      <vt:lpstr>PowerPoint Presentation</vt:lpstr>
      <vt:lpstr>PowerPoint Presentation</vt:lpstr>
      <vt:lpstr>PowerPoint Presentation</vt:lpstr>
      <vt:lpstr>What students say</vt:lpstr>
      <vt:lpstr>What students say</vt:lpstr>
      <vt:lpstr>What students say</vt:lpstr>
      <vt:lpstr>What we have learnt</vt:lpstr>
      <vt:lpstr>How we would like to develop ODS in the future</vt:lpstr>
    </vt:vector>
  </TitlesOfParts>
  <Company>SMCD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M</dc:creator>
  <cp:lastModifiedBy>Nicole.Lotz</cp:lastModifiedBy>
  <cp:revision>207</cp:revision>
  <dcterms:created xsi:type="dcterms:W3CDTF">2016-08-10T11:35:26Z</dcterms:created>
  <dcterms:modified xsi:type="dcterms:W3CDTF">2017-09-05T15:05:27Z</dcterms:modified>
</cp:coreProperties>
</file>