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31" r:id="rId2"/>
  </p:sldIdLst>
  <p:sldSz cx="12192000" cy="6858000"/>
  <p:notesSz cx="7010400" cy="92964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AF2"/>
    <a:srgbClr val="060645"/>
    <a:srgbClr val="405888"/>
    <a:srgbClr val="F264F7"/>
    <a:srgbClr val="FF8A77"/>
    <a:srgbClr val="06061D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34" autoAdjust="0"/>
    <p:restoredTop sz="93521" autoAdjust="0"/>
  </p:normalViewPr>
  <p:slideViewPr>
    <p:cSldViewPr snapToGrid="0">
      <p:cViewPr varScale="1">
        <p:scale>
          <a:sx n="83" d="100"/>
          <a:sy n="83" d="100"/>
        </p:scale>
        <p:origin x="88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4937"/>
    </p:cViewPr>
  </p:sorterViewPr>
  <p:notesViewPr>
    <p:cSldViewPr snapToGrid="0">
      <p:cViewPr varScale="1">
        <p:scale>
          <a:sx n="64" d="100"/>
          <a:sy n="64" d="100"/>
        </p:scale>
        <p:origin x="3149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CC96A8-6ED5-4539-87D6-AFCB6A9ADD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501CA9-6E9A-4637-835A-572E070E7F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31E61-F304-4060-A71B-12EF89F2AB62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7BD09-F700-4294-844B-B16BB42D4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D03D2-9D32-4973-B2F2-CBB43172B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62D12-9E5E-493C-BE47-C6A094F24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103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1C1C4-A2CA-4E67-A1F5-602634E2BCF5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55DF9-41A9-4B2A-8603-E47104E21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09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92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024934-070C-DA4D-AC21-0DC55BDEFACF}"/>
              </a:ext>
            </a:extLst>
          </p:cNvPr>
          <p:cNvSpPr/>
          <p:nvPr userDrawn="1"/>
        </p:nvSpPr>
        <p:spPr>
          <a:xfrm>
            <a:off x="10087429" y="319314"/>
            <a:ext cx="1266371" cy="9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86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54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70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74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2414B7-E694-DD45-8C62-70FE79ADDF1F}"/>
              </a:ext>
            </a:extLst>
          </p:cNvPr>
          <p:cNvSpPr/>
          <p:nvPr userDrawn="1"/>
        </p:nvSpPr>
        <p:spPr>
          <a:xfrm>
            <a:off x="10087429" y="319314"/>
            <a:ext cx="1266371" cy="9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5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68107"/>
            <a:ext cx="5181600" cy="48088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68107"/>
            <a:ext cx="5181600" cy="4808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8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15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3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4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98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76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1280"/>
            <a:ext cx="10515600" cy="484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Image result for open university logo">
            <a:extLst>
              <a:ext uri="{FF2B5EF4-FFF2-40B4-BE49-F238E27FC236}">
                <a16:creationId xmlns:a16="http://schemas.microsoft.com/office/drawing/2014/main" id="{73F5A3A6-890C-3C44-8E85-866FAD5E91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712" y="361703"/>
            <a:ext cx="1234088" cy="84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2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BC9E42-CF55-F942-9572-3ACDE7694071}"/>
              </a:ext>
            </a:extLst>
          </p:cNvPr>
          <p:cNvSpPr txBox="1"/>
          <p:nvPr/>
        </p:nvSpPr>
        <p:spPr>
          <a:xfrm>
            <a:off x="5285678" y="66461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F465D11-9EEB-4425-A721-333EF169DD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98508" y="43781"/>
            <a:ext cx="11994984" cy="398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GB" altLang="en-US" sz="2400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Facilitating and evaluating the use of virtual reality tutorials</a:t>
            </a:r>
            <a:br>
              <a:rPr lang="en-GB" altLang="en-US" sz="2400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altLang="en-US" sz="2400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within the school of Life, Health and Chemical Sciences.</a:t>
            </a:r>
            <a:br>
              <a:rPr lang="en-GB" altLang="en-US" sz="2400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altLang="en-US" sz="1100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br>
              <a:rPr lang="en-GB" altLang="en-US" sz="2000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altLang="en-US" sz="2000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Lucy Anderson, Janette Wallace, </a:t>
            </a:r>
            <a:br>
              <a:rPr lang="en-GB" altLang="en-US" sz="2000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altLang="en-US" sz="2000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Sarah Daniell &amp; Trevor Collins</a:t>
            </a:r>
            <a:br>
              <a:rPr lang="en-GB" altLang="en-US" sz="1800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en-GB" altLang="en-US" sz="1800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6C7A6090-39D0-B303-D8E4-96EDB08762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569" y="121469"/>
            <a:ext cx="2273415" cy="744026"/>
          </a:xfrm>
          <a:prstGeom prst="rect">
            <a:avLst/>
          </a:prstGeom>
        </p:spPr>
      </p:pic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0F097027-6750-6F5F-752A-302E070627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16" y="6280564"/>
            <a:ext cx="2771745" cy="3983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9B88B9-52EC-4A93-851A-5FEBB56B64E4}"/>
              </a:ext>
            </a:extLst>
          </p:cNvPr>
          <p:cNvSpPr txBox="1"/>
          <p:nvPr/>
        </p:nvSpPr>
        <p:spPr>
          <a:xfrm>
            <a:off x="3904488" y="4214723"/>
            <a:ext cx="8090496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rgbClr val="002060"/>
                </a:solidFill>
                <a:latin typeface="Poppins"/>
                <a:ea typeface="Calibri" panose="020F0502020204030204"/>
                <a:cs typeface="Poppins"/>
              </a:rPr>
              <a:t>Here we propose </a:t>
            </a:r>
            <a:r>
              <a:rPr lang="en-GB" dirty="0">
                <a:solidFill>
                  <a:srgbClr val="002060"/>
                </a:solidFill>
                <a:latin typeface="Poppins"/>
                <a:ea typeface="Calibri" panose="020F0502020204030204"/>
                <a:cs typeface="Poppins"/>
              </a:rPr>
              <a:t>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A0AF2"/>
                </a:solidFill>
                <a:latin typeface="Poppins"/>
                <a:ea typeface="Calibri" panose="020F0502020204030204"/>
                <a:cs typeface="Poppins"/>
              </a:rPr>
              <a:t>Introduce and evaluate VR tutorials</a:t>
            </a:r>
            <a:r>
              <a:rPr lang="en-GB" dirty="0">
                <a:solidFill>
                  <a:srgbClr val="002060"/>
                </a:solidFill>
                <a:latin typeface="Poppins"/>
                <a:ea typeface="Calibri" panose="020F0502020204030204"/>
                <a:cs typeface="Poppins"/>
              </a:rPr>
              <a:t> to </a:t>
            </a:r>
            <a:r>
              <a:rPr lang="en-GB" dirty="0">
                <a:solidFill>
                  <a:srgbClr val="EA0AF2"/>
                </a:solidFill>
                <a:latin typeface="Poppins"/>
                <a:ea typeface="Calibri" panose="020F0502020204030204"/>
                <a:cs typeface="Poppins"/>
              </a:rPr>
              <a:t>level 3</a:t>
            </a:r>
            <a:r>
              <a:rPr lang="en-GB" dirty="0">
                <a:solidFill>
                  <a:srgbClr val="002060"/>
                </a:solidFill>
                <a:latin typeface="Poppins"/>
                <a:ea typeface="Calibri" panose="020F0502020204030204"/>
                <a:cs typeface="Poppins"/>
              </a:rPr>
              <a:t> (ongoing) and </a:t>
            </a:r>
            <a:r>
              <a:rPr lang="en-GB" dirty="0">
                <a:solidFill>
                  <a:srgbClr val="EA0AF2"/>
                </a:solidFill>
                <a:latin typeface="Poppins"/>
                <a:ea typeface="Calibri" panose="020F0502020204030204"/>
                <a:cs typeface="Poppins"/>
              </a:rPr>
              <a:t>level 1</a:t>
            </a:r>
            <a:r>
              <a:rPr lang="en-GB" dirty="0">
                <a:solidFill>
                  <a:srgbClr val="002060"/>
                </a:solidFill>
                <a:latin typeface="Poppins"/>
                <a:ea typeface="Calibri" panose="020F0502020204030204"/>
                <a:cs typeface="Poppins"/>
              </a:rPr>
              <a:t> to establish whether there are consistent benefits across the curriculum pathway</a:t>
            </a:r>
            <a:endParaRPr lang="en-GB" sz="1800" dirty="0">
              <a:solidFill>
                <a:srgbClr val="002060"/>
              </a:solidFill>
              <a:latin typeface="Poppins"/>
              <a:ea typeface="Calibri" panose="020F0502020204030204"/>
              <a:cs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  <a:latin typeface="Poppins"/>
                <a:cs typeface="Poppins"/>
              </a:rPr>
              <a:t>Produce resources to help module teams </a:t>
            </a:r>
            <a:r>
              <a:rPr lang="en-GB" sz="1800" dirty="0">
                <a:solidFill>
                  <a:srgbClr val="EA0AF2"/>
                </a:solidFill>
                <a:latin typeface="Poppins"/>
                <a:cs typeface="Poppins"/>
              </a:rPr>
              <a:t>introduce &amp; and evaluate </a:t>
            </a:r>
            <a:r>
              <a:rPr lang="en-GB" sz="1800" dirty="0">
                <a:solidFill>
                  <a:srgbClr val="002060"/>
                </a:solidFill>
                <a:latin typeface="Poppins"/>
                <a:cs typeface="Poppins"/>
              </a:rPr>
              <a:t>VR tutorials as part of their student support strategy.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EA0AF2"/>
                </a:solidFill>
                <a:latin typeface="Poppins"/>
                <a:cs typeface="Poppins"/>
              </a:rPr>
              <a:t>Develop resources for ALs</a:t>
            </a:r>
            <a:r>
              <a:rPr lang="en-GB" sz="1800" dirty="0">
                <a:solidFill>
                  <a:srgbClr val="002060"/>
                </a:solidFill>
                <a:latin typeface="Poppins"/>
                <a:cs typeface="Poppins"/>
              </a:rPr>
              <a:t> running VR tutorials.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EA0AF2"/>
                </a:solidFill>
                <a:latin typeface="Poppins"/>
                <a:cs typeface="Poppins"/>
              </a:rPr>
              <a:t>Support module teams and ALs </a:t>
            </a:r>
            <a:r>
              <a:rPr lang="en-GB" sz="1800" dirty="0">
                <a:solidFill>
                  <a:srgbClr val="002060"/>
                </a:solidFill>
                <a:latin typeface="Poppins"/>
                <a:cs typeface="Poppins"/>
              </a:rPr>
              <a:t>in conducting </a:t>
            </a:r>
            <a:r>
              <a:rPr lang="en-GB" sz="1800" dirty="0" err="1">
                <a:solidFill>
                  <a:srgbClr val="002060"/>
                </a:solidFill>
                <a:latin typeface="Poppins"/>
                <a:cs typeface="Poppins"/>
              </a:rPr>
              <a:t>FrameVR</a:t>
            </a:r>
            <a:r>
              <a:rPr lang="en-GB" sz="1800" dirty="0">
                <a:solidFill>
                  <a:srgbClr val="002060"/>
                </a:solidFill>
                <a:latin typeface="Poppins"/>
                <a:cs typeface="Poppins"/>
              </a:rPr>
              <a:t> tutorials</a:t>
            </a:r>
            <a:endParaRPr lang="en-GB" dirty="0"/>
          </a:p>
        </p:txBody>
      </p:sp>
      <p:pic>
        <p:nvPicPr>
          <p:cNvPr id="12" name="Picture 11" descr="A person sitting at a desk with a computer and swords&#10;&#10;AI-generated content may be incorrect.">
            <a:extLst>
              <a:ext uri="{FF2B5EF4-FFF2-40B4-BE49-F238E27FC236}">
                <a16:creationId xmlns:a16="http://schemas.microsoft.com/office/drawing/2014/main" id="{DCD54626-1B80-76BD-3A82-69056A280A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0182" y="3963241"/>
            <a:ext cx="2005361" cy="20053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D4BD2B-21DF-1BBD-538C-9AFC7B5A44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0261" y="911631"/>
            <a:ext cx="7005014" cy="3415461"/>
          </a:xfrm>
          <a:prstGeom prst="cloudCallout">
            <a:avLst>
              <a:gd name="adj1" fmla="val -65315"/>
              <a:gd name="adj2" fmla="val 45087"/>
            </a:avLst>
          </a:prstGeom>
          <a:ln>
            <a:solidFill>
              <a:srgbClr val="00206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2BD17E-FED9-8337-A229-0B96741EEEA1}"/>
              </a:ext>
            </a:extLst>
          </p:cNvPr>
          <p:cNvSpPr txBox="1"/>
          <p:nvPr/>
        </p:nvSpPr>
        <p:spPr>
          <a:xfrm>
            <a:off x="197016" y="1904633"/>
            <a:ext cx="425353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800" dirty="0">
                <a:solidFill>
                  <a:srgbClr val="002060"/>
                </a:solidFill>
                <a:latin typeface="Poppins"/>
                <a:ea typeface="Calibri" panose="020F0502020204030204"/>
                <a:cs typeface="Poppins"/>
              </a:rPr>
              <a:t>We have </a:t>
            </a:r>
            <a:r>
              <a:rPr lang="en-GB" sz="1800" b="1" dirty="0">
                <a:solidFill>
                  <a:srgbClr val="002060"/>
                </a:solidFill>
                <a:latin typeface="Poppins"/>
                <a:ea typeface="Calibri" panose="020F0502020204030204"/>
                <a:cs typeface="Poppins"/>
              </a:rPr>
              <a:t>previously shown </a:t>
            </a:r>
            <a:r>
              <a:rPr lang="en-GB" sz="1800" dirty="0">
                <a:solidFill>
                  <a:srgbClr val="002060"/>
                </a:solidFill>
                <a:latin typeface="Poppins"/>
                <a:ea typeface="Calibri" panose="020F0502020204030204"/>
                <a:cs typeface="Poppins"/>
              </a:rPr>
              <a:t>that VR tutorials at level 2: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EA0AF2"/>
                </a:solidFill>
                <a:latin typeface="Poppins"/>
                <a:ea typeface="Calibri" panose="020F0502020204030204"/>
                <a:cs typeface="Poppins"/>
              </a:rPr>
              <a:t>Increase</a:t>
            </a:r>
            <a:r>
              <a:rPr lang="en-GB" sz="1800" dirty="0">
                <a:solidFill>
                  <a:srgbClr val="002060"/>
                </a:solidFill>
                <a:latin typeface="Poppins"/>
                <a:ea typeface="Calibri" panose="020F0502020204030204"/>
                <a:cs typeface="Poppins"/>
              </a:rPr>
              <a:t> student</a:t>
            </a:r>
            <a:r>
              <a:rPr lang="en-GB" sz="1800" dirty="0">
                <a:solidFill>
                  <a:srgbClr val="EA0AF2"/>
                </a:solidFill>
                <a:latin typeface="Poppins"/>
                <a:ea typeface="Calibri" panose="020F0502020204030204"/>
                <a:cs typeface="Poppins"/>
              </a:rPr>
              <a:t> community</a:t>
            </a:r>
            <a:r>
              <a:rPr lang="en-GB" sz="1800" dirty="0">
                <a:solidFill>
                  <a:srgbClr val="002060"/>
                </a:solidFill>
                <a:latin typeface="Poppins"/>
                <a:ea typeface="Calibri" panose="020F0502020204030204"/>
                <a:cs typeface="Poppins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EA0AF2"/>
                </a:solidFill>
                <a:latin typeface="Poppins"/>
                <a:ea typeface="Calibri" panose="020F0502020204030204"/>
                <a:cs typeface="Poppins"/>
              </a:rPr>
              <a:t>Increase</a:t>
            </a:r>
            <a:r>
              <a:rPr lang="en-GB" sz="1800" dirty="0">
                <a:solidFill>
                  <a:srgbClr val="002060"/>
                </a:solidFill>
                <a:latin typeface="Poppins"/>
                <a:ea typeface="Calibri" panose="020F0502020204030204"/>
                <a:cs typeface="Poppins"/>
              </a:rPr>
              <a:t> student </a:t>
            </a:r>
            <a:r>
              <a:rPr lang="en-GB" sz="1800" dirty="0">
                <a:solidFill>
                  <a:srgbClr val="EA0AF2"/>
                </a:solidFill>
                <a:latin typeface="Poppins"/>
                <a:ea typeface="Calibri" panose="020F0502020204030204"/>
                <a:cs typeface="Poppins"/>
              </a:rPr>
              <a:t>interaction</a:t>
            </a:r>
            <a:r>
              <a:rPr lang="en-GB" sz="1800" dirty="0">
                <a:solidFill>
                  <a:srgbClr val="002060"/>
                </a:solidFill>
                <a:latin typeface="Poppins"/>
                <a:ea typeface="Calibri" panose="020F0502020204030204"/>
                <a:cs typeface="Poppins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EA0AF2"/>
                </a:solidFill>
                <a:latin typeface="Poppins"/>
                <a:ea typeface="Calibri" panose="020F0502020204030204"/>
                <a:cs typeface="Poppins"/>
              </a:rPr>
              <a:t>Increase</a:t>
            </a:r>
            <a:r>
              <a:rPr lang="en-GB" sz="1800" dirty="0">
                <a:solidFill>
                  <a:srgbClr val="002060"/>
                </a:solidFill>
                <a:latin typeface="Poppins"/>
                <a:ea typeface="Calibri" panose="020F0502020204030204"/>
                <a:cs typeface="Poppins"/>
              </a:rPr>
              <a:t> </a:t>
            </a:r>
            <a:r>
              <a:rPr lang="en-GB" sz="1800" dirty="0">
                <a:solidFill>
                  <a:srgbClr val="EA0AF2"/>
                </a:solidFill>
                <a:latin typeface="Poppins"/>
                <a:ea typeface="Calibri" panose="020F0502020204030204"/>
                <a:cs typeface="Poppins"/>
              </a:rPr>
              <a:t>motivation</a:t>
            </a:r>
            <a:endParaRPr lang="en-GB" sz="1800" dirty="0">
              <a:solidFill>
                <a:srgbClr val="002060"/>
              </a:solidFill>
              <a:latin typeface="Poppins"/>
              <a:ea typeface="Calibri" panose="020F0502020204030204"/>
              <a:cs typeface="Poppin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2AD862-E806-B6B9-8003-F539FFB850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016" y="3464617"/>
            <a:ext cx="1463166" cy="1211770"/>
          </a:xfrm>
          <a:prstGeom prst="cloudCallout">
            <a:avLst>
              <a:gd name="adj1" fmla="val 85555"/>
              <a:gd name="adj2" fmla="val 12696"/>
            </a:avLst>
          </a:prstGeom>
          <a:ln>
            <a:solidFill>
              <a:srgbClr val="00206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F6AC0D9C-8E96-D958-64B8-578237024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"/>
          <a:stretch/>
        </p:blipFill>
        <p:spPr bwMode="auto">
          <a:xfrm>
            <a:off x="219149" y="4867708"/>
            <a:ext cx="1418899" cy="909573"/>
          </a:xfrm>
          <a:prstGeom prst="cloudCallout">
            <a:avLst>
              <a:gd name="adj1" fmla="val 75515"/>
              <a:gd name="adj2" fmla="val -77845"/>
            </a:avLst>
          </a:prstGeom>
          <a:noFill/>
          <a:ln>
            <a:solidFill>
              <a:srgbClr val="00206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85722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PRESENTATIONINFO" val="{&quot;DocumentId&quot;:&quot;29ad3a3ebe5e404357d4ecaf534720f0&quot;,&quot;LanguageCode&quot;:&quot;en-US&quot;,&quot;SlideGuids&quot;:[&quot;c9357629-6185-4467-a39f-3b7c432b5c10&quot;,&quot;a4878e81-4d15-4d43-9531-39680c84ecfd&quot;,&quot;f5b398ea-cf7c-4b3e-8177-824a4a8ab1cf&quot;,&quot;c49b6e99-fa39-4211-a779-fc7790e6eed6&quot;,&quot;dd196faf-b12c-483b-aa38-b2c4502e2f6b&quot;,&quot;18aba1ed-efdf-4f22-8d7a-ad6c440525cb&quot;,&quot;7158b587-1b31-406f-8257-87dc7fa3f787&quot;,&quot;05797c85-1add-41f0-b160-1fadf135e4cf&quot;,&quot;adaa4fae-b221-436f-8dba-057a16a6d2e7&quot;,&quot;e72066f0-097a-49a3-a904-6929ad9723e8&quot;,&quot;34c97da7-b5dc-453c-a409-7a366c37ccaf&quot;,&quot;6cc20db3-ea89-47d1-a321-ca87e78ad727&quot;,&quot;6538ee61-a74c-46f4-87b8-1761415f06fa&quot;],&quot;TimeStamp&quot;:&quot;2018-10-04T22:54:38.6356615+01:00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c9357629-6185-4467-a39f-3b7c432b5c10&quot;,&quot;TimeStamp&quot;:&quot;2018-10-04T22:54:38.5658229+01:00&quot;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4003</TotalTime>
  <Words>135</Words>
  <Application>Microsoft Office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Poppins</vt:lpstr>
      <vt:lpstr>Office Theme</vt:lpstr>
      <vt:lpstr>Facilitating and evaluating the use of virtual reality tutorials within the school of Life, Health and Chemical Sciences.   Lucy Anderson, Janette Wallace,  Sarah Daniell &amp; Trevor Collins        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Embedding and sustaining inclusive STEM practices</dc:title>
  <dc:creator>Trevor Collins</dc:creator>
  <cp:lastModifiedBy>Diane.Ford</cp:lastModifiedBy>
  <cp:revision>482</cp:revision>
  <cp:lastPrinted>2018-10-16T09:27:54Z</cp:lastPrinted>
  <dcterms:created xsi:type="dcterms:W3CDTF">2017-05-06T04:58:44Z</dcterms:created>
  <dcterms:modified xsi:type="dcterms:W3CDTF">2025-05-01T08:06:58Z</dcterms:modified>
</cp:coreProperties>
</file>