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1" r:id="rId2"/>
  </p:sldIdLst>
  <p:sldSz cx="12192000" cy="6858000"/>
  <p:notesSz cx="7010400" cy="92964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3869D8-4340-74D7-20AA-F550155B9625}" v="519" dt="2020-11-02T01:09:05.900"/>
    <p1510:client id="{8DA448BF-B1B0-FC67-1369-1F2C1295F635}" v="58" dt="2020-11-03T14:31:03.925"/>
    <p1510:client id="{E0E0169D-868C-6562-59F3-56DBAFCD4BDF}" v="113" dt="2020-11-02T00:49:58.649"/>
    <p1510:client id="{E7B08030-E62C-D6A9-0BB1-763BB10F7845}" v="119" dt="2020-11-03T14:08:46.9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CC96A8-6ED5-4539-87D6-AFCB6A9ADD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01CA9-6E9A-4637-835A-572E070E7F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31E61-F304-4060-A71B-12EF89F2AB62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7BD09-F700-4294-844B-B16BB42D45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D03D2-9D32-4973-B2F2-CBB43172B8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62D12-9E5E-493C-BE47-C6A094F24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103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1C1C4-A2CA-4E67-A1F5-602634E2BCF5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55DF9-41A9-4B2A-8603-E47104E21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9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55DF9-41A9-4B2A-8603-E47104E21A8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922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5024934-070C-DA4D-AC21-0DC55BDEFAC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86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54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70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74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2414B7-E694-DD45-8C62-70FE79ADDF1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5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8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5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53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4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98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76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51280"/>
            <a:ext cx="10515600" cy="484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Image result for open university logo">
            <a:extLst>
              <a:ext uri="{FF2B5EF4-FFF2-40B4-BE49-F238E27FC236}">
                <a16:creationId xmlns:a16="http://schemas.microsoft.com/office/drawing/2014/main" id="{73F5A3A6-890C-3C44-8E85-866FAD5E91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712" y="361703"/>
            <a:ext cx="1234088" cy="84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02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BC9E42-CF55-F942-9572-3ACDE7694071}"/>
              </a:ext>
            </a:extLst>
          </p:cNvPr>
          <p:cNvSpPr txBox="1"/>
          <p:nvPr/>
        </p:nvSpPr>
        <p:spPr>
          <a:xfrm>
            <a:off x="5285678" y="66461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F465D11-9EEB-4425-A721-333EF169DD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289302" y="-368027"/>
            <a:ext cx="11613396" cy="7069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br>
              <a:rPr lang="en-GB" sz="2400" b="1" dirty="0">
                <a:latin typeface="Arial"/>
                <a:cs typeface="Arial"/>
              </a:rPr>
            </a:br>
            <a:r>
              <a:rPr lang="en-GB" sz="2400" b="1" dirty="0">
                <a:solidFill>
                  <a:srgbClr val="FF6600"/>
                </a:solidFill>
                <a:latin typeface="Arial"/>
                <a:cs typeface="Arial"/>
              </a:rPr>
              <a:t>Modern Container-based Learning Interface and Delivery Infrastructure (MCLIDI)</a:t>
            </a:r>
            <a:br>
              <a:rPr lang="en-GB" altLang="en-US" sz="1800" b="1" dirty="0">
                <a:latin typeface="Arial"/>
                <a:cs typeface="Arial"/>
              </a:rPr>
            </a:br>
            <a:r>
              <a:rPr lang="en-GB" altLang="en-US" sz="2000" b="1" dirty="0">
                <a:solidFill>
                  <a:schemeClr val="tx1"/>
                </a:solidFill>
                <a:latin typeface="Arial"/>
                <a:cs typeface="Arial"/>
              </a:rPr>
              <a:t>Mark Hall, Soraya Kouadri </a:t>
            </a:r>
            <a:r>
              <a:rPr lang="en-GB" altLang="en-US" sz="2000" b="1" dirty="0" err="1">
                <a:solidFill>
                  <a:schemeClr val="tx1"/>
                </a:solidFill>
                <a:latin typeface="Arial"/>
                <a:cs typeface="Arial"/>
              </a:rPr>
              <a:t>Mostéfaoui</a:t>
            </a:r>
            <a:br>
              <a:rPr lang="en-US" dirty="0"/>
            </a:br>
            <a:r>
              <a:rPr lang="en-GB" altLang="en-US" sz="1800" b="1" dirty="0">
                <a:solidFill>
                  <a:schemeClr val="tx1"/>
                </a:solidFill>
                <a:latin typeface="Arial"/>
                <a:cs typeface="Arial"/>
              </a:rPr>
              <a:t>Project Aims</a:t>
            </a:r>
            <a:br>
              <a:rPr lang="en-GB" altLang="en-US" sz="1800" b="1" dirty="0">
                <a:latin typeface="Arial"/>
                <a:cs typeface="Arial"/>
              </a:rPr>
            </a:br>
            <a:r>
              <a:rPr lang="en-GB" sz="1600" dirty="0">
                <a:ea typeface="+mj-lt"/>
                <a:cs typeface="+mj-lt"/>
              </a:rPr>
              <a:t> - Deploy and evaluate a modern container-based learning interface and delivery infrastructure, focussing on supporting:</a:t>
            </a:r>
            <a:br>
              <a:rPr lang="en-GB" sz="1600" dirty="0">
                <a:ea typeface="+mj-lt"/>
                <a:cs typeface="+mj-lt"/>
              </a:rPr>
            </a:br>
            <a:r>
              <a:rPr lang="en-GB" sz="1600" dirty="0">
                <a:ea typeface="+mj-lt"/>
                <a:cs typeface="+mj-lt"/>
              </a:rPr>
              <a:t>     * </a:t>
            </a:r>
            <a:r>
              <a:rPr lang="en-GB" sz="1600" dirty="0" err="1">
                <a:ea typeface="+mj-lt"/>
                <a:cs typeface="+mj-lt"/>
              </a:rPr>
              <a:t>Neurodiverse</a:t>
            </a:r>
            <a:r>
              <a:rPr lang="en-GB" sz="1600" dirty="0">
                <a:ea typeface="+mj-lt"/>
                <a:cs typeface="+mj-lt"/>
              </a:rPr>
              <a:t> students</a:t>
            </a:r>
            <a:br>
              <a:rPr lang="en-GB" sz="1600" dirty="0">
                <a:ea typeface="+mj-lt"/>
                <a:cs typeface="+mj-lt"/>
              </a:rPr>
            </a:br>
            <a:r>
              <a:rPr lang="en-GB" sz="1600" dirty="0">
                <a:ea typeface="+mj-lt"/>
                <a:cs typeface="+mj-lt"/>
              </a:rPr>
              <a:t>     *  Students with disabilities (vision and motor-skill impairments)</a:t>
            </a:r>
            <a:br>
              <a:rPr lang="en-GB" sz="1600" dirty="0">
                <a:ea typeface="+mj-lt"/>
                <a:cs typeface="+mj-lt"/>
              </a:rPr>
            </a:br>
            <a:r>
              <a:rPr lang="en-GB" sz="1600" dirty="0">
                <a:ea typeface="+mj-lt"/>
                <a:cs typeface="+mj-lt"/>
              </a:rPr>
              <a:t>     *  Dyslexic students.</a:t>
            </a:r>
            <a:endParaRPr lang="en-US" sz="1600" dirty="0">
              <a:ea typeface="+mj-lt"/>
              <a:cs typeface="+mj-lt"/>
            </a:endParaRPr>
          </a:p>
          <a:p>
            <a:pPr algn="l"/>
            <a:r>
              <a:rPr lang="en-GB" altLang="en-US" sz="1600" b="1" dirty="0">
                <a:solidFill>
                  <a:schemeClr val="tx1"/>
                </a:solidFill>
                <a:latin typeface="Arial"/>
                <a:cs typeface="Arial"/>
              </a:rPr>
              <a:t>Objectives</a:t>
            </a:r>
            <a:br>
              <a:rPr lang="en-GB" altLang="en-US" sz="1600" b="1" dirty="0">
                <a:latin typeface="Arial"/>
                <a:cs typeface="Arial"/>
              </a:rPr>
            </a:br>
            <a:r>
              <a:rPr lang="en-GB" sz="1600" dirty="0">
                <a:ea typeface="+mj-lt"/>
                <a:cs typeface="+mj-lt"/>
              </a:rPr>
              <a:t>  - Understand technologies and requirements for students with disabilities and </a:t>
            </a:r>
            <a:r>
              <a:rPr lang="en-GB" sz="1600" dirty="0" err="1">
                <a:ea typeface="+mj-lt"/>
                <a:cs typeface="+mj-lt"/>
              </a:rPr>
              <a:t>neurodiversities</a:t>
            </a:r>
            <a:endParaRPr lang="en-GB" sz="1600" dirty="0">
              <a:ea typeface="+mj-lt"/>
              <a:cs typeface="+mj-lt"/>
            </a:endParaRPr>
          </a:p>
          <a:p>
            <a:pPr algn="l"/>
            <a:r>
              <a:rPr lang="en-GB" sz="1600" dirty="0">
                <a:ea typeface="+mj-lt"/>
                <a:cs typeface="+mj-lt"/>
              </a:rPr>
              <a:t>   - Develop the new learning interface and delivery infrastructure  for TT284-21J</a:t>
            </a:r>
            <a:br>
              <a:rPr lang="en-GB" sz="1600" dirty="0">
                <a:ea typeface="+mj-lt"/>
                <a:cs typeface="+mj-lt"/>
              </a:rPr>
            </a:br>
            <a:r>
              <a:rPr lang="en-GB" sz="1600" dirty="0">
                <a:ea typeface="+mj-lt"/>
                <a:cs typeface="+mj-lt"/>
              </a:rPr>
              <a:t>   - Gather feedback from students and ALs, as well as automatic monitoring of their interactions with the system </a:t>
            </a:r>
            <a:br>
              <a:rPr lang="en-GB" sz="1600" dirty="0">
                <a:ea typeface="+mj-lt"/>
                <a:cs typeface="+mj-lt"/>
              </a:rPr>
            </a:br>
            <a:r>
              <a:rPr lang="en-GB" sz="1600" dirty="0">
                <a:ea typeface="+mj-lt"/>
                <a:cs typeface="+mj-lt"/>
              </a:rPr>
              <a:t>   - Analyse the students’ and ALs’ feedback together with the collected analytics data</a:t>
            </a:r>
            <a:br>
              <a:rPr lang="en-GB" sz="1600" dirty="0">
                <a:ea typeface="+mj-lt"/>
                <a:cs typeface="+mj-lt"/>
              </a:rPr>
            </a:br>
            <a:endParaRPr lang="en-GB" sz="1600" dirty="0">
              <a:ea typeface="+mj-lt"/>
              <a:cs typeface="+mj-lt"/>
            </a:endParaRPr>
          </a:p>
          <a:p>
            <a:pPr algn="l">
              <a:lnSpc>
                <a:spcPct val="100000"/>
              </a:lnSpc>
              <a:spcAft>
                <a:spcPct val="0"/>
              </a:spcAft>
            </a:pPr>
            <a:r>
              <a:rPr lang="en-GB" sz="1600" b="1" dirty="0">
                <a:solidFill>
                  <a:schemeClr val="tx1"/>
                </a:solidFill>
                <a:latin typeface="Arial"/>
                <a:cs typeface="Arial"/>
              </a:rPr>
              <a:t>Outputs</a:t>
            </a:r>
            <a:br>
              <a:rPr lang="en-GB" sz="1600" b="1" dirty="0">
                <a:latin typeface="Arial"/>
                <a:cs typeface="Arial"/>
              </a:rPr>
            </a:br>
            <a:r>
              <a:rPr lang="en-GB" sz="1600" dirty="0">
                <a:ea typeface="+mj-lt"/>
                <a:cs typeface="+mj-lt"/>
              </a:rPr>
              <a:t>- Improved student learning experience </a:t>
            </a:r>
            <a:br>
              <a:rPr lang="en-GB" sz="1600" dirty="0">
                <a:ea typeface="+mj-lt"/>
                <a:cs typeface="+mj-lt"/>
              </a:rPr>
            </a:br>
            <a:r>
              <a:rPr lang="en-GB" sz="1600" dirty="0">
                <a:ea typeface="+mj-lt"/>
                <a:cs typeface="+mj-lt"/>
              </a:rPr>
              <a:t> - Better student satisfaction,  and improved retention, </a:t>
            </a:r>
            <a:br>
              <a:rPr lang="en-US" dirty="0"/>
            </a:br>
            <a:r>
              <a:rPr lang="en-GB" sz="1600" dirty="0">
                <a:ea typeface="+mj-lt"/>
                <a:cs typeface="+mj-lt"/>
              </a:rPr>
              <a:t>  - An understanding of the cost impacts of this approach. </a:t>
            </a:r>
            <a:br>
              <a:rPr lang="en-GB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0355B4-B561-421A-8E06-D2A49AF437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97502" y="312158"/>
            <a:ext cx="1605196" cy="110047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246E7F0-9E49-4431-8EB9-672D860D99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3219" y="5673617"/>
            <a:ext cx="2856161" cy="873900"/>
          </a:xfrm>
          <a:prstGeom prst="rect">
            <a:avLst/>
          </a:prstGeom>
        </p:spPr>
      </p:pic>
      <p:pic>
        <p:nvPicPr>
          <p:cNvPr id="5" name="Picture 5" descr="Diagram&#10;&#10;Description automatically generated">
            <a:extLst>
              <a:ext uri="{FF2B5EF4-FFF2-40B4-BE49-F238E27FC236}">
                <a16:creationId xmlns:a16="http://schemas.microsoft.com/office/drawing/2014/main" id="{42FABD75-11AC-4293-8D22-A065079868B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38592" y="3893915"/>
            <a:ext cx="6365308" cy="275491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385722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PRESENTATIONINFO" val="{&quot;DocumentId&quot;:&quot;29ad3a3ebe5e404357d4ecaf534720f0&quot;,&quot;LanguageCode&quot;:&quot;en-US&quot;,&quot;SlideGuids&quot;:[&quot;c9357629-6185-4467-a39f-3b7c432b5c10&quot;,&quot;a4878e81-4d15-4d43-9531-39680c84ecfd&quot;,&quot;f5b398ea-cf7c-4b3e-8177-824a4a8ab1cf&quot;,&quot;c49b6e99-fa39-4211-a779-fc7790e6eed6&quot;,&quot;dd196faf-b12c-483b-aa38-b2c4502e2f6b&quot;,&quot;18aba1ed-efdf-4f22-8d7a-ad6c440525cb&quot;,&quot;7158b587-1b31-406f-8257-87dc7fa3f787&quot;,&quot;05797c85-1add-41f0-b160-1fadf135e4cf&quot;,&quot;adaa4fae-b221-436f-8dba-057a16a6d2e7&quot;,&quot;e72066f0-097a-49a3-a904-6929ad9723e8&quot;,&quot;34c97da7-b5dc-453c-a409-7a366c37ccaf&quot;,&quot;6cc20db3-ea89-47d1-a321-ca87e78ad727&quot;,&quot;6538ee61-a74c-46f4-87b8-1761415f06fa&quot;],&quot;TimeStamp&quot;:&quot;2018-10-04T22:54:38.6356615+01:00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c9357629-6185-4467-a39f-3b7c432b5c10&quot;,&quot;TimeStamp&quot;:&quot;2018-10-04T22:54:38.5658229+01:00&quot;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188</Words>
  <Application>Microsoft Office PowerPoint</Application>
  <PresentationFormat>Widescreen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Modern Container-based Learning Interface and Delivery Infrastructure (MCLIDI) Mark Hall, Soraya Kouadri Mostéfaoui Project Aims  - Deploy and evaluate a modern container-based learning interface and delivery infrastructure, focussing on supporting:      * Neurodiverse students      *  Students with disabilities (vision and motor-skill impairments)      *  Dyslexic students. Objectives   - Understand technologies and requirements for students with disabilities and neurodiversities    - Develop the new learning interface and delivery infrastructure  for TT284-21J    - Gather feedback from students and ALs, as well as automatic monitoring of their interactions with the system     - Analyse the students’ and ALs’ feedback together with the collected analytics data  Outputs - Improved student learning experience   - Better student satisfaction,  and improved retention,    - An understanding of the cost impacts of this approach.        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and sustaining inclusive STEM practices</dc:title>
  <dc:creator>Trevor Collins</dc:creator>
  <cp:lastModifiedBy>Diane.Ford</cp:lastModifiedBy>
  <cp:revision>33</cp:revision>
  <cp:lastPrinted>2018-10-16T09:27:54Z</cp:lastPrinted>
  <dcterms:created xsi:type="dcterms:W3CDTF">2017-05-06T04:58:44Z</dcterms:created>
  <dcterms:modified xsi:type="dcterms:W3CDTF">2020-11-03T14:38:22Z</dcterms:modified>
</cp:coreProperties>
</file>