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handoutMasterIdLst>
    <p:handoutMasterId r:id="rId17"/>
  </p:handoutMasterIdLst>
  <p:sldIdLst>
    <p:sldId id="272" r:id="rId4"/>
    <p:sldId id="276" r:id="rId5"/>
    <p:sldId id="264" r:id="rId6"/>
    <p:sldId id="287" r:id="rId7"/>
    <p:sldId id="265" r:id="rId8"/>
    <p:sldId id="278" r:id="rId9"/>
    <p:sldId id="277" r:id="rId10"/>
    <p:sldId id="280" r:id="rId11"/>
    <p:sldId id="286" r:id="rId12"/>
    <p:sldId id="284" r:id="rId13"/>
    <p:sldId id="285" r:id="rId14"/>
    <p:sldId id="281" r:id="rId15"/>
    <p:sldId id="270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890AB-8975-41D1-8603-DE9788CBA9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23B9-EAC8-4E54-8122-BA66A135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40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xmlns="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xmlns="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xmlns="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xmlns="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xmlns="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xmlns="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xmlns="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xmlns="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xmlns="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xmlns="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xmlns="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xmlns="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xmlns="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xmlns="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xmlns="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xmlns="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xmlns="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xmlns="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xmlns="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xmlns="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930402"/>
            <a:ext cx="7920773" cy="1495794"/>
          </a:xfrm>
        </p:spPr>
        <p:txBody>
          <a:bodyPr/>
          <a:lstStyle/>
          <a:p>
            <a:r>
              <a:rPr lang="en-GB" dirty="0"/>
              <a:t>Online Team Investigations in Science (OTIS</a:t>
            </a:r>
            <a:r>
              <a:rPr lang="en-GB" dirty="0" smtClean="0"/>
              <a:t>) – Work in progress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498598"/>
          </a:xfrm>
        </p:spPr>
        <p:txBody>
          <a:bodyPr/>
          <a:lstStyle/>
          <a:p>
            <a:r>
              <a:rPr lang="en-GB" dirty="0"/>
              <a:t>Mark Jones, Susanne </a:t>
            </a:r>
            <a:r>
              <a:rPr lang="en-GB" dirty="0" err="1"/>
              <a:t>Schwenzer</a:t>
            </a:r>
            <a:r>
              <a:rPr lang="en-GB" dirty="0"/>
              <a:t>, Ulrich Kolb, Judith </a:t>
            </a:r>
            <a:r>
              <a:rPr lang="en-GB" dirty="0" err="1" smtClean="0"/>
              <a:t>Croston</a:t>
            </a:r>
            <a:r>
              <a:rPr lang="en-GB" dirty="0" smtClean="0"/>
              <a:t>, </a:t>
            </a:r>
            <a:r>
              <a:rPr lang="en-GB" dirty="0" err="1" smtClean="0"/>
              <a:t>Sheona</a:t>
            </a:r>
            <a:r>
              <a:rPr lang="en-GB" dirty="0" smtClean="0"/>
              <a:t> </a:t>
            </a:r>
            <a:r>
              <a:rPr lang="en-GB" dirty="0"/>
              <a:t>Urquhart </a:t>
            </a:r>
            <a:r>
              <a:rPr lang="en-GB" dirty="0" smtClean="0"/>
              <a:t>and Sarah </a:t>
            </a:r>
            <a:r>
              <a:rPr lang="en-GB" dirty="0" err="1" smtClean="0"/>
              <a:t>Chyriwsky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Synoptic data</a:t>
            </a: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1600" dirty="0" smtClean="0"/>
              <a:t>Accessible sources of data: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Forum discussions (all modules)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Report wikis (S382 only)</a:t>
            </a:r>
          </a:p>
          <a:p>
            <a:r>
              <a:rPr lang="en-GB" sz="1600" dirty="0" smtClean="0"/>
              <a:t>The forum data will be analysed qualitatively by theme.</a:t>
            </a:r>
          </a:p>
          <a:p>
            <a:r>
              <a:rPr lang="en-GB" sz="1600" dirty="0" smtClean="0"/>
              <a:t>Preliminary inspection of data suggests that this is useful for drawing out information related to 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student engagement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group dynamics (forming, sustaining) 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peer learning</a:t>
            </a:r>
          </a:p>
          <a:p>
            <a:pPr marL="171450" indent="-171450">
              <a:buFontTx/>
              <a:buChar char="-"/>
            </a:pPr>
            <a:endParaRPr lang="en-GB" sz="1600" dirty="0"/>
          </a:p>
          <a:p>
            <a:r>
              <a:rPr lang="en-GB" sz="1600" dirty="0" smtClean="0"/>
              <a:t>Example (preliminary inspection) – shows a lot of activity related to peer acknowledgement and team self-organisation</a:t>
            </a:r>
          </a:p>
          <a:p>
            <a:pPr marL="171450" indent="-171450">
              <a:buFontTx/>
              <a:buChar char="-"/>
            </a:pPr>
            <a:endParaRPr lang="en-GB" sz="1600" dirty="0" smtClean="0"/>
          </a:p>
          <a:p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595" y="840490"/>
            <a:ext cx="4486901" cy="593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0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Structured conversations</a:t>
            </a:r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With a small sample (six) from each project: (sample selection to be representative where possible) </a:t>
            </a:r>
          </a:p>
          <a:p>
            <a:r>
              <a:rPr lang="en-GB" sz="1600" dirty="0" smtClean="0"/>
              <a:t>In-depth discussion to explore all themes, but in particular to draw out information that is not usually disclosed online.</a:t>
            </a:r>
          </a:p>
          <a:p>
            <a:r>
              <a:rPr lang="en-GB" sz="1600" b="1" dirty="0" smtClean="0"/>
              <a:t>Example questions/prompts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Were there aspects of the way in which the activity was structured that were problematic or could be improved? [</a:t>
            </a:r>
            <a:r>
              <a:rPr lang="en-GB" sz="1600" i="1" dirty="0" smtClean="0"/>
              <a:t>Pedagogic design</a:t>
            </a:r>
            <a:r>
              <a:rPr lang="en-GB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Can you tell me how you felt about the assessment task (or tasks) that related to this activity? </a:t>
            </a:r>
            <a:br>
              <a:rPr lang="en-GB" sz="1600" dirty="0" smtClean="0"/>
            </a:br>
            <a:r>
              <a:rPr lang="en-GB" sz="1600" dirty="0" smtClean="0"/>
              <a:t>[</a:t>
            </a:r>
            <a:r>
              <a:rPr lang="en-GB" sz="1600" i="1" dirty="0" smtClean="0"/>
              <a:t>Assessment strategies</a:t>
            </a:r>
            <a:r>
              <a:rPr lang="en-GB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Overall, how would you describe the experience of working on a group project? [</a:t>
            </a:r>
            <a:r>
              <a:rPr lang="en-GB" sz="1600" i="1" dirty="0" smtClean="0"/>
              <a:t>Student engagement, general</a:t>
            </a:r>
            <a:r>
              <a:rPr lang="en-GB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Do you think it is important for students to engage in this type of group activity? [</a:t>
            </a:r>
            <a:r>
              <a:rPr lang="en-GB" sz="1600" i="1" dirty="0" smtClean="0"/>
              <a:t>Student engagement</a:t>
            </a:r>
            <a:r>
              <a:rPr lang="en-GB" sz="1600" dirty="0" smtClean="0"/>
              <a:t>]. </a:t>
            </a:r>
            <a:endParaRPr lang="en-GB" sz="1600" dirty="0"/>
          </a:p>
          <a:p>
            <a:endParaRPr lang="en-GB" sz="1600" b="1" dirty="0" smtClean="0"/>
          </a:p>
          <a:p>
            <a:r>
              <a:rPr lang="en-GB" sz="1600" b="1" dirty="0" smtClean="0"/>
              <a:t>Analysis</a:t>
            </a:r>
          </a:p>
          <a:p>
            <a:r>
              <a:rPr lang="en-GB" sz="1600" dirty="0" smtClean="0"/>
              <a:t>Qualitative thematic analysis of transcripts</a:t>
            </a:r>
          </a:p>
        </p:txBody>
      </p:sp>
    </p:spTree>
    <p:extLst>
      <p:ext uri="{BB962C8B-B14F-4D97-AF65-F5344CB8AC3E}">
        <p14:creationId xmlns:p14="http://schemas.microsoft.com/office/powerpoint/2010/main" val="11074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Concluding comments</a:t>
            </a:r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A </a:t>
            </a:r>
            <a:r>
              <a:rPr lang="en-GB" sz="1800" dirty="0"/>
              <a:t>deeper understanding of team working investigations is important for the development of similar teaching tasks across STEM, but also more generally across the University. </a:t>
            </a:r>
            <a:endParaRPr lang="en-GB" sz="1800" dirty="0" smtClean="0"/>
          </a:p>
          <a:p>
            <a:pPr lvl="0"/>
            <a:r>
              <a:rPr lang="en-GB" sz="1800" dirty="0" smtClean="0"/>
              <a:t>The </a:t>
            </a:r>
            <a:r>
              <a:rPr lang="en-GB" sz="1800" dirty="0"/>
              <a:t>findings of the studies </a:t>
            </a:r>
            <a:r>
              <a:rPr lang="en-GB" sz="1800" dirty="0" smtClean="0"/>
              <a:t>should contribute </a:t>
            </a:r>
            <a:r>
              <a:rPr lang="en-GB" sz="1800" dirty="0"/>
              <a:t>to the professional practice of staff that are planning, designing or running similar activities. </a:t>
            </a:r>
          </a:p>
          <a:p>
            <a:pPr lvl="0"/>
            <a:r>
              <a:rPr lang="en-GB" sz="1800" dirty="0"/>
              <a:t>This study will be of interest to the wider HE community in terms of its analysis of student engagement, and application to employability in an increasingly online world. </a:t>
            </a:r>
          </a:p>
          <a:p>
            <a:pPr lvl="0"/>
            <a:r>
              <a:rPr lang="en-GB" sz="1800" dirty="0"/>
              <a:t>We also anticipate that the project c</a:t>
            </a:r>
            <a:r>
              <a:rPr lang="en-GB" sz="1800" dirty="0" smtClean="0"/>
              <a:t>ould </a:t>
            </a:r>
            <a:r>
              <a:rPr lang="en-GB" sz="1800" dirty="0"/>
              <a:t>have higher-level implications for the University’s approach to collaborative online learning.</a:t>
            </a:r>
          </a:p>
          <a:p>
            <a:endParaRPr lang="en-GB" sz="1800" dirty="0" smtClean="0"/>
          </a:p>
          <a:p>
            <a:r>
              <a:rPr lang="en-GB" sz="1800" i="1" dirty="0" smtClean="0"/>
              <a:t>	“Thanks Chris and </a:t>
            </a:r>
            <a:r>
              <a:rPr lang="en-GB" sz="1800" i="1" dirty="0"/>
              <a:t>to everyone else who's been so active this last week </a:t>
            </a:r>
            <a:r>
              <a:rPr lang="en-GB" sz="1800" i="1" dirty="0" smtClean="0"/>
              <a:t>	getting </a:t>
            </a:r>
            <a:r>
              <a:rPr lang="en-GB" sz="1800" i="1" dirty="0"/>
              <a:t>the wiki finished on time. The final report is just amazing! </a:t>
            </a:r>
            <a:r>
              <a:rPr lang="en-GB" sz="1800" i="1" dirty="0" smtClean="0"/>
              <a:t>	Incredible </a:t>
            </a:r>
            <a:r>
              <a:rPr lang="en-GB" sz="1800" i="1" dirty="0"/>
              <a:t>to read what we've </a:t>
            </a:r>
            <a:r>
              <a:rPr lang="en-GB" sz="1800" i="1" dirty="0" err="1"/>
              <a:t>acheived</a:t>
            </a:r>
            <a:r>
              <a:rPr lang="en-GB" sz="1800" i="1" dirty="0"/>
              <a:t> as a group over the last 10 </a:t>
            </a:r>
            <a:r>
              <a:rPr lang="en-GB" sz="1800" i="1" dirty="0" smtClean="0"/>
              <a:t>	weeks.”</a:t>
            </a:r>
            <a:endParaRPr lang="en-GB" sz="1800" i="1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207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 dirty="0" smtClean="0"/>
              <a:t>m.h.jones@open.ac.uk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/>
              <a:t>T</a:t>
            </a:r>
            <a:r>
              <a:rPr lang="en-GB" sz="1800" dirty="0" smtClean="0"/>
              <a:t>eam investigations in OU modules</a:t>
            </a:r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1" dirty="0"/>
              <a:t>Astronomy / Planetary Science</a:t>
            </a:r>
            <a:endParaRPr lang="en-GB" sz="1600" dirty="0"/>
          </a:p>
          <a:p>
            <a:r>
              <a:rPr lang="en-GB" sz="1600" dirty="0" smtClean="0"/>
              <a:t>S382 </a:t>
            </a:r>
            <a:r>
              <a:rPr lang="en-GB" sz="1600" dirty="0"/>
              <a:t>– PIRATE robotic telescope</a:t>
            </a:r>
          </a:p>
          <a:p>
            <a:r>
              <a:rPr lang="en-GB" sz="1600" dirty="0"/>
              <a:t>S382 – SDSS telescope data</a:t>
            </a:r>
          </a:p>
          <a:p>
            <a:r>
              <a:rPr lang="en-GB" sz="1600" dirty="0"/>
              <a:t>S818 – Mars rover simulation </a:t>
            </a:r>
          </a:p>
          <a:p>
            <a:r>
              <a:rPr lang="en-GB" sz="1600" b="1" dirty="0" smtClean="0"/>
              <a:t>Features</a:t>
            </a:r>
            <a:endParaRPr lang="en-GB" sz="1600" dirty="0"/>
          </a:p>
          <a:p>
            <a:pPr lvl="0"/>
            <a:r>
              <a:rPr lang="en-GB" sz="1600" dirty="0"/>
              <a:t>Advanced undergraduate / taught postgraduate</a:t>
            </a:r>
          </a:p>
          <a:p>
            <a:pPr lvl="0"/>
            <a:r>
              <a:rPr lang="en-GB" sz="1600" dirty="0"/>
              <a:t>Team working projects </a:t>
            </a:r>
          </a:p>
          <a:p>
            <a:pPr lvl="0"/>
            <a:r>
              <a:rPr lang="en-GB" sz="1600" dirty="0"/>
              <a:t>Use </a:t>
            </a:r>
            <a:r>
              <a:rPr lang="en-GB" sz="1600" dirty="0" smtClean="0"/>
              <a:t>synchronous as </a:t>
            </a:r>
            <a:r>
              <a:rPr lang="en-GB" sz="1600" dirty="0"/>
              <a:t>well as asynchronous</a:t>
            </a:r>
            <a:r>
              <a:rPr lang="en-GB" sz="1600" dirty="0" smtClean="0"/>
              <a:t> </a:t>
            </a:r>
            <a:r>
              <a:rPr lang="en-GB" sz="1600" dirty="0"/>
              <a:t>communication </a:t>
            </a:r>
            <a:r>
              <a:rPr lang="en-GB" sz="1600" dirty="0" smtClean="0"/>
              <a:t>tools</a:t>
            </a:r>
            <a:endParaRPr lang="en-GB" sz="1600" dirty="0"/>
          </a:p>
          <a:p>
            <a:pPr lvl="0"/>
            <a:r>
              <a:rPr lang="en-GB" sz="1600" dirty="0" smtClean="0"/>
              <a:t>Varied </a:t>
            </a:r>
            <a:r>
              <a:rPr lang="en-GB" sz="1600" dirty="0"/>
              <a:t>models of </a:t>
            </a:r>
            <a:r>
              <a:rPr lang="en-GB" sz="1600" dirty="0" smtClean="0"/>
              <a:t>assessment</a:t>
            </a:r>
            <a:endParaRPr lang="en-GB" sz="1600" dirty="0"/>
          </a:p>
          <a:p>
            <a:r>
              <a:rPr lang="en-GB" sz="1600" b="1" dirty="0"/>
              <a:t>Why this study?</a:t>
            </a:r>
            <a:endParaRPr lang="en-GB" sz="1600" dirty="0"/>
          </a:p>
          <a:p>
            <a:r>
              <a:rPr lang="en-GB" sz="1600" dirty="0"/>
              <a:t>Anecdotally, these team working investigations seem to be enjoyable and effective. </a:t>
            </a:r>
          </a:p>
          <a:p>
            <a:r>
              <a:rPr lang="en-GB" sz="1600" dirty="0"/>
              <a:t>We want a more scholarly analysis so we can understand these teaching activities in depth. </a:t>
            </a:r>
          </a:p>
        </p:txBody>
      </p:sp>
    </p:spTree>
    <p:extLst>
      <p:ext uri="{BB962C8B-B14F-4D97-AF65-F5344CB8AC3E}">
        <p14:creationId xmlns:p14="http://schemas.microsoft.com/office/powerpoint/2010/main" val="9479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Cooperative learning in STEM subjects</a:t>
            </a:r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1" dirty="0" smtClean="0"/>
              <a:t>Why adopt cooperative learning? (small groups working towards a common goal) </a:t>
            </a:r>
          </a:p>
          <a:p>
            <a:r>
              <a:rPr lang="en-GB" sz="1600" dirty="0" smtClean="0"/>
              <a:t>In face-to-face context, has long been recognised (e.g. Springer, </a:t>
            </a:r>
            <a:r>
              <a:rPr lang="en-GB" sz="1600" dirty="0" err="1" smtClean="0"/>
              <a:t>Stanne</a:t>
            </a:r>
            <a:r>
              <a:rPr lang="en-GB" sz="1600" dirty="0" smtClean="0"/>
              <a:t> and Donovan, 1999) as leading to improved student outcomes (in terms of assessment) in STEM subject areas.</a:t>
            </a:r>
          </a:p>
          <a:p>
            <a:r>
              <a:rPr lang="en-GB" sz="1600" dirty="0" smtClean="0"/>
              <a:t>Cooperative learning mirrors the collaborative working approaches used in STEM research and employment – develops skills of team-working</a:t>
            </a:r>
            <a:endParaRPr lang="en-GB" sz="1600" dirty="0"/>
          </a:p>
          <a:p>
            <a:r>
              <a:rPr lang="en-GB" sz="1600" b="1" dirty="0" smtClean="0"/>
              <a:t>Challenges to cooperative learning in the distance learning environment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Interactions through CMC </a:t>
            </a:r>
          </a:p>
          <a:p>
            <a:pPr marL="171450" indent="-171450">
              <a:buFontTx/>
              <a:buChar char="-"/>
            </a:pPr>
            <a:r>
              <a:rPr lang="en-GB" sz="1600" dirty="0"/>
              <a:t>A</a:t>
            </a:r>
            <a:r>
              <a:rPr lang="en-GB" sz="1600" dirty="0" smtClean="0"/>
              <a:t>ccessibility issues related to types of CMC adopted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Student availability </a:t>
            </a:r>
          </a:p>
          <a:p>
            <a:pPr marL="171450" indent="-171450">
              <a:buFontTx/>
              <a:buChar char="-"/>
            </a:pPr>
            <a:r>
              <a:rPr lang="en-GB" sz="1600" dirty="0" smtClean="0"/>
              <a:t>Student attitudes to cooperative learning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134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Themes in understanding online cooperative learning</a:t>
            </a:r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1" dirty="0" smtClean="0"/>
              <a:t>Online cooperative learning</a:t>
            </a:r>
          </a:p>
          <a:p>
            <a:r>
              <a:rPr lang="en-GB" sz="1600" dirty="0" smtClean="0"/>
              <a:t>Examples of cooperative working in the online environment: computing (</a:t>
            </a:r>
            <a:r>
              <a:rPr lang="en-GB" sz="1600" dirty="0" err="1" smtClean="0"/>
              <a:t>Minocha</a:t>
            </a:r>
            <a:r>
              <a:rPr lang="en-GB" sz="1600" dirty="0" smtClean="0"/>
              <a:t> and Thomas, 2007), psychology (Robinson, 2013).  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The mode of communication is clearly a very important factor, but it is far from being the whole story.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Pedagogic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Student engagement and ownership of task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Peer-learning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Role </a:t>
            </a:r>
            <a:r>
              <a:rPr lang="en-GB" sz="1600" dirty="0"/>
              <a:t>of assessment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Group dynamics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Gender differences in participation </a:t>
            </a:r>
          </a:p>
        </p:txBody>
      </p:sp>
    </p:spTree>
    <p:extLst>
      <p:ext uri="{BB962C8B-B14F-4D97-AF65-F5344CB8AC3E}">
        <p14:creationId xmlns:p14="http://schemas.microsoft.com/office/powerpoint/2010/main" val="230021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7DF35972-B283-448B-9235-FB9C7FD683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/>
              <a:t>S382 – PIRATE robotic telescope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E00E73-AC73-4487-8B3B-48DD5A467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1150619"/>
            <a:ext cx="4743372" cy="5214347"/>
          </a:xfrm>
        </p:spPr>
        <p:txBody>
          <a:bodyPr/>
          <a:lstStyle/>
          <a:p>
            <a:r>
              <a:rPr lang="en-US" sz="1600" dirty="0" smtClean="0"/>
              <a:t>Level-3 module ‘Astrophysics’ </a:t>
            </a:r>
          </a:p>
          <a:p>
            <a:r>
              <a:rPr lang="en-US" sz="1600" dirty="0" smtClean="0"/>
              <a:t>Astronomical observation and data reduction addresses practical skills development. </a:t>
            </a:r>
          </a:p>
          <a:p>
            <a:r>
              <a:rPr lang="en-US" sz="1600" b="1" dirty="0" smtClean="0"/>
              <a:t>Rationale for team approach</a:t>
            </a:r>
            <a:r>
              <a:rPr lang="en-US" sz="160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efficient use of facilities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project tasks can be sub-divided between a group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peer-learning </a:t>
            </a:r>
            <a:endParaRPr lang="en-US" sz="1600" dirty="0"/>
          </a:p>
          <a:p>
            <a:r>
              <a:rPr lang="en-US" sz="1600" b="1" dirty="0" smtClean="0"/>
              <a:t>Task</a:t>
            </a:r>
            <a:r>
              <a:rPr lang="en-US" sz="1600" dirty="0" smtClean="0"/>
              <a:t>: </a:t>
            </a:r>
            <a:r>
              <a:rPr lang="en-US" sz="1600" dirty="0" smtClean="0"/>
              <a:t>To </a:t>
            </a:r>
            <a:r>
              <a:rPr lang="en-US" sz="1600" dirty="0" smtClean="0"/>
              <a:t>make new observations of a candidate variable star over a sufficient length of time that the nature of the variability can be determined.</a:t>
            </a:r>
          </a:p>
          <a:p>
            <a:r>
              <a:rPr lang="en-US" sz="1600" b="1" dirty="0" smtClean="0"/>
              <a:t>Duration</a:t>
            </a:r>
            <a:r>
              <a:rPr lang="en-US" sz="1600" dirty="0" smtClean="0"/>
              <a:t>: 9 study weeks</a:t>
            </a:r>
            <a:endParaRPr lang="en-US" sz="1600" dirty="0"/>
          </a:p>
          <a:p>
            <a:r>
              <a:rPr lang="en-US" sz="1600" b="1" dirty="0" smtClean="0"/>
              <a:t>Group size</a:t>
            </a:r>
            <a:r>
              <a:rPr lang="en-US" sz="1600" dirty="0" smtClean="0"/>
              <a:t>: 6 to 10 students</a:t>
            </a:r>
            <a:endParaRPr lang="en-US" sz="1600" dirty="0"/>
          </a:p>
          <a:p>
            <a:r>
              <a:rPr lang="en-US" sz="1600" b="1" dirty="0" smtClean="0"/>
              <a:t>Assessment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50% on a group report (written as a wiki)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50% on individual progress report (compiled weekly)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GB" sz="1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89D4E4C8-B11D-4C80-824E-67C24A42D8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62" y="1150618"/>
            <a:ext cx="3579176" cy="242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7DF35972-B283-448B-9235-FB9C7FD683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/>
              <a:t>S382 – </a:t>
            </a:r>
            <a:r>
              <a:rPr lang="en-GB" sz="1800" dirty="0" smtClean="0"/>
              <a:t>SDSS research database</a:t>
            </a:r>
            <a:endParaRPr lang="en-GB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E00E73-AC73-4487-8B3B-48DD5A467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1150619"/>
            <a:ext cx="4768085" cy="5214347"/>
          </a:xfrm>
        </p:spPr>
        <p:txBody>
          <a:bodyPr/>
          <a:lstStyle/>
          <a:p>
            <a:r>
              <a:rPr lang="en-US" sz="1600" dirty="0"/>
              <a:t>Level-3 module ‘Astrophysics’ </a:t>
            </a:r>
          </a:p>
          <a:p>
            <a:r>
              <a:rPr lang="en-US" sz="1600" dirty="0"/>
              <a:t>Astronomical </a:t>
            </a:r>
            <a:r>
              <a:rPr lang="en-US" sz="1600" dirty="0" smtClean="0"/>
              <a:t>data analysis </a:t>
            </a:r>
            <a:r>
              <a:rPr lang="en-US" sz="1600" dirty="0"/>
              <a:t>addresses practical skills development. </a:t>
            </a:r>
            <a:r>
              <a:rPr lang="en-US" sz="1600" dirty="0" smtClean="0"/>
              <a:t>(Trend in astronomy is for increased use of automated surveys.)</a:t>
            </a:r>
          </a:p>
          <a:p>
            <a:r>
              <a:rPr lang="en-US" sz="1600" b="1" dirty="0" smtClean="0"/>
              <a:t>Rationale </a:t>
            </a:r>
            <a:r>
              <a:rPr lang="en-US" sz="1600" b="1" dirty="0"/>
              <a:t>for team approach</a:t>
            </a:r>
            <a:r>
              <a:rPr lang="en-US" sz="160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project </a:t>
            </a:r>
            <a:r>
              <a:rPr lang="en-US" sz="1600" dirty="0"/>
              <a:t>tasks can be sub-divided between a group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peer-learning</a:t>
            </a:r>
            <a:endParaRPr lang="en-US" sz="1600" dirty="0"/>
          </a:p>
          <a:p>
            <a:r>
              <a:rPr lang="en-US" sz="1600" b="1" dirty="0" smtClean="0"/>
              <a:t>Task</a:t>
            </a:r>
            <a:r>
              <a:rPr lang="en-US" sz="1600" dirty="0" smtClean="0"/>
              <a:t>: The Sloan Digital Sky Survey contains optical spectra of many quasars. Students are asked to create a composite spectrum (extending into the ultraviolet) of quasars and assess whether this composite can be considered representative of quasars in general. </a:t>
            </a:r>
          </a:p>
          <a:p>
            <a:r>
              <a:rPr lang="en-US" sz="1600" b="1" dirty="0" smtClean="0"/>
              <a:t>Duration</a:t>
            </a:r>
            <a:r>
              <a:rPr lang="en-US" sz="1600" dirty="0"/>
              <a:t>: 9 study </a:t>
            </a:r>
            <a:r>
              <a:rPr lang="en-US" sz="1600" dirty="0" smtClean="0"/>
              <a:t>weeks (5 weeks in team working)</a:t>
            </a:r>
            <a:endParaRPr lang="en-US" sz="1600" dirty="0"/>
          </a:p>
          <a:p>
            <a:r>
              <a:rPr lang="en-US" sz="1600" b="1" dirty="0"/>
              <a:t>Group size</a:t>
            </a:r>
            <a:r>
              <a:rPr lang="en-US" sz="1600" dirty="0"/>
              <a:t>: 6 to 10 students</a:t>
            </a:r>
          </a:p>
          <a:p>
            <a:r>
              <a:rPr lang="en-US" sz="1600" b="1" dirty="0" smtClean="0"/>
              <a:t>Assessment</a:t>
            </a:r>
            <a:r>
              <a:rPr lang="en-US" sz="1600" dirty="0" smtClean="0"/>
              <a:t>: </a:t>
            </a:r>
            <a:br>
              <a:rPr lang="en-US" sz="1600" dirty="0" smtClean="0"/>
            </a:br>
            <a:r>
              <a:rPr lang="en-US" sz="1600" dirty="0" smtClean="0"/>
              <a:t>50</a:t>
            </a:r>
            <a:r>
              <a:rPr lang="en-US" sz="1600" dirty="0"/>
              <a:t>% on a group report (written as a wiki)</a:t>
            </a:r>
            <a:br>
              <a:rPr lang="en-US" sz="1600" dirty="0"/>
            </a:br>
            <a:r>
              <a:rPr lang="en-US" sz="1600" dirty="0"/>
              <a:t>50% on individual progress report (compiled weekly)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GB" sz="1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89D4E4C8-B11D-4C80-824E-67C24A42D8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85" y="1697180"/>
            <a:ext cx="3642450" cy="350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7DF35972-B283-448B-9235-FB9C7FD683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S818 Mars rover simulation</a:t>
            </a:r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89D4E4C8-B11D-4C80-824E-67C24A42D8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E00E73-AC73-4487-8B3B-48DD5A467F6F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Taught postgraduate module in space science</a:t>
            </a:r>
          </a:p>
          <a:p>
            <a:r>
              <a:rPr lang="en-US" sz="1600" dirty="0" smtClean="0"/>
              <a:t>The Mars rover mission simulation develops skills in online team-working that are needed for space operations. </a:t>
            </a:r>
          </a:p>
          <a:p>
            <a:r>
              <a:rPr lang="en-US" sz="1600" b="1" dirty="0" smtClean="0"/>
              <a:t>Rationale for team approach</a:t>
            </a:r>
            <a:r>
              <a:rPr lang="en-US" sz="160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sz="1600" dirty="0"/>
              <a:t>S</a:t>
            </a:r>
            <a:r>
              <a:rPr lang="en-US" sz="1600" dirty="0" smtClean="0"/>
              <a:t>pace mission operations require a team approach to ensure that the science goals are achieved based on analysis of science/engineering data and subject to engineering constraints. 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Peer learning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Self-reflection on performance in team </a:t>
            </a:r>
          </a:p>
          <a:p>
            <a:r>
              <a:rPr lang="en-US" sz="1600" b="1" dirty="0" smtClean="0"/>
              <a:t>Task</a:t>
            </a:r>
            <a:r>
              <a:rPr lang="en-US" sz="1600" dirty="0" smtClean="0"/>
              <a:t>: Explore a simulated Martian environment to search for geological signatures of the presence of water in the past. Rover has cameras and (simulated) analytical instruments. </a:t>
            </a:r>
          </a:p>
          <a:p>
            <a:r>
              <a:rPr lang="en-US" sz="1600" b="1" dirty="0"/>
              <a:t>Duration</a:t>
            </a:r>
            <a:r>
              <a:rPr lang="en-US" sz="1600" dirty="0"/>
              <a:t>: </a:t>
            </a:r>
            <a:r>
              <a:rPr lang="en-US" sz="1600" dirty="0" smtClean="0"/>
              <a:t>1 </a:t>
            </a:r>
            <a:r>
              <a:rPr lang="en-US" sz="1600" dirty="0"/>
              <a:t>study </a:t>
            </a:r>
            <a:r>
              <a:rPr lang="en-US" sz="1600" dirty="0" smtClean="0"/>
              <a:t>week</a:t>
            </a:r>
            <a:endParaRPr lang="en-US" sz="1600" dirty="0"/>
          </a:p>
          <a:p>
            <a:r>
              <a:rPr lang="en-US" sz="1600" b="1" dirty="0"/>
              <a:t>Group size</a:t>
            </a:r>
            <a:r>
              <a:rPr lang="en-US" sz="1600" dirty="0"/>
              <a:t>: </a:t>
            </a:r>
            <a:r>
              <a:rPr lang="en-US" sz="1600" dirty="0" smtClean="0"/>
              <a:t>10-15 </a:t>
            </a:r>
            <a:r>
              <a:rPr lang="en-US" sz="1600" dirty="0"/>
              <a:t>students</a:t>
            </a:r>
          </a:p>
          <a:p>
            <a:r>
              <a:rPr lang="en-US" sz="1600" b="1" dirty="0" smtClean="0"/>
              <a:t>Assessment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Self-reflection exercise (20% of the EMA)</a:t>
            </a:r>
            <a:endParaRPr lang="en-US" sz="1600" dirty="0"/>
          </a:p>
          <a:p>
            <a:pPr marL="171450" indent="-171450">
              <a:buFontTx/>
              <a:buChar char="-"/>
            </a:pPr>
            <a:endParaRPr lang="en-US" sz="1600" dirty="0" smtClean="0"/>
          </a:p>
          <a:p>
            <a:pPr marL="171450" indent="-171450">
              <a:buFontTx/>
              <a:buChar char="-"/>
            </a:pPr>
            <a:endParaRPr lang="en-US" sz="1600" dirty="0" smtClean="0"/>
          </a:p>
          <a:p>
            <a:pPr marL="171450" indent="-171450">
              <a:buFontTx/>
              <a:buChar char="-"/>
            </a:pP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128" y="5019547"/>
            <a:ext cx="4479772" cy="12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Methods and data</a:t>
            </a:r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Two </a:t>
            </a:r>
            <a:r>
              <a:rPr lang="en-GB" sz="1600" dirty="0"/>
              <a:t>approaches: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/>
              <a:t>S</a:t>
            </a:r>
            <a:r>
              <a:rPr lang="en-GB" sz="1600" dirty="0" smtClean="0"/>
              <a:t>ynoptic </a:t>
            </a:r>
            <a:r>
              <a:rPr lang="en-GB" sz="1600" dirty="0"/>
              <a:t>analysis of online communications (forums, </a:t>
            </a:r>
            <a:r>
              <a:rPr lang="en-GB" sz="1600" dirty="0" smtClean="0"/>
              <a:t>wiki) </a:t>
            </a:r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/>
              <a:t>in-depth interviews with a sample of students</a:t>
            </a:r>
          </a:p>
          <a:p>
            <a:r>
              <a:rPr lang="en-GB" sz="1600" dirty="0" smtClean="0"/>
              <a:t>The </a:t>
            </a:r>
            <a:r>
              <a:rPr lang="en-GB" sz="1600" dirty="0"/>
              <a:t>synoptic approach </a:t>
            </a:r>
            <a:r>
              <a:rPr lang="en-GB" sz="1600" dirty="0" smtClean="0"/>
              <a:t>should allow </a:t>
            </a:r>
            <a:r>
              <a:rPr lang="en-GB" sz="1600" dirty="0"/>
              <a:t>us to analyse trends of behaviour and identify factors and themes that require deeper study. </a:t>
            </a:r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dirty="0"/>
              <a:t>interviews will probe student perceptions and will allow in-depth questioning: this will be especially useful for eliciting views that students are unlikely to share in the team setting.</a:t>
            </a:r>
          </a:p>
          <a:p>
            <a:r>
              <a:rPr lang="en-GB" sz="1600" b="1" dirty="0" smtClean="0"/>
              <a:t>Cohorts in study – student numbers</a:t>
            </a:r>
          </a:p>
          <a:p>
            <a:r>
              <a:rPr lang="en-GB" sz="1600" dirty="0" smtClean="0"/>
              <a:t>S382-16J:  72 (PIRATE), 92 (SDSS)  </a:t>
            </a:r>
          </a:p>
          <a:p>
            <a:r>
              <a:rPr lang="en-GB" sz="1600" dirty="0" smtClean="0"/>
              <a:t>S382-17J: 47 (PIRATE), 93 (SDSS)</a:t>
            </a:r>
          </a:p>
          <a:p>
            <a:r>
              <a:rPr lang="en-GB" sz="1600" dirty="0" smtClean="0"/>
              <a:t>S818-17B: 51 </a:t>
            </a:r>
            <a:endParaRPr lang="en-GB" sz="1600" dirty="0"/>
          </a:p>
          <a:p>
            <a:r>
              <a:rPr lang="en-GB" sz="1600" dirty="0" smtClean="0"/>
              <a:t>S818-18B: about 50</a:t>
            </a:r>
            <a:endParaRPr lang="en-GB" sz="1600" dirty="0"/>
          </a:p>
          <a:p>
            <a:r>
              <a:rPr lang="en-GB" sz="1600" dirty="0" smtClean="0"/>
              <a:t>We </a:t>
            </a:r>
            <a:r>
              <a:rPr lang="en-GB" sz="1600" dirty="0"/>
              <a:t>will characterise the cohorts by gender </a:t>
            </a:r>
            <a:r>
              <a:rPr lang="en-GB" sz="1600" dirty="0" smtClean="0"/>
              <a:t>balance.</a:t>
            </a:r>
            <a:endParaRPr lang="en-GB" sz="1600" dirty="0"/>
          </a:p>
          <a:p>
            <a:r>
              <a:rPr lang="en-GB" sz="1600" dirty="0"/>
              <a:t>We will also use posting data to characterise the degree of activity taking place in project forums.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418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smtClean="0"/>
              <a:t>Posting activity - example</a:t>
            </a:r>
            <a:endParaRPr lang="en-GB" sz="18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dirty="0" smtClean="0"/>
              <a:t>OTIS</a:t>
            </a:r>
            <a:endParaRPr lang="en-GB" sz="1800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1" b="625"/>
          <a:stretch/>
        </p:blipFill>
        <p:spPr/>
      </p:pic>
    </p:spTree>
    <p:extLst>
      <p:ext uri="{BB962C8B-B14F-4D97-AF65-F5344CB8AC3E}">
        <p14:creationId xmlns:p14="http://schemas.microsoft.com/office/powerpoint/2010/main" val="10810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434</TotalTime>
  <Words>991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OU Title</vt:lpstr>
      <vt:lpstr>OU Section</vt:lpstr>
      <vt:lpstr>OU Layouts</vt:lpstr>
      <vt:lpstr>Online Team Investigations in Science (OTIS) – Work in progress </vt:lpstr>
      <vt:lpstr>OTIS</vt:lpstr>
      <vt:lpstr>OTIS</vt:lpstr>
      <vt:lpstr>OTIS</vt:lpstr>
      <vt:lpstr>OTIS</vt:lpstr>
      <vt:lpstr>OTIS</vt:lpstr>
      <vt:lpstr>OTIS</vt:lpstr>
      <vt:lpstr>OTIS</vt:lpstr>
      <vt:lpstr>OTIS</vt:lpstr>
      <vt:lpstr>OTIS</vt:lpstr>
      <vt:lpstr>OTIS</vt:lpstr>
      <vt:lpstr>OTIS</vt:lpstr>
      <vt:lpstr>m.h.jones@open.ac.uk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Team Investigations in Science (OTIS) – Work in progress</dc:title>
  <dc:creator>M.H.Jones</dc:creator>
  <cp:lastModifiedBy>M.H.Jones</cp:lastModifiedBy>
  <cp:revision>42</cp:revision>
  <cp:lastPrinted>2018-04-17T16:07:51Z</cp:lastPrinted>
  <dcterms:created xsi:type="dcterms:W3CDTF">2018-04-17T14:24:51Z</dcterms:created>
  <dcterms:modified xsi:type="dcterms:W3CDTF">2018-04-23T16:02:28Z</dcterms:modified>
</cp:coreProperties>
</file>