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23"/>
  </p:notesMasterIdLst>
  <p:handoutMasterIdLst>
    <p:handoutMasterId r:id="rId24"/>
  </p:handoutMasterIdLst>
  <p:sldIdLst>
    <p:sldId id="316" r:id="rId9"/>
    <p:sldId id="263" r:id="rId10"/>
    <p:sldId id="320" r:id="rId11"/>
    <p:sldId id="319" r:id="rId12"/>
    <p:sldId id="322" r:id="rId13"/>
    <p:sldId id="321" r:id="rId14"/>
    <p:sldId id="323" r:id="rId15"/>
    <p:sldId id="324" r:id="rId16"/>
    <p:sldId id="325" r:id="rId17"/>
    <p:sldId id="326" r:id="rId18"/>
    <p:sldId id="327" r:id="rId19"/>
    <p:sldId id="328" r:id="rId20"/>
    <p:sldId id="304" r:id="rId21"/>
    <p:sldId id="31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/>
    <p:restoredTop sz="94679"/>
  </p:normalViewPr>
  <p:slideViewPr>
    <p:cSldViewPr snapToGrid="0">
      <p:cViewPr varScale="1">
        <p:scale>
          <a:sx n="81" d="100"/>
          <a:sy n="81" d="100"/>
        </p:scale>
        <p:origin x="75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21/06/2023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0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6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0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B8435D6-0CC1-8718-167A-2904F3E65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6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B8435D6-0CC1-8718-167A-2904F3E65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915" y="1240970"/>
            <a:ext cx="10766703" cy="425536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28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 dirty="0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1343305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3F1D352-AFC1-45BF-DC37-E6E2C2801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D40E8B0-3B62-532E-CE42-A3E6FDDFD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E1542C5E-68EC-8AF5-80D1-B28AD6CD2F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FEF65C5-460E-FA21-D5A4-89B945A15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2B4FE0AC-2B61-A291-8C87-19783331A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8BE8F5A-8A1A-5C53-72B2-42712E545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61C6824-08DF-793D-EE9A-11375C227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C43D1CE-D536-7787-B56C-507BDEC316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BDC46EF-DAEB-0903-12EF-94C369E351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9EF2175-79D4-C751-5757-BD3B632DF1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9E7BCFB4-52D8-AB3A-B496-979C9126C9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88D0769-700C-B45D-A282-AC13D3471A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2C029B1-D3AF-4207-4861-9E36D8537E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360363" algn="l"/>
              </a:tabLst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  <a:p>
            <a:pPr lvl="0"/>
            <a:r>
              <a:rPr lang="en-GB"/>
              <a:t>		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A7EBA30-5646-79F7-5FE5-811E66D703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360363" algn="l"/>
              </a:tabLst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  <a:p>
            <a:pPr lvl="0"/>
            <a:r>
              <a:rPr lang="en-GB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36" r:id="rId2"/>
    <p:sldLayoutId id="2147483919" r:id="rId3"/>
    <p:sldLayoutId id="2147483828" r:id="rId4"/>
    <p:sldLayoutId id="2147483829" r:id="rId5"/>
    <p:sldLayoutId id="2147483830" r:id="rId6"/>
    <p:sldLayoutId id="2147483831" r:id="rId7"/>
    <p:sldLayoutId id="2147483835" r:id="rId8"/>
    <p:sldLayoutId id="2147483836" r:id="rId9"/>
    <p:sldLayoutId id="2147483839" r:id="rId10"/>
    <p:sldLayoutId id="2147483935" r:id="rId11"/>
    <p:sldLayoutId id="2147483842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  <p:sldLayoutId id="2147483852" r:id="rId19"/>
    <p:sldLayoutId id="214748385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EE0AFA1-F0AA-ED9B-0FE9-574F57F2EA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+mj-cs"/>
              </a:rPr>
              <a:t>Intro Slide Title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A0E77-2B57-4FEC-0AF7-242A4B2D8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From </a:t>
            </a:r>
            <a:r>
              <a:rPr lang="en-GB" dirty="0" err="1"/>
              <a:t>eSTEeM</a:t>
            </a:r>
            <a:r>
              <a:rPr lang="en-GB" dirty="0"/>
              <a:t> to the Open Computing Lab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50BB79-51B7-2BAD-B6F6-0D09DD0C73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Pivoting an </a:t>
            </a:r>
            <a:r>
              <a:rPr lang="en-GB" dirty="0" err="1"/>
              <a:t>eSTEeM</a:t>
            </a:r>
            <a:r>
              <a:rPr lang="en-GB" dirty="0"/>
              <a:t> project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25D85C-5154-D2DD-1FEC-AA78356CE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Mark M Hall &amp; Soraya </a:t>
            </a:r>
            <a:r>
              <a:rPr lang="en-GB" dirty="0" err="1"/>
              <a:t>Kouadri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ABBB09-F912-DB24-0AE2-20F38FB071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Computing &amp; Communications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9185B6-E2A1-5D6F-6DE0-0DC0B666FC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21.06.2023</a:t>
            </a:r>
          </a:p>
        </p:txBody>
      </p:sp>
    </p:spTree>
    <p:extLst>
      <p:ext uri="{BB962C8B-B14F-4D97-AF65-F5344CB8AC3E}">
        <p14:creationId xmlns:p14="http://schemas.microsoft.com/office/powerpoint/2010/main" val="887091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F80590-3891-9E04-903A-4E375BEA67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What does it provide?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6A48A-DA93-75E5-D4BA-5513903A1C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Support for delivering Virtual Computing Environments (VCEs) to students (and tutors [and staff])</a:t>
            </a:r>
          </a:p>
          <a:p>
            <a:pPr lvl="1"/>
            <a:r>
              <a:rPr lang="en-US" sz="2400" dirty="0"/>
              <a:t>VCE development infrastructure</a:t>
            </a:r>
          </a:p>
          <a:p>
            <a:pPr lvl="1"/>
            <a:r>
              <a:rPr lang="en-US" sz="2400" dirty="0"/>
              <a:t>VCE configuration support for Module Teams</a:t>
            </a:r>
          </a:p>
          <a:p>
            <a:pPr lvl="1"/>
            <a:r>
              <a:rPr lang="en-US" sz="2400" dirty="0"/>
              <a:t>Content distribution to students</a:t>
            </a:r>
          </a:p>
          <a:p>
            <a:pPr lvl="1"/>
            <a:r>
              <a:rPr lang="en-US" sz="2400" dirty="0"/>
              <a:t>User authentication and authorization</a:t>
            </a:r>
          </a:p>
          <a:p>
            <a:pPr lvl="2"/>
            <a:r>
              <a:rPr lang="en-US" sz="2000" dirty="0"/>
              <a:t>Users can only see VCEs for the modules they have access to</a:t>
            </a:r>
          </a:p>
          <a:p>
            <a:pPr lvl="1"/>
            <a:r>
              <a:rPr lang="en-US" sz="2400" dirty="0"/>
              <a:t>VCE deployment infrastructure</a:t>
            </a:r>
          </a:p>
          <a:p>
            <a:pPr lvl="1"/>
            <a:r>
              <a:rPr lang="en-US" sz="2400" dirty="0"/>
              <a:t>Persistent storage for students’ work</a:t>
            </a:r>
          </a:p>
        </p:txBody>
      </p:sp>
    </p:spTree>
    <p:extLst>
      <p:ext uri="{BB962C8B-B14F-4D97-AF65-F5344CB8AC3E}">
        <p14:creationId xmlns:p14="http://schemas.microsoft.com/office/powerpoint/2010/main" val="3178316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2574E0-55DE-37E5-EC4E-22E1D85EBA6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What can it support?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AB843-1502-ABF8-AD65-2F16C68A88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Jupyter</a:t>
            </a:r>
            <a:r>
              <a:rPr lang="en-US" dirty="0"/>
              <a:t> notebooks in either the classic </a:t>
            </a:r>
            <a:r>
              <a:rPr lang="en-US" dirty="0" err="1"/>
              <a:t>Jupyter</a:t>
            </a:r>
            <a:r>
              <a:rPr lang="en-US" dirty="0"/>
              <a:t> notebook interface or the new </a:t>
            </a:r>
            <a:r>
              <a:rPr lang="en-US" dirty="0" err="1"/>
              <a:t>JupyterLab</a:t>
            </a:r>
            <a:r>
              <a:rPr lang="en-US" dirty="0"/>
              <a:t> interface</a:t>
            </a:r>
          </a:p>
          <a:p>
            <a:r>
              <a:rPr lang="en-US" dirty="0"/>
              <a:t>R-Studio or R-Shiny apps</a:t>
            </a:r>
          </a:p>
          <a:p>
            <a:r>
              <a:rPr lang="en-US" dirty="0"/>
              <a:t>Visual Studio Code</a:t>
            </a:r>
          </a:p>
          <a:p>
            <a:r>
              <a:rPr lang="en-US" dirty="0"/>
              <a:t>Any kind of custom web application</a:t>
            </a:r>
          </a:p>
        </p:txBody>
      </p:sp>
    </p:spTree>
    <p:extLst>
      <p:ext uri="{BB962C8B-B14F-4D97-AF65-F5344CB8AC3E}">
        <p14:creationId xmlns:p14="http://schemas.microsoft.com/office/powerpoint/2010/main" val="2657269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6B025A7-D236-4707-4F6B-CFDF85253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92" y="1326915"/>
            <a:ext cx="7772400" cy="354709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25A7C4-9B09-4A8F-B895-4E96E689D5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What does it look like?</a:t>
            </a: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F1E1704-A3A2-94BC-BB33-A7A02F068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66" y="1326915"/>
            <a:ext cx="7772400" cy="3617009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F42419AF-F959-8DA3-55CC-5965A53A7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66" y="1326915"/>
            <a:ext cx="7772400" cy="4511783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12DE413-FB4D-C32F-603E-B6D1E2FDB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2" y="1326915"/>
            <a:ext cx="11719135" cy="415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86C0-E096-3423-EBBB-2AF0A64476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F888-6AEC-BE02-D3D9-34B614D3D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Thank you. Questions.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93DB0F2-489A-EE5F-8970-471F02B5033D}"/>
              </a:ext>
            </a:extLst>
          </p:cNvPr>
          <p:cNvSpPr txBox="1">
            <a:spLocks/>
          </p:cNvSpPr>
          <p:nvPr/>
        </p:nvSpPr>
        <p:spPr>
          <a:xfrm>
            <a:off x="340167" y="3913022"/>
            <a:ext cx="7500938" cy="6089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chemeClr val="bg1"/>
                </a:solidFill>
                <a:latin typeface="Poppins SemiBold" panose="00000700000000000000" pitchFamily="50" charset="0"/>
                <a:ea typeface="+mn-ea"/>
                <a:cs typeface="Poppins SemiBold" panose="000007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err="1"/>
              <a:t>opencomputinglab@open.ac.uk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39148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6E5B-D0A2-FD17-12DB-3E8FFA263B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31</a:t>
            </a:r>
          </a:p>
        </p:txBody>
      </p:sp>
    </p:spTree>
    <p:extLst>
      <p:ext uri="{BB962C8B-B14F-4D97-AF65-F5344CB8AC3E}">
        <p14:creationId xmlns:p14="http://schemas.microsoft.com/office/powerpoint/2010/main" val="207372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1CA5E-7302-2C6A-DFFF-54C5EE0049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The Original Problem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B07680-81F5-A22E-A787-F13006FCF8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sz="2800" dirty="0"/>
              <a:t>Web Development Students undertaking practical work need to interact with three elements:</a:t>
            </a:r>
          </a:p>
          <a:p>
            <a:pPr lvl="1"/>
            <a:r>
              <a:rPr lang="en-GB" sz="2000" dirty="0"/>
              <a:t>The instruction text</a:t>
            </a:r>
          </a:p>
          <a:p>
            <a:pPr lvl="1"/>
            <a:r>
              <a:rPr lang="en-GB" sz="2000" dirty="0"/>
              <a:t>The editor for writing code</a:t>
            </a:r>
          </a:p>
          <a:p>
            <a:pPr lvl="1"/>
            <a:r>
              <a:rPr lang="en-GB" sz="2000" dirty="0"/>
              <a:t>The browser for viewing their work</a:t>
            </a:r>
          </a:p>
          <a:p>
            <a:r>
              <a:rPr lang="en-GB" sz="2800" dirty="0"/>
              <a:t>Switching between these adds significant cognitive load</a:t>
            </a:r>
          </a:p>
          <a:p>
            <a:r>
              <a:rPr lang="en-GB" dirty="0"/>
              <a:t>As a result students are often observed skipping parts of the instruction text</a:t>
            </a:r>
            <a:endParaRPr lang="en-GB" sz="2800" dirty="0"/>
          </a:p>
          <a:p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95404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34CF99-C5D3-2580-1E53-57028DE9F9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The Original </a:t>
            </a:r>
            <a:r>
              <a:rPr lang="en-US" dirty="0" err="1"/>
              <a:t>eSTEeM</a:t>
            </a:r>
            <a:r>
              <a:rPr lang="en-US" dirty="0"/>
              <a:t> 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97A5C-2510-EAB9-81E0-F6E36D425D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2-year project</a:t>
            </a:r>
          </a:p>
          <a:p>
            <a:r>
              <a:rPr lang="en-US" dirty="0"/>
              <a:t>Develop an improved interface for students</a:t>
            </a:r>
          </a:p>
          <a:p>
            <a:r>
              <a:rPr lang="en-US" dirty="0"/>
              <a:t>Put in place the infrastructure for deploying this to the students</a:t>
            </a:r>
          </a:p>
          <a:p>
            <a:r>
              <a:rPr lang="en-US" dirty="0"/>
              <a:t>Run a pilot study with ~50 students</a:t>
            </a:r>
          </a:p>
        </p:txBody>
      </p:sp>
    </p:spTree>
    <p:extLst>
      <p:ext uri="{BB962C8B-B14F-4D97-AF65-F5344CB8AC3E}">
        <p14:creationId xmlns:p14="http://schemas.microsoft.com/office/powerpoint/2010/main" val="996556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E7762A-A3FA-2A71-3E27-FE8C2B6D50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eSTEeM</a:t>
            </a:r>
            <a:r>
              <a:rPr lang="en-US" dirty="0"/>
              <a:t> Project Solution 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FD66B-9136-A530-A4FD-566EBCCAF8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915" y="1240970"/>
            <a:ext cx="4038815" cy="4255369"/>
          </a:xfrm>
        </p:spPr>
        <p:txBody>
          <a:bodyPr/>
          <a:lstStyle/>
          <a:p>
            <a:r>
              <a:rPr lang="en-US" dirty="0"/>
              <a:t>Provide an integrated interface that shows all three elements at once</a:t>
            </a:r>
          </a:p>
          <a:p>
            <a:r>
              <a:rPr lang="en-US" dirty="0"/>
              <a:t>Based on previous work by Mark Hall at Edge Hill University</a:t>
            </a:r>
          </a:p>
        </p:txBody>
      </p:sp>
      <p:pic>
        <p:nvPicPr>
          <p:cNvPr id="5" name="Picture 4" descr="Screenshot of the TT284 web-dev interface, which combines the instruction text, the editor, and the viewer into a single view.">
            <a:extLst>
              <a:ext uri="{FF2B5EF4-FFF2-40B4-BE49-F238E27FC236}">
                <a16:creationId xmlns:a16="http://schemas.microsoft.com/office/drawing/2014/main" id="{CA9E640E-5F62-FA52-5645-70FAB5585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42" y="1240970"/>
            <a:ext cx="6419775" cy="425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78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71B8C0-B934-FA42-E83E-0337F4DA326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eSTEeM</a:t>
            </a:r>
            <a:r>
              <a:rPr lang="en-US" dirty="0"/>
              <a:t> Project Solution 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9A436-9102-771B-883E-4BDEE0E866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Use standard cloud-deployment technologies</a:t>
            </a:r>
          </a:p>
          <a:p>
            <a:r>
              <a:rPr lang="en-US" dirty="0"/>
              <a:t>Docker containers for the software setup</a:t>
            </a:r>
          </a:p>
          <a:p>
            <a:r>
              <a:rPr lang="en-US" dirty="0"/>
              <a:t>Kubernetes for the cloud orchestration</a:t>
            </a:r>
          </a:p>
          <a:p>
            <a:r>
              <a:rPr lang="en-US" dirty="0" err="1"/>
              <a:t>JupyterHub</a:t>
            </a:r>
            <a:r>
              <a:rPr lang="en-US" dirty="0"/>
              <a:t> for the authentication and container launching</a:t>
            </a:r>
          </a:p>
        </p:txBody>
      </p:sp>
    </p:spTree>
    <p:extLst>
      <p:ext uri="{BB962C8B-B14F-4D97-AF65-F5344CB8AC3E}">
        <p14:creationId xmlns:p14="http://schemas.microsoft.com/office/powerpoint/2010/main" val="380935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B7554F-9B20-6420-5D3F-05CA031FFE9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err="1"/>
              <a:t>eSTEeM</a:t>
            </a:r>
            <a:r>
              <a:rPr lang="en-US" dirty="0"/>
              <a:t> Project Progress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D11EF-EE9F-E3D5-D586-5C4A657CC0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Interface development completed after 2 months</a:t>
            </a:r>
          </a:p>
          <a:p>
            <a:r>
              <a:rPr lang="en-US" dirty="0"/>
              <a:t>Deployment infrastructure in place after 3 months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6754C-6E5B-6928-F2FC-5EAA96099F0C}"/>
              </a:ext>
            </a:extLst>
          </p:cNvPr>
          <p:cNvSpPr txBox="1"/>
          <p:nvPr/>
        </p:nvSpPr>
        <p:spPr>
          <a:xfrm>
            <a:off x="3330885" y="3617843"/>
            <a:ext cx="4932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What do we do now???</a:t>
            </a:r>
          </a:p>
        </p:txBody>
      </p:sp>
    </p:spTree>
    <p:extLst>
      <p:ext uri="{BB962C8B-B14F-4D97-AF65-F5344CB8AC3E}">
        <p14:creationId xmlns:p14="http://schemas.microsoft.com/office/powerpoint/2010/main" val="275996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45EA53-E2BA-12A9-F734-B1894107061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The Pivot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C6C47-E75A-BAD1-2B7C-178A53CFBB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Contacted by the Module Teams for TM129 and S397</a:t>
            </a:r>
          </a:p>
          <a:p>
            <a:pPr marL="457200" lvl="1" indent="0">
              <a:buNone/>
            </a:pPr>
            <a:r>
              <a:rPr lang="en-US" sz="2400" dirty="0"/>
              <a:t>“We’ve heard you have some cloud infrastructure. Would you have space for us to?”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“Sure, as long as you bring the money to pay for renting the cloud hardware.”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48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328CA8-E327-6FA5-8F32-DB80F5C6659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Scaling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2938D-6BBC-BAB6-F2BC-A1BD242FF6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Original plan:</a:t>
            </a:r>
          </a:p>
          <a:p>
            <a:pPr lvl="1"/>
            <a:r>
              <a:rPr lang="en-US" sz="2400" dirty="0"/>
              <a:t>Pilot with ~50 students in 21J</a:t>
            </a:r>
          </a:p>
          <a:p>
            <a:endParaRPr lang="en-US" dirty="0"/>
          </a:p>
          <a:p>
            <a:r>
              <a:rPr lang="en-US" dirty="0"/>
              <a:t>New plan:</a:t>
            </a:r>
          </a:p>
          <a:p>
            <a:pPr lvl="1"/>
            <a:r>
              <a:rPr lang="en-US" sz="2400" dirty="0"/>
              <a:t>Pilot with ~60 students from TM129 in 21B</a:t>
            </a:r>
          </a:p>
          <a:p>
            <a:pPr lvl="1"/>
            <a:r>
              <a:rPr lang="en-US" sz="2400" dirty="0"/>
              <a:t>Live with up to 1500 students from TM129 and S397 in 21J</a:t>
            </a:r>
          </a:p>
          <a:p>
            <a:pPr lvl="1"/>
            <a:r>
              <a:rPr lang="en-US" sz="2400" dirty="0"/>
              <a:t>Focus on simplifying authentication and authorization</a:t>
            </a:r>
          </a:p>
          <a:p>
            <a:pPr lvl="1"/>
            <a:r>
              <a:rPr lang="en-US" sz="2400" dirty="0"/>
              <a:t>Focus on supporting Module Teams in developing their Virtual Computing Environments (VCEs)</a:t>
            </a:r>
          </a:p>
        </p:txBody>
      </p:sp>
    </p:spTree>
    <p:extLst>
      <p:ext uri="{BB962C8B-B14F-4D97-AF65-F5344CB8AC3E}">
        <p14:creationId xmlns:p14="http://schemas.microsoft.com/office/powerpoint/2010/main" val="1715874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0240A1-6549-F326-9AB2-0F3B306891E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The Open Computing Lab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89BDA-416F-6B19-838D-14E0ABEF0A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Project was a success</a:t>
            </a:r>
          </a:p>
          <a:p>
            <a:r>
              <a:rPr lang="en-US" dirty="0"/>
              <a:t>Part of the software developed was re-used by STEM Technical</a:t>
            </a:r>
          </a:p>
          <a:p>
            <a:r>
              <a:rPr lang="en-US" dirty="0"/>
              <a:t>Approximately 2k students used the systems in 21J</a:t>
            </a:r>
          </a:p>
          <a:p>
            <a:r>
              <a:rPr lang="en-US" dirty="0"/>
              <a:t>Approximately 1.4% of students experienced an issue and 0.1% experienced an issue with the core delivery infrastructure</a:t>
            </a:r>
          </a:p>
          <a:p>
            <a:r>
              <a:rPr lang="en-US" b="1" dirty="0"/>
              <a:t>Result: The Open Computing Lab</a:t>
            </a:r>
          </a:p>
        </p:txBody>
      </p:sp>
    </p:spTree>
    <p:extLst>
      <p:ext uri="{BB962C8B-B14F-4D97-AF65-F5344CB8AC3E}">
        <p14:creationId xmlns:p14="http://schemas.microsoft.com/office/powerpoint/2010/main" val="33274216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 xsi:nil="true"/>
    <lcf76f155ced4ddcb4097134ff3c332f xmlns="4ed73a0e-c0f4-4682-9833-b80ae4bd077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7A8613C21C848AD2F91B91A9AAB64" ma:contentTypeVersion="20" ma:contentTypeDescription="Create a new document." ma:contentTypeScope="" ma:versionID="c1d9353f12382b36ac3f9f5b2f1dd716">
  <xsd:schema xmlns:xsd="http://www.w3.org/2001/XMLSchema" xmlns:xs="http://www.w3.org/2001/XMLSchema" xmlns:p="http://schemas.microsoft.com/office/2006/metadata/properties" xmlns:ns2="4ed73a0e-c0f4-4682-9833-b80ae4bd0773" xmlns:ns3="23060362-3cc1-48ff-8e33-88570e39b161" xmlns:ns4="e4476828-269d-41e7-8c7f-463a607b843c" targetNamespace="http://schemas.microsoft.com/office/2006/metadata/properties" ma:root="true" ma:fieldsID="c254bfd5ec353ffdfb8a6f8fbb6c5717" ns2:_="" ns3:_="" ns4:_="">
    <xsd:import namespace="4ed73a0e-c0f4-4682-9833-b80ae4bd0773"/>
    <xsd:import namespace="23060362-3cc1-48ff-8e33-88570e39b161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73a0e-c0f4-4682-9833-b80ae4bd0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0362-3cc1-48ff-8e33-88570e39b1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206e9e1-5a8f-47ca-9c1f-db2539ee6553}" ma:internalName="TaxCatchAll" ma:showField="CatchAllData" ma:web="23060362-3cc1-48ff-8e33-88570e39b1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1F123D-72E4-47AA-AF87-050EE8541186}">
  <ds:schemaRefs>
    <ds:schemaRef ds:uri="37366ac4-c030-4543-8cc8-88329e81ec50"/>
    <ds:schemaRef ds:uri="4ed73a0e-c0f4-4682-9833-b80ae4bd0773"/>
    <ds:schemaRef ds:uri="a4bbcd8a-0e99-45ba-ba54-c1f6b28a9aac"/>
    <ds:schemaRef ds:uri="e4476828-269d-41e7-8c7f-463a607b84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ADD03CB-2A88-4644-BBA9-D7ABCC1D4135}">
  <ds:schemaRefs>
    <ds:schemaRef ds:uri="23060362-3cc1-48ff-8e33-88570e39b161"/>
    <ds:schemaRef ds:uri="4ed73a0e-c0f4-4682-9833-b80ae4bd0773"/>
    <ds:schemaRef ds:uri="e4476828-269d-41e7-8c7f-463a607b84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456</Words>
  <Application>Microsoft Office PowerPoint</Application>
  <PresentationFormat>Widescreen</PresentationFormat>
  <Paragraphs>73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Poppins</vt:lpstr>
      <vt:lpstr>Poppins SemiBold</vt:lpstr>
      <vt:lpstr>Covers</vt:lpstr>
      <vt:lpstr>Contents Slides</vt:lpstr>
      <vt:lpstr>Chapter Headings / Dividers</vt:lpstr>
      <vt:lpstr>Slide Options</vt:lpstr>
      <vt:lpstr>End Slides</vt:lpstr>
      <vt:lpstr>Intro Slide Title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Title 30</vt:lpstr>
      <vt:lpstr>Slide Title 31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Diane.Ford</cp:lastModifiedBy>
  <cp:revision>38</cp:revision>
  <dcterms:created xsi:type="dcterms:W3CDTF">2022-10-21T14:33:01Z</dcterms:created>
  <dcterms:modified xsi:type="dcterms:W3CDTF">2023-06-21T08:22:44Z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0x01010003E7A8613C21C848AD2F91B91A9AAB64</vt:lpwstr>
  </property>
  <property fmtid="{D5CDD505-2E9C-101B-9397-08002B2CF9AE}" pid="3" name="MediaServiceImageTags">
    <vt:lpwstr/>
  </property>
</Properties>
</file>