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
  </p:notesMasterIdLst>
  <p:handoutMasterIdLst>
    <p:handoutMasterId r:id="rId4"/>
  </p:handoutMasterIdLst>
  <p:sldIdLst>
    <p:sldId id="332" r:id="rId2"/>
  </p:sldIdLst>
  <p:sldSz cx="12192000" cy="6858000"/>
  <p:notesSz cx="6886575" cy="10018713"/>
  <p:custDataLst>
    <p:tags r:id="rId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750" autoAdjust="0"/>
    <p:restoredTop sz="86410" autoAdjust="0"/>
  </p:normalViewPr>
  <p:slideViewPr>
    <p:cSldViewPr snapToGrid="0">
      <p:cViewPr varScale="1">
        <p:scale>
          <a:sx n="62" d="100"/>
          <a:sy n="62" d="100"/>
        </p:scale>
        <p:origin x="294" y="42"/>
      </p:cViewPr>
      <p:guideLst>
        <p:guide orient="horz" pos="2160"/>
        <p:guide pos="3840"/>
      </p:guideLst>
    </p:cSldViewPr>
  </p:slideViewPr>
  <p:outlineViewPr>
    <p:cViewPr>
      <p:scale>
        <a:sx n="33" d="100"/>
        <a:sy n="33" d="100"/>
      </p:scale>
      <p:origin x="0" y="-5630"/>
    </p:cViewPr>
  </p:outlineViewPr>
  <p:notesTextViewPr>
    <p:cViewPr>
      <p:scale>
        <a:sx n="1" d="1"/>
        <a:sy n="1" d="1"/>
      </p:scale>
      <p:origin x="0" y="0"/>
    </p:cViewPr>
  </p:notesTextViewPr>
  <p:sorterViewPr>
    <p:cViewPr>
      <p:scale>
        <a:sx n="140" d="100"/>
        <a:sy n="140" d="100"/>
      </p:scale>
      <p:origin x="0" y="-4937"/>
    </p:cViewPr>
  </p:sorterViewPr>
  <p:notesViewPr>
    <p:cSldViewPr snapToGrid="0">
      <p:cViewPr varScale="1">
        <p:scale>
          <a:sx n="64" d="100"/>
          <a:sy n="64" d="100"/>
        </p:scale>
        <p:origin x="3149"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CC96A8-6ED5-4539-87D6-AFCB6A9ADD7A}"/>
              </a:ext>
            </a:extLst>
          </p:cNvPr>
          <p:cNvSpPr>
            <a:spLocks noGrp="1"/>
          </p:cNvSpPr>
          <p:nvPr>
            <p:ph type="hdr" sz="quarter"/>
          </p:nvPr>
        </p:nvSpPr>
        <p:spPr>
          <a:xfrm>
            <a:off x="2" y="1"/>
            <a:ext cx="2984806" cy="502989"/>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0501CA9-6E9A-4637-835A-572E070E7FDA}"/>
              </a:ext>
            </a:extLst>
          </p:cNvPr>
          <p:cNvSpPr>
            <a:spLocks noGrp="1"/>
          </p:cNvSpPr>
          <p:nvPr>
            <p:ph type="dt" sz="quarter" idx="1"/>
          </p:nvPr>
        </p:nvSpPr>
        <p:spPr>
          <a:xfrm>
            <a:off x="3900211" y="1"/>
            <a:ext cx="2984806" cy="502989"/>
          </a:xfrm>
          <a:prstGeom prst="rect">
            <a:avLst/>
          </a:prstGeom>
        </p:spPr>
        <p:txBody>
          <a:bodyPr vert="horz" lIns="91440" tIns="45720" rIns="91440" bIns="45720" rtlCol="0"/>
          <a:lstStyle>
            <a:lvl1pPr algn="r">
              <a:defRPr sz="1200"/>
            </a:lvl1pPr>
          </a:lstStyle>
          <a:p>
            <a:fld id="{75431E61-F304-4060-A71B-12EF89F2AB62}" type="datetimeFigureOut">
              <a:rPr lang="en-GB" smtClean="0"/>
              <a:t>26/07/2021</a:t>
            </a:fld>
            <a:endParaRPr lang="en-GB"/>
          </a:p>
        </p:txBody>
      </p:sp>
      <p:sp>
        <p:nvSpPr>
          <p:cNvPr id="4" name="Footer Placeholder 3">
            <a:extLst>
              <a:ext uri="{FF2B5EF4-FFF2-40B4-BE49-F238E27FC236}">
                <a16:creationId xmlns:a16="http://schemas.microsoft.com/office/drawing/2014/main" id="{67A7BD09-F700-4294-844B-B16BB42D4517}"/>
              </a:ext>
            </a:extLst>
          </p:cNvPr>
          <p:cNvSpPr>
            <a:spLocks noGrp="1"/>
          </p:cNvSpPr>
          <p:nvPr>
            <p:ph type="ftr" sz="quarter" idx="2"/>
          </p:nvPr>
        </p:nvSpPr>
        <p:spPr>
          <a:xfrm>
            <a:off x="2" y="9515726"/>
            <a:ext cx="2984806" cy="50298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3BD03D2-9D32-4973-B2F2-CBB43172B8F0}"/>
              </a:ext>
            </a:extLst>
          </p:cNvPr>
          <p:cNvSpPr>
            <a:spLocks noGrp="1"/>
          </p:cNvSpPr>
          <p:nvPr>
            <p:ph type="sldNum" sz="quarter" idx="3"/>
          </p:nvPr>
        </p:nvSpPr>
        <p:spPr>
          <a:xfrm>
            <a:off x="3900211" y="9515726"/>
            <a:ext cx="2984806" cy="502989"/>
          </a:xfrm>
          <a:prstGeom prst="rect">
            <a:avLst/>
          </a:prstGeom>
        </p:spPr>
        <p:txBody>
          <a:bodyPr vert="horz" lIns="91440" tIns="45720" rIns="91440" bIns="45720" rtlCol="0" anchor="b"/>
          <a:lstStyle>
            <a:lvl1pPr algn="r">
              <a:defRPr sz="1200"/>
            </a:lvl1pPr>
          </a:lstStyle>
          <a:p>
            <a:fld id="{96F62D12-9E5E-493C-BE47-C6A094F24C03}" type="slidenum">
              <a:rPr lang="en-GB" smtClean="0"/>
              <a:t>‹#›</a:t>
            </a:fld>
            <a:endParaRPr lang="en-GB"/>
          </a:p>
        </p:txBody>
      </p:sp>
    </p:spTree>
    <p:extLst>
      <p:ext uri="{BB962C8B-B14F-4D97-AF65-F5344CB8AC3E}">
        <p14:creationId xmlns:p14="http://schemas.microsoft.com/office/powerpoint/2010/main" val="3837103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84183" cy="50267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0799" y="2"/>
            <a:ext cx="2984183" cy="502676"/>
          </a:xfrm>
          <a:prstGeom prst="rect">
            <a:avLst/>
          </a:prstGeom>
        </p:spPr>
        <p:txBody>
          <a:bodyPr vert="horz" lIns="91440" tIns="45720" rIns="91440" bIns="45720" rtlCol="0"/>
          <a:lstStyle>
            <a:lvl1pPr algn="r">
              <a:defRPr sz="1200"/>
            </a:lvl1pPr>
          </a:lstStyle>
          <a:p>
            <a:fld id="{FEB1C1C4-A2CA-4E67-A1F5-602634E2BCF5}" type="datetimeFigureOut">
              <a:rPr lang="en-GB" smtClean="0"/>
              <a:t>26/07/2021</a:t>
            </a:fld>
            <a:endParaRPr lang="en-GB"/>
          </a:p>
        </p:txBody>
      </p:sp>
      <p:sp>
        <p:nvSpPr>
          <p:cNvPr id="4" name="Slide Image Placeholder 3"/>
          <p:cNvSpPr>
            <a:spLocks noGrp="1" noRot="1" noChangeAspect="1"/>
          </p:cNvSpPr>
          <p:nvPr>
            <p:ph type="sldImg" idx="2"/>
          </p:nvPr>
        </p:nvSpPr>
        <p:spPr>
          <a:xfrm>
            <a:off x="439738" y="1252538"/>
            <a:ext cx="6007100" cy="33797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658" y="4821505"/>
            <a:ext cx="5509260" cy="394486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40"/>
            <a:ext cx="2984183" cy="5026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0799" y="9516040"/>
            <a:ext cx="2984183" cy="502675"/>
          </a:xfrm>
          <a:prstGeom prst="rect">
            <a:avLst/>
          </a:prstGeom>
        </p:spPr>
        <p:txBody>
          <a:bodyPr vert="horz" lIns="91440" tIns="45720" rIns="91440" bIns="45720" rtlCol="0" anchor="b"/>
          <a:lstStyle>
            <a:lvl1pPr algn="r">
              <a:defRPr sz="1200"/>
            </a:lvl1pPr>
          </a:lstStyle>
          <a:p>
            <a:fld id="{2C755DF9-41A9-4B2A-8603-E47104E21A85}" type="slidenum">
              <a:rPr lang="en-GB" smtClean="0"/>
              <a:t>‹#›</a:t>
            </a:fld>
            <a:endParaRPr lang="en-GB"/>
          </a:p>
        </p:txBody>
      </p:sp>
    </p:spTree>
    <p:extLst>
      <p:ext uri="{BB962C8B-B14F-4D97-AF65-F5344CB8AC3E}">
        <p14:creationId xmlns:p14="http://schemas.microsoft.com/office/powerpoint/2010/main" val="2875099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755DF9-41A9-4B2A-8603-E47104E21A85}" type="slidenum">
              <a:rPr lang="en-GB" smtClean="0"/>
              <a:t>1</a:t>
            </a:fld>
            <a:endParaRPr lang="en-GB"/>
          </a:p>
        </p:txBody>
      </p:sp>
    </p:spTree>
    <p:extLst>
      <p:ext uri="{BB962C8B-B14F-4D97-AF65-F5344CB8AC3E}">
        <p14:creationId xmlns:p14="http://schemas.microsoft.com/office/powerpoint/2010/main" val="4097242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024934-070C-DA4D-AC21-0DC55BDEFACF}"/>
              </a:ext>
            </a:extLst>
          </p:cNvPr>
          <p:cNvSpPr/>
          <p:nvPr userDrawn="1"/>
        </p:nvSpPr>
        <p:spPr>
          <a:xfrm>
            <a:off x="10087429" y="319314"/>
            <a:ext cx="1266371" cy="928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r>
              <a:rPr lang="en-US"/>
              <a:t>Monday, 4th May 2020</a:t>
            </a:r>
            <a:endParaRPr lang="en-GB"/>
          </a:p>
        </p:txBody>
      </p:sp>
      <p:sp>
        <p:nvSpPr>
          <p:cNvPr id="5" name="Footer Placeholder 4"/>
          <p:cNvSpPr>
            <a:spLocks noGrp="1"/>
          </p:cNvSpPr>
          <p:nvPr>
            <p:ph type="ftr" sz="quarter" idx="11"/>
          </p:nvPr>
        </p:nvSpPr>
        <p:spPr/>
        <p:txBody>
          <a:bodyPr/>
          <a:lstStyle/>
          <a:p>
            <a:r>
              <a:rPr lang="en-US"/>
              <a:t>eSTEeM 16th Project Cohort Induction</a:t>
            </a:r>
            <a:endParaRPr lang="en-GB"/>
          </a:p>
        </p:txBody>
      </p:sp>
      <p:sp>
        <p:nvSpPr>
          <p:cNvPr id="6" name="Slide Number Placeholder 5"/>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43286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Monday, 4th May 2020</a:t>
            </a:r>
            <a:endParaRPr lang="en-GB"/>
          </a:p>
        </p:txBody>
      </p:sp>
      <p:sp>
        <p:nvSpPr>
          <p:cNvPr id="5" name="Footer Placeholder 4"/>
          <p:cNvSpPr>
            <a:spLocks noGrp="1"/>
          </p:cNvSpPr>
          <p:nvPr>
            <p:ph type="ftr" sz="quarter" idx="11"/>
          </p:nvPr>
        </p:nvSpPr>
        <p:spPr/>
        <p:txBody>
          <a:bodyPr/>
          <a:lstStyle/>
          <a:p>
            <a:r>
              <a:rPr lang="en-US"/>
              <a:t>eSTEeM 16th Project Cohort Induction</a:t>
            </a:r>
            <a:endParaRPr lang="en-GB"/>
          </a:p>
        </p:txBody>
      </p:sp>
      <p:sp>
        <p:nvSpPr>
          <p:cNvPr id="6" name="Slide Number Placeholder 5"/>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42854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Monday, 4th May 2020</a:t>
            </a:r>
            <a:endParaRPr lang="en-GB"/>
          </a:p>
        </p:txBody>
      </p:sp>
      <p:sp>
        <p:nvSpPr>
          <p:cNvPr id="5" name="Footer Placeholder 4"/>
          <p:cNvSpPr>
            <a:spLocks noGrp="1"/>
          </p:cNvSpPr>
          <p:nvPr>
            <p:ph type="ftr" sz="quarter" idx="11"/>
          </p:nvPr>
        </p:nvSpPr>
        <p:spPr/>
        <p:txBody>
          <a:bodyPr/>
          <a:lstStyle/>
          <a:p>
            <a:r>
              <a:rPr lang="en-US"/>
              <a:t>eSTEeM 16th Project Cohort Induction</a:t>
            </a:r>
            <a:endParaRPr lang="en-GB"/>
          </a:p>
        </p:txBody>
      </p:sp>
      <p:sp>
        <p:nvSpPr>
          <p:cNvPr id="6" name="Slide Number Placeholder 5"/>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426970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Monday, 4th May 2020</a:t>
            </a:r>
            <a:endParaRPr lang="en-GB"/>
          </a:p>
        </p:txBody>
      </p:sp>
      <p:sp>
        <p:nvSpPr>
          <p:cNvPr id="5" name="Footer Placeholder 4"/>
          <p:cNvSpPr>
            <a:spLocks noGrp="1"/>
          </p:cNvSpPr>
          <p:nvPr>
            <p:ph type="ftr" sz="quarter" idx="11"/>
          </p:nvPr>
        </p:nvSpPr>
        <p:spPr/>
        <p:txBody>
          <a:bodyPr/>
          <a:lstStyle/>
          <a:p>
            <a:r>
              <a:rPr lang="en-US"/>
              <a:t>eSTEeM 16th Project Cohort Induction</a:t>
            </a:r>
            <a:endParaRPr lang="en-GB"/>
          </a:p>
        </p:txBody>
      </p:sp>
      <p:sp>
        <p:nvSpPr>
          <p:cNvPr id="6" name="Slide Number Placeholder 5"/>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790747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Monday, 4th May 2020</a:t>
            </a:r>
            <a:endParaRPr lang="en-GB"/>
          </a:p>
        </p:txBody>
      </p:sp>
      <p:sp>
        <p:nvSpPr>
          <p:cNvPr id="5" name="Footer Placeholder 4"/>
          <p:cNvSpPr>
            <a:spLocks noGrp="1"/>
          </p:cNvSpPr>
          <p:nvPr>
            <p:ph type="ftr" sz="quarter" idx="11"/>
          </p:nvPr>
        </p:nvSpPr>
        <p:spPr/>
        <p:txBody>
          <a:bodyPr/>
          <a:lstStyle/>
          <a:p>
            <a:r>
              <a:rPr lang="en-US"/>
              <a:t>eSTEeM 16th Project Cohort Induction</a:t>
            </a:r>
            <a:endParaRPr lang="en-GB"/>
          </a:p>
        </p:txBody>
      </p:sp>
      <p:sp>
        <p:nvSpPr>
          <p:cNvPr id="6" name="Slide Number Placeholder 5"/>
          <p:cNvSpPr>
            <a:spLocks noGrp="1"/>
          </p:cNvSpPr>
          <p:nvPr>
            <p:ph type="sldNum" sz="quarter" idx="12"/>
          </p:nvPr>
        </p:nvSpPr>
        <p:spPr/>
        <p:txBody>
          <a:bodyPr/>
          <a:lstStyle/>
          <a:p>
            <a:fld id="{341D4F6A-8D54-49B9-8B0E-EEA58E4D334B}" type="slidenum">
              <a:rPr lang="en-GB" smtClean="0"/>
              <a:t>‹#›</a:t>
            </a:fld>
            <a:endParaRPr lang="en-GB"/>
          </a:p>
        </p:txBody>
      </p:sp>
      <p:sp>
        <p:nvSpPr>
          <p:cNvPr id="7" name="Rectangle 6">
            <a:extLst>
              <a:ext uri="{FF2B5EF4-FFF2-40B4-BE49-F238E27FC236}">
                <a16:creationId xmlns:a16="http://schemas.microsoft.com/office/drawing/2014/main" id="{F62414B7-E694-DD45-8C62-70FE79ADDF1F}"/>
              </a:ext>
            </a:extLst>
          </p:cNvPr>
          <p:cNvSpPr/>
          <p:nvPr userDrawn="1"/>
        </p:nvSpPr>
        <p:spPr>
          <a:xfrm>
            <a:off x="10087429" y="319314"/>
            <a:ext cx="1266371" cy="928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35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GB"/>
          </a:p>
        </p:txBody>
      </p:sp>
      <p:sp>
        <p:nvSpPr>
          <p:cNvPr id="3" name="Content Placeholder 2"/>
          <p:cNvSpPr>
            <a:spLocks noGrp="1"/>
          </p:cNvSpPr>
          <p:nvPr>
            <p:ph sz="half" idx="1"/>
          </p:nvPr>
        </p:nvSpPr>
        <p:spPr>
          <a:xfrm>
            <a:off x="838200" y="1368107"/>
            <a:ext cx="5181600" cy="48088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368107"/>
            <a:ext cx="5181600" cy="4808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Monday, 4th May 2020</a:t>
            </a:r>
            <a:endParaRPr lang="en-GB"/>
          </a:p>
        </p:txBody>
      </p:sp>
      <p:sp>
        <p:nvSpPr>
          <p:cNvPr id="6" name="Footer Placeholder 5"/>
          <p:cNvSpPr>
            <a:spLocks noGrp="1"/>
          </p:cNvSpPr>
          <p:nvPr>
            <p:ph type="ftr" sz="quarter" idx="11"/>
          </p:nvPr>
        </p:nvSpPr>
        <p:spPr/>
        <p:txBody>
          <a:bodyPr/>
          <a:lstStyle/>
          <a:p>
            <a:r>
              <a:rPr lang="en-US"/>
              <a:t>eSTEeM 16th Project Cohort Induction</a:t>
            </a:r>
            <a:endParaRPr lang="en-GB"/>
          </a:p>
        </p:txBody>
      </p:sp>
      <p:sp>
        <p:nvSpPr>
          <p:cNvPr id="7" name="Slide Number Placeholder 6"/>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1498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Monday, 4th May 2020</a:t>
            </a:r>
            <a:endParaRPr lang="en-GB"/>
          </a:p>
        </p:txBody>
      </p:sp>
      <p:sp>
        <p:nvSpPr>
          <p:cNvPr id="8" name="Footer Placeholder 7"/>
          <p:cNvSpPr>
            <a:spLocks noGrp="1"/>
          </p:cNvSpPr>
          <p:nvPr>
            <p:ph type="ftr" sz="quarter" idx="11"/>
          </p:nvPr>
        </p:nvSpPr>
        <p:spPr/>
        <p:txBody>
          <a:bodyPr/>
          <a:lstStyle/>
          <a:p>
            <a:r>
              <a:rPr lang="en-US"/>
              <a:t>eSTEeM 16th Project Cohort Induction</a:t>
            </a:r>
            <a:endParaRPr lang="en-GB"/>
          </a:p>
        </p:txBody>
      </p:sp>
      <p:sp>
        <p:nvSpPr>
          <p:cNvPr id="9" name="Slide Number Placeholder 8"/>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784158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Monday, 4th May 2020</a:t>
            </a:r>
            <a:endParaRPr lang="en-GB"/>
          </a:p>
        </p:txBody>
      </p:sp>
      <p:sp>
        <p:nvSpPr>
          <p:cNvPr id="4" name="Footer Placeholder 3"/>
          <p:cNvSpPr>
            <a:spLocks noGrp="1"/>
          </p:cNvSpPr>
          <p:nvPr>
            <p:ph type="ftr" sz="quarter" idx="11"/>
          </p:nvPr>
        </p:nvSpPr>
        <p:spPr/>
        <p:txBody>
          <a:bodyPr/>
          <a:lstStyle/>
          <a:p>
            <a:r>
              <a:rPr lang="en-US"/>
              <a:t>eSTEeM 16th Project Cohort Induction</a:t>
            </a:r>
            <a:endParaRPr lang="en-GB"/>
          </a:p>
        </p:txBody>
      </p:sp>
      <p:sp>
        <p:nvSpPr>
          <p:cNvPr id="5" name="Slide Number Placeholder 4"/>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2517539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Monday, 4th May 2020</a:t>
            </a:r>
            <a:endParaRPr lang="en-GB"/>
          </a:p>
        </p:txBody>
      </p:sp>
      <p:sp>
        <p:nvSpPr>
          <p:cNvPr id="3" name="Footer Placeholder 2"/>
          <p:cNvSpPr>
            <a:spLocks noGrp="1"/>
          </p:cNvSpPr>
          <p:nvPr>
            <p:ph type="ftr" sz="quarter" idx="11"/>
          </p:nvPr>
        </p:nvSpPr>
        <p:spPr/>
        <p:txBody>
          <a:bodyPr/>
          <a:lstStyle/>
          <a:p>
            <a:r>
              <a:rPr lang="en-US"/>
              <a:t>eSTEeM 16th Project Cohort Induction</a:t>
            </a:r>
            <a:endParaRPr lang="en-GB"/>
          </a:p>
        </p:txBody>
      </p:sp>
      <p:sp>
        <p:nvSpPr>
          <p:cNvPr id="4" name="Slide Number Placeholder 3"/>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2521443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Monday, 4th May 2020</a:t>
            </a:r>
            <a:endParaRPr lang="en-GB"/>
          </a:p>
        </p:txBody>
      </p:sp>
      <p:sp>
        <p:nvSpPr>
          <p:cNvPr id="6" name="Footer Placeholder 5"/>
          <p:cNvSpPr>
            <a:spLocks noGrp="1"/>
          </p:cNvSpPr>
          <p:nvPr>
            <p:ph type="ftr" sz="quarter" idx="11"/>
          </p:nvPr>
        </p:nvSpPr>
        <p:spPr/>
        <p:txBody>
          <a:bodyPr/>
          <a:lstStyle/>
          <a:p>
            <a:r>
              <a:rPr lang="en-US"/>
              <a:t>eSTEeM 16th Project Cohort Induction</a:t>
            </a:r>
            <a:endParaRPr lang="en-GB"/>
          </a:p>
        </p:txBody>
      </p:sp>
      <p:sp>
        <p:nvSpPr>
          <p:cNvPr id="7" name="Slide Number Placeholder 6"/>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02798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Monday, 4th May 2020</a:t>
            </a:r>
            <a:endParaRPr lang="en-GB"/>
          </a:p>
        </p:txBody>
      </p:sp>
      <p:sp>
        <p:nvSpPr>
          <p:cNvPr id="6" name="Footer Placeholder 5"/>
          <p:cNvSpPr>
            <a:spLocks noGrp="1"/>
          </p:cNvSpPr>
          <p:nvPr>
            <p:ph type="ftr" sz="quarter" idx="11"/>
          </p:nvPr>
        </p:nvSpPr>
        <p:spPr/>
        <p:txBody>
          <a:bodyPr/>
          <a:lstStyle/>
          <a:p>
            <a:r>
              <a:rPr lang="en-US"/>
              <a:t>eSTEeM 16th Project Cohort Induction</a:t>
            </a:r>
            <a:endParaRPr lang="en-GB"/>
          </a:p>
        </p:txBody>
      </p:sp>
      <p:sp>
        <p:nvSpPr>
          <p:cNvPr id="7" name="Slide Number Placeholder 6"/>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325376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82359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351280"/>
            <a:ext cx="10515600" cy="48463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Monday, 4th May 2020</a:t>
            </a:r>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eSTEeM 16th Project Cohort Induction</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D4F6A-8D54-49B9-8B0E-EEA58E4D334B}" type="slidenum">
              <a:rPr lang="en-GB" smtClean="0"/>
              <a:t>‹#›</a:t>
            </a:fld>
            <a:endParaRPr lang="en-GB"/>
          </a:p>
        </p:txBody>
      </p:sp>
      <p:pic>
        <p:nvPicPr>
          <p:cNvPr id="7" name="Picture 2" descr="Image result for open university logo">
            <a:extLst>
              <a:ext uri="{FF2B5EF4-FFF2-40B4-BE49-F238E27FC236}">
                <a16:creationId xmlns:a16="http://schemas.microsoft.com/office/drawing/2014/main" id="{73F5A3A6-890C-3C44-8E85-866FAD5E91E9}"/>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119712" y="361703"/>
            <a:ext cx="1234088" cy="841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027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8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8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8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8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14000" b="-14000"/>
          </a:stretch>
        </a:blip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BF465D11-9EEB-4425-A721-333EF169DD5E}"/>
              </a:ext>
            </a:extLst>
          </p:cNvPr>
          <p:cNvSpPr>
            <a:spLocks noGrp="1" noChangeArrowheads="1"/>
          </p:cNvSpPr>
          <p:nvPr>
            <p:ph type="ctrTitle"/>
          </p:nvPr>
        </p:nvSpPr>
        <p:spPr bwMode="auto">
          <a:xfrm>
            <a:off x="401766" y="267536"/>
            <a:ext cx="11613396"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lvl="0" algn="l" eaLnBrk="0" fontAlgn="base" hangingPunct="0">
              <a:lnSpc>
                <a:spcPct val="100000"/>
              </a:lnSpc>
              <a:spcAft>
                <a:spcPct val="0"/>
              </a:spcAft>
            </a:pPr>
            <a:r>
              <a:rPr lang="en-GB" altLang="en-US" sz="2400" b="1" dirty="0">
                <a:solidFill>
                  <a:srgbClr val="FF6600"/>
                </a:solidFill>
                <a:latin typeface="Arial" panose="020B0604020202020204" pitchFamily="34" charset="0"/>
                <a:cs typeface="Arial" panose="020B0604020202020204" pitchFamily="34" charset="0"/>
              </a:rPr>
              <a:t>Cultivating Student led Tutorials in STEM</a:t>
            </a:r>
            <a:br>
              <a:rPr lang="en-GB" altLang="en-US" sz="1800" b="1" dirty="0">
                <a:solidFill>
                  <a:schemeClr val="tx1"/>
                </a:solidFill>
                <a:latin typeface="Arial" panose="020B0604020202020204" pitchFamily="34" charset="0"/>
                <a:cs typeface="Arial" panose="020B0604020202020204" pitchFamily="34" charset="0"/>
              </a:rPr>
            </a:br>
            <a:r>
              <a:rPr lang="en-GB" altLang="en-US" sz="2000" b="1" dirty="0">
                <a:solidFill>
                  <a:schemeClr val="tx1"/>
                </a:solidFill>
                <a:latin typeface="Arial" panose="020B0604020202020204" pitchFamily="34" charset="0"/>
                <a:cs typeface="Arial" panose="020B0604020202020204" pitchFamily="34" charset="0"/>
              </a:rPr>
              <a:t>Melanie Gregg, Vivien Cleary</a:t>
            </a:r>
            <a:br>
              <a:rPr kumimoji="0" lang="en-GB"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ECBC9E42-CF55-F942-9572-3ACDE7694071}"/>
              </a:ext>
            </a:extLst>
          </p:cNvPr>
          <p:cNvSpPr txBox="1"/>
          <p:nvPr/>
        </p:nvSpPr>
        <p:spPr>
          <a:xfrm>
            <a:off x="5285678" y="6646127"/>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6F0355B4-B561-421A-8E06-D2A49AF4379C}"/>
              </a:ext>
            </a:extLst>
          </p:cNvPr>
          <p:cNvPicPr>
            <a:picLocks noChangeAspect="1"/>
          </p:cNvPicPr>
          <p:nvPr/>
        </p:nvPicPr>
        <p:blipFill>
          <a:blip r:embed="rId5"/>
          <a:stretch>
            <a:fillRect/>
          </a:stretch>
        </p:blipFill>
        <p:spPr>
          <a:xfrm>
            <a:off x="10710690" y="183486"/>
            <a:ext cx="1210338" cy="829768"/>
          </a:xfrm>
          <a:prstGeom prst="rect">
            <a:avLst/>
          </a:prstGeom>
        </p:spPr>
      </p:pic>
      <p:pic>
        <p:nvPicPr>
          <p:cNvPr id="8" name="Picture 7">
            <a:extLst>
              <a:ext uri="{FF2B5EF4-FFF2-40B4-BE49-F238E27FC236}">
                <a16:creationId xmlns:a16="http://schemas.microsoft.com/office/drawing/2014/main" id="{B246E7F0-9E49-4431-8EB9-672D860D99B5}"/>
              </a:ext>
            </a:extLst>
          </p:cNvPr>
          <p:cNvPicPr>
            <a:picLocks noChangeAspect="1"/>
          </p:cNvPicPr>
          <p:nvPr/>
        </p:nvPicPr>
        <p:blipFill>
          <a:blip r:embed="rId6"/>
          <a:stretch>
            <a:fillRect/>
          </a:stretch>
        </p:blipFill>
        <p:spPr>
          <a:xfrm>
            <a:off x="563856" y="5647965"/>
            <a:ext cx="2856161" cy="873900"/>
          </a:xfrm>
          <a:prstGeom prst="rect">
            <a:avLst/>
          </a:prstGeom>
        </p:spPr>
      </p:pic>
      <p:sp>
        <p:nvSpPr>
          <p:cNvPr id="9" name="TextBox 8">
            <a:extLst>
              <a:ext uri="{FF2B5EF4-FFF2-40B4-BE49-F238E27FC236}">
                <a16:creationId xmlns:a16="http://schemas.microsoft.com/office/drawing/2014/main" id="{AA97D074-E2F8-4C89-B9A0-71C0A859735B}"/>
              </a:ext>
            </a:extLst>
          </p:cNvPr>
          <p:cNvSpPr txBox="1"/>
          <p:nvPr/>
        </p:nvSpPr>
        <p:spPr>
          <a:xfrm>
            <a:off x="506627" y="1277664"/>
            <a:ext cx="3239496" cy="3600986"/>
          </a:xfrm>
          <a:prstGeom prst="rect">
            <a:avLst/>
          </a:prstGeom>
          <a:solidFill>
            <a:schemeClr val="accent2">
              <a:lumMod val="20000"/>
              <a:lumOff val="80000"/>
              <a:alpha val="62000"/>
            </a:schemeClr>
          </a:solidFill>
          <a:ln>
            <a:solidFill>
              <a:srgbClr val="FF6600"/>
            </a:solidFill>
          </a:ln>
        </p:spPr>
        <p:txBody>
          <a:bodyPr wrap="square" rtlCol="0">
            <a:spAutoFit/>
          </a:bodyPr>
          <a:lstStyle/>
          <a:p>
            <a:r>
              <a:rPr lang="en-GB" b="1" dirty="0"/>
              <a:t>Intention</a:t>
            </a:r>
          </a:p>
          <a:p>
            <a:r>
              <a:rPr lang="en-GB" sz="1400" dirty="0">
                <a:solidFill>
                  <a:srgbClr val="000000"/>
                </a:solidFill>
                <a:effectLst/>
                <a:latin typeface="Calibri" panose="020F0502020204030204" pitchFamily="34" charset="0"/>
                <a:ea typeface="Calibri" panose="020F0502020204030204" pitchFamily="34" charset="0"/>
              </a:rPr>
              <a:t>Peer learning has long been advocated as a channel for developing confident independent learners (Keenan, 2014) and the integration of these approaches early in student life has the largest impact. </a:t>
            </a:r>
          </a:p>
          <a:p>
            <a:r>
              <a:rPr lang="en-GB" sz="1400" dirty="0">
                <a:solidFill>
                  <a:srgbClr val="000000"/>
                </a:solidFill>
                <a:effectLst/>
                <a:latin typeface="Calibri" panose="020F0502020204030204" pitchFamily="34" charset="0"/>
                <a:ea typeface="Calibri" panose="020F0502020204030204" pitchFamily="34" charset="0"/>
              </a:rPr>
              <a:t>As learning is not a spectator sport and the whole concept of inverted classrooms has gained momentum over the last decade (O’Flaherty and Phillips, 2015), creating a student led </a:t>
            </a:r>
            <a:r>
              <a:rPr lang="en-GB" sz="1400" dirty="0">
                <a:solidFill>
                  <a:srgbClr val="000000"/>
                </a:solidFill>
                <a:latin typeface="Calibri" panose="020F0502020204030204" pitchFamily="34" charset="0"/>
                <a:ea typeface="Calibri" panose="020F0502020204030204" pitchFamily="34" charset="0"/>
              </a:rPr>
              <a:t>tutorial </a:t>
            </a:r>
            <a:r>
              <a:rPr lang="en-GB" sz="1400" dirty="0">
                <a:solidFill>
                  <a:srgbClr val="000000"/>
                </a:solidFill>
                <a:effectLst/>
                <a:latin typeface="Calibri" panose="020F0502020204030204" pitchFamily="34" charset="0"/>
                <a:ea typeface="Calibri" panose="020F0502020204030204" pitchFamily="34" charset="0"/>
              </a:rPr>
              <a:t>would lead to improved student satisfaction and performance.  It would create a closer sense of belonging as only small groups would be working together within the same Tutor Group (TG).</a:t>
            </a:r>
            <a:endParaRPr lang="en-GB" sz="1400" dirty="0">
              <a:solidFill>
                <a:srgbClr val="000000"/>
              </a:solidFill>
              <a:latin typeface="Calibri" panose="020F050202020403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24858410-1BF1-4319-A4E2-5D877F1E033F}"/>
              </a:ext>
            </a:extLst>
          </p:cNvPr>
          <p:cNvSpPr txBox="1"/>
          <p:nvPr/>
        </p:nvSpPr>
        <p:spPr>
          <a:xfrm>
            <a:off x="4137513" y="1294953"/>
            <a:ext cx="4141903" cy="2933239"/>
          </a:xfrm>
          <a:prstGeom prst="rect">
            <a:avLst/>
          </a:prstGeom>
          <a:solidFill>
            <a:schemeClr val="bg2">
              <a:alpha val="62000"/>
            </a:schemeClr>
          </a:solidFill>
          <a:ln>
            <a:solidFill>
              <a:schemeClr val="bg1">
                <a:lumMod val="50000"/>
              </a:schemeClr>
            </a:solidFill>
          </a:ln>
        </p:spPr>
        <p:txBody>
          <a:bodyPr wrap="square" rtlCol="0">
            <a:spAutoFit/>
          </a:bodyPr>
          <a:lstStyle/>
          <a:p>
            <a:r>
              <a:rPr lang="en-GB" b="1" dirty="0"/>
              <a:t>Approach</a:t>
            </a:r>
          </a:p>
          <a:p>
            <a:pPr marL="6350" indent="-6350">
              <a:lnSpc>
                <a:spcPct val="107000"/>
              </a:lnSpc>
              <a:spcAft>
                <a:spcPts val="300"/>
              </a:spcAft>
            </a:pPr>
            <a:r>
              <a:rPr lang="en-GB" sz="1400" dirty="0">
                <a:solidFill>
                  <a:srgbClr val="000000"/>
                </a:solidFill>
                <a:latin typeface="Calibri" panose="020F0502020204030204" pitchFamily="34" charset="0"/>
                <a:ea typeface="Calibri" panose="020F0502020204030204" pitchFamily="34" charset="0"/>
              </a:rPr>
              <a:t>This study proposes to modify the design of some SDK100 science tutorials, which are run within the existing TG tutorials.   A 15-minute breakout room activity at the end of the planned tutorials will be used to let students work their way through a skill orientated task relating to the upcoming TMA.   </a:t>
            </a:r>
          </a:p>
          <a:p>
            <a:pPr marL="6350" indent="-6350">
              <a:lnSpc>
                <a:spcPct val="107000"/>
              </a:lnSpc>
              <a:spcAft>
                <a:spcPts val="300"/>
              </a:spcAft>
            </a:pPr>
            <a:r>
              <a:rPr lang="en-GB" sz="1400" dirty="0">
                <a:solidFill>
                  <a:srgbClr val="000000"/>
                </a:solidFill>
                <a:latin typeface="Calibri" panose="020F0502020204030204" pitchFamily="34" charset="0"/>
                <a:ea typeface="Calibri" panose="020F0502020204030204" pitchFamily="34" charset="0"/>
              </a:rPr>
              <a:t>A short plenary session will be carried out in the main room at the end of the session where the tutor will collect ideas and queries from the discussion.  This session will be recorded so that absent students do not miss out on the learning experience.</a:t>
            </a:r>
          </a:p>
        </p:txBody>
      </p:sp>
      <p:sp>
        <p:nvSpPr>
          <p:cNvPr id="11" name="TextBox 10">
            <a:extLst>
              <a:ext uri="{FF2B5EF4-FFF2-40B4-BE49-F238E27FC236}">
                <a16:creationId xmlns:a16="http://schemas.microsoft.com/office/drawing/2014/main" id="{D24543E2-88F9-4684-97D7-D0DD6A52C97B}"/>
              </a:ext>
            </a:extLst>
          </p:cNvPr>
          <p:cNvSpPr txBox="1"/>
          <p:nvPr/>
        </p:nvSpPr>
        <p:spPr>
          <a:xfrm>
            <a:off x="8670806" y="1277916"/>
            <a:ext cx="3014567" cy="1446550"/>
          </a:xfrm>
          <a:prstGeom prst="rect">
            <a:avLst/>
          </a:prstGeom>
          <a:solidFill>
            <a:schemeClr val="accent5">
              <a:lumMod val="20000"/>
              <a:lumOff val="80000"/>
              <a:alpha val="62000"/>
            </a:schemeClr>
          </a:solidFill>
          <a:ln>
            <a:solidFill>
              <a:schemeClr val="accent5">
                <a:lumMod val="75000"/>
              </a:schemeClr>
            </a:solidFill>
          </a:ln>
        </p:spPr>
        <p:txBody>
          <a:bodyPr wrap="square" rtlCol="0">
            <a:spAutoFit/>
          </a:bodyPr>
          <a:lstStyle/>
          <a:p>
            <a:r>
              <a:rPr lang="en-GB" b="1" dirty="0"/>
              <a:t>Outcome</a:t>
            </a:r>
          </a:p>
          <a:p>
            <a:r>
              <a:rPr lang="en-GB" sz="1400" i="0" dirty="0">
                <a:solidFill>
                  <a:srgbClr val="000000"/>
                </a:solidFill>
                <a:effectLst/>
                <a:latin typeface="Calibri" panose="020F0502020204030204" pitchFamily="34" charset="0"/>
                <a:ea typeface="Calibri" panose="020F0502020204030204" pitchFamily="34" charset="0"/>
              </a:rPr>
              <a:t>To increase student participation and create an environment where they can develop a growth </a:t>
            </a:r>
            <a:r>
              <a:rPr lang="en-GB" sz="1400" i="0">
                <a:solidFill>
                  <a:srgbClr val="000000"/>
                </a:solidFill>
                <a:effectLst/>
                <a:latin typeface="Calibri" panose="020F0502020204030204" pitchFamily="34" charset="0"/>
                <a:ea typeface="Calibri" panose="020F0502020204030204" pitchFamily="34" charset="0"/>
              </a:rPr>
              <a:t>mindset.  It </a:t>
            </a:r>
            <a:r>
              <a:rPr lang="en-GB" sz="1400" i="0" dirty="0">
                <a:solidFill>
                  <a:srgbClr val="000000"/>
                </a:solidFill>
                <a:effectLst/>
                <a:latin typeface="Calibri" panose="020F0502020204030204" pitchFamily="34" charset="0"/>
                <a:ea typeface="Calibri" panose="020F0502020204030204" pitchFamily="34" charset="0"/>
              </a:rPr>
              <a:t>is anticipated the skill will be developed over the duration of the course.  </a:t>
            </a:r>
            <a:endParaRPr lang="en-GB" sz="1400" i="1" dirty="0">
              <a:solidFill>
                <a:srgbClr val="000000"/>
              </a:solidFill>
              <a:effectLst/>
              <a:latin typeface="Calibri" panose="020F050202020403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id="{55B959B6-475A-43E2-83ED-8C383878BF4B}"/>
              </a:ext>
            </a:extLst>
          </p:cNvPr>
          <p:cNvSpPr txBox="1"/>
          <p:nvPr/>
        </p:nvSpPr>
        <p:spPr>
          <a:xfrm>
            <a:off x="4178221" y="6099922"/>
            <a:ext cx="7610560" cy="374571"/>
          </a:xfrm>
          <a:prstGeom prst="roundRect">
            <a:avLst/>
          </a:prstGeom>
          <a:solidFill>
            <a:schemeClr val="accent2">
              <a:lumMod val="40000"/>
              <a:lumOff val="60000"/>
            </a:schemeClr>
          </a:solidFill>
          <a:ln>
            <a:solidFill>
              <a:schemeClr val="accent2">
                <a:lumMod val="75000"/>
              </a:schemeClr>
            </a:solidFill>
          </a:ln>
        </p:spPr>
        <p:txBody>
          <a:bodyPr wrap="square" rtlCol="0">
            <a:spAutoFit/>
          </a:bodyPr>
          <a:lstStyle/>
          <a:p>
            <a:r>
              <a:rPr lang="en-GB" sz="1600" dirty="0">
                <a:solidFill>
                  <a:srgbClr val="000000"/>
                </a:solidFill>
                <a:effectLst/>
                <a:latin typeface="Calibri" panose="020F0502020204030204" pitchFamily="34" charset="0"/>
                <a:ea typeface="Calibri" panose="020F0502020204030204" pitchFamily="34" charset="0"/>
              </a:rPr>
              <a:t>‘Tell me and I forget.  Teach me and I remember.  Involve me and I learn</a:t>
            </a:r>
            <a:r>
              <a:rPr lang="en-GB" sz="1600" dirty="0">
                <a:solidFill>
                  <a:srgbClr val="000000"/>
                </a:solidFill>
                <a:latin typeface="Calibri" panose="020F0502020204030204" pitchFamily="34" charset="0"/>
                <a:ea typeface="Calibri" panose="020F0502020204030204" pitchFamily="34" charset="0"/>
              </a:rPr>
              <a:t>.’ </a:t>
            </a:r>
            <a:r>
              <a:rPr lang="en-GB" sz="1400" i="1" dirty="0">
                <a:solidFill>
                  <a:srgbClr val="000000"/>
                </a:solidFill>
                <a:latin typeface="Calibri" panose="020F0502020204030204" pitchFamily="34" charset="0"/>
                <a:ea typeface="Calibri" panose="020F0502020204030204" pitchFamily="34" charset="0"/>
              </a:rPr>
              <a:t>Benjamin Franklin</a:t>
            </a:r>
            <a:endParaRPr lang="en-GB" sz="1600" i="1" dirty="0"/>
          </a:p>
        </p:txBody>
      </p:sp>
      <p:sp>
        <p:nvSpPr>
          <p:cNvPr id="13" name="TextBox 12">
            <a:extLst>
              <a:ext uri="{FF2B5EF4-FFF2-40B4-BE49-F238E27FC236}">
                <a16:creationId xmlns:a16="http://schemas.microsoft.com/office/drawing/2014/main" id="{0F026B8D-1855-4973-9F55-71EEF04DA81E}"/>
              </a:ext>
            </a:extLst>
          </p:cNvPr>
          <p:cNvSpPr txBox="1"/>
          <p:nvPr/>
        </p:nvSpPr>
        <p:spPr>
          <a:xfrm>
            <a:off x="4178221" y="4713651"/>
            <a:ext cx="4141903" cy="1231106"/>
          </a:xfrm>
          <a:prstGeom prst="rect">
            <a:avLst/>
          </a:prstGeom>
          <a:solidFill>
            <a:schemeClr val="bg2">
              <a:alpha val="62000"/>
            </a:schemeClr>
          </a:solidFill>
          <a:ln>
            <a:solidFill>
              <a:schemeClr val="bg1">
                <a:lumMod val="50000"/>
              </a:schemeClr>
            </a:solidFill>
          </a:ln>
        </p:spPr>
        <p:txBody>
          <a:bodyPr wrap="square" rtlCol="0">
            <a:spAutoFit/>
          </a:bodyPr>
          <a:lstStyle/>
          <a:p>
            <a:r>
              <a:rPr lang="en-GB" b="1" dirty="0"/>
              <a:t>Data Collection</a:t>
            </a:r>
          </a:p>
          <a:p>
            <a:r>
              <a:rPr lang="en-GB" sz="1400" dirty="0">
                <a:solidFill>
                  <a:srgbClr val="000000"/>
                </a:solidFill>
                <a:latin typeface="Calibri" panose="020F0502020204030204" pitchFamily="34" charset="0"/>
                <a:ea typeface="Calibri" panose="020F0502020204030204" pitchFamily="34" charset="0"/>
              </a:rPr>
              <a:t>Participating students will complete an online survey immediately after the tutorial and then engage in an interview with another tutor mid and end point of the course.</a:t>
            </a:r>
            <a:endParaRPr lang="en-GB" dirty="0"/>
          </a:p>
        </p:txBody>
      </p:sp>
      <p:sp>
        <p:nvSpPr>
          <p:cNvPr id="14" name="TextBox 13">
            <a:extLst>
              <a:ext uri="{FF2B5EF4-FFF2-40B4-BE49-F238E27FC236}">
                <a16:creationId xmlns:a16="http://schemas.microsoft.com/office/drawing/2014/main" id="{F16952F1-9CDC-411F-8E8C-44778DF3D29A}"/>
              </a:ext>
            </a:extLst>
          </p:cNvPr>
          <p:cNvSpPr txBox="1"/>
          <p:nvPr/>
        </p:nvSpPr>
        <p:spPr>
          <a:xfrm>
            <a:off x="8699157" y="3124220"/>
            <a:ext cx="2986216" cy="1904979"/>
          </a:xfrm>
          <a:prstGeom prst="rect">
            <a:avLst/>
          </a:prstGeom>
          <a:solidFill>
            <a:schemeClr val="accent5">
              <a:lumMod val="20000"/>
              <a:lumOff val="80000"/>
              <a:alpha val="62000"/>
            </a:schemeClr>
          </a:solidFill>
          <a:ln>
            <a:solidFill>
              <a:schemeClr val="accent5">
                <a:lumMod val="75000"/>
              </a:schemeClr>
            </a:solidFill>
          </a:ln>
        </p:spPr>
        <p:txBody>
          <a:bodyPr wrap="square" rtlCol="0">
            <a:spAutoFit/>
          </a:bodyPr>
          <a:lstStyle/>
          <a:p>
            <a:r>
              <a:rPr lang="en-GB" b="1" dirty="0"/>
              <a:t>Impact </a:t>
            </a:r>
          </a:p>
          <a:p>
            <a:r>
              <a:rPr lang="en-GB" sz="1400" i="0" dirty="0">
                <a:solidFill>
                  <a:srgbClr val="000000"/>
                </a:solidFill>
                <a:effectLst/>
                <a:latin typeface="Calibri" panose="020F0502020204030204" pitchFamily="34" charset="0"/>
                <a:ea typeface="Calibri" panose="020F0502020204030204" pitchFamily="34" charset="0"/>
              </a:rPr>
              <a:t>It would lead to higher attainment, more satisfied students, and better student retention.  The strategy could impact student engagement and performance across multiple faculties in the evolving blended learning environment.  </a:t>
            </a:r>
            <a:endParaRPr lang="en-GB" sz="1400" i="1" dirty="0">
              <a:solidFill>
                <a:srgbClr val="000000"/>
              </a:solidFill>
              <a:effectLst/>
              <a:latin typeface="Calibri" panose="020F0502020204030204" pitchFamily="34" charset="0"/>
              <a:ea typeface="Calibri" panose="020F0502020204030204" pitchFamily="34" charset="0"/>
            </a:endParaRPr>
          </a:p>
        </p:txBody>
      </p:sp>
    </p:spTree>
    <p:custDataLst>
      <p:tags r:id="rId1"/>
    </p:custDataLst>
    <p:extLst>
      <p:ext uri="{BB962C8B-B14F-4D97-AF65-F5344CB8AC3E}">
        <p14:creationId xmlns:p14="http://schemas.microsoft.com/office/powerpoint/2010/main" val="4867872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PRESENTATIONINFO" val="{&quot;DocumentId&quot;:&quot;29ad3a3ebe5e404357d4ecaf534720f0&quot;,&quot;LanguageCode&quot;:&quot;en-US&quot;,&quot;SlideGuids&quot;:[&quot;c9357629-6185-4467-a39f-3b7c432b5c10&quot;,&quot;a4878e81-4d15-4d43-9531-39680c84ecfd&quot;,&quot;f5b398ea-cf7c-4b3e-8177-824a4a8ab1cf&quot;,&quot;c49b6e99-fa39-4211-a779-fc7790e6eed6&quot;,&quot;dd196faf-b12c-483b-aa38-b2c4502e2f6b&quot;,&quot;18aba1ed-efdf-4f22-8d7a-ad6c440525cb&quot;,&quot;7158b587-1b31-406f-8257-87dc7fa3f787&quot;,&quot;05797c85-1add-41f0-b160-1fadf135e4cf&quot;,&quot;adaa4fae-b221-436f-8dba-057a16a6d2e7&quot;,&quot;e72066f0-097a-49a3-a904-6929ad9723e8&quot;,&quot;34c97da7-b5dc-453c-a409-7a366c37ccaf&quot;,&quot;6cc20db3-ea89-47d1-a321-ca87e78ad727&quot;,&quot;6538ee61-a74c-46f4-87b8-1761415f06fa&quot;],&quot;TimeStamp&quot;:&quot;2018-10-04T22:54:38.6356615+01:00&quot;}"/>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c9357629-6185-4467-a39f-3b7c432b5c10&quot;,&quot;TimeStamp&quot;:&quot;2018-10-04T22:54:38.5658229+01:00&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5635</TotalTime>
  <Words>336</Words>
  <Application>Microsoft Office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Cultivating Student led Tutorials in STEM Melanie Gregg, Vivien Cleary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Embedding and sustaining inclusive STEM practices</dc:title>
  <dc:creator>Trevor Collins</dc:creator>
  <cp:lastModifiedBy>Diane.Ford</cp:lastModifiedBy>
  <cp:revision>495</cp:revision>
  <cp:lastPrinted>2021-07-25T20:55:42Z</cp:lastPrinted>
  <dcterms:created xsi:type="dcterms:W3CDTF">2017-05-06T04:58:44Z</dcterms:created>
  <dcterms:modified xsi:type="dcterms:W3CDTF">2021-07-26T14:04:09Z</dcterms:modified>
</cp:coreProperties>
</file>