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handoutMasterIdLst>
    <p:handoutMasterId r:id="rId7"/>
  </p:handoutMasterIdLst>
  <p:sldIdLst>
    <p:sldId id="331" r:id="rId5"/>
  </p:sldIdLst>
  <p:sldSz cx="12192000" cy="6858000"/>
  <p:notesSz cx="7010400" cy="92964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stafa.Ali" initials="Mu" lastIdx="2" clrIdx="0">
    <p:extLst>
      <p:ext uri="{19B8F6BF-5375-455C-9EA6-DF929625EA0E}">
        <p15:presenceInfo xmlns:p15="http://schemas.microsoft.com/office/powerpoint/2012/main" userId="S::sma78@open.ac.uk::7cfb2afc-2010-4580-85fa-1434c8c1094f" providerId="AD"/>
      </p:ext>
    </p:extLst>
  </p:cmAuthor>
  <p:cmAuthor id="2" name="Steve.Walker" initials="St" lastIdx="1" clrIdx="1">
    <p:extLst>
      <p:ext uri="{19B8F6BF-5375-455C-9EA6-DF929625EA0E}">
        <p15:presenceInfo xmlns:p15="http://schemas.microsoft.com/office/powerpoint/2012/main" userId="S::sw8666@open.ac.uk::2ac5acf9-19a1-4d9e-ac34-222c63a64f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F9FF4B-5640-462C-BFBC-921AC4CEEF48}" v="404" dt="2021-04-26T11:24:40.135"/>
    <p1510:client id="{6D660365-E4B1-BE94-4D30-EFEB5713C66C}" v="1" dt="2021-04-26T11:07:33.822"/>
    <p1510:client id="{CC481120-075B-48C1-84D2-0A8CB4D2B803}" v="89" dt="2021-04-26T10:56:02.439"/>
    <p1510:client id="{CFA226B7-A8AB-422C-AEB5-FA475D58F97A}" v="48" dt="2021-04-26T10:46:29.3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CC96A8-6ED5-4539-87D6-AFCB6A9ADD7A}"/>
              </a:ext>
            </a:extLst>
          </p:cNvPr>
          <p:cNvSpPr>
            <a:spLocks noGrp="1"/>
          </p:cNvSpPr>
          <p:nvPr>
            <p:ph type="hdr" sz="quarter"/>
          </p:nvPr>
        </p:nvSpPr>
        <p:spPr>
          <a:xfrm>
            <a:off x="1" y="1"/>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0501CA9-6E9A-4637-835A-572E070E7FDA}"/>
              </a:ext>
            </a:extLst>
          </p:cNvPr>
          <p:cNvSpPr>
            <a:spLocks noGrp="1"/>
          </p:cNvSpPr>
          <p:nvPr>
            <p:ph type="dt" sz="quarter" idx="1"/>
          </p:nvPr>
        </p:nvSpPr>
        <p:spPr>
          <a:xfrm>
            <a:off x="3970339" y="1"/>
            <a:ext cx="3038475" cy="466725"/>
          </a:xfrm>
          <a:prstGeom prst="rect">
            <a:avLst/>
          </a:prstGeom>
        </p:spPr>
        <p:txBody>
          <a:bodyPr vert="horz" lIns="91440" tIns="45720" rIns="91440" bIns="45720" rtlCol="0"/>
          <a:lstStyle>
            <a:lvl1pPr algn="r">
              <a:defRPr sz="1200"/>
            </a:lvl1pPr>
          </a:lstStyle>
          <a:p>
            <a:fld id="{75431E61-F304-4060-A71B-12EF89F2AB62}" type="datetimeFigureOut">
              <a:rPr lang="en-GB" smtClean="0"/>
              <a:t>25/10/2022</a:t>
            </a:fld>
            <a:endParaRPr lang="en-GB"/>
          </a:p>
        </p:txBody>
      </p:sp>
      <p:sp>
        <p:nvSpPr>
          <p:cNvPr id="4" name="Footer Placeholder 3">
            <a:extLst>
              <a:ext uri="{FF2B5EF4-FFF2-40B4-BE49-F238E27FC236}">
                <a16:creationId xmlns:a16="http://schemas.microsoft.com/office/drawing/2014/main" id="{67A7BD09-F700-4294-844B-B16BB42D4517}"/>
              </a:ext>
            </a:extLst>
          </p:cNvPr>
          <p:cNvSpPr>
            <a:spLocks noGrp="1"/>
          </p:cNvSpPr>
          <p:nvPr>
            <p:ph type="ftr" sz="quarter" idx="2"/>
          </p:nvPr>
        </p:nvSpPr>
        <p:spPr>
          <a:xfrm>
            <a:off x="1" y="8829676"/>
            <a:ext cx="3038475" cy="466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3BD03D2-9D32-4973-B2F2-CBB43172B8F0}"/>
              </a:ext>
            </a:extLst>
          </p:cNvPr>
          <p:cNvSpPr>
            <a:spLocks noGrp="1"/>
          </p:cNvSpPr>
          <p:nvPr>
            <p:ph type="sldNum" sz="quarter" idx="3"/>
          </p:nvPr>
        </p:nvSpPr>
        <p:spPr>
          <a:xfrm>
            <a:off x="3970339" y="8829676"/>
            <a:ext cx="3038475" cy="466725"/>
          </a:xfrm>
          <a:prstGeom prst="rect">
            <a:avLst/>
          </a:prstGeom>
        </p:spPr>
        <p:txBody>
          <a:bodyPr vert="horz" lIns="91440" tIns="45720" rIns="91440" bIns="45720" rtlCol="0" anchor="b"/>
          <a:lstStyle>
            <a:lvl1pPr algn="r">
              <a:defRPr sz="1200"/>
            </a:lvl1pPr>
          </a:lstStyle>
          <a:p>
            <a:fld id="{96F62D12-9E5E-493C-BE47-C6A094F24C03}" type="slidenum">
              <a:rPr lang="en-GB" smtClean="0"/>
              <a:t>‹#›</a:t>
            </a:fld>
            <a:endParaRPr lang="en-GB"/>
          </a:p>
        </p:txBody>
      </p:sp>
    </p:spTree>
    <p:extLst>
      <p:ext uri="{BB962C8B-B14F-4D97-AF65-F5344CB8AC3E}">
        <p14:creationId xmlns:p14="http://schemas.microsoft.com/office/powerpoint/2010/main" val="3837103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938" y="1"/>
            <a:ext cx="3037840" cy="466435"/>
          </a:xfrm>
          <a:prstGeom prst="rect">
            <a:avLst/>
          </a:prstGeom>
        </p:spPr>
        <p:txBody>
          <a:bodyPr vert="horz" lIns="91440" tIns="45720" rIns="91440" bIns="45720" rtlCol="0"/>
          <a:lstStyle>
            <a:lvl1pPr algn="r">
              <a:defRPr sz="1200"/>
            </a:lvl1pPr>
          </a:lstStyle>
          <a:p>
            <a:fld id="{FEB1C1C4-A2CA-4E67-A1F5-602634E2BCF5}" type="datetimeFigureOut">
              <a:rPr lang="en-GB" smtClean="0"/>
              <a:t>25/10/2022</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2C755DF9-41A9-4B2A-8603-E47104E21A85}" type="slidenum">
              <a:rPr lang="en-GB" smtClean="0"/>
              <a:t>‹#›</a:t>
            </a:fld>
            <a:endParaRPr lang="en-GB"/>
          </a:p>
        </p:txBody>
      </p:sp>
    </p:spTree>
    <p:extLst>
      <p:ext uri="{BB962C8B-B14F-4D97-AF65-F5344CB8AC3E}">
        <p14:creationId xmlns:p14="http://schemas.microsoft.com/office/powerpoint/2010/main" val="2875099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C755DF9-41A9-4B2A-8603-E47104E21A85}" type="slidenum">
              <a:rPr lang="en-GB" smtClean="0"/>
              <a:t>1</a:t>
            </a:fld>
            <a:endParaRPr lang="en-GB"/>
          </a:p>
        </p:txBody>
      </p:sp>
    </p:spTree>
    <p:extLst>
      <p:ext uri="{BB962C8B-B14F-4D97-AF65-F5344CB8AC3E}">
        <p14:creationId xmlns:p14="http://schemas.microsoft.com/office/powerpoint/2010/main" val="2534922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024934-070C-DA4D-AC21-0DC55BDEFACF}"/>
              </a:ext>
            </a:extLst>
          </p:cNvPr>
          <p:cNvSpPr/>
          <p:nvPr userDrawn="1"/>
        </p:nvSpPr>
        <p:spPr>
          <a:xfrm>
            <a:off x="10087429" y="319314"/>
            <a:ext cx="1266371" cy="928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r>
              <a:rPr lang="en-US"/>
              <a:t>Monday, 4th May 2020</a:t>
            </a:r>
            <a:endParaRPr lang="en-GB"/>
          </a:p>
        </p:txBody>
      </p:sp>
      <p:sp>
        <p:nvSpPr>
          <p:cNvPr id="5" name="Footer Placeholder 4"/>
          <p:cNvSpPr>
            <a:spLocks noGrp="1"/>
          </p:cNvSpPr>
          <p:nvPr>
            <p:ph type="ftr" sz="quarter" idx="11"/>
          </p:nvPr>
        </p:nvSpPr>
        <p:spPr/>
        <p:txBody>
          <a:bodyPr/>
          <a:lstStyle/>
          <a:p>
            <a:r>
              <a:rPr lang="en-US"/>
              <a:t>eSTEeM 16th Project Cohort Induction</a:t>
            </a:r>
            <a:endParaRPr lang="en-GB"/>
          </a:p>
        </p:txBody>
      </p:sp>
      <p:sp>
        <p:nvSpPr>
          <p:cNvPr id="6" name="Slide Number Placeholder 5"/>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1432869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Monday, 4th May 2020</a:t>
            </a:r>
            <a:endParaRPr lang="en-GB"/>
          </a:p>
        </p:txBody>
      </p:sp>
      <p:sp>
        <p:nvSpPr>
          <p:cNvPr id="5" name="Footer Placeholder 4"/>
          <p:cNvSpPr>
            <a:spLocks noGrp="1"/>
          </p:cNvSpPr>
          <p:nvPr>
            <p:ph type="ftr" sz="quarter" idx="11"/>
          </p:nvPr>
        </p:nvSpPr>
        <p:spPr/>
        <p:txBody>
          <a:bodyPr/>
          <a:lstStyle/>
          <a:p>
            <a:r>
              <a:rPr lang="en-US"/>
              <a:t>eSTEeM 16th Project Cohort Induction</a:t>
            </a:r>
            <a:endParaRPr lang="en-GB"/>
          </a:p>
        </p:txBody>
      </p:sp>
      <p:sp>
        <p:nvSpPr>
          <p:cNvPr id="6" name="Slide Number Placeholder 5"/>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142854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Monday, 4th May 2020</a:t>
            </a:r>
            <a:endParaRPr lang="en-GB"/>
          </a:p>
        </p:txBody>
      </p:sp>
      <p:sp>
        <p:nvSpPr>
          <p:cNvPr id="5" name="Footer Placeholder 4"/>
          <p:cNvSpPr>
            <a:spLocks noGrp="1"/>
          </p:cNvSpPr>
          <p:nvPr>
            <p:ph type="ftr" sz="quarter" idx="11"/>
          </p:nvPr>
        </p:nvSpPr>
        <p:spPr/>
        <p:txBody>
          <a:bodyPr/>
          <a:lstStyle/>
          <a:p>
            <a:r>
              <a:rPr lang="en-US"/>
              <a:t>eSTEeM 16th Project Cohort Induction</a:t>
            </a:r>
            <a:endParaRPr lang="en-GB"/>
          </a:p>
        </p:txBody>
      </p:sp>
      <p:sp>
        <p:nvSpPr>
          <p:cNvPr id="6" name="Slide Number Placeholder 5"/>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4269705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Monday, 4th May 2020</a:t>
            </a:r>
            <a:endParaRPr lang="en-GB"/>
          </a:p>
        </p:txBody>
      </p:sp>
      <p:sp>
        <p:nvSpPr>
          <p:cNvPr id="5" name="Footer Placeholder 4"/>
          <p:cNvSpPr>
            <a:spLocks noGrp="1"/>
          </p:cNvSpPr>
          <p:nvPr>
            <p:ph type="ftr" sz="quarter" idx="11"/>
          </p:nvPr>
        </p:nvSpPr>
        <p:spPr/>
        <p:txBody>
          <a:bodyPr/>
          <a:lstStyle/>
          <a:p>
            <a:r>
              <a:rPr lang="en-US"/>
              <a:t>eSTEeM 16th Project Cohort Induction</a:t>
            </a:r>
            <a:endParaRPr lang="en-GB"/>
          </a:p>
        </p:txBody>
      </p:sp>
      <p:sp>
        <p:nvSpPr>
          <p:cNvPr id="6" name="Slide Number Placeholder 5"/>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1790747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Monday, 4th May 2020</a:t>
            </a:r>
            <a:endParaRPr lang="en-GB"/>
          </a:p>
        </p:txBody>
      </p:sp>
      <p:sp>
        <p:nvSpPr>
          <p:cNvPr id="5" name="Footer Placeholder 4"/>
          <p:cNvSpPr>
            <a:spLocks noGrp="1"/>
          </p:cNvSpPr>
          <p:nvPr>
            <p:ph type="ftr" sz="quarter" idx="11"/>
          </p:nvPr>
        </p:nvSpPr>
        <p:spPr/>
        <p:txBody>
          <a:bodyPr/>
          <a:lstStyle/>
          <a:p>
            <a:r>
              <a:rPr lang="en-US"/>
              <a:t>eSTEeM 16th Project Cohort Induction</a:t>
            </a:r>
            <a:endParaRPr lang="en-GB"/>
          </a:p>
        </p:txBody>
      </p:sp>
      <p:sp>
        <p:nvSpPr>
          <p:cNvPr id="6" name="Slide Number Placeholder 5"/>
          <p:cNvSpPr>
            <a:spLocks noGrp="1"/>
          </p:cNvSpPr>
          <p:nvPr>
            <p:ph type="sldNum" sz="quarter" idx="12"/>
          </p:nvPr>
        </p:nvSpPr>
        <p:spPr/>
        <p:txBody>
          <a:bodyPr/>
          <a:lstStyle/>
          <a:p>
            <a:fld id="{341D4F6A-8D54-49B9-8B0E-EEA58E4D334B}" type="slidenum">
              <a:rPr lang="en-GB" smtClean="0"/>
              <a:t>‹#›</a:t>
            </a:fld>
            <a:endParaRPr lang="en-GB"/>
          </a:p>
        </p:txBody>
      </p:sp>
      <p:sp>
        <p:nvSpPr>
          <p:cNvPr id="7" name="Rectangle 6">
            <a:extLst>
              <a:ext uri="{FF2B5EF4-FFF2-40B4-BE49-F238E27FC236}">
                <a16:creationId xmlns:a16="http://schemas.microsoft.com/office/drawing/2014/main" id="{F62414B7-E694-DD45-8C62-70FE79ADDF1F}"/>
              </a:ext>
            </a:extLst>
          </p:cNvPr>
          <p:cNvSpPr/>
          <p:nvPr userDrawn="1"/>
        </p:nvSpPr>
        <p:spPr>
          <a:xfrm>
            <a:off x="10087429" y="319314"/>
            <a:ext cx="1266371" cy="928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35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endParaRPr lang="en-GB"/>
          </a:p>
        </p:txBody>
      </p:sp>
      <p:sp>
        <p:nvSpPr>
          <p:cNvPr id="3" name="Content Placeholder 2"/>
          <p:cNvSpPr>
            <a:spLocks noGrp="1"/>
          </p:cNvSpPr>
          <p:nvPr>
            <p:ph sz="half" idx="1"/>
          </p:nvPr>
        </p:nvSpPr>
        <p:spPr>
          <a:xfrm>
            <a:off x="838200" y="1368107"/>
            <a:ext cx="5181600" cy="4808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368107"/>
            <a:ext cx="5181600" cy="4808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t>Monday, 4th May 2020</a:t>
            </a:r>
            <a:endParaRPr lang="en-GB"/>
          </a:p>
        </p:txBody>
      </p:sp>
      <p:sp>
        <p:nvSpPr>
          <p:cNvPr id="6" name="Footer Placeholder 5"/>
          <p:cNvSpPr>
            <a:spLocks noGrp="1"/>
          </p:cNvSpPr>
          <p:nvPr>
            <p:ph type="ftr" sz="quarter" idx="11"/>
          </p:nvPr>
        </p:nvSpPr>
        <p:spPr/>
        <p:txBody>
          <a:bodyPr/>
          <a:lstStyle/>
          <a:p>
            <a:r>
              <a:rPr lang="en-US"/>
              <a:t>eSTEeM 16th Project Cohort Induction</a:t>
            </a:r>
            <a:endParaRPr lang="en-GB"/>
          </a:p>
        </p:txBody>
      </p:sp>
      <p:sp>
        <p:nvSpPr>
          <p:cNvPr id="7" name="Slide Number Placeholder 6"/>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114980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US"/>
              <a:t>Monday, 4th May 2020</a:t>
            </a:r>
            <a:endParaRPr lang="en-GB"/>
          </a:p>
        </p:txBody>
      </p:sp>
      <p:sp>
        <p:nvSpPr>
          <p:cNvPr id="8" name="Footer Placeholder 7"/>
          <p:cNvSpPr>
            <a:spLocks noGrp="1"/>
          </p:cNvSpPr>
          <p:nvPr>
            <p:ph type="ftr" sz="quarter" idx="11"/>
          </p:nvPr>
        </p:nvSpPr>
        <p:spPr/>
        <p:txBody>
          <a:bodyPr/>
          <a:lstStyle/>
          <a:p>
            <a:r>
              <a:rPr lang="en-US"/>
              <a:t>eSTEeM 16th Project Cohort Induction</a:t>
            </a:r>
            <a:endParaRPr lang="en-GB"/>
          </a:p>
        </p:txBody>
      </p:sp>
      <p:sp>
        <p:nvSpPr>
          <p:cNvPr id="9" name="Slide Number Placeholder 8"/>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1784158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Monday, 4th May 2020</a:t>
            </a:r>
            <a:endParaRPr lang="en-GB"/>
          </a:p>
        </p:txBody>
      </p:sp>
      <p:sp>
        <p:nvSpPr>
          <p:cNvPr id="4" name="Footer Placeholder 3"/>
          <p:cNvSpPr>
            <a:spLocks noGrp="1"/>
          </p:cNvSpPr>
          <p:nvPr>
            <p:ph type="ftr" sz="quarter" idx="11"/>
          </p:nvPr>
        </p:nvSpPr>
        <p:spPr/>
        <p:txBody>
          <a:bodyPr/>
          <a:lstStyle/>
          <a:p>
            <a:r>
              <a:rPr lang="en-US"/>
              <a:t>eSTEeM 16th Project Cohort Induction</a:t>
            </a:r>
            <a:endParaRPr lang="en-GB"/>
          </a:p>
        </p:txBody>
      </p:sp>
      <p:sp>
        <p:nvSpPr>
          <p:cNvPr id="5" name="Slide Number Placeholder 4"/>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2517539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Monday, 4th May 2020</a:t>
            </a:r>
            <a:endParaRPr lang="en-GB"/>
          </a:p>
        </p:txBody>
      </p:sp>
      <p:sp>
        <p:nvSpPr>
          <p:cNvPr id="3" name="Footer Placeholder 2"/>
          <p:cNvSpPr>
            <a:spLocks noGrp="1"/>
          </p:cNvSpPr>
          <p:nvPr>
            <p:ph type="ftr" sz="quarter" idx="11"/>
          </p:nvPr>
        </p:nvSpPr>
        <p:spPr/>
        <p:txBody>
          <a:bodyPr/>
          <a:lstStyle/>
          <a:p>
            <a:r>
              <a:rPr lang="en-US"/>
              <a:t>eSTEeM 16th Project Cohort Induction</a:t>
            </a:r>
            <a:endParaRPr lang="en-GB"/>
          </a:p>
        </p:txBody>
      </p:sp>
      <p:sp>
        <p:nvSpPr>
          <p:cNvPr id="4" name="Slide Number Placeholder 3"/>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2521443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Monday, 4th May 2020</a:t>
            </a:r>
            <a:endParaRPr lang="en-GB"/>
          </a:p>
        </p:txBody>
      </p:sp>
      <p:sp>
        <p:nvSpPr>
          <p:cNvPr id="6" name="Footer Placeholder 5"/>
          <p:cNvSpPr>
            <a:spLocks noGrp="1"/>
          </p:cNvSpPr>
          <p:nvPr>
            <p:ph type="ftr" sz="quarter" idx="11"/>
          </p:nvPr>
        </p:nvSpPr>
        <p:spPr/>
        <p:txBody>
          <a:bodyPr/>
          <a:lstStyle/>
          <a:p>
            <a:r>
              <a:rPr lang="en-US"/>
              <a:t>eSTEeM 16th Project Cohort Induction</a:t>
            </a:r>
            <a:endParaRPr lang="en-GB"/>
          </a:p>
        </p:txBody>
      </p:sp>
      <p:sp>
        <p:nvSpPr>
          <p:cNvPr id="7" name="Slide Number Placeholder 6"/>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1027989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Monday, 4th May 2020</a:t>
            </a:r>
            <a:endParaRPr lang="en-GB"/>
          </a:p>
        </p:txBody>
      </p:sp>
      <p:sp>
        <p:nvSpPr>
          <p:cNvPr id="6" name="Footer Placeholder 5"/>
          <p:cNvSpPr>
            <a:spLocks noGrp="1"/>
          </p:cNvSpPr>
          <p:nvPr>
            <p:ph type="ftr" sz="quarter" idx="11"/>
          </p:nvPr>
        </p:nvSpPr>
        <p:spPr/>
        <p:txBody>
          <a:bodyPr/>
          <a:lstStyle/>
          <a:p>
            <a:r>
              <a:rPr lang="en-US"/>
              <a:t>eSTEeM 16th Project Cohort Induction</a:t>
            </a:r>
            <a:endParaRPr lang="en-GB"/>
          </a:p>
        </p:txBody>
      </p:sp>
      <p:sp>
        <p:nvSpPr>
          <p:cNvPr id="7" name="Slide Number Placeholder 6"/>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325376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82359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351280"/>
            <a:ext cx="10515600" cy="48463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Monday, 4th May 2020</a:t>
            </a:r>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eSTEeM 16th Project Cohort Induction</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D4F6A-8D54-49B9-8B0E-EEA58E4D334B}" type="slidenum">
              <a:rPr lang="en-GB" smtClean="0"/>
              <a:t>‹#›</a:t>
            </a:fld>
            <a:endParaRPr lang="en-GB"/>
          </a:p>
        </p:txBody>
      </p:sp>
      <p:pic>
        <p:nvPicPr>
          <p:cNvPr id="7" name="Picture 2" descr="Image result for open university logo">
            <a:extLst>
              <a:ext uri="{FF2B5EF4-FFF2-40B4-BE49-F238E27FC236}">
                <a16:creationId xmlns:a16="http://schemas.microsoft.com/office/drawing/2014/main" id="{73F5A3A6-890C-3C44-8E85-866FAD5E91E9}"/>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119712" y="361703"/>
            <a:ext cx="1234088" cy="841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027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108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8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8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8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8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BC9E42-CF55-F942-9572-3ACDE7694071}"/>
              </a:ext>
            </a:extLst>
          </p:cNvPr>
          <p:cNvSpPr txBox="1"/>
          <p:nvPr/>
        </p:nvSpPr>
        <p:spPr>
          <a:xfrm>
            <a:off x="5285678" y="6646127"/>
            <a:ext cx="184731" cy="369332"/>
          </a:xfrm>
          <a:prstGeom prst="rect">
            <a:avLst/>
          </a:prstGeom>
          <a:noFill/>
        </p:spPr>
        <p:txBody>
          <a:bodyPr wrap="none" rtlCol="0">
            <a:spAutoFit/>
          </a:bodyPr>
          <a:lstStyle/>
          <a:p>
            <a:endParaRPr lang="en-US"/>
          </a:p>
        </p:txBody>
      </p:sp>
      <p:sp>
        <p:nvSpPr>
          <p:cNvPr id="3" name="Rectangle 1">
            <a:extLst>
              <a:ext uri="{FF2B5EF4-FFF2-40B4-BE49-F238E27FC236}">
                <a16:creationId xmlns:a16="http://schemas.microsoft.com/office/drawing/2014/main" id="{BF465D11-9EEB-4425-A721-333EF169DD5E}"/>
              </a:ext>
            </a:extLst>
          </p:cNvPr>
          <p:cNvSpPr>
            <a:spLocks noGrp="1" noChangeArrowheads="1"/>
          </p:cNvSpPr>
          <p:nvPr>
            <p:ph type="ctrTitle"/>
          </p:nvPr>
        </p:nvSpPr>
        <p:spPr bwMode="auto">
          <a:xfrm>
            <a:off x="289302" y="409314"/>
            <a:ext cx="7610360" cy="441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algn="l" eaLnBrk="0" fontAlgn="base" hangingPunct="0">
              <a:lnSpc>
                <a:spcPct val="100000"/>
              </a:lnSpc>
              <a:spcAft>
                <a:spcPct val="0"/>
              </a:spcAft>
            </a:pPr>
            <a:r>
              <a:rPr lang="en-GB" altLang="en-US" sz="2400" b="1" dirty="0">
                <a:solidFill>
                  <a:srgbClr val="FF6600"/>
                </a:solidFill>
                <a:latin typeface="Arial"/>
                <a:cs typeface="Arial"/>
              </a:rPr>
              <a:t>Decolonising Computing: Resources for Educators</a:t>
            </a:r>
            <a:br>
              <a:rPr lang="en-GB" altLang="en-US" sz="1800" b="1" dirty="0">
                <a:latin typeface="Arial" panose="020B0604020202020204" pitchFamily="34" charset="0"/>
                <a:cs typeface="Arial" panose="020B0604020202020204" pitchFamily="34" charset="0"/>
              </a:rPr>
            </a:br>
            <a:r>
              <a:rPr lang="en-GB" altLang="en-US" sz="2000" b="1" dirty="0">
                <a:solidFill>
                  <a:schemeClr val="tx1"/>
                </a:solidFill>
                <a:latin typeface="Arial"/>
                <a:cs typeface="Arial"/>
              </a:rPr>
              <a:t>Mustafa Ali with Ray Corrigan, Clem Herman, Magnus Ramage, Zoe Tompkins, &amp; Steve Walker</a:t>
            </a:r>
            <a:br>
              <a:rPr lang="en-GB" altLang="en-US" sz="1800" b="1" dirty="0">
                <a:latin typeface="Arial" panose="020B0604020202020204" pitchFamily="34" charset="0"/>
                <a:cs typeface="Arial" panose="020B0604020202020204" pitchFamily="34" charset="0"/>
              </a:rPr>
            </a:br>
            <a:br>
              <a:rPr lang="en-GB" altLang="en-US" sz="1800" b="1" dirty="0">
                <a:latin typeface="Arial"/>
                <a:cs typeface="Arial"/>
              </a:rPr>
            </a:br>
            <a:r>
              <a:rPr kumimoji="0" lang="en-GB" altLang="en-US" sz="1600" b="1" i="0" u="none" strike="noStrike" cap="none" normalizeH="0" baseline="0" dirty="0">
                <a:ln>
                  <a:noFill/>
                </a:ln>
                <a:solidFill>
                  <a:schemeClr val="tx1"/>
                </a:solidFill>
                <a:effectLst/>
                <a:latin typeface="Arial"/>
                <a:cs typeface="Arial"/>
              </a:rPr>
              <a:t>What we intend to do</a:t>
            </a:r>
          </a:p>
          <a:p>
            <a:pPr algn="l" eaLnBrk="0" fontAlgn="base" hangingPunct="0">
              <a:lnSpc>
                <a:spcPct val="100000"/>
              </a:lnSpc>
              <a:spcAft>
                <a:spcPct val="0"/>
              </a:spcAft>
            </a:pPr>
            <a:r>
              <a:rPr lang="en-GB" altLang="en-US" sz="1400" dirty="0">
                <a:solidFill>
                  <a:schemeClr val="tx1"/>
                </a:solidFill>
                <a:latin typeface="Arial"/>
                <a:ea typeface="Times New Roman" panose="02020603050405020304" pitchFamily="18" charset="0"/>
                <a:cs typeface="Arial"/>
              </a:rPr>
              <a:t>This project </a:t>
            </a:r>
            <a:r>
              <a:rPr kumimoji="0" lang="en-GB" altLang="en-US" sz="1400" b="0" i="0" u="none" strike="noStrike" cap="none" normalizeH="0" baseline="0" dirty="0">
                <a:ln>
                  <a:noFill/>
                </a:ln>
                <a:solidFill>
                  <a:schemeClr val="tx1"/>
                </a:solidFill>
                <a:effectLst/>
                <a:latin typeface="Arial"/>
                <a:ea typeface="Times New Roman" panose="02020603050405020304" pitchFamily="18" charset="0"/>
                <a:cs typeface="Arial"/>
              </a:rPr>
              <a:t>complement</a:t>
            </a:r>
            <a:r>
              <a:rPr kumimoji="0" lang="en-GB" altLang="en-US" sz="1400" b="0" i="0" u="none" strike="noStrike" cap="none" normalizeH="0" dirty="0">
                <a:ln>
                  <a:noFill/>
                </a:ln>
                <a:solidFill>
                  <a:schemeClr val="tx1"/>
                </a:solidFill>
                <a:effectLst/>
                <a:latin typeface="Arial"/>
                <a:ea typeface="Times New Roman" panose="02020603050405020304" pitchFamily="18" charset="0"/>
                <a:cs typeface="Arial"/>
              </a:rPr>
              <a:t>s</a:t>
            </a:r>
            <a:r>
              <a:rPr kumimoji="0" lang="en-GB" altLang="en-US" sz="1400" b="0" i="0" u="none" strike="noStrike" cap="none" normalizeH="0" baseline="0" dirty="0">
                <a:ln>
                  <a:noFill/>
                </a:ln>
                <a:solidFill>
                  <a:schemeClr val="tx1"/>
                </a:solidFill>
                <a:effectLst/>
                <a:latin typeface="Arial"/>
                <a:ea typeface="Times New Roman" panose="02020603050405020304" pitchFamily="18" charset="0"/>
                <a:cs typeface="Arial"/>
              </a:rPr>
              <a:t> the </a:t>
            </a:r>
            <a:r>
              <a:rPr lang="en-GB" altLang="en-US" sz="1400" dirty="0">
                <a:solidFill>
                  <a:schemeClr val="tx1"/>
                </a:solidFill>
                <a:latin typeface="Arial"/>
                <a:ea typeface="Times New Roman" panose="02020603050405020304" pitchFamily="18" charset="0"/>
                <a:cs typeface="Arial"/>
              </a:rPr>
              <a:t>OU’s</a:t>
            </a:r>
            <a:r>
              <a:rPr kumimoji="0" lang="en-GB" altLang="en-US" sz="1400" b="0" i="0" u="none" strike="noStrike" cap="none" normalizeH="0" baseline="0" dirty="0">
                <a:ln>
                  <a:noFill/>
                </a:ln>
                <a:solidFill>
                  <a:schemeClr val="tx1"/>
                </a:solidFill>
                <a:effectLst/>
                <a:latin typeface="Arial"/>
                <a:ea typeface="Times New Roman" panose="02020603050405020304" pitchFamily="18" charset="0"/>
                <a:cs typeface="Arial"/>
              </a:rPr>
              <a:t> Decolonising the Curriculum initiative </a:t>
            </a:r>
            <a:r>
              <a:rPr lang="en-GB" altLang="en-US" sz="1400" dirty="0">
                <a:solidFill>
                  <a:schemeClr val="tx1"/>
                </a:solidFill>
                <a:latin typeface="Arial"/>
                <a:ea typeface="Times New Roman" panose="02020603050405020304" pitchFamily="18" charset="0"/>
                <a:cs typeface="Arial"/>
              </a:rPr>
              <a:t>with a roadmap</a:t>
            </a:r>
            <a:r>
              <a:rPr kumimoji="0" lang="en-GB" altLang="en-US" sz="1400" b="0" i="0" u="none" strike="noStrike" cap="none" normalizeH="0" baseline="0" dirty="0">
                <a:ln>
                  <a:noFill/>
                </a:ln>
                <a:solidFill>
                  <a:schemeClr val="tx1"/>
                </a:solidFill>
                <a:effectLst/>
                <a:latin typeface="Arial"/>
                <a:ea typeface="Times New Roman" panose="02020603050405020304" pitchFamily="18" charset="0"/>
                <a:cs typeface="Arial"/>
              </a:rPr>
              <a:t> for what computing could – and arguably </a:t>
            </a:r>
            <a:r>
              <a:rPr kumimoji="0" lang="en-GB" altLang="en-US" sz="1400" b="0" i="1" u="none" strike="noStrike" cap="none" normalizeH="0" baseline="0" dirty="0">
                <a:ln>
                  <a:noFill/>
                </a:ln>
                <a:solidFill>
                  <a:schemeClr val="tx1"/>
                </a:solidFill>
                <a:effectLst/>
                <a:latin typeface="Arial"/>
                <a:ea typeface="Times New Roman" panose="02020603050405020304" pitchFamily="18" charset="0"/>
                <a:cs typeface="Arial"/>
              </a:rPr>
              <a:t>should</a:t>
            </a:r>
            <a:r>
              <a:rPr kumimoji="0" lang="en-GB" altLang="en-US" sz="1400" b="0" i="0" u="none" strike="noStrike" cap="none" normalizeH="0" baseline="0" dirty="0">
                <a:ln>
                  <a:noFill/>
                </a:ln>
                <a:solidFill>
                  <a:schemeClr val="tx1"/>
                </a:solidFill>
                <a:effectLst/>
                <a:latin typeface="Arial"/>
                <a:ea typeface="Times New Roman" panose="02020603050405020304" pitchFamily="18" charset="0"/>
                <a:cs typeface="Arial"/>
              </a:rPr>
              <a:t> – mean for computing educators. Critical race theory and decolonial thought are used to interrogate our curriculum’s content and pedagogy with a view to re-orienting our teaching.</a:t>
            </a:r>
            <a:br>
              <a:rPr lang="en-GB" altLang="en-US" sz="1400" i="0" u="none" strike="noStrike" cap="none" normalizeH="0" baseline="0" dirty="0">
                <a:ln>
                  <a:noFill/>
                </a:ln>
                <a:effectLst/>
                <a:latin typeface="Arial" panose="020B0604020202020204" pitchFamily="34" charset="0"/>
                <a:cs typeface="Arial" panose="020B0604020202020204" pitchFamily="34" charset="0"/>
              </a:rPr>
            </a:br>
            <a:br>
              <a:rPr lang="en-GB" altLang="en-US" sz="1600" b="1" dirty="0">
                <a:latin typeface="Arial"/>
                <a:cs typeface="Arial"/>
              </a:rPr>
            </a:br>
            <a:r>
              <a:rPr kumimoji="0" lang="en-GB" altLang="en-US" sz="1600" b="1" i="0" u="none" strike="noStrike" cap="none" normalizeH="0" baseline="0" dirty="0">
                <a:ln>
                  <a:noFill/>
                </a:ln>
                <a:solidFill>
                  <a:schemeClr val="tx1"/>
                </a:solidFill>
                <a:effectLst/>
                <a:latin typeface="Arial"/>
                <a:cs typeface="Arial"/>
              </a:rPr>
              <a:t>How we are doing it</a:t>
            </a:r>
            <a:br>
              <a:rPr lang="en-GB" altLang="en-US" sz="1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br>
            <a:r>
              <a:rPr kumimoji="0" lang="en-GB" altLang="en-US" sz="1400" b="0" i="0" u="none" strike="noStrike" cap="none" normalizeH="0" baseline="0" dirty="0">
                <a:ln>
                  <a:noFill/>
                </a:ln>
                <a:solidFill>
                  <a:schemeClr val="tx1"/>
                </a:solidFill>
                <a:effectLst/>
                <a:latin typeface="Arial"/>
                <a:ea typeface="Times New Roman" panose="02020603050405020304" pitchFamily="18" charset="0"/>
                <a:cs typeface="Arial"/>
              </a:rPr>
              <a:t>We</a:t>
            </a:r>
            <a:r>
              <a:rPr lang="en-GB" altLang="en-US" sz="1400" dirty="0">
                <a:solidFill>
                  <a:schemeClr val="tx1"/>
                </a:solidFill>
                <a:latin typeface="Arial"/>
                <a:ea typeface="Times New Roman" panose="02020603050405020304" pitchFamily="18" charset="0"/>
                <a:cs typeface="Arial"/>
              </a:rPr>
              <a:t> are developing </a:t>
            </a:r>
            <a:r>
              <a:rPr kumimoji="0" lang="en-GB" altLang="en-US" sz="1400" b="0" i="0" u="none" strike="noStrike" cap="none" normalizeH="0" baseline="0" dirty="0">
                <a:ln>
                  <a:noFill/>
                </a:ln>
                <a:solidFill>
                  <a:schemeClr val="tx1"/>
                </a:solidFill>
                <a:effectLst/>
                <a:latin typeface="Arial"/>
                <a:ea typeface="Times New Roman" panose="02020603050405020304" pitchFamily="18" charset="0"/>
                <a:cs typeface="Arial"/>
              </a:rPr>
              <a:t>criteria and methods for this work, which we are refining through consultation with module chairs, ALs, external experts and students. We have conducted a student survey to gather views on colonialism and computing. We will share o</a:t>
            </a:r>
            <a:r>
              <a:rPr lang="en-GB" altLang="en-US" sz="1400" dirty="0">
                <a:solidFill>
                  <a:schemeClr val="tx1"/>
                </a:solidFill>
                <a:latin typeface="Arial"/>
                <a:ea typeface="Times New Roman" panose="02020603050405020304" pitchFamily="18" charset="0"/>
                <a:cs typeface="Arial"/>
              </a:rPr>
              <a:t>ur </a:t>
            </a:r>
            <a:r>
              <a:rPr kumimoji="0" lang="en-GB" altLang="en-US" sz="1400" b="0" i="0" u="none" strike="noStrike" cap="none" normalizeH="0" baseline="0" dirty="0">
                <a:ln>
                  <a:noFill/>
                </a:ln>
                <a:solidFill>
                  <a:schemeClr val="tx1"/>
                </a:solidFill>
                <a:effectLst/>
                <a:latin typeface="Arial"/>
                <a:ea typeface="Times New Roman" panose="02020603050405020304" pitchFamily="18" charset="0"/>
                <a:cs typeface="Arial"/>
              </a:rPr>
              <a:t>criteria and methods in the School to explore implications for our curriculum. Project outcomes are being disseminated internally and externally through reports, seminars </a:t>
            </a:r>
            <a:r>
              <a:rPr lang="en-GB" altLang="en-US" sz="1400" dirty="0">
                <a:solidFill>
                  <a:schemeClr val="tx1"/>
                </a:solidFill>
                <a:latin typeface="Arial"/>
                <a:ea typeface="Times New Roman" panose="02020603050405020304" pitchFamily="18" charset="0"/>
                <a:cs typeface="Arial"/>
              </a:rPr>
              <a:t>and</a:t>
            </a:r>
            <a:r>
              <a:rPr kumimoji="0" lang="en-GB" altLang="en-US" sz="1400" b="0" i="0" u="none" strike="noStrike" cap="none" normalizeH="0" baseline="0" dirty="0">
                <a:ln>
                  <a:noFill/>
                </a:ln>
                <a:solidFill>
                  <a:schemeClr val="tx1"/>
                </a:solidFill>
                <a:effectLst/>
                <a:latin typeface="Arial"/>
                <a:ea typeface="Times New Roman" panose="02020603050405020304" pitchFamily="18" charset="0"/>
                <a:cs typeface="Arial"/>
              </a:rPr>
              <a:t> conference presentations.</a:t>
            </a:r>
            <a:br>
              <a:rPr lang="en-GB" altLang="en-US" sz="1600" b="1" dirty="0">
                <a:latin typeface="Arial"/>
                <a:cs typeface="Arial"/>
              </a:rPr>
            </a:br>
            <a:endParaRPr lang="en-GB" altLang="en-US" sz="1400" b="0" i="0" u="none" strike="noStrike" cap="none" normalizeH="0" baseline="0" dirty="0">
              <a:ln>
                <a:noFill/>
              </a:ln>
              <a:solidFill>
                <a:schemeClr val="tx1"/>
              </a:solidFill>
              <a:effectLst/>
              <a:latin typeface="Arial" panose="020B0604020202020204" pitchFamily="34" charset="0"/>
              <a:cs typeface="Arial"/>
            </a:endParaRPr>
          </a:p>
        </p:txBody>
      </p:sp>
      <p:pic>
        <p:nvPicPr>
          <p:cNvPr id="4" name="Picture 3">
            <a:extLst>
              <a:ext uri="{FF2B5EF4-FFF2-40B4-BE49-F238E27FC236}">
                <a16:creationId xmlns:a16="http://schemas.microsoft.com/office/drawing/2014/main" id="{6F0355B4-B561-421A-8E06-D2A49AF4379C}"/>
              </a:ext>
            </a:extLst>
          </p:cNvPr>
          <p:cNvPicPr>
            <a:picLocks noChangeAspect="1"/>
          </p:cNvPicPr>
          <p:nvPr/>
        </p:nvPicPr>
        <p:blipFill>
          <a:blip r:embed="rId4"/>
          <a:stretch>
            <a:fillRect/>
          </a:stretch>
        </p:blipFill>
        <p:spPr>
          <a:xfrm>
            <a:off x="10297502" y="312158"/>
            <a:ext cx="1605196" cy="1100470"/>
          </a:xfrm>
          <a:prstGeom prst="rect">
            <a:avLst/>
          </a:prstGeom>
        </p:spPr>
      </p:pic>
      <p:pic>
        <p:nvPicPr>
          <p:cNvPr id="8" name="Picture 7">
            <a:extLst>
              <a:ext uri="{FF2B5EF4-FFF2-40B4-BE49-F238E27FC236}">
                <a16:creationId xmlns:a16="http://schemas.microsoft.com/office/drawing/2014/main" id="{B246E7F0-9E49-4431-8EB9-672D860D99B5}"/>
              </a:ext>
            </a:extLst>
          </p:cNvPr>
          <p:cNvPicPr>
            <a:picLocks noChangeAspect="1"/>
          </p:cNvPicPr>
          <p:nvPr/>
        </p:nvPicPr>
        <p:blipFill>
          <a:blip r:embed="rId5"/>
          <a:stretch>
            <a:fillRect/>
          </a:stretch>
        </p:blipFill>
        <p:spPr>
          <a:xfrm>
            <a:off x="403219" y="5673617"/>
            <a:ext cx="2856161" cy="873900"/>
          </a:xfrm>
          <a:prstGeom prst="rect">
            <a:avLst/>
          </a:prstGeom>
        </p:spPr>
      </p:pic>
      <p:pic>
        <p:nvPicPr>
          <p:cNvPr id="5" name="Picture 4">
            <a:extLst>
              <a:ext uri="{FF2B5EF4-FFF2-40B4-BE49-F238E27FC236}">
                <a16:creationId xmlns:a16="http://schemas.microsoft.com/office/drawing/2014/main" id="{433DAB57-AEA5-4142-A970-3CAC5B24223E}"/>
              </a:ext>
            </a:extLst>
          </p:cNvPr>
          <p:cNvPicPr>
            <a:picLocks noChangeAspect="1"/>
          </p:cNvPicPr>
          <p:nvPr/>
        </p:nvPicPr>
        <p:blipFill>
          <a:blip r:embed="rId6"/>
          <a:stretch>
            <a:fillRect/>
          </a:stretch>
        </p:blipFill>
        <p:spPr>
          <a:xfrm>
            <a:off x="4109619" y="4619134"/>
            <a:ext cx="3520416" cy="1984664"/>
          </a:xfrm>
          <a:prstGeom prst="rect">
            <a:avLst/>
          </a:prstGeom>
        </p:spPr>
      </p:pic>
      <p:sp>
        <p:nvSpPr>
          <p:cNvPr id="7" name="TextBox 6">
            <a:extLst>
              <a:ext uri="{FF2B5EF4-FFF2-40B4-BE49-F238E27FC236}">
                <a16:creationId xmlns:a16="http://schemas.microsoft.com/office/drawing/2014/main" id="{769A3285-5640-45EE-B718-86B5F61576D6}"/>
              </a:ext>
            </a:extLst>
          </p:cNvPr>
          <p:cNvSpPr txBox="1"/>
          <p:nvPr/>
        </p:nvSpPr>
        <p:spPr>
          <a:xfrm>
            <a:off x="8076027" y="4451548"/>
            <a:ext cx="3955627" cy="2092881"/>
          </a:xfrm>
          <a:prstGeom prst="rect">
            <a:avLst/>
          </a:prstGeom>
          <a:noFill/>
        </p:spPr>
        <p:txBody>
          <a:bodyPr wrap="square" rtlCol="0">
            <a:spAutoFit/>
          </a:bodyPr>
          <a:lstStyle/>
          <a:p>
            <a:r>
              <a:rPr kumimoji="0" lang="en-GB" altLang="en-US" sz="1600" b="1" i="0" u="none" strike="noStrike" kern="1200" cap="none" spc="0" normalizeH="0" baseline="0" noProof="0" dirty="0">
                <a:ln>
                  <a:noFill/>
                </a:ln>
                <a:solidFill>
                  <a:prstClr val="black"/>
                </a:solidFill>
                <a:effectLst/>
                <a:uLnTx/>
                <a:uFillTx/>
                <a:latin typeface="Arial"/>
                <a:ea typeface="+mj-ea"/>
                <a:cs typeface="Arial"/>
              </a:rPr>
              <a:t>What we expect to find/achieve/develop</a:t>
            </a:r>
            <a:br>
              <a:rPr kumimoji="0" lang="en-GB" altLang="en-US" sz="14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en-GB" altLang="en-US"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We are documenting our substantive findings about what decolonisation means in the computing curriculum and possible implications for curriculum and teaching methods, to inform next steps in decolonising both our own curriculum and the computing curriculum more widely.</a:t>
            </a:r>
            <a:endParaRPr lang="en-GB" dirty="0"/>
          </a:p>
        </p:txBody>
      </p:sp>
      <p:pic>
        <p:nvPicPr>
          <p:cNvPr id="9" name="Picture 8">
            <a:extLst>
              <a:ext uri="{FF2B5EF4-FFF2-40B4-BE49-F238E27FC236}">
                <a16:creationId xmlns:a16="http://schemas.microsoft.com/office/drawing/2014/main" id="{940CA8E7-4F8A-4C76-8C9D-A9675C196308}"/>
              </a:ext>
            </a:extLst>
          </p:cNvPr>
          <p:cNvPicPr>
            <a:picLocks noChangeAspect="1"/>
          </p:cNvPicPr>
          <p:nvPr/>
        </p:nvPicPr>
        <p:blipFill>
          <a:blip r:embed="rId7"/>
          <a:stretch>
            <a:fillRect/>
          </a:stretch>
        </p:blipFill>
        <p:spPr>
          <a:xfrm>
            <a:off x="8102515" y="1507411"/>
            <a:ext cx="3696486" cy="2912760"/>
          </a:xfrm>
          <a:prstGeom prst="rect">
            <a:avLst/>
          </a:prstGeom>
        </p:spPr>
      </p:pic>
      <p:sp>
        <p:nvSpPr>
          <p:cNvPr id="10" name="TextBox 9">
            <a:extLst>
              <a:ext uri="{FF2B5EF4-FFF2-40B4-BE49-F238E27FC236}">
                <a16:creationId xmlns:a16="http://schemas.microsoft.com/office/drawing/2014/main" id="{5AC813C8-8181-41CE-96AB-C2DEAC956F0E}"/>
              </a:ext>
            </a:extLst>
          </p:cNvPr>
          <p:cNvSpPr txBox="1"/>
          <p:nvPr/>
        </p:nvSpPr>
        <p:spPr>
          <a:xfrm>
            <a:off x="295004" y="5077941"/>
            <a:ext cx="3796642" cy="338554"/>
          </a:xfrm>
          <a:prstGeom prst="rect">
            <a:avLst/>
          </a:prstGeom>
          <a:noFill/>
        </p:spPr>
        <p:txBody>
          <a:bodyPr wrap="square" rtlCol="0">
            <a:spAutoFit/>
          </a:bodyPr>
          <a:lstStyle/>
          <a:p>
            <a:r>
              <a:rPr kumimoji="0" lang="en-GB" altLang="en-US" sz="1600" i="0" u="none" strike="noStrike" kern="1200" cap="none" spc="0" normalizeH="0" baseline="0" noProof="0" dirty="0">
                <a:ln>
                  <a:noFill/>
                </a:ln>
                <a:solidFill>
                  <a:prstClr val="black"/>
                </a:solidFill>
                <a:effectLst/>
                <a:uLnTx/>
                <a:uFillTx/>
                <a:latin typeface="Arial"/>
                <a:ea typeface="+mj-ea"/>
                <a:cs typeface="Arial"/>
              </a:rPr>
              <a:t>Twitter: @OU_CritInfo</a:t>
            </a:r>
            <a:endParaRPr lang="en-GB" dirty="0"/>
          </a:p>
        </p:txBody>
      </p:sp>
    </p:spTree>
    <p:custDataLst>
      <p:tags r:id="rId1"/>
    </p:custDataLst>
    <p:extLst>
      <p:ext uri="{BB962C8B-B14F-4D97-AF65-F5344CB8AC3E}">
        <p14:creationId xmlns:p14="http://schemas.microsoft.com/office/powerpoint/2010/main" val="4385722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PRESENTATIONINFO" val="{&quot;DocumentId&quot;:&quot;29ad3a3ebe5e404357d4ecaf534720f0&quot;,&quot;LanguageCode&quot;:&quot;en-US&quot;,&quot;SlideGuids&quot;:[&quot;c9357629-6185-4467-a39f-3b7c432b5c10&quot;,&quot;a4878e81-4d15-4d43-9531-39680c84ecfd&quot;,&quot;f5b398ea-cf7c-4b3e-8177-824a4a8ab1cf&quot;,&quot;c49b6e99-fa39-4211-a779-fc7790e6eed6&quot;,&quot;dd196faf-b12c-483b-aa38-b2c4502e2f6b&quot;,&quot;18aba1ed-efdf-4f22-8d7a-ad6c440525cb&quot;,&quot;7158b587-1b31-406f-8257-87dc7fa3f787&quot;,&quot;05797c85-1add-41f0-b160-1fadf135e4cf&quot;,&quot;adaa4fae-b221-436f-8dba-057a16a6d2e7&quot;,&quot;e72066f0-097a-49a3-a904-6929ad9723e8&quot;,&quot;34c97da7-b5dc-453c-a409-7a366c37ccaf&quot;,&quot;6cc20db3-ea89-47d1-a321-ca87e78ad727&quot;,&quot;6538ee61-a74c-46f4-87b8-1761415f06fa&quot;],&quot;TimeStamp&quot;:&quot;2018-10-04T22:54:38.6356615+01:00&quot;}"/>
</p:tagLst>
</file>

<file path=ppt/tags/tag2.xml><?xml version="1.0" encoding="utf-8"?>
<p:tagLst xmlns:a="http://schemas.openxmlformats.org/drawingml/2006/main" xmlns:r="http://schemas.openxmlformats.org/officeDocument/2006/relationships" xmlns:p="http://schemas.openxmlformats.org/presentationml/2006/main">
  <p:tag name="__MICROSOFT_TRANSLATOR_CLM_SLIDEINFO" val="{&quot;Guid&quot;:&quot;c9357629-6185-4467-a39f-3b7c432b5c10&quot;,&quot;TimeStamp&quot;:&quot;2018-10-04T22:54:38.5658229+01:00&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0D860C30E67C40AF7A91E21E021BB9" ma:contentTypeVersion="9" ma:contentTypeDescription="Create a new document." ma:contentTypeScope="" ma:versionID="dd0e0bf130285efb0e6673f4244680ae">
  <xsd:schema xmlns:xsd="http://www.w3.org/2001/XMLSchema" xmlns:xs="http://www.w3.org/2001/XMLSchema" xmlns:p="http://schemas.microsoft.com/office/2006/metadata/properties" xmlns:ns2="782c660f-b59d-442a-bebc-287a954b0809" targetNamespace="http://schemas.microsoft.com/office/2006/metadata/properties" ma:root="true" ma:fieldsID="f964d486d636322060378c83e8349115" ns2:_="">
    <xsd:import namespace="782c660f-b59d-442a-bebc-287a954b080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2c660f-b59d-442a-bebc-287a954b08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AD906C-F125-41BE-8243-797FE93C1853}">
  <ds:schemaRefs>
    <ds:schemaRef ds:uri="http://schemas.microsoft.com/sharepoint/v3/contenttype/forms"/>
  </ds:schemaRefs>
</ds:datastoreItem>
</file>

<file path=customXml/itemProps2.xml><?xml version="1.0" encoding="utf-8"?>
<ds:datastoreItem xmlns:ds="http://schemas.openxmlformats.org/officeDocument/2006/customXml" ds:itemID="{A500A22D-81C2-46F8-B30B-A0A375608796}">
  <ds:schemaRefs>
    <ds:schemaRef ds:uri="782c660f-b59d-442a-bebc-287a954b08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0A5C39C-83B2-4DF1-BD9A-49DB66ABE5A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52</TotalTime>
  <Words>221</Words>
  <Application>Microsoft Office PowerPoint</Application>
  <PresentationFormat>Widescreen</PresentationFormat>
  <Paragraphs>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Decolonising Computing: Resources for Educators Mustafa Ali with Ray Corrigan, Clem Herman, Magnus Ramage, Zoe Tompkins, &amp; Steve Walker  What we intend to do This project complements the OU’s Decolonising the Curriculum initiative with a roadmap for what computing could – and arguably should – mean for computing educators. Critical race theory and decolonial thought are used to interrogate our curriculum’s content and pedagogy with a view to re-orienting our teaching.  How we are doing it We are developing criteria and methods for this work, which we are refining through consultation with module chairs, ALs, external experts and students. We have conducted a student survey to gather views on colonialism and computing. We will share our criteria and methods in the School to explore implications for our curriculum. Project outcomes are being disseminated internally and externally through reports, seminars and conference presentations.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Embedding and sustaining inclusive STEM practices</dc:title>
  <dc:creator>Trevor Collins</dc:creator>
  <cp:lastModifiedBy>Diane.Ford</cp:lastModifiedBy>
  <cp:revision>10</cp:revision>
  <cp:lastPrinted>2018-10-16T09:27:54Z</cp:lastPrinted>
  <dcterms:created xsi:type="dcterms:W3CDTF">2017-05-06T04:58:44Z</dcterms:created>
  <dcterms:modified xsi:type="dcterms:W3CDTF">2022-10-25T14:51:56Z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0x010100100D860C30E67C40AF7A91E21E021BB9</vt:lpwstr>
  </property>
</Properties>
</file>