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7"/>
  </p:notesMasterIdLst>
  <p:handoutMasterIdLst>
    <p:handoutMasterId r:id="rId28"/>
  </p:handoutMasterIdLst>
  <p:sldIdLst>
    <p:sldId id="326" r:id="rId9"/>
    <p:sldId id="319" r:id="rId10"/>
    <p:sldId id="332" r:id="rId11"/>
    <p:sldId id="265" r:id="rId12"/>
    <p:sldId id="333" r:id="rId13"/>
    <p:sldId id="329" r:id="rId14"/>
    <p:sldId id="320" r:id="rId15"/>
    <p:sldId id="324" r:id="rId16"/>
    <p:sldId id="334" r:id="rId17"/>
    <p:sldId id="338" r:id="rId18"/>
    <p:sldId id="339" r:id="rId19"/>
    <p:sldId id="337" r:id="rId20"/>
    <p:sldId id="323" r:id="rId21"/>
    <p:sldId id="325" r:id="rId22"/>
    <p:sldId id="327" r:id="rId23"/>
    <p:sldId id="330" r:id="rId24"/>
    <p:sldId id="331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CE43B8-481E-4FC8-9ED6-807D53F26CB1}">
          <p14:sldIdLst>
            <p14:sldId id="326"/>
            <p14:sldId id="319"/>
            <p14:sldId id="332"/>
            <p14:sldId id="265"/>
            <p14:sldId id="333"/>
            <p14:sldId id="329"/>
            <p14:sldId id="320"/>
          </p14:sldIdLst>
        </p14:section>
        <p14:section name="Untitled Section" id="{4B6AD62C-09AA-4EF7-993B-FA697D4D188B}">
          <p14:sldIdLst>
            <p14:sldId id="324"/>
            <p14:sldId id="334"/>
            <p14:sldId id="338"/>
            <p14:sldId id="339"/>
            <p14:sldId id="337"/>
            <p14:sldId id="323"/>
            <p14:sldId id="325"/>
            <p14:sldId id="327"/>
            <p14:sldId id="330"/>
            <p14:sldId id="33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F3"/>
    <a:srgbClr val="FF8A77"/>
    <a:srgbClr val="FFFEED"/>
    <a:srgbClr val="FFF488"/>
    <a:srgbClr val="FFF3FD"/>
    <a:srgbClr val="E8FFF7"/>
    <a:srgbClr val="FFB4FF"/>
    <a:srgbClr val="060645"/>
    <a:srgbClr val="7DFFD3"/>
    <a:srgbClr val="E6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66" autoAdjust="0"/>
  </p:normalViewPr>
  <p:slideViewPr>
    <p:cSldViewPr snapToGrid="0" snapToObjects="1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FE4-2A89-2C48-B077-AF8EE4693F3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80B4-3417-B74B-BDCD-C7836226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sim@open.ac.uk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nigel.gibson@open.ac.u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kate.sim@open.ac.uk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nigel.gibson@open.ac.uk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828ED38-053B-074D-A6A5-1C9374EA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1F544-4F91-82A6-00C9-2CD07BD90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2C2B24-B59D-4045-B95F-60BA9A01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B87BCE-4110-4945-8965-86EF471BD5C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EC8079-8BCF-9E9A-455F-1A5CAC815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985385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E5E9D17-411D-CACE-6EE7-57DAEF36B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985385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18EF7DC-1E5C-B9D3-A788-F0B8F2A68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1454727"/>
            <a:ext cx="10398195" cy="425495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lang="en-GB" sz="1500" b="0" i="0" kern="1200" dirty="0" smtClean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algn="l" defTabSz="914400" rtl="0" eaLnBrk="1" latinLnBrk="0" hangingPunct="1">
              <a:spcBef>
                <a:spcPts val="300"/>
              </a:spcBef>
              <a:spcAft>
                <a:spcPts val="300"/>
              </a:spcAft>
              <a:defRPr lang="en-GB" sz="1500" b="0" i="0" kern="1200" dirty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  <a:p>
            <a:pPr lvl="1"/>
            <a:r>
              <a:rPr lang="en-GB" dirty="0"/>
              <a:t>Sub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86181-7C71-E362-374D-D81E521D3D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D0C3721D-6354-0D00-0D29-E1A27C93E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65AC2-DB77-DCDB-808B-BF51C9FFA89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A903AE-E2D6-5F9D-50A4-1473F9218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01E99E-260A-2E00-5A10-B640DA7C8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6DAC74-8EE3-1746-99BA-A5E8DA7424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626BEB0-893F-DB77-7783-7CC66EADF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34433D2-285A-2138-B801-9350BFC7DF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C5214-C8B5-BB5C-400E-6D335A90D8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8C2F145-D295-DD87-F65F-5B20EF1499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7C453FF-E315-37FD-0D9E-C09E04B1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F9FC77-DF8B-FDB1-2221-949F35B1E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2515635-1F1A-5EC5-9397-A7584981B6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9EE6-532E-7816-0325-42D8941AE6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Pink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AEB22FC-8717-3ACD-B1AA-0DDD82CD2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74F5EC-4A0A-EE9E-CEEC-0C8B1DEDD4A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EC74F6E-3E12-4CC9-3CF9-A0A016ADF3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AC45FAB-EC84-4094-4E00-5D39E06D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71CCC8-8887-2D6D-F859-840625714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3C70281-93BC-78B1-39A7-6A9CC9422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913BF3-8DA6-86CE-9297-CF7440C214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6994FB5-5FB6-3649-0B5C-0DE7371587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80BC2B6-2F32-2B89-2F65-DEDFE06C5F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F834E28-71E5-8B57-FCC7-46E2FEE233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984B553-0CF7-BBE3-8247-C11CDDCFA7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1AC7231-C3AA-8DB0-7055-96197A3F30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66997-B6CA-C429-0D2C-74E70FBC7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1E32E92A-D60B-13B9-30ED-6BA5F1EDC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09E5BE0-09DA-15C3-2ADE-E1DB04ED1C1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A34D264-D08C-0201-6BF1-636745F054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30135D4-803B-4DF5-9DDF-8CFC64C30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9476F1-805D-12F6-C40A-921E21A365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B542CF-469A-BF23-4EF9-B73FE940A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7EF676-AF43-70E8-FB03-904CA94EC6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31A30F3-E0AB-4333-FC27-1CA81121A4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6F3B42-12FA-AB16-C752-2D3AA399C5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CBCFE3C-98F5-4CBE-B476-7DA12DB92E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BBEC787-2362-ECDC-D4F9-5B3386B217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316AE4E-85A5-6332-E3F9-F94D352860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E81DC-D1F7-D057-AEF0-4BBDAFA30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476FB-66DB-BF8D-9A2F-40F1014594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425" y="5870102"/>
            <a:ext cx="285789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C107E3E2-7CA3-497F-C4E8-4ECE3460E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5BD7FBF3-7226-2149-BBD3-098185173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consequat.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0CDFCC4E-7800-CD8E-7918-FDBF10EDE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4CE98-E3B1-6061-EDE1-1BE86846C7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3273484-F508-2B81-CCEE-DC47E2E8AA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90601-4580-5ADA-F52F-147800921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ED31C04-0A53-3A47-8287-081AE26B8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ADE654-C78D-7069-71BF-CB8E04298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urpl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70BCA8-BFE1-BD4C-8A2B-F873ACAEF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4" name="Round Single Corner of Rectangle 6">
            <a:extLst>
              <a:ext uri="{FF2B5EF4-FFF2-40B4-BE49-F238E27FC236}">
                <a16:creationId xmlns:a16="http://schemas.microsoft.com/office/drawing/2014/main" id="{5EE03332-6A33-A4DC-1B53-C8E0ED83CF34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2594254-34B5-3D2F-8C9E-B4CF5619E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1CFF534-4266-FB7E-ECB3-915EBA7E4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870DDD-0474-0E67-8EE1-F6A7B942272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ED43E-DEDD-8388-30B6-DA88176A2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95E836-04B5-EA96-187B-20C706FCC9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BAC910-D562-B43B-D4A6-4369B2519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F8D57-D7F0-C0BA-B1AB-FA27880A4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697FB0-A487-634A-AFFC-B0FA0F107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5" name="Round Single Corner of Rectangle 6">
            <a:extLst>
              <a:ext uri="{FF2B5EF4-FFF2-40B4-BE49-F238E27FC236}">
                <a16:creationId xmlns:a16="http://schemas.microsoft.com/office/drawing/2014/main" id="{F81D5E62-54E8-91C1-B1DC-3631E16FFAEC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AD0970C-6421-A42E-0F95-DCB033DB9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478310-0DF0-9183-8E4A-BBB12EE20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CD6409-287B-3038-1114-7628DCD1F30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0FF1C-9422-2209-7C7A-E0A2D747B0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F9F0D77-12CE-8ADC-96D3-AC1745EFF6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B19F31F-971E-506B-20EB-7212F8B76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E0C39-A58A-88F5-7763-881132BDF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9290A-21C8-252A-8F81-5329E41ECF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B3074-1854-E7EC-F48F-3A436A9ECE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9A77A-2865-2800-84A5-23627231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F88F0-EB3C-10FF-135B-7E354D928A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07E50EC8-E5C7-AD40-90E5-430C56B16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A1E28-041A-B3F5-D5FB-EABC446DAE3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7471-0055-301D-46FD-68020323DA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9558BF-A54E-47FA-68A6-97DFAB293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8213F3-4453-A554-A2A2-1E2477D6A25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81F7C-61DD-D358-4A52-ABFFD0542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DCE3FF2-F47F-EF71-B12F-36613C1F63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8F1C98-6D29-CDD1-9F34-084D00E4780D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7109C-F92E-0D50-7E20-FC588E76B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C8EEEF07-1889-D507-89A8-BB2EE63EB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B80B5-A611-770D-A4A5-4985E7825C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98C54-E3BB-6758-54CF-5A28F76F6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DD4F8-C9DA-CD10-7F0A-98A2826C7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5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Type your message here</a:t>
            </a:r>
          </a:p>
        </p:txBody>
      </p:sp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C3B3B649-1EB8-9846-A24F-3002667E7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Sub-Content 01</a:t>
            </a:r>
          </a:p>
          <a:p>
            <a:pPr lvl="0"/>
            <a:r>
              <a:rPr lang="en-GB" dirty="0"/>
              <a:t>Sub-Content 02</a:t>
            </a:r>
          </a:p>
          <a:p>
            <a:pPr lvl="0"/>
            <a:r>
              <a:rPr lang="en-GB" dirty="0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25C514-5CFA-FD4E-BB21-038E4D8FF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Sub-Content 01</a:t>
            </a:r>
          </a:p>
          <a:p>
            <a:pPr lvl="0"/>
            <a:r>
              <a:rPr lang="en-GB" dirty="0"/>
              <a:t>Sub-Content 02</a:t>
            </a:r>
          </a:p>
          <a:p>
            <a:pPr lvl="0"/>
            <a:r>
              <a:rPr lang="en-GB" dirty="0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12D21-2F9E-2846-20E0-F0307CE08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C83551F-5FB0-9945-E01E-6CB9436CE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1479666"/>
            <a:ext cx="10179513" cy="394023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600" b="0" i="0">
                <a:ln>
                  <a:noFill/>
                </a:ln>
                <a:solidFill>
                  <a:srgbClr val="0606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  <a:p>
            <a:pPr lvl="1"/>
            <a:r>
              <a:rPr lang="en-GB" dirty="0"/>
              <a:t>Sub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8290D-567F-48D3-708C-923BC8BB95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28410" y="5806455"/>
            <a:ext cx="2857899" cy="619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0F155-0318-C0FE-11D7-E0B957237F3B}"/>
              </a:ext>
            </a:extLst>
          </p:cNvPr>
          <p:cNvSpPr txBox="1"/>
          <p:nvPr userDrawn="1"/>
        </p:nvSpPr>
        <p:spPr>
          <a:xfrm>
            <a:off x="11639550" y="59208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hqprint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C0329EC4-43A1-4C93-CC9C-F8056BDA6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1413164"/>
            <a:ext cx="10179513" cy="377397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lang="en-GB" sz="1500" b="0" i="0" kern="1200" dirty="0" smtClean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algn="l" defTabSz="914400" rtl="0" eaLnBrk="1" latinLnBrk="0" hangingPunct="1">
              <a:spcBef>
                <a:spcPts val="300"/>
              </a:spcBef>
              <a:spcAft>
                <a:spcPts val="300"/>
              </a:spcAft>
              <a:defRPr lang="en-GB" sz="1500" b="0" i="0" kern="1200" dirty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  <a:p>
            <a:pPr lvl="1"/>
            <a:r>
              <a:rPr lang="en-GB" dirty="0"/>
              <a:t>Sub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8F9F-42A8-344E-BFDB-6B187AAC9728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E0D0-DB37-5740-9BD9-F5C7BF39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43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9" r:id="rId10"/>
    <p:sldLayoutId id="2147483842" r:id="rId11"/>
    <p:sldLayoutId id="2147483918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igel.gibson@open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CB9F-E244-471C-9C7D-284B014C83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384917"/>
            <a:ext cx="10777244" cy="974404"/>
          </a:xfrm>
        </p:spPr>
        <p:txBody>
          <a:bodyPr/>
          <a:lstStyle/>
          <a:p>
            <a:r>
              <a:rPr lang="en-GB" dirty="0"/>
              <a:t>Pair marking: Working together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09594-9DB3-4FE4-A4FB-B830912D0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Nigel Gibson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C4490D-71BE-46D0-97DD-F92330D5A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Computing &amp; Communication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823AA7-040C-4837-A6C9-C1AB089F6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3E1FD0A-4A40-4B3F-ABA5-97A8E398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84" y="5586435"/>
            <a:ext cx="3520321" cy="10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3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DB5F-EA21-9566-D610-A6E51357B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6D449F-5620-6E05-D98C-DF01A84D47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project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F4D1B5-308A-200A-9DC0-702FBB8740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3940" y="901825"/>
            <a:ext cx="10766703" cy="2893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451028-B0E8-35FA-DF30-9B5026A76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The project ran for the duration of one presentation of TM111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Three TMAs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Participants had access to a forum for discussions but most stuck with email to communicate with their partner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AD5C6-3519-BAC3-CD51-CA5772B32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401116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DFAEF-BFCD-B669-C394-BC2DEC6F1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Afterwards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FF7AA-6DA1-B6E6-6F16-8036E466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F97EA-8A39-0E15-CD30-D33C6C2D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5" y="5524421"/>
            <a:ext cx="5525271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8D9ED-257C-3636-DD19-370CBD0D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C4F75E-B7C1-9D1F-FC58-88C565691D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project – at the end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966470-7E02-040C-F0CF-AC766C5257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31E7C6-D078-9EB4-DC29-2F3D0EEAD5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501C4-7794-60A9-F7B8-4BEB18C036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D80A6-6A4C-EFE9-6418-1D2E1491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01" y="1442906"/>
            <a:ext cx="786874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Some findings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28B8A-0D6F-4E52-AD1B-3A817E82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73" y="1306489"/>
            <a:ext cx="6176118" cy="452091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D8CCB3-FFB0-4765-A9FB-8228770D0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756" y="1458884"/>
            <a:ext cx="3660542" cy="3940232"/>
          </a:xfrm>
        </p:spPr>
        <p:txBody>
          <a:bodyPr/>
          <a:lstStyle/>
          <a:p>
            <a:r>
              <a:rPr lang="en-GB" dirty="0"/>
              <a:t>This is from the anonymous questionnaire at the end of the project</a:t>
            </a:r>
          </a:p>
          <a:p>
            <a:r>
              <a:rPr lang="en-GB" dirty="0"/>
              <a:t>We used some of these responses as seed questions for the focus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More findings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Comments from participants – from questionnaires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8F4C-9B90-1B5A-EEA8-8C0C8201C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Seeing other tutor’s comments which I can adapt helped me to consider alternative ways to give feedback while retaining my own tutor 'voice’</a:t>
            </a: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I probably won't change *how* I work but I am likely to change aspects of style</a:t>
            </a: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It is a great way of adding to my own list of standard feedback with insights from a partner who may see the student's work differently from me</a:t>
            </a:r>
          </a:p>
          <a:p>
            <a:r>
              <a:rPr lang="en-GB" dirty="0">
                <a:solidFill>
                  <a:srgbClr val="616161"/>
                </a:solidFill>
                <a:latin typeface="SF Pro Text"/>
              </a:rPr>
              <a:t>F</a:t>
            </a:r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inding a marking partner that is like minded but who also thinks differently is important. How do we seek out these potential collaborators?</a:t>
            </a: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I might try to be a little less verbose in my feedback</a:t>
            </a: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Will continue to work with XXXX in future to pool our comments and speed up the process of preparing feedback</a:t>
            </a: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More ways to say things to students</a:t>
            </a:r>
            <a:endParaRPr lang="en-GB" dirty="0">
              <a:solidFill>
                <a:srgbClr val="616161"/>
              </a:solidFill>
              <a:latin typeface="SF Pro Text"/>
            </a:endParaRPr>
          </a:p>
          <a:p>
            <a:r>
              <a:rPr lang="en-GB" b="0" i="0" dirty="0">
                <a:solidFill>
                  <a:srgbClr val="616161"/>
                </a:solidFill>
                <a:effectLst/>
                <a:latin typeface="SF Pro Text"/>
              </a:rPr>
              <a:t>Look to continue working in pairs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85D702-ED9E-866D-C188-D41EF6B7E60D}"/>
              </a:ext>
            </a:extLst>
          </p:cNvPr>
          <p:cNvSpPr/>
          <p:nvPr/>
        </p:nvSpPr>
        <p:spPr>
          <a:xfrm>
            <a:off x="11639550" y="6029325"/>
            <a:ext cx="247650" cy="266700"/>
          </a:xfrm>
          <a:custGeom>
            <a:avLst/>
            <a:gdLst>
              <a:gd name="connsiteX0" fmla="*/ 0 w 247650"/>
              <a:gd name="connsiteY0" fmla="*/ 133350 h 266700"/>
              <a:gd name="connsiteX1" fmla="*/ 123825 w 247650"/>
              <a:gd name="connsiteY1" fmla="*/ 0 h 266700"/>
              <a:gd name="connsiteX2" fmla="*/ 247650 w 247650"/>
              <a:gd name="connsiteY2" fmla="*/ 133350 h 266700"/>
              <a:gd name="connsiteX3" fmla="*/ 123825 w 247650"/>
              <a:gd name="connsiteY3" fmla="*/ 266700 h 266700"/>
              <a:gd name="connsiteX4" fmla="*/ 0 w 247650"/>
              <a:gd name="connsiteY4" fmla="*/ 1333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66700" fill="none" extrusionOk="0">
                <a:moveTo>
                  <a:pt x="0" y="133350"/>
                </a:moveTo>
                <a:cubicBezTo>
                  <a:pt x="14467" y="61419"/>
                  <a:pt x="63585" y="-16766"/>
                  <a:pt x="123825" y="0"/>
                </a:cubicBezTo>
                <a:cubicBezTo>
                  <a:pt x="171392" y="-3188"/>
                  <a:pt x="235924" y="70743"/>
                  <a:pt x="247650" y="133350"/>
                </a:cubicBezTo>
                <a:cubicBezTo>
                  <a:pt x="247205" y="202751"/>
                  <a:pt x="185492" y="276039"/>
                  <a:pt x="123825" y="266700"/>
                </a:cubicBezTo>
                <a:cubicBezTo>
                  <a:pt x="60057" y="269286"/>
                  <a:pt x="6205" y="208489"/>
                  <a:pt x="0" y="133350"/>
                </a:cubicBezTo>
                <a:close/>
              </a:path>
              <a:path w="247650" h="266700" stroke="0" extrusionOk="0">
                <a:moveTo>
                  <a:pt x="0" y="133350"/>
                </a:moveTo>
                <a:cubicBezTo>
                  <a:pt x="-6527" y="55677"/>
                  <a:pt x="50536" y="1840"/>
                  <a:pt x="123825" y="0"/>
                </a:cubicBezTo>
                <a:cubicBezTo>
                  <a:pt x="207798" y="3281"/>
                  <a:pt x="234082" y="60134"/>
                  <a:pt x="247650" y="133350"/>
                </a:cubicBezTo>
                <a:cubicBezTo>
                  <a:pt x="241428" y="213073"/>
                  <a:pt x="190205" y="277792"/>
                  <a:pt x="123825" y="266700"/>
                </a:cubicBezTo>
                <a:cubicBezTo>
                  <a:pt x="50234" y="263853"/>
                  <a:pt x="2458" y="208172"/>
                  <a:pt x="0" y="133350"/>
                </a:cubicBezTo>
                <a:close/>
              </a:path>
            </a:pathLst>
          </a:custGeom>
          <a:solidFill>
            <a:srgbClr val="FF0000"/>
          </a:solidFill>
          <a:ln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Other stuff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Random thoughts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8F4C-9B90-1B5A-EEA8-8C0C8201C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r>
              <a:rPr lang="en-GB" dirty="0"/>
              <a:t>Some participants found the “seed” comments useful – voice, “freedom” to change their style</a:t>
            </a:r>
          </a:p>
          <a:p>
            <a:r>
              <a:rPr lang="en-GB" dirty="0"/>
              <a:t>Benefits accrue over multiple presentations (also reduces the possible disbenefits of not marking at the same time)</a:t>
            </a:r>
          </a:p>
          <a:p>
            <a:r>
              <a:rPr lang="en-GB" dirty="0"/>
              <a:t>It can be “intimate”; showing a peer how you work</a:t>
            </a:r>
          </a:p>
          <a:p>
            <a:pPr lvl="1"/>
            <a:r>
              <a:rPr lang="en-GB" dirty="0"/>
              <a:t>It requires trust</a:t>
            </a:r>
          </a:p>
          <a:p>
            <a:pPr lvl="1"/>
            <a:r>
              <a:rPr lang="en-GB" dirty="0"/>
              <a:t>Non-judgemental</a:t>
            </a:r>
          </a:p>
          <a:p>
            <a:pPr lvl="1"/>
            <a:r>
              <a:rPr lang="en-GB" dirty="0"/>
              <a:t>Open communication</a:t>
            </a:r>
          </a:p>
          <a:p>
            <a:r>
              <a:rPr lang="en-GB" dirty="0"/>
              <a:t>It isn’t about homogenisation - we don’t always agree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21623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95D719-51C0-92EC-3646-DEFCC9022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44AC7-9724-3E1C-55E9-2E86F9FF52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What happened next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15B91B-D48A-5DBB-9B1A-F9349C7A86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After the project finished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FB477D-F615-2CE8-3AF3-0860AF3EE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r>
              <a:rPr lang="en-GB" dirty="0"/>
              <a:t>“Organised” sharing of comments</a:t>
            </a:r>
          </a:p>
          <a:p>
            <a:pPr lvl="1"/>
            <a:r>
              <a:rPr lang="en-GB" dirty="0"/>
              <a:t>On a module with a large number of new tutors</a:t>
            </a:r>
          </a:p>
          <a:p>
            <a:pPr lvl="1"/>
            <a:r>
              <a:rPr lang="en-GB" dirty="0"/>
              <a:t>Set up a forum for sharing comments</a:t>
            </a:r>
          </a:p>
          <a:p>
            <a:pPr lvl="1"/>
            <a:r>
              <a:rPr lang="en-GB" dirty="0"/>
              <a:t>Limited take-up</a:t>
            </a:r>
          </a:p>
          <a:p>
            <a:pPr lvl="1"/>
            <a:r>
              <a:rPr lang="en-GB" dirty="0"/>
              <a:t>Too public?</a:t>
            </a:r>
          </a:p>
          <a:p>
            <a:r>
              <a:rPr lang="en-GB" dirty="0"/>
              <a:t> Mentor/mentee</a:t>
            </a:r>
          </a:p>
          <a:p>
            <a:pPr lvl="1"/>
            <a:r>
              <a:rPr lang="en-GB" dirty="0"/>
              <a:t>Positive impact</a:t>
            </a:r>
          </a:p>
          <a:p>
            <a:pPr lvl="1"/>
            <a:r>
              <a:rPr lang="en-GB" dirty="0"/>
              <a:t>Helps the mentee to understand the module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9478C-8046-BFC2-ED94-D77D216A1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1365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1FCD23-6B6A-0D0B-1764-2BF2F5D7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08E62D-85EE-40E6-C759-5C1BC4EC48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E70902-AD57-EE95-AC7B-3525B537B5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Things that I think we’ve learnt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724652-D572-AEB6-A7C2-EC4F0D1D2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r>
              <a:rPr lang="en-GB" dirty="0"/>
              <a:t>It works better if pairings grow organically (rather than speed-dating)</a:t>
            </a:r>
          </a:p>
          <a:p>
            <a:r>
              <a:rPr lang="en-GB" dirty="0"/>
              <a:t>Make colleagues aware of this kind of peer-working</a:t>
            </a:r>
          </a:p>
          <a:p>
            <a:r>
              <a:rPr lang="en-GB" dirty="0"/>
              <a:t>Create an environment where it is encouraged but not imposed</a:t>
            </a:r>
          </a:p>
          <a:p>
            <a:r>
              <a:rPr lang="en-GB" dirty="0"/>
              <a:t>Suggest it to mentors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91E9B-B3EC-832D-00F0-F49614E54D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27711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74B04-425D-471A-878A-9F84E4C06D44}"/>
              </a:ext>
            </a:extLst>
          </p:cNvPr>
          <p:cNvSpPr txBox="1"/>
          <p:nvPr/>
        </p:nvSpPr>
        <p:spPr>
          <a:xfrm>
            <a:off x="340167" y="4446494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nigel.gibson@open.ac.uk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A13E8-B639-4AC9-9B65-10A9776FC6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I’m going to tell you a story…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812D-56FB-4B6C-9DD2-294C7EB149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F3594-36E9-43D6-A5E2-87629B526C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7108" y="1562445"/>
            <a:ext cx="6688701" cy="742950"/>
          </a:xfrm>
        </p:spPr>
        <p:txBody>
          <a:bodyPr/>
          <a:lstStyle/>
          <a:p>
            <a:r>
              <a:rPr lang="en-GB" dirty="0"/>
              <a:t>The origins of the work and how we came up with the idea for the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F2827-F6A3-4467-88C8-005D0A4D38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562445"/>
            <a:ext cx="3335964" cy="746515"/>
          </a:xfrm>
        </p:spPr>
        <p:txBody>
          <a:bodyPr/>
          <a:lstStyle/>
          <a:p>
            <a:r>
              <a:rPr lang="en-GB" dirty="0"/>
              <a:t>How we work/The idea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421609-8A6A-4151-9415-EDC0C7B6BB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37107" y="2845979"/>
            <a:ext cx="6688701" cy="742950"/>
          </a:xfrm>
        </p:spPr>
        <p:txBody>
          <a:bodyPr/>
          <a:lstStyle/>
          <a:p>
            <a:r>
              <a:rPr lang="en-GB" dirty="0"/>
              <a:t>What we did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AB4C6-37F0-4AF4-818F-94FAE03EAA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3915" y="2768810"/>
            <a:ext cx="3335964" cy="746515"/>
          </a:xfrm>
        </p:spPr>
        <p:txBody>
          <a:bodyPr/>
          <a:lstStyle/>
          <a:p>
            <a:r>
              <a:rPr lang="en-GB" dirty="0"/>
              <a:t>The project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E8DAAC-921B-4897-863B-9A7A8185EB5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7108" y="4249549"/>
            <a:ext cx="6688701" cy="742950"/>
          </a:xfrm>
        </p:spPr>
        <p:txBody>
          <a:bodyPr/>
          <a:lstStyle/>
          <a:p>
            <a:r>
              <a:rPr lang="en-GB" dirty="0"/>
              <a:t>Something of what we’ve learned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691D13-1360-4A66-A79D-8B251DD377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3915" y="4249549"/>
            <a:ext cx="3335964" cy="746515"/>
          </a:xfrm>
        </p:spPr>
        <p:txBody>
          <a:bodyPr/>
          <a:lstStyle/>
          <a:p>
            <a:r>
              <a:rPr lang="en-GB" dirty="0"/>
              <a:t>The findings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D8E1F-F14C-BAFB-96F1-E66C35A473C0}"/>
              </a:ext>
            </a:extLst>
          </p:cNvPr>
          <p:cNvSpPr txBox="1"/>
          <p:nvPr/>
        </p:nvSpPr>
        <p:spPr>
          <a:xfrm>
            <a:off x="11639550" y="59208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375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3B360-A530-0E6E-3B2E-CAD8AEEF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D83F44-E10C-FB7A-B821-ECD014889A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85ECCB-E305-1940-C7AA-D2E7A27FE7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You need to know this to make some sense of what I’m going to cover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6963AC-E58E-C002-77AA-E78BA5E32B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400320" cy="3875714"/>
          </a:xfrm>
        </p:spPr>
        <p:txBody>
          <a:bodyPr/>
          <a:lstStyle/>
          <a:p>
            <a:r>
              <a:rPr lang="en-GB" dirty="0"/>
              <a:t>Where I refer to “we” I mean Kate Sim and I</a:t>
            </a:r>
          </a:p>
          <a:p>
            <a:r>
              <a:rPr lang="en-GB" dirty="0"/>
              <a:t>I’m going to describe a way of working that we adopted more than a dozen years ago</a:t>
            </a:r>
          </a:p>
          <a:p>
            <a:r>
              <a:rPr lang="en-GB" dirty="0"/>
              <a:t>We carried out the eSTEeM project together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22A51-2A97-93DA-1889-ABBF79F668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B86F0-AEF9-A88D-C31D-A46B2E1C9AFF}"/>
              </a:ext>
            </a:extLst>
          </p:cNvPr>
          <p:cNvSpPr txBox="1"/>
          <p:nvPr/>
        </p:nvSpPr>
        <p:spPr>
          <a:xfrm>
            <a:off x="11639550" y="59208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81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Our practice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Once upon a time, there was TU100 (2011 – 2017)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8F4C-9B90-1B5A-EEA8-8C0C8201C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400320" cy="3875714"/>
          </a:xfrm>
        </p:spPr>
        <p:txBody>
          <a:bodyPr/>
          <a:lstStyle/>
          <a:p>
            <a:r>
              <a:rPr lang="en-GB" dirty="0"/>
              <a:t>Very detailed tutor notes and a very, very busy Tech Help forum to run (we were co-moderators on the student-facing forums)</a:t>
            </a:r>
          </a:p>
          <a:p>
            <a:r>
              <a:rPr lang="en-GB" dirty="0"/>
              <a:t>How to survive?</a:t>
            </a:r>
          </a:p>
          <a:p>
            <a:r>
              <a:rPr lang="en-GB" dirty="0"/>
              <a:t>What we did:</a:t>
            </a:r>
          </a:p>
          <a:p>
            <a:pPr lvl="1"/>
            <a:r>
              <a:rPr lang="en-GB" dirty="0"/>
              <a:t>Reduced the tutor notes to a marking document</a:t>
            </a:r>
          </a:p>
          <a:p>
            <a:pPr lvl="1"/>
            <a:r>
              <a:rPr lang="en-GB" dirty="0"/>
              <a:t>Shared this in a Dropbox folder</a:t>
            </a:r>
          </a:p>
          <a:p>
            <a:pPr lvl="1"/>
            <a:r>
              <a:rPr lang="en-GB" dirty="0"/>
              <a:t>Added our own comments as we marked</a:t>
            </a:r>
          </a:p>
          <a:p>
            <a:pPr lvl="1"/>
            <a:r>
              <a:rPr lang="en-GB" dirty="0"/>
              <a:t>Used each other’s comments</a:t>
            </a:r>
          </a:p>
          <a:p>
            <a:pPr lvl="1"/>
            <a:r>
              <a:rPr lang="en-GB" dirty="0"/>
              <a:t>Carried comments forward between presentations</a:t>
            </a:r>
          </a:p>
          <a:p>
            <a:r>
              <a:rPr lang="en-GB" dirty="0"/>
              <a:t>The result:</a:t>
            </a:r>
          </a:p>
          <a:p>
            <a:pPr lvl="1"/>
            <a:r>
              <a:rPr lang="en-GB" dirty="0"/>
              <a:t>Saved us time</a:t>
            </a:r>
          </a:p>
          <a:p>
            <a:pPr lvl="1"/>
            <a:r>
              <a:rPr lang="en-GB" dirty="0"/>
              <a:t>We learnt from each other</a:t>
            </a:r>
          </a:p>
          <a:p>
            <a:r>
              <a:rPr lang="en-GB" dirty="0"/>
              <a:t>We are now working on TM111 (2017 – now)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228373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ED4F-248B-7A2E-EA2A-8832EA0F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277E73-72E0-BF2E-4C3B-78D63016CC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Let’s think about marking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7AF98E-F3C5-7FBA-CF10-548EDC7FAA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Or the feedback element at least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804B33-A50B-0E05-C477-F69DA815E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400320" cy="3875714"/>
          </a:xfrm>
        </p:spPr>
        <p:txBody>
          <a:bodyPr/>
          <a:lstStyle/>
          <a:p>
            <a:r>
              <a:rPr lang="en-GB" dirty="0"/>
              <a:t>Feedback is where tutors offer 1-2-1 teaching to students</a:t>
            </a:r>
          </a:p>
          <a:p>
            <a:pPr lvl="1"/>
            <a:r>
              <a:rPr lang="en-GB" dirty="0"/>
              <a:t>It’s the only place that this happens</a:t>
            </a:r>
          </a:p>
          <a:p>
            <a:pPr lvl="1"/>
            <a:r>
              <a:rPr lang="en-GB" dirty="0"/>
              <a:t>It’s individual</a:t>
            </a:r>
          </a:p>
          <a:p>
            <a:r>
              <a:rPr lang="en-GB" dirty="0"/>
              <a:t>Script feedback can fall into one of three categories:</a:t>
            </a:r>
          </a:p>
          <a:p>
            <a:pPr lvl="1"/>
            <a:r>
              <a:rPr lang="en-GB" i="1" dirty="0"/>
              <a:t>Standard</a:t>
            </a:r>
            <a:r>
              <a:rPr lang="en-GB" dirty="0"/>
              <a:t> – Comments for issues that arise on TMAs regardless of the question; “Do not include the question”. </a:t>
            </a:r>
          </a:p>
          <a:p>
            <a:pPr lvl="1"/>
            <a:r>
              <a:rPr lang="en-GB" i="1" dirty="0"/>
              <a:t>Question specific</a:t>
            </a:r>
            <a:r>
              <a:rPr lang="en-GB" dirty="0"/>
              <a:t> – These comments relate to a particular variant of a question and might be used on a number of scripts.</a:t>
            </a:r>
          </a:p>
          <a:p>
            <a:pPr lvl="1"/>
            <a:r>
              <a:rPr lang="en-GB" i="1" dirty="0"/>
              <a:t>One-offs</a:t>
            </a:r>
            <a:r>
              <a:rPr lang="en-GB" dirty="0"/>
              <a:t> – comments which are specific to this student.</a:t>
            </a:r>
          </a:p>
          <a:p>
            <a:r>
              <a:rPr lang="en-GB" dirty="0"/>
              <a:t>We share comments that fall into the first two categories, comments in the third category have no possibility of reuse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7777A-CB67-7FA7-E19F-84C4C38F3E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163348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14F6-F89D-922F-85B6-8B2EFB1C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957B7A-2187-EF56-41FF-3F67F12CE4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Our practice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427C62-95A8-CCF7-C9D9-31B07DBFF9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What it looks like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BD803-8695-000E-783F-A7381FFF5F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AAF7A-4376-8CFD-F28E-CEE49519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01" y="133350"/>
            <a:ext cx="5197929" cy="6858000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9778AB5B-2733-A8A7-6D6E-292F05ADD5E0}"/>
              </a:ext>
            </a:extLst>
          </p:cNvPr>
          <p:cNvSpPr/>
          <p:nvPr/>
        </p:nvSpPr>
        <p:spPr>
          <a:xfrm>
            <a:off x="9365240" y="574030"/>
            <a:ext cx="2502910" cy="497161"/>
          </a:xfrm>
          <a:custGeom>
            <a:avLst/>
            <a:gdLst>
              <a:gd name="connsiteX0" fmla="*/ 0 w 2502910"/>
              <a:gd name="connsiteY0" fmla="*/ 0 h 497161"/>
              <a:gd name="connsiteX1" fmla="*/ 475553 w 2502910"/>
              <a:gd name="connsiteY1" fmla="*/ 0 h 497161"/>
              <a:gd name="connsiteX2" fmla="*/ 901048 w 2502910"/>
              <a:gd name="connsiteY2" fmla="*/ 0 h 497161"/>
              <a:gd name="connsiteX3" fmla="*/ 1451688 w 2502910"/>
              <a:gd name="connsiteY3" fmla="*/ 0 h 497161"/>
              <a:gd name="connsiteX4" fmla="*/ 1927241 w 2502910"/>
              <a:gd name="connsiteY4" fmla="*/ 0 h 497161"/>
              <a:gd name="connsiteX5" fmla="*/ 2502910 w 2502910"/>
              <a:gd name="connsiteY5" fmla="*/ 0 h 497161"/>
              <a:gd name="connsiteX6" fmla="*/ 2502910 w 2502910"/>
              <a:gd name="connsiteY6" fmla="*/ 497161 h 497161"/>
              <a:gd name="connsiteX7" fmla="*/ 2002328 w 2502910"/>
              <a:gd name="connsiteY7" fmla="*/ 497161 h 497161"/>
              <a:gd name="connsiteX8" fmla="*/ 1451688 w 2502910"/>
              <a:gd name="connsiteY8" fmla="*/ 497161 h 497161"/>
              <a:gd name="connsiteX9" fmla="*/ 1026193 w 2502910"/>
              <a:gd name="connsiteY9" fmla="*/ 497161 h 497161"/>
              <a:gd name="connsiteX10" fmla="*/ 525611 w 2502910"/>
              <a:gd name="connsiteY10" fmla="*/ 497161 h 497161"/>
              <a:gd name="connsiteX11" fmla="*/ 0 w 2502910"/>
              <a:gd name="connsiteY11" fmla="*/ 497161 h 497161"/>
              <a:gd name="connsiteX12" fmla="*/ 0 w 2502910"/>
              <a:gd name="connsiteY12" fmla="*/ 0 h 497161"/>
              <a:gd name="connsiteX0" fmla="*/ -208567 w 2502910"/>
              <a:gd name="connsiteY0" fmla="*/ 93218 h 497161"/>
              <a:gd name="connsiteX1" fmla="*/ -588311 w 2502910"/>
              <a:gd name="connsiteY1" fmla="*/ 305599 h 497161"/>
              <a:gd name="connsiteX2" fmla="*/ -979800 w 2502910"/>
              <a:gd name="connsiteY2" fmla="*/ 524549 h 497161"/>
              <a:gd name="connsiteX3" fmla="*/ -1383033 w 2502910"/>
              <a:gd name="connsiteY3" fmla="*/ 750067 h 4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910" h="497161" extrusionOk="0">
                <a:moveTo>
                  <a:pt x="0" y="0"/>
                </a:moveTo>
                <a:cubicBezTo>
                  <a:pt x="221715" y="-5532"/>
                  <a:pt x="313142" y="48371"/>
                  <a:pt x="475553" y="0"/>
                </a:cubicBezTo>
                <a:cubicBezTo>
                  <a:pt x="637964" y="-48371"/>
                  <a:pt x="740631" y="19298"/>
                  <a:pt x="901048" y="0"/>
                </a:cubicBezTo>
                <a:cubicBezTo>
                  <a:pt x="1061465" y="-19298"/>
                  <a:pt x="1213430" y="514"/>
                  <a:pt x="1451688" y="0"/>
                </a:cubicBezTo>
                <a:cubicBezTo>
                  <a:pt x="1689946" y="-514"/>
                  <a:pt x="1715451" y="18404"/>
                  <a:pt x="1927241" y="0"/>
                </a:cubicBezTo>
                <a:cubicBezTo>
                  <a:pt x="2139031" y="-18404"/>
                  <a:pt x="2234742" y="21131"/>
                  <a:pt x="2502910" y="0"/>
                </a:cubicBezTo>
                <a:cubicBezTo>
                  <a:pt x="2549870" y="123359"/>
                  <a:pt x="2465515" y="252509"/>
                  <a:pt x="2502910" y="497161"/>
                </a:cubicBezTo>
                <a:cubicBezTo>
                  <a:pt x="2383991" y="516992"/>
                  <a:pt x="2217937" y="461562"/>
                  <a:pt x="2002328" y="497161"/>
                </a:cubicBezTo>
                <a:cubicBezTo>
                  <a:pt x="1786719" y="532760"/>
                  <a:pt x="1565514" y="455316"/>
                  <a:pt x="1451688" y="497161"/>
                </a:cubicBezTo>
                <a:cubicBezTo>
                  <a:pt x="1337862" y="539006"/>
                  <a:pt x="1157599" y="450538"/>
                  <a:pt x="1026193" y="497161"/>
                </a:cubicBezTo>
                <a:cubicBezTo>
                  <a:pt x="894788" y="543784"/>
                  <a:pt x="711081" y="479711"/>
                  <a:pt x="525611" y="497161"/>
                </a:cubicBezTo>
                <a:cubicBezTo>
                  <a:pt x="340141" y="514611"/>
                  <a:pt x="145540" y="449745"/>
                  <a:pt x="0" y="497161"/>
                </a:cubicBezTo>
                <a:cubicBezTo>
                  <a:pt x="-37136" y="318201"/>
                  <a:pt x="24984" y="235195"/>
                  <a:pt x="0" y="0"/>
                </a:cubicBezTo>
                <a:close/>
              </a:path>
              <a:path w="2502910" h="497161" fill="none" extrusionOk="0">
                <a:moveTo>
                  <a:pt x="-208567" y="93218"/>
                </a:moveTo>
                <a:cubicBezTo>
                  <a:pt x="-352441" y="212339"/>
                  <a:pt x="-502343" y="212753"/>
                  <a:pt x="-588311" y="305599"/>
                </a:cubicBezTo>
                <a:cubicBezTo>
                  <a:pt x="-674279" y="398445"/>
                  <a:pt x="-821334" y="394278"/>
                  <a:pt x="-979800" y="524549"/>
                </a:cubicBezTo>
                <a:cubicBezTo>
                  <a:pt x="-1138266" y="654820"/>
                  <a:pt x="-1317659" y="651281"/>
                  <a:pt x="-1383033" y="750067"/>
                </a:cubicBezTo>
              </a:path>
            </a:pathLst>
          </a:custGeom>
          <a:noFill/>
          <a:ln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borderCallout1">
                    <a:avLst>
                      <a:gd name="adj1" fmla="val 18750"/>
                      <a:gd name="adj2" fmla="val -8333"/>
                      <a:gd name="adj3" fmla="val 150870"/>
                      <a:gd name="adj4" fmla="val -552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We retain our formatting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B7130BC2-B358-EA61-A065-624E3A5C33D5}"/>
              </a:ext>
            </a:extLst>
          </p:cNvPr>
          <p:cNvSpPr/>
          <p:nvPr/>
        </p:nvSpPr>
        <p:spPr>
          <a:xfrm>
            <a:off x="554653" y="3370936"/>
            <a:ext cx="2502910" cy="759470"/>
          </a:xfrm>
          <a:custGeom>
            <a:avLst/>
            <a:gdLst>
              <a:gd name="connsiteX0" fmla="*/ 0 w 2502910"/>
              <a:gd name="connsiteY0" fmla="*/ 0 h 759470"/>
              <a:gd name="connsiteX1" fmla="*/ 475553 w 2502910"/>
              <a:gd name="connsiteY1" fmla="*/ 0 h 759470"/>
              <a:gd name="connsiteX2" fmla="*/ 901048 w 2502910"/>
              <a:gd name="connsiteY2" fmla="*/ 0 h 759470"/>
              <a:gd name="connsiteX3" fmla="*/ 1451688 w 2502910"/>
              <a:gd name="connsiteY3" fmla="*/ 0 h 759470"/>
              <a:gd name="connsiteX4" fmla="*/ 1927241 w 2502910"/>
              <a:gd name="connsiteY4" fmla="*/ 0 h 759470"/>
              <a:gd name="connsiteX5" fmla="*/ 2502910 w 2502910"/>
              <a:gd name="connsiteY5" fmla="*/ 0 h 759470"/>
              <a:gd name="connsiteX6" fmla="*/ 2502910 w 2502910"/>
              <a:gd name="connsiteY6" fmla="*/ 394924 h 759470"/>
              <a:gd name="connsiteX7" fmla="*/ 2502910 w 2502910"/>
              <a:gd name="connsiteY7" fmla="*/ 759470 h 759470"/>
              <a:gd name="connsiteX8" fmla="*/ 2002328 w 2502910"/>
              <a:gd name="connsiteY8" fmla="*/ 759470 h 759470"/>
              <a:gd name="connsiteX9" fmla="*/ 1576833 w 2502910"/>
              <a:gd name="connsiteY9" fmla="*/ 759470 h 759470"/>
              <a:gd name="connsiteX10" fmla="*/ 1076251 w 2502910"/>
              <a:gd name="connsiteY10" fmla="*/ 759470 h 759470"/>
              <a:gd name="connsiteX11" fmla="*/ 575669 w 2502910"/>
              <a:gd name="connsiteY11" fmla="*/ 759470 h 759470"/>
              <a:gd name="connsiteX12" fmla="*/ 0 w 2502910"/>
              <a:gd name="connsiteY12" fmla="*/ 759470 h 759470"/>
              <a:gd name="connsiteX13" fmla="*/ 0 w 2502910"/>
              <a:gd name="connsiteY13" fmla="*/ 364546 h 759470"/>
              <a:gd name="connsiteX14" fmla="*/ 0 w 2502910"/>
              <a:gd name="connsiteY14" fmla="*/ 0 h 759470"/>
              <a:gd name="connsiteX0" fmla="*/ 1296382 w 2502910"/>
              <a:gd name="connsiteY0" fmla="*/ -471 h 759470"/>
              <a:gd name="connsiteX1" fmla="*/ 1866406 w 2502910"/>
              <a:gd name="connsiteY1" fmla="*/ -202978 h 759470"/>
              <a:gd name="connsiteX2" fmla="*/ 2420298 w 2502910"/>
              <a:gd name="connsiteY2" fmla="*/ -399754 h 759470"/>
              <a:gd name="connsiteX3" fmla="*/ 2909658 w 2502910"/>
              <a:gd name="connsiteY3" fmla="*/ -57360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910" h="759470" extrusionOk="0">
                <a:moveTo>
                  <a:pt x="0" y="0"/>
                </a:moveTo>
                <a:cubicBezTo>
                  <a:pt x="221715" y="-5532"/>
                  <a:pt x="313142" y="48371"/>
                  <a:pt x="475553" y="0"/>
                </a:cubicBezTo>
                <a:cubicBezTo>
                  <a:pt x="637964" y="-48371"/>
                  <a:pt x="740631" y="19298"/>
                  <a:pt x="901048" y="0"/>
                </a:cubicBezTo>
                <a:cubicBezTo>
                  <a:pt x="1061465" y="-19298"/>
                  <a:pt x="1213430" y="514"/>
                  <a:pt x="1451688" y="0"/>
                </a:cubicBezTo>
                <a:cubicBezTo>
                  <a:pt x="1689946" y="-514"/>
                  <a:pt x="1715451" y="18404"/>
                  <a:pt x="1927241" y="0"/>
                </a:cubicBezTo>
                <a:cubicBezTo>
                  <a:pt x="2139031" y="-18404"/>
                  <a:pt x="2234742" y="21131"/>
                  <a:pt x="2502910" y="0"/>
                </a:cubicBezTo>
                <a:cubicBezTo>
                  <a:pt x="2519331" y="164252"/>
                  <a:pt x="2466319" y="274976"/>
                  <a:pt x="2502910" y="394924"/>
                </a:cubicBezTo>
                <a:cubicBezTo>
                  <a:pt x="2539501" y="514872"/>
                  <a:pt x="2487073" y="675358"/>
                  <a:pt x="2502910" y="759470"/>
                </a:cubicBezTo>
                <a:cubicBezTo>
                  <a:pt x="2253789" y="803491"/>
                  <a:pt x="2197045" y="730052"/>
                  <a:pt x="2002328" y="759470"/>
                </a:cubicBezTo>
                <a:cubicBezTo>
                  <a:pt x="1807611" y="788888"/>
                  <a:pt x="1708239" y="712847"/>
                  <a:pt x="1576833" y="759470"/>
                </a:cubicBezTo>
                <a:cubicBezTo>
                  <a:pt x="1445428" y="806093"/>
                  <a:pt x="1261721" y="742020"/>
                  <a:pt x="1076251" y="759470"/>
                </a:cubicBezTo>
                <a:cubicBezTo>
                  <a:pt x="890781" y="776920"/>
                  <a:pt x="754033" y="700348"/>
                  <a:pt x="575669" y="759470"/>
                </a:cubicBezTo>
                <a:cubicBezTo>
                  <a:pt x="397305" y="818592"/>
                  <a:pt x="256139" y="750826"/>
                  <a:pt x="0" y="759470"/>
                </a:cubicBezTo>
                <a:cubicBezTo>
                  <a:pt x="-19152" y="623017"/>
                  <a:pt x="14528" y="493772"/>
                  <a:pt x="0" y="364546"/>
                </a:cubicBezTo>
                <a:cubicBezTo>
                  <a:pt x="-14528" y="235320"/>
                  <a:pt x="7991" y="84062"/>
                  <a:pt x="0" y="0"/>
                </a:cubicBezTo>
                <a:close/>
              </a:path>
              <a:path w="2502910" h="759470" fill="none" extrusionOk="0">
                <a:moveTo>
                  <a:pt x="1296382" y="-471"/>
                </a:moveTo>
                <a:cubicBezTo>
                  <a:pt x="1477678" y="-123848"/>
                  <a:pt x="1741712" y="-103257"/>
                  <a:pt x="1866406" y="-202978"/>
                </a:cubicBezTo>
                <a:cubicBezTo>
                  <a:pt x="1991100" y="-302699"/>
                  <a:pt x="2198847" y="-295237"/>
                  <a:pt x="2420298" y="-399754"/>
                </a:cubicBezTo>
                <a:cubicBezTo>
                  <a:pt x="2641749" y="-504271"/>
                  <a:pt x="2720301" y="-443445"/>
                  <a:pt x="2909658" y="-573605"/>
                </a:cubicBezTo>
              </a:path>
            </a:pathLst>
          </a:custGeom>
          <a:noFill/>
          <a:ln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borderCallout1">
                    <a:avLst>
                      <a:gd name="adj1" fmla="val -62"/>
                      <a:gd name="adj2" fmla="val 51795"/>
                      <a:gd name="adj3" fmla="val -75527"/>
                      <a:gd name="adj4" fmla="val 11625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 use a thumbs-up rather than a tick (Kate uses a smiley face)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AC930-8A8F-4AD4-4821-64CE6854A0EB}"/>
              </a:ext>
            </a:extLst>
          </p:cNvPr>
          <p:cNvSpPr txBox="1"/>
          <p:nvPr/>
        </p:nvSpPr>
        <p:spPr>
          <a:xfrm>
            <a:off x="8396230" y="1767416"/>
            <a:ext cx="3307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an active document – we add to it as we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Before we start marking one of us will take the current marking guide and copy over comments from previous MGs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include PT3 comments and a framework</a:t>
            </a:r>
          </a:p>
        </p:txBody>
      </p:sp>
    </p:spTree>
    <p:extLst>
      <p:ext uri="{BB962C8B-B14F-4D97-AF65-F5344CB8AC3E}">
        <p14:creationId xmlns:p14="http://schemas.microsoft.com/office/powerpoint/2010/main" val="8573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idea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Would this work for others?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8F4C-9B90-1B5A-EEA8-8C0C8201C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r>
              <a:rPr lang="en-GB" dirty="0"/>
              <a:t>Reports from ALs about marking taking too long</a:t>
            </a:r>
          </a:p>
          <a:p>
            <a:pPr lvl="1"/>
            <a:r>
              <a:rPr lang="en-GB" dirty="0"/>
              <a:t>This might be because the marking guide isn’t well written! (I write one of the marking guides…)</a:t>
            </a:r>
          </a:p>
          <a:p>
            <a:pPr lvl="1"/>
            <a:r>
              <a:rPr lang="en-GB" dirty="0"/>
              <a:t>Poor training for new tutors?</a:t>
            </a:r>
          </a:p>
          <a:p>
            <a:r>
              <a:rPr lang="en-GB" dirty="0"/>
              <a:t>Possible uses in</a:t>
            </a:r>
          </a:p>
          <a:p>
            <a:pPr lvl="1"/>
            <a:r>
              <a:rPr lang="en-GB" dirty="0"/>
              <a:t>Mentoring</a:t>
            </a:r>
          </a:p>
          <a:p>
            <a:pPr lvl="1"/>
            <a:r>
              <a:rPr lang="en-GB" dirty="0"/>
              <a:t>Supporting colleagues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210175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8DCE6-7A48-CF2F-B472-F983866A59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project – at the start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F627D2-55ED-C288-A0AD-17A8559567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3940" y="901825"/>
            <a:ext cx="10766703" cy="289311"/>
          </a:xfrm>
        </p:spPr>
        <p:txBody>
          <a:bodyPr/>
          <a:lstStyle/>
          <a:p>
            <a:r>
              <a:rPr lang="en-GB" dirty="0"/>
              <a:t>What we did and got others to do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D8F4C-9B90-1B5A-EEA8-8C0C8201C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442906"/>
            <a:ext cx="10179513" cy="3875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Recruited and briefed participants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No new tutors but a range of experience</a:t>
            </a:r>
            <a:endParaRPr lang="en-GB" dirty="0">
              <a:effectLst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Five had 0 – 5 years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Two had 11 – 20 years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Five had + 20 years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Eleven of twelve reused comments between scripts, none had shared comments with peers</a:t>
            </a:r>
            <a:endParaRPr lang="en-GB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Shotgun marriages: we organised the pairs</a:t>
            </a:r>
            <a:endParaRPr lang="en-GB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Initial questionnaires before they started</a:t>
            </a:r>
            <a:endParaRPr lang="en-GB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Set up shared areas and populated them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cs typeface="Times New Roman" panose="02020603050405020304" pitchFamily="18" charset="0"/>
              </a:rPr>
              <a:t>A cut down copy of the tutor notes for each TMA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Added a few selected rollover </a:t>
            </a:r>
            <a:r>
              <a:rPr lang="en-GB" dirty="0">
                <a:effectLst/>
                <a:cs typeface="Times New Roman" panose="02020603050405020304" pitchFamily="18" charset="0"/>
              </a:rPr>
              <a:t>comments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9DCEB-E02F-4164-8DBB-A220C1323F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</p:spTree>
    <p:extLst>
      <p:ext uri="{BB962C8B-B14F-4D97-AF65-F5344CB8AC3E}">
        <p14:creationId xmlns:p14="http://schemas.microsoft.com/office/powerpoint/2010/main" val="240067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B6693-03C8-3CD9-8BDD-F117D90D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7229E5-3DBA-12CC-58E1-0AAD73FEAF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project – at the start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3F435-7949-4E33-3D6A-AB68F48CCF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3940" y="901825"/>
            <a:ext cx="10766703" cy="289311"/>
          </a:xfrm>
        </p:spPr>
        <p:txBody>
          <a:bodyPr/>
          <a:lstStyle/>
          <a:p>
            <a:r>
              <a:rPr lang="en-GB" dirty="0"/>
              <a:t>From the anonymous questionnaire at the start of the project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77E37-B470-33AB-1F11-C28089D905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sz="2000" dirty="0"/>
              <a:t>Page Title 4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084A6DE7-9C77-3A3A-4BE8-CC7E6A13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74" y="1259030"/>
            <a:ext cx="6615501" cy="4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13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33974F-B821-48A1-BB8D-9A8D07722BD9}" vid="{292218F8-53A1-415B-9CF5-3153E482E04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33974F-B821-48A1-BB8D-9A8D07722BD9}" vid="{D8B054FE-3293-41EB-8352-E88313B69577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33974F-B821-48A1-BB8D-9A8D07722BD9}" vid="{CB7F22CF-2B91-4F88-B097-329BC48AE450}"/>
    </a:ext>
  </a:extLst>
</a:theme>
</file>

<file path=ppt/theme/theme4.xml><?xml version="1.0" encoding="utf-8"?>
<a:theme xmlns:a="http://schemas.openxmlformats.org/drawingml/2006/main" name="Slide Option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custGeom>
          <a:avLst/>
          <a:gdLst>
            <a:gd name="connsiteX0" fmla="*/ 0 w 1638300"/>
            <a:gd name="connsiteY0" fmla="*/ 0 h 676275"/>
            <a:gd name="connsiteX1" fmla="*/ 529717 w 1638300"/>
            <a:gd name="connsiteY1" fmla="*/ 0 h 676275"/>
            <a:gd name="connsiteX2" fmla="*/ 1026668 w 1638300"/>
            <a:gd name="connsiteY2" fmla="*/ 0 h 676275"/>
            <a:gd name="connsiteX3" fmla="*/ 1638300 w 1638300"/>
            <a:gd name="connsiteY3" fmla="*/ 0 h 676275"/>
            <a:gd name="connsiteX4" fmla="*/ 1638300 w 1638300"/>
            <a:gd name="connsiteY4" fmla="*/ 331375 h 676275"/>
            <a:gd name="connsiteX5" fmla="*/ 1638300 w 1638300"/>
            <a:gd name="connsiteY5" fmla="*/ 676275 h 676275"/>
            <a:gd name="connsiteX6" fmla="*/ 1124966 w 1638300"/>
            <a:gd name="connsiteY6" fmla="*/ 676275 h 676275"/>
            <a:gd name="connsiteX7" fmla="*/ 611632 w 1638300"/>
            <a:gd name="connsiteY7" fmla="*/ 676275 h 676275"/>
            <a:gd name="connsiteX8" fmla="*/ 0 w 1638300"/>
            <a:gd name="connsiteY8" fmla="*/ 676275 h 676275"/>
            <a:gd name="connsiteX9" fmla="*/ 0 w 1638300"/>
            <a:gd name="connsiteY9" fmla="*/ 358426 h 676275"/>
            <a:gd name="connsiteX10" fmla="*/ 0 w 1638300"/>
            <a:gd name="connsiteY10" fmla="*/ 0 h 676275"/>
            <a:gd name="connsiteX0" fmla="*/ -136520 w 1638300"/>
            <a:gd name="connsiteY0" fmla="*/ 126802 h 676275"/>
            <a:gd name="connsiteX1" fmla="*/ -708724 w 1638300"/>
            <a:gd name="connsiteY1" fmla="*/ 250776 h 676275"/>
            <a:gd name="connsiteX2" fmla="*/ -1304283 w 1638300"/>
            <a:gd name="connsiteY2" fmla="*/ 379810 h 6762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638300" h="676275" extrusionOk="0">
              <a:moveTo>
                <a:pt x="0" y="0"/>
              </a:moveTo>
              <a:cubicBezTo>
                <a:pt x="204287" y="-58300"/>
                <a:pt x="368224" y="23865"/>
                <a:pt x="529717" y="0"/>
              </a:cubicBezTo>
              <a:cubicBezTo>
                <a:pt x="691210" y="-23865"/>
                <a:pt x="907961" y="34747"/>
                <a:pt x="1026668" y="0"/>
              </a:cubicBezTo>
              <a:cubicBezTo>
                <a:pt x="1145375" y="-34747"/>
                <a:pt x="1369299" y="35842"/>
                <a:pt x="1638300" y="0"/>
              </a:cubicBezTo>
              <a:cubicBezTo>
                <a:pt x="1645272" y="118923"/>
                <a:pt x="1624805" y="219320"/>
                <a:pt x="1638300" y="331375"/>
              </a:cubicBezTo>
              <a:cubicBezTo>
                <a:pt x="1651795" y="443430"/>
                <a:pt x="1631272" y="538634"/>
                <a:pt x="1638300" y="676275"/>
              </a:cubicBezTo>
              <a:cubicBezTo>
                <a:pt x="1528144" y="715978"/>
                <a:pt x="1364075" y="639032"/>
                <a:pt x="1124966" y="676275"/>
              </a:cubicBezTo>
              <a:cubicBezTo>
                <a:pt x="885857" y="713518"/>
                <a:pt x="858358" y="656494"/>
                <a:pt x="611632" y="676275"/>
              </a:cubicBezTo>
              <a:cubicBezTo>
                <a:pt x="364906" y="696056"/>
                <a:pt x="126435" y="633209"/>
                <a:pt x="0" y="676275"/>
              </a:cubicBezTo>
              <a:cubicBezTo>
                <a:pt x="-6284" y="606553"/>
                <a:pt x="20186" y="459971"/>
                <a:pt x="0" y="358426"/>
              </a:cubicBezTo>
              <a:cubicBezTo>
                <a:pt x="-20186" y="256881"/>
                <a:pt x="20226" y="124277"/>
                <a:pt x="0" y="0"/>
              </a:cubicBezTo>
              <a:close/>
            </a:path>
            <a:path w="1638300" h="676275" fill="none" extrusionOk="0">
              <a:moveTo>
                <a:pt x="-136520" y="126802"/>
              </a:moveTo>
              <a:cubicBezTo>
                <a:pt x="-333608" y="212990"/>
                <a:pt x="-587939" y="201175"/>
                <a:pt x="-708724" y="250776"/>
              </a:cubicBezTo>
              <a:cubicBezTo>
                <a:pt x="-829509" y="300377"/>
                <a:pt x="-1189617" y="294956"/>
                <a:pt x="-1304283" y="379810"/>
              </a:cubicBezTo>
            </a:path>
          </a:pathLst>
        </a:custGeom>
        <a:noFill/>
        <a:ln>
          <a:tailEnd type="triangle"/>
          <a:extLst>
            <a:ext uri="{C807C97D-BFC1-408E-A445-0C87EB9F89A2}">
              <ask:lineSketchStyleProps xmlns:ask="http://schemas.microsoft.com/office/drawing/2018/sketchyshapes" sd="1219033472">
                <ask:type>
                  <ask:lineSketchScribble/>
                </ask:type>
              </ask:lineSketchStyleProps>
            </a:ext>
          </a:extLst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FC33974F-B821-48A1-BB8D-9A8D07722BD9}" vid="{4FA75BF5-5B1B-4DBE-862B-AB5C5E5C5F62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C33974F-B821-48A1-BB8D-9A8D07722BD9}" vid="{327893F8-4DDD-427C-9BA6-4E952527002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66ac4-c030-4543-8cc8-88329e81ec50" xsi:nil="true"/>
    <lcf76f155ced4ddcb4097134ff3c332f xmlns="a4bbcd8a-0e99-45ba-ba54-c1f6b28a9a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17B1AA24CF543973AFCAC153439DF" ma:contentTypeVersion="16" ma:contentTypeDescription="Create a new document." ma:contentTypeScope="" ma:versionID="1592fb5d991a26fcd96d3b2401b4f7a3">
  <xsd:schema xmlns:xsd="http://www.w3.org/2001/XMLSchema" xmlns:xs="http://www.w3.org/2001/XMLSchema" xmlns:p="http://schemas.microsoft.com/office/2006/metadata/properties" xmlns:ns2="a4bbcd8a-0e99-45ba-ba54-c1f6b28a9aac" xmlns:ns3="37366ac4-c030-4543-8cc8-88329e81ec50" targetNamespace="http://schemas.microsoft.com/office/2006/metadata/properties" ma:root="true" ma:fieldsID="f16ecf8a84c5f4528090069017a6756e" ns2:_="" ns3:_="">
    <xsd:import namespace="a4bbcd8a-0e99-45ba-ba54-c1f6b28a9aac"/>
    <xsd:import namespace="37366ac4-c030-4543-8cc8-88329e81e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cd8a-0e99-45ba-ba54-c1f6b28a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e53c53-e7a2-4fd5-8715-711725074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66ac4-c030-4543-8cc8-88329e81e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d6ba8-e056-469a-98c0-4dfdbb6e31b8}" ma:internalName="TaxCatchAll" ma:showField="CatchAllData" ma:web="37366ac4-c030-4543-8cc8-88329e81e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7366ac4-c030-4543-8cc8-88329e81ec50"/>
    <ds:schemaRef ds:uri="a4bbcd8a-0e99-45ba-ba54-c1f6b28a9aac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37865-F208-440A-922E-2EFAA28DC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bcd8a-0e99-45ba-ba54-c1f6b28a9aac"/>
    <ds:schemaRef ds:uri="37366ac4-c030-4543-8cc8-88329e81e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OU</Template>
  <TotalTime>22134</TotalTime>
  <Words>989</Words>
  <Application>Microsoft Office PowerPoint</Application>
  <PresentationFormat>Widescreen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Poppins</vt:lpstr>
      <vt:lpstr>Poppins SemiBold</vt:lpstr>
      <vt:lpstr>SF Pro Text</vt:lpstr>
      <vt:lpstr>Times New Roman</vt:lpstr>
      <vt:lpstr>Verdana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Page Title 4</vt:lpstr>
      <vt:lpstr>Page Title 4</vt:lpstr>
      <vt:lpstr>Page Title 4</vt:lpstr>
      <vt:lpstr>Page Title 4</vt:lpstr>
      <vt:lpstr>Page Title 4</vt:lpstr>
      <vt:lpstr>Page Title 4</vt:lpstr>
      <vt:lpstr>Page Title 4</vt:lpstr>
      <vt:lpstr>Page Title 4</vt:lpstr>
      <vt:lpstr>PowerPoint Presentation</vt:lpstr>
      <vt:lpstr>Page Title 4</vt:lpstr>
      <vt:lpstr>Page Title 4</vt:lpstr>
      <vt:lpstr>Page Title 4</vt:lpstr>
      <vt:lpstr>Page Title 4</vt:lpstr>
      <vt:lpstr>Page Title 4</vt:lpstr>
      <vt:lpstr>Page Title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 Title 2</dc:title>
  <dc:creator>Nigel.Gibson</dc:creator>
  <cp:lastModifiedBy>Diane.Ford</cp:lastModifiedBy>
  <cp:revision>44</cp:revision>
  <dcterms:created xsi:type="dcterms:W3CDTF">2022-10-21T08:58:16Z</dcterms:created>
  <dcterms:modified xsi:type="dcterms:W3CDTF">2025-05-22T11:02:57Z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0x010100AF874D1D9924D14EBA8E007D447DBB31</vt:lpwstr>
  </property>
  <property fmtid="{D5CDD505-2E9C-101B-9397-08002B2CF9AE}" pid="3" name="MediaServiceImageTags">
    <vt:lpwstr/>
  </property>
</Properties>
</file>