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2" r:id="rId6"/>
  </p:sldMasterIdLst>
  <p:notesMasterIdLst>
    <p:notesMasterId r:id="rId27"/>
  </p:notesMasterIdLst>
  <p:sldIdLst>
    <p:sldId id="349" r:id="rId7"/>
    <p:sldId id="264" r:id="rId8"/>
    <p:sldId id="350" r:id="rId9"/>
    <p:sldId id="351" r:id="rId10"/>
    <p:sldId id="352" r:id="rId11"/>
    <p:sldId id="362" r:id="rId12"/>
    <p:sldId id="339" r:id="rId13"/>
    <p:sldId id="341" r:id="rId14"/>
    <p:sldId id="342" r:id="rId15"/>
    <p:sldId id="343" r:id="rId16"/>
    <p:sldId id="363" r:id="rId17"/>
    <p:sldId id="345" r:id="rId18"/>
    <p:sldId id="346" r:id="rId19"/>
    <p:sldId id="347" r:id="rId20"/>
    <p:sldId id="348" r:id="rId21"/>
    <p:sldId id="361" r:id="rId22"/>
    <p:sldId id="356" r:id="rId23"/>
    <p:sldId id="357" r:id="rId24"/>
    <p:sldId id="359" r:id="rId25"/>
    <p:sldId id="36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EF"/>
    <a:srgbClr val="FBF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6D7C7-264C-B041-7D09-5031879DDF5B}" v="445" dt="2020-04-24T11:12:23.684"/>
    <p1510:client id="{9DA9F263-E8DF-41DF-9014-30CAD45414A1}" v="204" dt="2020-04-23T18:07:14.239"/>
    <p1510:client id="{DED3AB21-3210-6270-884A-8AF3BCAFA32A}" v="186" dt="2020-04-23T14:26:42.155"/>
    <p1510:client id="{E2094D4E-6208-5AA3-2596-AA0D62C873C4}" v="295" dt="2020-04-23T15:36:52.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pos="288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F9C46-232D-41E2-8F2B-47B39FD1D8BC}" type="datetimeFigureOut">
              <a:rPr lang="en-GB" smtClean="0"/>
              <a:t>24/04/2020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7965F-7307-40A1-AD24-110ACBC8542E}" type="slidenum">
              <a:rPr lang="en-GB" smtClean="0"/>
              <a:t>‹#›</a:t>
            </a:fld>
            <a:endParaRPr lang="en-GB"/>
          </a:p>
        </p:txBody>
      </p:sp>
    </p:spTree>
    <p:extLst>
      <p:ext uri="{BB962C8B-B14F-4D97-AF65-F5344CB8AC3E}">
        <p14:creationId xmlns:p14="http://schemas.microsoft.com/office/powerpoint/2010/main" val="361422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that this is not about investigating the implementation of the group tuition strategy per se, although obviously there is a clear influence in the current investigation.  The initial investigation with tutors was done before GTP implementation and we suspect that tutor perceptions have changed.</a:t>
            </a:r>
          </a:p>
        </p:txBody>
      </p:sp>
      <p:sp>
        <p:nvSpPr>
          <p:cNvPr id="4" name="Slide Number Placeholder 3"/>
          <p:cNvSpPr>
            <a:spLocks noGrp="1"/>
          </p:cNvSpPr>
          <p:nvPr>
            <p:ph type="sldNum" sz="quarter" idx="5"/>
          </p:nvPr>
        </p:nvSpPr>
        <p:spPr/>
        <p:txBody>
          <a:bodyPr/>
          <a:lstStyle/>
          <a:p>
            <a:fld id="{6D87965F-7307-40A1-AD24-110ACBC8542E}" type="slidenum">
              <a:rPr lang="en-GB" smtClean="0"/>
              <a:t>4</a:t>
            </a:fld>
            <a:endParaRPr lang="en-GB"/>
          </a:p>
        </p:txBody>
      </p:sp>
    </p:spTree>
    <p:extLst>
      <p:ext uri="{BB962C8B-B14F-4D97-AF65-F5344CB8AC3E}">
        <p14:creationId xmlns:p14="http://schemas.microsoft.com/office/powerpoint/2010/main" val="399927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41443-7E97-4BE8-87E0-15BC9B25283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67033E5-FCE2-4B57-BA89-18453784937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CA747A5-7599-4F1F-87E9-CC4C24D33B24}"/>
              </a:ext>
            </a:extLst>
          </p:cNvPr>
          <p:cNvSpPr>
            <a:spLocks noGrp="1"/>
          </p:cNvSpPr>
          <p:nvPr>
            <p:ph type="dt" sz="half" idx="10"/>
          </p:nvPr>
        </p:nvSpPr>
        <p:spPr/>
        <p:txBody>
          <a:bodyPr/>
          <a:lstStyle/>
          <a:p>
            <a:fld id="{C18D2803-4035-455B-8615-196E723FFDEE}" type="datetimeFigureOut">
              <a:rPr lang="en-GB" smtClean="0"/>
              <a:t>24/04/2020</a:t>
            </a:fld>
            <a:endParaRPr lang="en-GB"/>
          </a:p>
        </p:txBody>
      </p:sp>
      <p:sp>
        <p:nvSpPr>
          <p:cNvPr id="5" name="Footer Placeholder 4">
            <a:extLst>
              <a:ext uri="{FF2B5EF4-FFF2-40B4-BE49-F238E27FC236}">
                <a16:creationId xmlns:a16="http://schemas.microsoft.com/office/drawing/2014/main" id="{531922EF-CF87-4FD3-AF38-3CFAC12EF9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A81B62-ABE9-4C2C-BC6F-D2210015F50F}"/>
              </a:ext>
            </a:extLst>
          </p:cNvPr>
          <p:cNvSpPr>
            <a:spLocks noGrp="1"/>
          </p:cNvSpPr>
          <p:nvPr>
            <p:ph type="sldNum" sz="quarter" idx="12"/>
          </p:nvPr>
        </p:nvSpPr>
        <p:spPr/>
        <p:txBody>
          <a:bodyPr/>
          <a:lstStyle/>
          <a:p>
            <a:fld id="{082D815A-7E36-4DD1-BE5C-A4698651869E}" type="slidenum">
              <a:rPr lang="en-GB" smtClean="0"/>
              <a:t>‹#›</a:t>
            </a:fld>
            <a:endParaRPr lang="en-GB"/>
          </a:p>
        </p:txBody>
      </p:sp>
    </p:spTree>
    <p:extLst>
      <p:ext uri="{BB962C8B-B14F-4D97-AF65-F5344CB8AC3E}">
        <p14:creationId xmlns:p14="http://schemas.microsoft.com/office/powerpoint/2010/main" val="271398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ED66-6354-40FC-88B7-9C5D8E887F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D1B570-649A-4C88-B7E7-06CFB02C0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09E23C-8397-40A0-96D9-15C1C3D31C26}"/>
              </a:ext>
            </a:extLst>
          </p:cNvPr>
          <p:cNvSpPr>
            <a:spLocks noGrp="1"/>
          </p:cNvSpPr>
          <p:nvPr>
            <p:ph type="dt" sz="half" idx="10"/>
          </p:nvPr>
        </p:nvSpPr>
        <p:spPr/>
        <p:txBody>
          <a:bodyPr/>
          <a:lstStyle/>
          <a:p>
            <a:fld id="{C18D2803-4035-455B-8615-196E723FFDEE}" type="datetimeFigureOut">
              <a:rPr lang="en-GB" smtClean="0"/>
              <a:t>24/04/2020</a:t>
            </a:fld>
            <a:endParaRPr lang="en-GB"/>
          </a:p>
        </p:txBody>
      </p:sp>
      <p:sp>
        <p:nvSpPr>
          <p:cNvPr id="5" name="Footer Placeholder 4">
            <a:extLst>
              <a:ext uri="{FF2B5EF4-FFF2-40B4-BE49-F238E27FC236}">
                <a16:creationId xmlns:a16="http://schemas.microsoft.com/office/drawing/2014/main" id="{18328D19-C914-4C6E-BB15-07CC182751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9FA9C-5A98-4D2B-A34C-C8FDBD0628AA}"/>
              </a:ext>
            </a:extLst>
          </p:cNvPr>
          <p:cNvSpPr>
            <a:spLocks noGrp="1"/>
          </p:cNvSpPr>
          <p:nvPr>
            <p:ph type="sldNum" sz="quarter" idx="12"/>
          </p:nvPr>
        </p:nvSpPr>
        <p:spPr/>
        <p:txBody>
          <a:bodyPr/>
          <a:lstStyle/>
          <a:p>
            <a:fld id="{082D815A-7E36-4DD1-BE5C-A4698651869E}" type="slidenum">
              <a:rPr lang="en-GB" smtClean="0"/>
              <a:t>‹#›</a:t>
            </a:fld>
            <a:endParaRPr lang="en-GB"/>
          </a:p>
        </p:txBody>
      </p:sp>
    </p:spTree>
    <p:extLst>
      <p:ext uri="{BB962C8B-B14F-4D97-AF65-F5344CB8AC3E}">
        <p14:creationId xmlns:p14="http://schemas.microsoft.com/office/powerpoint/2010/main" val="20820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0EB222-9C76-4E63-BB59-E82980209E5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107BC3-0963-4D0A-91E1-5D3307E606B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A79A03-3983-4389-8511-BE002C216438}"/>
              </a:ext>
            </a:extLst>
          </p:cNvPr>
          <p:cNvSpPr>
            <a:spLocks noGrp="1"/>
          </p:cNvSpPr>
          <p:nvPr>
            <p:ph type="dt" sz="half" idx="10"/>
          </p:nvPr>
        </p:nvSpPr>
        <p:spPr/>
        <p:txBody>
          <a:bodyPr/>
          <a:lstStyle/>
          <a:p>
            <a:fld id="{C18D2803-4035-455B-8615-196E723FFDEE}" type="datetimeFigureOut">
              <a:rPr lang="en-GB" smtClean="0"/>
              <a:t>24/04/2020</a:t>
            </a:fld>
            <a:endParaRPr lang="en-GB"/>
          </a:p>
        </p:txBody>
      </p:sp>
      <p:sp>
        <p:nvSpPr>
          <p:cNvPr id="5" name="Footer Placeholder 4">
            <a:extLst>
              <a:ext uri="{FF2B5EF4-FFF2-40B4-BE49-F238E27FC236}">
                <a16:creationId xmlns:a16="http://schemas.microsoft.com/office/drawing/2014/main" id="{0181FCB0-95C7-4699-908C-3F42220861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BCA7-AB0F-42B9-AE79-C44989A87EB6}"/>
              </a:ext>
            </a:extLst>
          </p:cNvPr>
          <p:cNvSpPr>
            <a:spLocks noGrp="1"/>
          </p:cNvSpPr>
          <p:nvPr>
            <p:ph type="sldNum" sz="quarter" idx="12"/>
          </p:nvPr>
        </p:nvSpPr>
        <p:spPr/>
        <p:txBody>
          <a:bodyPr/>
          <a:lstStyle/>
          <a:p>
            <a:fld id="{082D815A-7E36-4DD1-BE5C-A4698651869E}" type="slidenum">
              <a:rPr lang="en-GB" smtClean="0"/>
              <a:t>‹#›</a:t>
            </a:fld>
            <a:endParaRPr lang="en-GB"/>
          </a:p>
        </p:txBody>
      </p:sp>
    </p:spTree>
    <p:extLst>
      <p:ext uri="{BB962C8B-B14F-4D97-AF65-F5344CB8AC3E}">
        <p14:creationId xmlns:p14="http://schemas.microsoft.com/office/powerpoint/2010/main" val="1084445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901615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228003177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Tree>
    <p:extLst>
      <p:ext uri="{BB962C8B-B14F-4D97-AF65-F5344CB8AC3E}">
        <p14:creationId xmlns:p14="http://schemas.microsoft.com/office/powerpoint/2010/main" val="17260806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200015619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81371216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75439693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99319459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endParaRPr lang="en-US"/>
          </a:p>
          <a:p>
            <a:pPr lvl="0"/>
            <a:endParaRPr lang="en-US"/>
          </a:p>
          <a:p>
            <a:pPr lvl="0"/>
            <a:endParaRPr lang="en-US"/>
          </a:p>
          <a:p>
            <a:pPr lvl="0"/>
            <a:endParaRPr lang="en-US"/>
          </a:p>
          <a:p>
            <a:pPr lvl="0"/>
            <a:br>
              <a:rPr lang="en-US"/>
            </a:br>
            <a:endParaRPr lang="en-US"/>
          </a:p>
          <a:p>
            <a:pPr lvl="0"/>
            <a:r>
              <a:rPr lang="en-US"/>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0434906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DA2D0-C7B7-4B59-AE82-27F130D54C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7BA35C-58FC-4481-AAE9-425E81EC5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9DEB99-8F6B-469C-878D-19CF308BA7F8}"/>
              </a:ext>
            </a:extLst>
          </p:cNvPr>
          <p:cNvSpPr>
            <a:spLocks noGrp="1"/>
          </p:cNvSpPr>
          <p:nvPr>
            <p:ph type="dt" sz="half" idx="10"/>
          </p:nvPr>
        </p:nvSpPr>
        <p:spPr/>
        <p:txBody>
          <a:bodyPr/>
          <a:lstStyle/>
          <a:p>
            <a:fld id="{C18D2803-4035-455B-8615-196E723FFDEE}" type="datetimeFigureOut">
              <a:rPr lang="en-GB" smtClean="0"/>
              <a:t>24/04/2020</a:t>
            </a:fld>
            <a:endParaRPr lang="en-GB"/>
          </a:p>
        </p:txBody>
      </p:sp>
      <p:sp>
        <p:nvSpPr>
          <p:cNvPr id="5" name="Footer Placeholder 4">
            <a:extLst>
              <a:ext uri="{FF2B5EF4-FFF2-40B4-BE49-F238E27FC236}">
                <a16:creationId xmlns:a16="http://schemas.microsoft.com/office/drawing/2014/main" id="{D7AAE820-2AB8-4F86-9E8C-452C67790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7CC09F-2F4D-45AA-8CC2-5648F02D9FF8}"/>
              </a:ext>
            </a:extLst>
          </p:cNvPr>
          <p:cNvSpPr>
            <a:spLocks noGrp="1"/>
          </p:cNvSpPr>
          <p:nvPr>
            <p:ph type="sldNum" sz="quarter" idx="12"/>
          </p:nvPr>
        </p:nvSpPr>
        <p:spPr/>
        <p:txBody>
          <a:bodyPr/>
          <a:lstStyle/>
          <a:p>
            <a:fld id="{082D815A-7E36-4DD1-BE5C-A4698651869E}" type="slidenum">
              <a:rPr lang="en-GB" smtClean="0"/>
              <a:t>‹#›</a:t>
            </a:fld>
            <a:endParaRPr lang="en-GB"/>
          </a:p>
        </p:txBody>
      </p:sp>
    </p:spTree>
    <p:extLst>
      <p:ext uri="{BB962C8B-B14F-4D97-AF65-F5344CB8AC3E}">
        <p14:creationId xmlns:p14="http://schemas.microsoft.com/office/powerpoint/2010/main" val="2085565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426351867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20478343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AF84-456D-482D-971B-1C56F9D955B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6DA850-14E6-4298-9A3E-265DA0F1FD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A2800C-2D61-4C89-8A53-BEC2FEB593CE}"/>
              </a:ext>
            </a:extLst>
          </p:cNvPr>
          <p:cNvSpPr>
            <a:spLocks noGrp="1"/>
          </p:cNvSpPr>
          <p:nvPr>
            <p:ph type="dt" sz="half" idx="10"/>
          </p:nvPr>
        </p:nvSpPr>
        <p:spPr/>
        <p:txBody>
          <a:bodyPr/>
          <a:lstStyle/>
          <a:p>
            <a:fld id="{C18D2803-4035-455B-8615-196E723FFDEE}" type="datetimeFigureOut">
              <a:rPr lang="en-GB" smtClean="0"/>
              <a:t>24/04/2020</a:t>
            </a:fld>
            <a:endParaRPr lang="en-GB"/>
          </a:p>
        </p:txBody>
      </p:sp>
      <p:sp>
        <p:nvSpPr>
          <p:cNvPr id="5" name="Footer Placeholder 4">
            <a:extLst>
              <a:ext uri="{FF2B5EF4-FFF2-40B4-BE49-F238E27FC236}">
                <a16:creationId xmlns:a16="http://schemas.microsoft.com/office/drawing/2014/main" id="{58703854-5D2C-4844-A583-8C84F144E7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12A3AD-6853-4BA0-9F0E-9F690CA3C1E6}"/>
              </a:ext>
            </a:extLst>
          </p:cNvPr>
          <p:cNvSpPr>
            <a:spLocks noGrp="1"/>
          </p:cNvSpPr>
          <p:nvPr>
            <p:ph type="sldNum" sz="quarter" idx="12"/>
          </p:nvPr>
        </p:nvSpPr>
        <p:spPr/>
        <p:txBody>
          <a:bodyPr/>
          <a:lstStyle/>
          <a:p>
            <a:fld id="{082D815A-7E36-4DD1-BE5C-A4698651869E}" type="slidenum">
              <a:rPr lang="en-GB" smtClean="0"/>
              <a:t>‹#›</a:t>
            </a:fld>
            <a:endParaRPr lang="en-GB"/>
          </a:p>
        </p:txBody>
      </p:sp>
    </p:spTree>
    <p:extLst>
      <p:ext uri="{BB962C8B-B14F-4D97-AF65-F5344CB8AC3E}">
        <p14:creationId xmlns:p14="http://schemas.microsoft.com/office/powerpoint/2010/main" val="3584222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1A94-8F29-460C-A7F0-05D90413AB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E5C106-FE6A-42F2-A4AE-849F78094C6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19AC3F-2DDF-4853-B002-7D9072D8A55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8862E5-06D5-44C9-99BD-CA50C53BB6DD}"/>
              </a:ext>
            </a:extLst>
          </p:cNvPr>
          <p:cNvSpPr>
            <a:spLocks noGrp="1"/>
          </p:cNvSpPr>
          <p:nvPr>
            <p:ph type="dt" sz="half" idx="10"/>
          </p:nvPr>
        </p:nvSpPr>
        <p:spPr/>
        <p:txBody>
          <a:bodyPr/>
          <a:lstStyle/>
          <a:p>
            <a:fld id="{C18D2803-4035-455B-8615-196E723FFDEE}" type="datetimeFigureOut">
              <a:rPr lang="en-GB" smtClean="0"/>
              <a:t>24/04/2020</a:t>
            </a:fld>
            <a:endParaRPr lang="en-GB"/>
          </a:p>
        </p:txBody>
      </p:sp>
      <p:sp>
        <p:nvSpPr>
          <p:cNvPr id="6" name="Footer Placeholder 5">
            <a:extLst>
              <a:ext uri="{FF2B5EF4-FFF2-40B4-BE49-F238E27FC236}">
                <a16:creationId xmlns:a16="http://schemas.microsoft.com/office/drawing/2014/main" id="{63BC4466-555C-4595-A63C-9A9D2C458D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CA147D-BB12-43B3-99E7-E9BF58FF97D1}"/>
              </a:ext>
            </a:extLst>
          </p:cNvPr>
          <p:cNvSpPr>
            <a:spLocks noGrp="1"/>
          </p:cNvSpPr>
          <p:nvPr>
            <p:ph type="sldNum" sz="quarter" idx="12"/>
          </p:nvPr>
        </p:nvSpPr>
        <p:spPr/>
        <p:txBody>
          <a:bodyPr/>
          <a:lstStyle/>
          <a:p>
            <a:fld id="{082D815A-7E36-4DD1-BE5C-A4698651869E}" type="slidenum">
              <a:rPr lang="en-GB" smtClean="0"/>
              <a:t>‹#›</a:t>
            </a:fld>
            <a:endParaRPr lang="en-GB"/>
          </a:p>
        </p:txBody>
      </p:sp>
    </p:spTree>
    <p:extLst>
      <p:ext uri="{BB962C8B-B14F-4D97-AF65-F5344CB8AC3E}">
        <p14:creationId xmlns:p14="http://schemas.microsoft.com/office/powerpoint/2010/main" val="111151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2BED-45C8-4DAD-8F18-AFE76FF56647}"/>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316215-A0F2-438F-9D9C-99DB2DD1854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441A9A8-6437-4796-8549-DD5B9953CAE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3F696A-37EE-4245-88D0-B384AEA66E5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1F1DB0B-3432-4CAE-AC82-96087EA34FD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F3AD39-6169-40CD-849D-4B3679B1E747}"/>
              </a:ext>
            </a:extLst>
          </p:cNvPr>
          <p:cNvSpPr>
            <a:spLocks noGrp="1"/>
          </p:cNvSpPr>
          <p:nvPr>
            <p:ph type="dt" sz="half" idx="10"/>
          </p:nvPr>
        </p:nvSpPr>
        <p:spPr/>
        <p:txBody>
          <a:bodyPr/>
          <a:lstStyle/>
          <a:p>
            <a:fld id="{C18D2803-4035-455B-8615-196E723FFDEE}" type="datetimeFigureOut">
              <a:rPr lang="en-GB" smtClean="0"/>
              <a:t>24/04/2020</a:t>
            </a:fld>
            <a:endParaRPr lang="en-GB"/>
          </a:p>
        </p:txBody>
      </p:sp>
      <p:sp>
        <p:nvSpPr>
          <p:cNvPr id="8" name="Footer Placeholder 7">
            <a:extLst>
              <a:ext uri="{FF2B5EF4-FFF2-40B4-BE49-F238E27FC236}">
                <a16:creationId xmlns:a16="http://schemas.microsoft.com/office/drawing/2014/main" id="{4BE689EE-2A2A-41E0-A714-CC4951027EB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289D04-9764-49B6-A02C-2762EF534AE7}"/>
              </a:ext>
            </a:extLst>
          </p:cNvPr>
          <p:cNvSpPr>
            <a:spLocks noGrp="1"/>
          </p:cNvSpPr>
          <p:nvPr>
            <p:ph type="sldNum" sz="quarter" idx="12"/>
          </p:nvPr>
        </p:nvSpPr>
        <p:spPr/>
        <p:txBody>
          <a:bodyPr/>
          <a:lstStyle/>
          <a:p>
            <a:fld id="{082D815A-7E36-4DD1-BE5C-A4698651869E}" type="slidenum">
              <a:rPr lang="en-GB" smtClean="0"/>
              <a:t>‹#›</a:t>
            </a:fld>
            <a:endParaRPr lang="en-GB"/>
          </a:p>
        </p:txBody>
      </p:sp>
    </p:spTree>
    <p:extLst>
      <p:ext uri="{BB962C8B-B14F-4D97-AF65-F5344CB8AC3E}">
        <p14:creationId xmlns:p14="http://schemas.microsoft.com/office/powerpoint/2010/main" val="338097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9E28-A8BA-44A7-B71F-7621619F20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883243-343C-4BC2-8A50-F1CE9C352D1A}"/>
              </a:ext>
            </a:extLst>
          </p:cNvPr>
          <p:cNvSpPr>
            <a:spLocks noGrp="1"/>
          </p:cNvSpPr>
          <p:nvPr>
            <p:ph type="dt" sz="half" idx="10"/>
          </p:nvPr>
        </p:nvSpPr>
        <p:spPr/>
        <p:txBody>
          <a:bodyPr/>
          <a:lstStyle/>
          <a:p>
            <a:fld id="{C18D2803-4035-455B-8615-196E723FFDEE}" type="datetimeFigureOut">
              <a:rPr lang="en-GB" smtClean="0"/>
              <a:t>24/04/2020</a:t>
            </a:fld>
            <a:endParaRPr lang="en-GB"/>
          </a:p>
        </p:txBody>
      </p:sp>
      <p:sp>
        <p:nvSpPr>
          <p:cNvPr id="4" name="Footer Placeholder 3">
            <a:extLst>
              <a:ext uri="{FF2B5EF4-FFF2-40B4-BE49-F238E27FC236}">
                <a16:creationId xmlns:a16="http://schemas.microsoft.com/office/drawing/2014/main" id="{0287B82C-27D0-4AD2-991E-6BD3F8F31D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8E93C0-75FB-4562-A4BE-15F9F8E89C5B}"/>
              </a:ext>
            </a:extLst>
          </p:cNvPr>
          <p:cNvSpPr>
            <a:spLocks noGrp="1"/>
          </p:cNvSpPr>
          <p:nvPr>
            <p:ph type="sldNum" sz="quarter" idx="12"/>
          </p:nvPr>
        </p:nvSpPr>
        <p:spPr/>
        <p:txBody>
          <a:bodyPr/>
          <a:lstStyle/>
          <a:p>
            <a:fld id="{082D815A-7E36-4DD1-BE5C-A4698651869E}" type="slidenum">
              <a:rPr lang="en-GB" smtClean="0"/>
              <a:t>‹#›</a:t>
            </a:fld>
            <a:endParaRPr lang="en-GB"/>
          </a:p>
        </p:txBody>
      </p:sp>
    </p:spTree>
    <p:extLst>
      <p:ext uri="{BB962C8B-B14F-4D97-AF65-F5344CB8AC3E}">
        <p14:creationId xmlns:p14="http://schemas.microsoft.com/office/powerpoint/2010/main" val="17756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9A2676-AE5F-43A1-938E-80DC850D8ABD}"/>
              </a:ext>
            </a:extLst>
          </p:cNvPr>
          <p:cNvSpPr>
            <a:spLocks noGrp="1"/>
          </p:cNvSpPr>
          <p:nvPr>
            <p:ph type="dt" sz="half" idx="10"/>
          </p:nvPr>
        </p:nvSpPr>
        <p:spPr/>
        <p:txBody>
          <a:bodyPr/>
          <a:lstStyle/>
          <a:p>
            <a:fld id="{C18D2803-4035-455B-8615-196E723FFDEE}" type="datetimeFigureOut">
              <a:rPr lang="en-GB" smtClean="0"/>
              <a:t>24/04/2020</a:t>
            </a:fld>
            <a:endParaRPr lang="en-GB"/>
          </a:p>
        </p:txBody>
      </p:sp>
      <p:sp>
        <p:nvSpPr>
          <p:cNvPr id="3" name="Footer Placeholder 2">
            <a:extLst>
              <a:ext uri="{FF2B5EF4-FFF2-40B4-BE49-F238E27FC236}">
                <a16:creationId xmlns:a16="http://schemas.microsoft.com/office/drawing/2014/main" id="{239C46E1-2002-4043-BE30-C7D5C270510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3EC99E-CF9D-4F00-993A-4567D89EC3C6}"/>
              </a:ext>
            </a:extLst>
          </p:cNvPr>
          <p:cNvSpPr>
            <a:spLocks noGrp="1"/>
          </p:cNvSpPr>
          <p:nvPr>
            <p:ph type="sldNum" sz="quarter" idx="12"/>
          </p:nvPr>
        </p:nvSpPr>
        <p:spPr/>
        <p:txBody>
          <a:bodyPr/>
          <a:lstStyle/>
          <a:p>
            <a:fld id="{082D815A-7E36-4DD1-BE5C-A4698651869E}" type="slidenum">
              <a:rPr lang="en-GB" smtClean="0"/>
              <a:t>‹#›</a:t>
            </a:fld>
            <a:endParaRPr lang="en-GB"/>
          </a:p>
        </p:txBody>
      </p:sp>
    </p:spTree>
    <p:extLst>
      <p:ext uri="{BB962C8B-B14F-4D97-AF65-F5344CB8AC3E}">
        <p14:creationId xmlns:p14="http://schemas.microsoft.com/office/powerpoint/2010/main" val="77459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3B7D-C5FD-402A-8543-F98BA789A87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AFE4DD-882E-4F47-845C-212AD70F5BB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EBF8C5-8EEF-412E-A3B5-4951A2DCAA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04987DC-B0E4-443C-8DAA-C13F9982E84A}"/>
              </a:ext>
            </a:extLst>
          </p:cNvPr>
          <p:cNvSpPr>
            <a:spLocks noGrp="1"/>
          </p:cNvSpPr>
          <p:nvPr>
            <p:ph type="dt" sz="half" idx="10"/>
          </p:nvPr>
        </p:nvSpPr>
        <p:spPr/>
        <p:txBody>
          <a:bodyPr/>
          <a:lstStyle/>
          <a:p>
            <a:fld id="{C18D2803-4035-455B-8615-196E723FFDEE}" type="datetimeFigureOut">
              <a:rPr lang="en-GB" smtClean="0"/>
              <a:t>24/04/2020</a:t>
            </a:fld>
            <a:endParaRPr lang="en-GB"/>
          </a:p>
        </p:txBody>
      </p:sp>
      <p:sp>
        <p:nvSpPr>
          <p:cNvPr id="6" name="Footer Placeholder 5">
            <a:extLst>
              <a:ext uri="{FF2B5EF4-FFF2-40B4-BE49-F238E27FC236}">
                <a16:creationId xmlns:a16="http://schemas.microsoft.com/office/drawing/2014/main" id="{5CC2B267-DC1A-4DD9-916C-EB17C787E4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5871F9-0D97-406F-AD52-F0DD23305C20}"/>
              </a:ext>
            </a:extLst>
          </p:cNvPr>
          <p:cNvSpPr>
            <a:spLocks noGrp="1"/>
          </p:cNvSpPr>
          <p:nvPr>
            <p:ph type="sldNum" sz="quarter" idx="12"/>
          </p:nvPr>
        </p:nvSpPr>
        <p:spPr/>
        <p:txBody>
          <a:bodyPr/>
          <a:lstStyle/>
          <a:p>
            <a:fld id="{082D815A-7E36-4DD1-BE5C-A4698651869E}" type="slidenum">
              <a:rPr lang="en-GB" smtClean="0"/>
              <a:t>‹#›</a:t>
            </a:fld>
            <a:endParaRPr lang="en-GB"/>
          </a:p>
        </p:txBody>
      </p:sp>
    </p:spTree>
    <p:extLst>
      <p:ext uri="{BB962C8B-B14F-4D97-AF65-F5344CB8AC3E}">
        <p14:creationId xmlns:p14="http://schemas.microsoft.com/office/powerpoint/2010/main" val="292291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E64F-EAB1-4EF5-88E8-B7183880237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A3EF0A-39F3-47CB-9DEF-0A43D174685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362662A-E55C-47A5-AEF1-7BE10322B7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351CDD7-F54A-4E7C-8D40-391980BC1467}"/>
              </a:ext>
            </a:extLst>
          </p:cNvPr>
          <p:cNvSpPr>
            <a:spLocks noGrp="1"/>
          </p:cNvSpPr>
          <p:nvPr>
            <p:ph type="dt" sz="half" idx="10"/>
          </p:nvPr>
        </p:nvSpPr>
        <p:spPr/>
        <p:txBody>
          <a:bodyPr/>
          <a:lstStyle/>
          <a:p>
            <a:fld id="{C18D2803-4035-455B-8615-196E723FFDEE}" type="datetimeFigureOut">
              <a:rPr lang="en-GB" smtClean="0"/>
              <a:t>24/04/2020</a:t>
            </a:fld>
            <a:endParaRPr lang="en-GB"/>
          </a:p>
        </p:txBody>
      </p:sp>
      <p:sp>
        <p:nvSpPr>
          <p:cNvPr id="6" name="Footer Placeholder 5">
            <a:extLst>
              <a:ext uri="{FF2B5EF4-FFF2-40B4-BE49-F238E27FC236}">
                <a16:creationId xmlns:a16="http://schemas.microsoft.com/office/drawing/2014/main" id="{25C1B8E9-1C01-4917-A076-DAC16B9CAB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2DA5E9-0701-46D6-84D3-9C682317E092}"/>
              </a:ext>
            </a:extLst>
          </p:cNvPr>
          <p:cNvSpPr>
            <a:spLocks noGrp="1"/>
          </p:cNvSpPr>
          <p:nvPr>
            <p:ph type="sldNum" sz="quarter" idx="12"/>
          </p:nvPr>
        </p:nvSpPr>
        <p:spPr/>
        <p:txBody>
          <a:bodyPr/>
          <a:lstStyle/>
          <a:p>
            <a:fld id="{082D815A-7E36-4DD1-BE5C-A4698651869E}" type="slidenum">
              <a:rPr lang="en-GB" smtClean="0"/>
              <a:t>‹#›</a:t>
            </a:fld>
            <a:endParaRPr lang="en-GB"/>
          </a:p>
        </p:txBody>
      </p:sp>
    </p:spTree>
    <p:extLst>
      <p:ext uri="{BB962C8B-B14F-4D97-AF65-F5344CB8AC3E}">
        <p14:creationId xmlns:p14="http://schemas.microsoft.com/office/powerpoint/2010/main" val="837342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D8A31A-670B-40AB-BF50-B25CBEB4F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F1B7B0-EF66-4DE2-B6B2-F0831E1FE79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05DA9B-2342-4935-8EB8-E4E41D49F88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18D2803-4035-455B-8615-196E723FFDEE}" type="datetimeFigureOut">
              <a:rPr lang="en-GB" smtClean="0"/>
              <a:t>24/04/2020</a:t>
            </a:fld>
            <a:endParaRPr lang="en-GB"/>
          </a:p>
        </p:txBody>
      </p:sp>
      <p:sp>
        <p:nvSpPr>
          <p:cNvPr id="5" name="Footer Placeholder 4">
            <a:extLst>
              <a:ext uri="{FF2B5EF4-FFF2-40B4-BE49-F238E27FC236}">
                <a16:creationId xmlns:a16="http://schemas.microsoft.com/office/drawing/2014/main" id="{A8CD97CD-3DCA-4BC3-82CC-42870A4E8F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007636-97F1-4C80-8D63-7B2E7BA2880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2D815A-7E36-4DD1-BE5C-A4698651869E}" type="slidenum">
              <a:rPr lang="en-GB" smtClean="0"/>
              <a:t>‹#›</a:t>
            </a:fld>
            <a:endParaRPr lang="en-GB"/>
          </a:p>
        </p:txBody>
      </p:sp>
    </p:spTree>
    <p:extLst>
      <p:ext uri="{BB962C8B-B14F-4D97-AF65-F5344CB8AC3E}">
        <p14:creationId xmlns:p14="http://schemas.microsoft.com/office/powerpoint/2010/main" val="1733334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84300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22600003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hyperlink" Target="mailto:anne-marie.gallen@open.ac.uk" TargetMode="External"/><Relationship Id="rId2" Type="http://schemas.openxmlformats.org/officeDocument/2006/relationships/hyperlink" Target="mailto:Anne.Campbell@open.ac.uk" TargetMode="External"/><Relationship Id="rId1" Type="http://schemas.openxmlformats.org/officeDocument/2006/relationships/slideLayout" Target="../slideLayouts/slideLayout15.xml"/><Relationship Id="rId4" Type="http://schemas.openxmlformats.org/officeDocument/2006/relationships/hyperlink" Target="mailto:m.h.jone@open.ac.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611613" y="866470"/>
            <a:ext cx="7920773" cy="2492990"/>
          </a:xfrm>
        </p:spPr>
        <p:txBody>
          <a:bodyPr/>
          <a:lstStyle/>
          <a:p>
            <a:r>
              <a:rPr lang="en-GB">
                <a:solidFill>
                  <a:schemeClr val="accent5">
                    <a:lumMod val="20000"/>
                    <a:lumOff val="80000"/>
                  </a:schemeClr>
                </a:solidFill>
              </a:rPr>
              <a:t>Perceptions, Expectations and Experience of Group Tuition: towards a shared understanding amongst stakeholders (part II: the student perspective)</a:t>
            </a:r>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611611" y="3676135"/>
            <a:ext cx="8179963" cy="1742015"/>
          </a:xfrm>
        </p:spPr>
        <p:txBody>
          <a:bodyPr wrap="square" lIns="0" tIns="0" rIns="0" bIns="0" anchor="t">
            <a:spAutoFit/>
          </a:bodyPr>
          <a:lstStyle/>
          <a:p>
            <a:endParaRPr lang="en-GB" sz="2000" dirty="0">
              <a:solidFill>
                <a:schemeClr val="accent5">
                  <a:lumMod val="20000"/>
                  <a:lumOff val="80000"/>
                </a:schemeClr>
              </a:solidFill>
              <a:cs typeface="Arial"/>
            </a:endParaRPr>
          </a:p>
          <a:p>
            <a:r>
              <a:rPr lang="en-GB" sz="2600" b="1" dirty="0">
                <a:solidFill>
                  <a:schemeClr val="accent5">
                    <a:lumMod val="20000"/>
                    <a:lumOff val="80000"/>
                  </a:schemeClr>
                </a:solidFill>
              </a:rPr>
              <a:t>Anne Campbell</a:t>
            </a:r>
            <a:r>
              <a:rPr lang="en-GB" sz="2400" dirty="0">
                <a:solidFill>
                  <a:schemeClr val="accent5">
                    <a:lumMod val="20000"/>
                    <a:lumOff val="80000"/>
                  </a:schemeClr>
                </a:solidFill>
              </a:rPr>
              <a:t>, </a:t>
            </a:r>
            <a:r>
              <a:rPr lang="en-GB" sz="2000" dirty="0">
                <a:solidFill>
                  <a:schemeClr val="accent5">
                    <a:lumMod val="20000"/>
                    <a:lumOff val="80000"/>
                  </a:schemeClr>
                </a:solidFill>
              </a:rPr>
              <a:t>Educational Developer, ALSPD</a:t>
            </a:r>
            <a:endParaRPr lang="en-GB" sz="2000" dirty="0">
              <a:solidFill>
                <a:schemeClr val="accent5">
                  <a:lumMod val="20000"/>
                  <a:lumOff val="80000"/>
                </a:schemeClr>
              </a:solidFill>
              <a:cs typeface="Arial"/>
            </a:endParaRPr>
          </a:p>
          <a:p>
            <a:r>
              <a:rPr lang="en-GB" sz="2600" b="1" dirty="0">
                <a:solidFill>
                  <a:schemeClr val="accent5">
                    <a:lumMod val="20000"/>
                    <a:lumOff val="80000"/>
                  </a:schemeClr>
                </a:solidFill>
                <a:ea typeface="+mn-lt"/>
                <a:cs typeface="+mn-lt"/>
              </a:rPr>
              <a:t>Anne-Marie Gallen</a:t>
            </a:r>
            <a:r>
              <a:rPr lang="en-GB" sz="2400" dirty="0">
                <a:solidFill>
                  <a:schemeClr val="accent5">
                    <a:lumMod val="20000"/>
                    <a:lumOff val="80000"/>
                  </a:schemeClr>
                </a:solidFill>
                <a:ea typeface="+mn-lt"/>
                <a:cs typeface="+mn-lt"/>
              </a:rPr>
              <a:t>,</a:t>
            </a:r>
            <a:r>
              <a:rPr lang="en-GB" sz="2000" dirty="0">
                <a:solidFill>
                  <a:schemeClr val="accent5">
                    <a:lumMod val="20000"/>
                    <a:lumOff val="80000"/>
                  </a:schemeClr>
                </a:solidFill>
                <a:ea typeface="+mn-lt"/>
                <a:cs typeface="+mn-lt"/>
              </a:rPr>
              <a:t> Senior Lecturer, Engineering and Innovation</a:t>
            </a:r>
            <a:endParaRPr lang="en-GB" dirty="0">
              <a:solidFill>
                <a:schemeClr val="accent5">
                  <a:lumMod val="20000"/>
                  <a:lumOff val="80000"/>
                </a:schemeClr>
              </a:solidFill>
            </a:endParaRPr>
          </a:p>
          <a:p>
            <a:r>
              <a:rPr lang="en-GB" sz="2600" b="1" dirty="0">
                <a:solidFill>
                  <a:schemeClr val="accent5">
                    <a:lumMod val="20000"/>
                    <a:lumOff val="80000"/>
                  </a:schemeClr>
                </a:solidFill>
                <a:ea typeface="+mn-lt"/>
                <a:cs typeface="+mn-lt"/>
              </a:rPr>
              <a:t>Mark Jones</a:t>
            </a:r>
            <a:r>
              <a:rPr lang="en-GB" sz="2000" dirty="0">
                <a:solidFill>
                  <a:schemeClr val="accent5">
                    <a:lumMod val="20000"/>
                    <a:lumOff val="80000"/>
                  </a:schemeClr>
                </a:solidFill>
                <a:ea typeface="+mn-lt"/>
                <a:cs typeface="+mn-lt"/>
              </a:rPr>
              <a:t>, Senior Lecturer, Physical Sciences</a:t>
            </a:r>
            <a:endParaRPr lang="en-GB" dirty="0">
              <a:solidFill>
                <a:schemeClr val="accent5">
                  <a:lumMod val="20000"/>
                  <a:lumOff val="80000"/>
                </a:schemeClr>
              </a:solidFill>
            </a:endParaRPr>
          </a:p>
        </p:txBody>
      </p:sp>
    </p:spTree>
    <p:extLst>
      <p:ext uri="{BB962C8B-B14F-4D97-AF65-F5344CB8AC3E}">
        <p14:creationId xmlns:p14="http://schemas.microsoft.com/office/powerpoint/2010/main" val="44863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10431-2E4A-4400-B17C-0AD5696BE8BC}"/>
              </a:ext>
            </a:extLst>
          </p:cNvPr>
          <p:cNvSpPr>
            <a:spLocks noGrp="1"/>
          </p:cNvSpPr>
          <p:nvPr>
            <p:ph type="title"/>
          </p:nvPr>
        </p:nvSpPr>
        <p:spPr>
          <a:xfrm>
            <a:off x="628650" y="238127"/>
            <a:ext cx="7886700" cy="549274"/>
          </a:xfrm>
        </p:spPr>
        <p:txBody>
          <a:bodyPr/>
          <a:lstStyle/>
          <a:p>
            <a:r>
              <a:rPr lang="en-GB"/>
              <a:t>Q4 – Continuing students</a:t>
            </a:r>
          </a:p>
        </p:txBody>
      </p:sp>
      <p:pic>
        <p:nvPicPr>
          <p:cNvPr id="3" name="Content Placeholder 2">
            <a:extLst>
              <a:ext uri="{FF2B5EF4-FFF2-40B4-BE49-F238E27FC236}">
                <a16:creationId xmlns:a16="http://schemas.microsoft.com/office/drawing/2014/main" id="{676C6893-8C93-4178-AF15-5A1E9FBBE4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6430" y="792000"/>
            <a:ext cx="9052577" cy="6035050"/>
          </a:xfrm>
        </p:spPr>
      </p:pic>
    </p:spTree>
    <p:extLst>
      <p:ext uri="{BB962C8B-B14F-4D97-AF65-F5344CB8AC3E}">
        <p14:creationId xmlns:p14="http://schemas.microsoft.com/office/powerpoint/2010/main" val="361713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FCD">
            <a:alpha val="49804"/>
          </a:srgbClr>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5824"/>
          </a:xfrm>
          <a:ln w="19050">
            <a:solidFill>
              <a:srgbClr val="FF7401"/>
            </a:solidFill>
          </a:ln>
        </p:spPr>
        <p:txBody>
          <a:bodyPr lIns="36000" tIns="36000" rIns="36000" bIns="36000" anchor="t"/>
          <a:lstStyle/>
          <a:p>
            <a:pPr>
              <a:spcBef>
                <a:spcPts val="2000"/>
              </a:spcBef>
            </a:pPr>
            <a:r>
              <a:rPr lang="en-GB" sz="2000" dirty="0">
                <a:latin typeface="Segoe UI" panose="020B0502040204020203" pitchFamily="34" charset="0"/>
                <a:cs typeface="Segoe UI" panose="020B0502040204020203" pitchFamily="34" charset="0"/>
              </a:rPr>
              <a:t>Modules surveyed: T192, T193, TM111, S111, SM123.</a:t>
            </a:r>
            <a:br>
              <a:rPr lang="en-GB" sz="2000" dirty="0">
                <a:latin typeface="Segoe UI" panose="020B0502040204020203" pitchFamily="34" charset="0"/>
                <a:cs typeface="Segoe UI" panose="020B0502040204020203" pitchFamily="34" charset="0"/>
              </a:rPr>
            </a:br>
            <a:r>
              <a:rPr lang="en-GB" sz="2000" dirty="0">
                <a:latin typeface="Segoe UI" panose="020B0502040204020203" pitchFamily="34" charset="0"/>
                <a:cs typeface="Segoe UI" panose="020B0502040204020203" pitchFamily="34" charset="0"/>
              </a:rPr>
              <a:t>Responses shown as visualisation of Likert scale.</a:t>
            </a:r>
            <a:endParaRPr lang="en-GB" sz="2000">
              <a:latin typeface="Segoe UI" panose="020B0502040204020203" pitchFamily="34" charset="0"/>
              <a:cs typeface="Segoe UI" panose="020B0502040204020203" pitchFamily="34" charset="0"/>
            </a:endParaRPr>
          </a:p>
          <a:p>
            <a:pPr>
              <a:spcBef>
                <a:spcPts val="2000"/>
              </a:spcBef>
            </a:pPr>
            <a:r>
              <a:rPr lang="en-GB" sz="2000" b="1" dirty="0">
                <a:latin typeface="Segoe UI" panose="020B0502040204020203" pitchFamily="34" charset="0"/>
                <a:ea typeface="+mn-lt"/>
                <a:cs typeface="Segoe UI" panose="020B0502040204020203" pitchFamily="34" charset="0"/>
              </a:rPr>
              <a:t>F2F versus online – teaching methods</a:t>
            </a:r>
            <a:endParaRPr lang="en-GB" b="1" dirty="0">
              <a:latin typeface="Segoe UI" panose="020B0502040204020203" pitchFamily="34" charset="0"/>
              <a:cs typeface="Segoe UI" panose="020B0502040204020203" pitchFamily="34" charset="0"/>
            </a:endParaRPr>
          </a:p>
          <a:p>
            <a:pPr marL="342900" indent="-342900">
              <a:buClr>
                <a:schemeClr val="accent4"/>
              </a:buClr>
              <a:buSzPct val="150000"/>
              <a:buFont typeface="Arial" panose="020B0604020202020204" pitchFamily="34" charset="0"/>
              <a:buChar char="•"/>
            </a:pPr>
            <a:r>
              <a:rPr lang="en-GB" sz="2000" dirty="0">
                <a:latin typeface="Segoe UI" panose="020B0502040204020203" pitchFamily="34" charset="0"/>
                <a:ea typeface="+mn-lt"/>
                <a:cs typeface="Segoe UI" panose="020B0502040204020203" pitchFamily="34" charset="0"/>
              </a:rPr>
              <a:t>Q2 (Whole) and Q5 (Whole) show student perception of appropriate teaching methods used in f2f (Q2) and online (Q5) tuition</a:t>
            </a:r>
            <a:endParaRPr lang="en-GB" sz="2000" dirty="0">
              <a:latin typeface="Segoe UI" panose="020B0502040204020203" pitchFamily="34" charset="0"/>
              <a:cs typeface="Segoe UI" panose="020B0502040204020203" pitchFamily="34" charset="0"/>
            </a:endParaRPr>
          </a:p>
          <a:p>
            <a:pPr marL="342900" indent="-342900">
              <a:buClr>
                <a:schemeClr val="accent4"/>
              </a:buClr>
              <a:buSzPct val="150000"/>
              <a:buFont typeface="Arial" panose="020B0604020202020204" pitchFamily="34" charset="0"/>
              <a:buChar char="•"/>
            </a:pPr>
            <a:r>
              <a:rPr lang="en-GB" sz="2000" dirty="0">
                <a:latin typeface="Segoe UI" panose="020B0502040204020203" pitchFamily="34" charset="0"/>
                <a:ea typeface="+mn-lt"/>
                <a:cs typeface="Segoe UI" panose="020B0502040204020203" pitchFamily="34" charset="0"/>
              </a:rPr>
              <a:t>Breaking Q5 down between ‘New’ and ‘Continuing’ students shows how perceptions may change with experience.</a:t>
            </a:r>
            <a:endParaRPr lang="en-GB" sz="2000" dirty="0">
              <a:latin typeface="Segoe UI" panose="020B0502040204020203" pitchFamily="34" charset="0"/>
              <a:cs typeface="Segoe UI" panose="020B0502040204020203" pitchFamily="34" charset="0"/>
            </a:endParaRPr>
          </a:p>
          <a:p>
            <a:pPr>
              <a:buClr>
                <a:schemeClr val="accent4"/>
              </a:buClr>
              <a:buSzPct val="150000"/>
            </a:pPr>
            <a:endParaRPr lang="en-GB" sz="2000" dirty="0">
              <a:latin typeface="Segoe UI" panose="020B0502040204020203" pitchFamily="34" charset="0"/>
              <a:cs typeface="Segoe UI" panose="020B0502040204020203" pitchFamily="34" charset="0"/>
            </a:endParaRPr>
          </a:p>
          <a:p>
            <a:endParaRPr lang="en-GB" sz="2000" b="1" dirty="0">
              <a:latin typeface="Segoe UI" panose="020B0502040204020203" pitchFamily="34" charset="0"/>
              <a:cs typeface="Segoe UI" panose="020B0502040204020203" pitchFamily="34" charset="0"/>
            </a:endParaRPr>
          </a:p>
        </p:txBody>
      </p:sp>
      <p:sp>
        <p:nvSpPr>
          <p:cNvPr id="8" name="Title 4">
            <a:extLst>
              <a:ext uri="{FF2B5EF4-FFF2-40B4-BE49-F238E27FC236}">
                <a16:creationId xmlns:a16="http://schemas.microsoft.com/office/drawing/2014/main" id="{C930D37B-EDF1-40B6-9BC9-827D774631C6}"/>
              </a:ext>
            </a:extLst>
          </p:cNvPr>
          <p:cNvSpPr txBox="1">
            <a:spLocks/>
          </p:cNvSpPr>
          <p:nvPr/>
        </p:nvSpPr>
        <p:spPr>
          <a:xfrm>
            <a:off x="388801" y="382771"/>
            <a:ext cx="7261134" cy="722129"/>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algn="ctr">
              <a:defRPr/>
            </a:pPr>
            <a:r>
              <a:rPr lang="en-GB" sz="3600" dirty="0">
                <a:latin typeface="Arial" panose="020B0604020202020204"/>
              </a:rPr>
              <a:t>Results – teaching methods</a:t>
            </a:r>
            <a:endParaRPr kumimoji="0" lang="en-GB" sz="3600" b="1" i="0" u="none" strike="noStrike" kern="1200" cap="none" spc="0" normalizeH="0" baseline="0" noProof="0" dirty="0">
              <a:ln>
                <a:noFill/>
              </a:ln>
              <a:solidFill>
                <a:prstClr val="white"/>
              </a:solidFill>
              <a:effectLst/>
              <a:uLnTx/>
              <a:uFillTx/>
              <a:latin typeface="Arial" panose="020B0604020202020204"/>
              <a:ea typeface="+mj-ea"/>
              <a:cs typeface="+mj-cs"/>
            </a:endParaRPr>
          </a:p>
        </p:txBody>
      </p:sp>
    </p:spTree>
    <p:extLst>
      <p:ext uri="{BB962C8B-B14F-4D97-AF65-F5344CB8AC3E}">
        <p14:creationId xmlns:p14="http://schemas.microsoft.com/office/powerpoint/2010/main" val="2270313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10431-2E4A-4400-B17C-0AD5696BE8BC}"/>
              </a:ext>
            </a:extLst>
          </p:cNvPr>
          <p:cNvSpPr>
            <a:spLocks noGrp="1"/>
          </p:cNvSpPr>
          <p:nvPr>
            <p:ph type="title"/>
          </p:nvPr>
        </p:nvSpPr>
        <p:spPr>
          <a:xfrm>
            <a:off x="628650" y="238127"/>
            <a:ext cx="7886700" cy="549274"/>
          </a:xfrm>
        </p:spPr>
        <p:txBody>
          <a:bodyPr/>
          <a:lstStyle/>
          <a:p>
            <a:r>
              <a:rPr lang="en-GB"/>
              <a:t>Q2 – Whole cohort</a:t>
            </a:r>
          </a:p>
        </p:txBody>
      </p:sp>
      <p:pic>
        <p:nvPicPr>
          <p:cNvPr id="3" name="Content Placeholder 2">
            <a:extLst>
              <a:ext uri="{FF2B5EF4-FFF2-40B4-BE49-F238E27FC236}">
                <a16:creationId xmlns:a16="http://schemas.microsoft.com/office/drawing/2014/main" id="{676C6893-8C93-4178-AF15-5A1E9FBBE4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6430" y="792000"/>
            <a:ext cx="9052578" cy="6035051"/>
          </a:xfrm>
        </p:spPr>
      </p:pic>
    </p:spTree>
    <p:extLst>
      <p:ext uri="{BB962C8B-B14F-4D97-AF65-F5344CB8AC3E}">
        <p14:creationId xmlns:p14="http://schemas.microsoft.com/office/powerpoint/2010/main" val="242894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10431-2E4A-4400-B17C-0AD5696BE8BC}"/>
              </a:ext>
            </a:extLst>
          </p:cNvPr>
          <p:cNvSpPr>
            <a:spLocks noGrp="1"/>
          </p:cNvSpPr>
          <p:nvPr>
            <p:ph type="title"/>
          </p:nvPr>
        </p:nvSpPr>
        <p:spPr>
          <a:xfrm>
            <a:off x="628650" y="238127"/>
            <a:ext cx="7886700" cy="549274"/>
          </a:xfrm>
        </p:spPr>
        <p:txBody>
          <a:bodyPr/>
          <a:lstStyle/>
          <a:p>
            <a:r>
              <a:rPr lang="en-GB"/>
              <a:t>Q5 – Whole cohort</a:t>
            </a:r>
          </a:p>
        </p:txBody>
      </p:sp>
      <p:pic>
        <p:nvPicPr>
          <p:cNvPr id="3" name="Content Placeholder 2">
            <a:extLst>
              <a:ext uri="{FF2B5EF4-FFF2-40B4-BE49-F238E27FC236}">
                <a16:creationId xmlns:a16="http://schemas.microsoft.com/office/drawing/2014/main" id="{676C6893-8C93-4178-AF15-5A1E9FBBE4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6430" y="792000"/>
            <a:ext cx="9052577" cy="6035050"/>
          </a:xfrm>
        </p:spPr>
      </p:pic>
    </p:spTree>
    <p:extLst>
      <p:ext uri="{BB962C8B-B14F-4D97-AF65-F5344CB8AC3E}">
        <p14:creationId xmlns:p14="http://schemas.microsoft.com/office/powerpoint/2010/main" val="8491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10431-2E4A-4400-B17C-0AD5696BE8BC}"/>
              </a:ext>
            </a:extLst>
          </p:cNvPr>
          <p:cNvSpPr>
            <a:spLocks noGrp="1"/>
          </p:cNvSpPr>
          <p:nvPr>
            <p:ph type="title"/>
          </p:nvPr>
        </p:nvSpPr>
        <p:spPr>
          <a:xfrm>
            <a:off x="628650" y="238127"/>
            <a:ext cx="7886700" cy="549274"/>
          </a:xfrm>
        </p:spPr>
        <p:txBody>
          <a:bodyPr/>
          <a:lstStyle/>
          <a:p>
            <a:r>
              <a:rPr lang="en-GB"/>
              <a:t>Q5 – New students</a:t>
            </a:r>
          </a:p>
        </p:txBody>
      </p:sp>
      <p:pic>
        <p:nvPicPr>
          <p:cNvPr id="3" name="Content Placeholder 2">
            <a:extLst>
              <a:ext uri="{FF2B5EF4-FFF2-40B4-BE49-F238E27FC236}">
                <a16:creationId xmlns:a16="http://schemas.microsoft.com/office/drawing/2014/main" id="{676C6893-8C93-4178-AF15-5A1E9FBBE4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6431" y="792000"/>
            <a:ext cx="9052575" cy="6035050"/>
          </a:xfrm>
        </p:spPr>
      </p:pic>
    </p:spTree>
    <p:extLst>
      <p:ext uri="{BB962C8B-B14F-4D97-AF65-F5344CB8AC3E}">
        <p14:creationId xmlns:p14="http://schemas.microsoft.com/office/powerpoint/2010/main" val="3459123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10431-2E4A-4400-B17C-0AD5696BE8BC}"/>
              </a:ext>
            </a:extLst>
          </p:cNvPr>
          <p:cNvSpPr>
            <a:spLocks noGrp="1"/>
          </p:cNvSpPr>
          <p:nvPr>
            <p:ph type="title"/>
          </p:nvPr>
        </p:nvSpPr>
        <p:spPr>
          <a:xfrm>
            <a:off x="628650" y="238127"/>
            <a:ext cx="7886700" cy="549274"/>
          </a:xfrm>
        </p:spPr>
        <p:txBody>
          <a:bodyPr/>
          <a:lstStyle/>
          <a:p>
            <a:r>
              <a:rPr lang="en-GB"/>
              <a:t>Q5 – Continuing students</a:t>
            </a:r>
          </a:p>
        </p:txBody>
      </p:sp>
      <p:pic>
        <p:nvPicPr>
          <p:cNvPr id="3" name="Content Placeholder 2">
            <a:extLst>
              <a:ext uri="{FF2B5EF4-FFF2-40B4-BE49-F238E27FC236}">
                <a16:creationId xmlns:a16="http://schemas.microsoft.com/office/drawing/2014/main" id="{676C6893-8C93-4178-AF15-5A1E9FBBE4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6431" y="792000"/>
            <a:ext cx="9052575" cy="6035050"/>
          </a:xfrm>
        </p:spPr>
      </p:pic>
    </p:spTree>
    <p:extLst>
      <p:ext uri="{BB962C8B-B14F-4D97-AF65-F5344CB8AC3E}">
        <p14:creationId xmlns:p14="http://schemas.microsoft.com/office/powerpoint/2010/main" val="2691986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0000"/>
          </a:schemeClr>
        </a:solidFill>
        <a:effectLst/>
      </p:bgPr>
    </p:bg>
    <p:spTree>
      <p:nvGrpSpPr>
        <p:cNvPr id="1" name=""/>
        <p:cNvGrpSpPr/>
        <p:nvPr/>
      </p:nvGrpSpPr>
      <p:grpSpPr>
        <a:xfrm>
          <a:off x="0" y="0"/>
          <a:ext cx="0" cy="0"/>
          <a:chOff x="0" y="0"/>
          <a:chExt cx="0" cy="0"/>
        </a:xfrm>
      </p:grpSpPr>
      <p:pic>
        <p:nvPicPr>
          <p:cNvPr id="2" name="Picture 2" descr="A close up of a piece of paper&#10;&#10;Description generated with very high confidence">
            <a:extLst>
              <a:ext uri="{FF2B5EF4-FFF2-40B4-BE49-F238E27FC236}">
                <a16:creationId xmlns:a16="http://schemas.microsoft.com/office/drawing/2014/main" id="{59DFEC9D-2A96-4DBA-8639-960A8E4BEF6A}"/>
              </a:ext>
            </a:extLst>
          </p:cNvPr>
          <p:cNvPicPr>
            <a:picLocks noChangeAspect="1"/>
          </p:cNvPicPr>
          <p:nvPr/>
        </p:nvPicPr>
        <p:blipFill rotWithShape="1">
          <a:blip r:embed="rId2"/>
          <a:srcRect l="21389" r="19801"/>
          <a:stretch/>
        </p:blipFill>
        <p:spPr>
          <a:xfrm>
            <a:off x="3993127" y="2012952"/>
            <a:ext cx="4674870" cy="4272681"/>
          </a:xfrm>
          <a:prstGeom prst="rect">
            <a:avLst/>
          </a:prstGeom>
        </p:spPr>
      </p:pic>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69478" y="2473656"/>
            <a:ext cx="3751952" cy="4272681"/>
          </a:xfrm>
          <a:solidFill>
            <a:srgbClr val="FFFCEF"/>
          </a:solidFill>
        </p:spPr>
        <p:txBody>
          <a:bodyPr/>
          <a:lstStyle/>
          <a:p>
            <a:pPr algn="ctr"/>
            <a:endParaRPr lang="en-GB" sz="2000" b="0" dirty="0">
              <a:latin typeface="Segoe UI"/>
              <a:cs typeface="Segoe UI"/>
            </a:endParaRPr>
          </a:p>
          <a:p>
            <a:pPr algn="ctr"/>
            <a:endParaRPr lang="en-GB" sz="2400" dirty="0">
              <a:latin typeface="Segoe UI"/>
              <a:cs typeface="Segoe UI"/>
            </a:endParaRPr>
          </a:p>
          <a:p>
            <a:pPr algn="ctr"/>
            <a:endParaRPr lang="en-GB" sz="2400" dirty="0">
              <a:latin typeface="Segoe UI"/>
              <a:cs typeface="Segoe UI"/>
            </a:endParaRPr>
          </a:p>
          <a:p>
            <a:pPr algn="ctr"/>
            <a:endParaRPr lang="en-GB" sz="2400" dirty="0">
              <a:latin typeface="Segoe UI"/>
              <a:cs typeface="Segoe UI"/>
            </a:endParaRPr>
          </a:p>
          <a:p>
            <a:pPr>
              <a:lnSpc>
                <a:spcPct val="100000"/>
              </a:lnSpc>
              <a:spcBef>
                <a:spcPts val="600"/>
              </a:spcBef>
            </a:pPr>
            <a:endParaRPr lang="en-GB" b="0" dirty="0">
              <a:latin typeface="Segoe UI"/>
              <a:cs typeface="Segoe UI"/>
            </a:endParaRPr>
          </a:p>
          <a:p>
            <a:pPr>
              <a:lnSpc>
                <a:spcPct val="100000"/>
              </a:lnSpc>
              <a:spcBef>
                <a:spcPts val="600"/>
              </a:spcBef>
            </a:pPr>
            <a:r>
              <a:rPr lang="en-GB" sz="1600" b="0" dirty="0">
                <a:latin typeface="Segoe UI"/>
                <a:cs typeface="Segoe UI"/>
              </a:rPr>
              <a:t>There were 4 open questions including:</a:t>
            </a:r>
            <a:endParaRPr lang="en-GB" sz="1600" b="0" dirty="0">
              <a:ea typeface="+mn-lt"/>
              <a:cs typeface="+mn-lt"/>
            </a:endParaRPr>
          </a:p>
          <a:p>
            <a:pPr marL="285750" indent="-285750">
              <a:lnSpc>
                <a:spcPct val="100000"/>
              </a:lnSpc>
              <a:spcBef>
                <a:spcPts val="600"/>
              </a:spcBef>
              <a:buFont typeface="Arial,Sans-Serif"/>
              <a:buChar char="•"/>
            </a:pPr>
            <a:r>
              <a:rPr lang="en-GB" sz="1600" b="0" dirty="0">
                <a:latin typeface="Segoe UI"/>
                <a:cs typeface="Segoe UI"/>
              </a:rPr>
              <a:t>Question 1.a: If there are other important reasons for </a:t>
            </a:r>
            <a:r>
              <a:rPr lang="en-GB" sz="1600" dirty="0">
                <a:solidFill>
                  <a:schemeClr val="accent4"/>
                </a:solidFill>
                <a:latin typeface="Segoe UI"/>
                <a:cs typeface="Segoe UI"/>
              </a:rPr>
              <a:t>attending face-to-face tutorials and day-schools</a:t>
            </a:r>
            <a:r>
              <a:rPr lang="en-GB" sz="1600" b="0" dirty="0">
                <a:solidFill>
                  <a:schemeClr val="accent4"/>
                </a:solidFill>
                <a:latin typeface="Segoe UI"/>
                <a:cs typeface="Segoe UI"/>
              </a:rPr>
              <a:t> </a:t>
            </a:r>
            <a:r>
              <a:rPr lang="en-GB" sz="1600" b="0" dirty="0">
                <a:latin typeface="Segoe UI"/>
                <a:cs typeface="Segoe UI"/>
              </a:rPr>
              <a:t>that are not covered above, please tell us here</a:t>
            </a:r>
            <a:endParaRPr lang="en-GB" sz="1600" b="0">
              <a:ea typeface="+mn-lt"/>
              <a:cs typeface="+mn-lt"/>
            </a:endParaRPr>
          </a:p>
          <a:p>
            <a:pPr marL="285750" indent="-285750">
              <a:buFont typeface="Arial,Sans-Serif"/>
              <a:buChar char="•"/>
            </a:pPr>
            <a:r>
              <a:rPr lang="en-GB" sz="1600" b="0" dirty="0">
                <a:latin typeface="Segoe UI"/>
                <a:cs typeface="Segoe UI"/>
              </a:rPr>
              <a:t>Question 4.a: If there are other important reasons for </a:t>
            </a:r>
            <a:r>
              <a:rPr lang="en-GB" sz="1600" dirty="0">
                <a:solidFill>
                  <a:schemeClr val="accent4"/>
                </a:solidFill>
                <a:latin typeface="Segoe UI"/>
                <a:cs typeface="Segoe UI"/>
              </a:rPr>
              <a:t>attending online tutorials</a:t>
            </a:r>
            <a:r>
              <a:rPr lang="en-GB" sz="1600" b="0" dirty="0">
                <a:solidFill>
                  <a:schemeClr val="accent4"/>
                </a:solidFill>
                <a:latin typeface="Segoe UI"/>
                <a:cs typeface="Segoe UI"/>
              </a:rPr>
              <a:t> </a:t>
            </a:r>
            <a:r>
              <a:rPr lang="en-GB" sz="1600" b="0" dirty="0">
                <a:latin typeface="Segoe UI"/>
                <a:cs typeface="Segoe UI"/>
              </a:rPr>
              <a:t>that are not covered above, please tell us here: </a:t>
            </a:r>
            <a:endParaRPr lang="en-GB" sz="1600" b="0">
              <a:ea typeface="+mn-lt"/>
              <a:cs typeface="+mn-lt"/>
            </a:endParaRPr>
          </a:p>
          <a:p>
            <a:pPr marL="285750" indent="-285750">
              <a:buFont typeface="Arial,Sans-Serif"/>
              <a:buChar char="•"/>
            </a:pPr>
            <a:r>
              <a:rPr lang="en-GB" sz="1600" b="0" dirty="0">
                <a:latin typeface="Segoe UI"/>
                <a:cs typeface="Segoe UI"/>
              </a:rPr>
              <a:t>Question 7.a: As you chose 'Other', please tell us what other things have </a:t>
            </a:r>
            <a:r>
              <a:rPr lang="en-GB" sz="1600" dirty="0">
                <a:solidFill>
                  <a:schemeClr val="accent4"/>
                </a:solidFill>
                <a:latin typeface="Segoe UI"/>
                <a:cs typeface="Segoe UI"/>
              </a:rPr>
              <a:t>stopped </a:t>
            </a:r>
            <a:r>
              <a:rPr lang="en-GB" sz="1600" b="0" dirty="0">
                <a:latin typeface="Segoe UI"/>
                <a:cs typeface="Segoe UI"/>
              </a:rPr>
              <a:t>you attending </a:t>
            </a:r>
            <a:r>
              <a:rPr lang="en-GB" sz="1600" dirty="0">
                <a:solidFill>
                  <a:schemeClr val="accent4"/>
                </a:solidFill>
                <a:latin typeface="Segoe UI"/>
                <a:cs typeface="Segoe UI"/>
              </a:rPr>
              <a:t>face-to-face tutorials or day-schools</a:t>
            </a:r>
            <a:r>
              <a:rPr lang="en-GB" sz="1600" b="0" dirty="0">
                <a:latin typeface="Segoe UI"/>
                <a:cs typeface="Segoe UI"/>
              </a:rPr>
              <a:t>. </a:t>
            </a:r>
            <a:endParaRPr lang="en-US" sz="1600" b="0">
              <a:latin typeface="Segoe UI"/>
              <a:ea typeface="+mn-lt"/>
              <a:cs typeface="+mn-lt"/>
            </a:endParaRPr>
          </a:p>
          <a:p>
            <a:pPr marL="285750" indent="-285750">
              <a:buFont typeface="Arial,Sans-Serif"/>
              <a:buChar char="•"/>
            </a:pPr>
            <a:r>
              <a:rPr lang="en-GB" sz="1600" b="0" dirty="0">
                <a:latin typeface="Segoe UI"/>
                <a:cs typeface="Segoe UI"/>
              </a:rPr>
              <a:t>Question 8.a: As you chose 'Other', please tell us what other things have </a:t>
            </a:r>
            <a:r>
              <a:rPr lang="en-GB" sz="1600" dirty="0">
                <a:solidFill>
                  <a:schemeClr val="accent4"/>
                </a:solidFill>
                <a:latin typeface="Segoe UI"/>
                <a:cs typeface="Segoe UI"/>
              </a:rPr>
              <a:t>stopped </a:t>
            </a:r>
            <a:r>
              <a:rPr lang="en-GB" sz="1600" b="0" dirty="0">
                <a:latin typeface="Segoe UI"/>
                <a:cs typeface="Segoe UI"/>
              </a:rPr>
              <a:t>you attending </a:t>
            </a:r>
            <a:r>
              <a:rPr lang="en-GB" sz="1600" dirty="0">
                <a:solidFill>
                  <a:schemeClr val="accent4"/>
                </a:solidFill>
                <a:latin typeface="Segoe UI"/>
                <a:cs typeface="Segoe UI"/>
              </a:rPr>
              <a:t>online tutorials</a:t>
            </a:r>
            <a:r>
              <a:rPr lang="en-GB" sz="1600" b="0" dirty="0">
                <a:latin typeface="Segoe UI"/>
                <a:cs typeface="Segoe UI"/>
              </a:rPr>
              <a:t>. </a:t>
            </a:r>
            <a:endParaRPr lang="en-GB" sz="1600" b="0">
              <a:latin typeface="Segoe UI"/>
              <a:ea typeface="+mn-lt"/>
              <a:cs typeface="+mn-lt"/>
            </a:endParaRPr>
          </a:p>
          <a:p>
            <a:pPr algn="ctr"/>
            <a:endParaRPr lang="en-GB" sz="2400" dirty="0">
              <a:solidFill>
                <a:srgbClr val="000000"/>
              </a:solidFill>
              <a:latin typeface="Segoe UI"/>
              <a:cs typeface="Segoe UI"/>
            </a:endParaRPr>
          </a:p>
          <a:p>
            <a:pPr algn="ctr"/>
            <a:endParaRPr lang="en-GB" sz="2000" b="0" dirty="0">
              <a:solidFill>
                <a:srgbClr val="000000"/>
              </a:solidFill>
              <a:latin typeface="Segoe UI"/>
              <a:cs typeface="Segoe UI"/>
            </a:endParaRPr>
          </a:p>
          <a:p>
            <a:pPr algn="ctr"/>
            <a:endParaRPr lang="en-GB" sz="2800" b="0" dirty="0">
              <a:solidFill>
                <a:srgbClr val="000000"/>
              </a:solidFill>
              <a:latin typeface="Segoe UI"/>
              <a:cs typeface="Segoe UI"/>
            </a:endParaRPr>
          </a:p>
          <a:p>
            <a:pPr algn="ctr"/>
            <a:endParaRPr lang="en-GB" sz="2800" b="0" dirty="0">
              <a:solidFill>
                <a:srgbClr val="000000"/>
              </a:solidFill>
              <a:latin typeface="Segoe UI"/>
              <a:cs typeface="Segoe UI"/>
            </a:endParaRPr>
          </a:p>
          <a:p>
            <a:pPr algn="ctr"/>
            <a:endParaRPr lang="en-GB" sz="2800" dirty="0">
              <a:solidFill>
                <a:srgbClr val="000000"/>
              </a:solidFill>
              <a:latin typeface="Segoe UI"/>
              <a:cs typeface="Segoe UI"/>
            </a:endParaRPr>
          </a:p>
          <a:p>
            <a:pPr algn="ctr"/>
            <a:endParaRPr lang="en-GB" sz="2800" dirty="0">
              <a:solidFill>
                <a:schemeClr val="accent4"/>
              </a:solidFill>
              <a:latin typeface="Segoe UI"/>
              <a:cs typeface="Segoe UI"/>
            </a:endParaRPr>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237156" y="573364"/>
            <a:ext cx="3751952" cy="799114"/>
          </a:xfrm>
        </p:spPr>
        <p:txBody>
          <a:bodyPr/>
          <a:lstStyle/>
          <a:p>
            <a:pPr algn="ctr"/>
            <a:r>
              <a:rPr lang="en-GB" sz="3600" dirty="0">
                <a:cs typeface="Arial"/>
              </a:rPr>
              <a:t>Initial review</a:t>
            </a:r>
          </a:p>
        </p:txBody>
      </p:sp>
      <p:sp>
        <p:nvSpPr>
          <p:cNvPr id="4" name="Content Placeholder 3">
            <a:extLst>
              <a:ext uri="{FF2B5EF4-FFF2-40B4-BE49-F238E27FC236}">
                <a16:creationId xmlns:a16="http://schemas.microsoft.com/office/drawing/2014/main" id="{1D00F6B5-5BD0-4B23-A0CF-25A56442CF3C}"/>
              </a:ext>
            </a:extLst>
          </p:cNvPr>
          <p:cNvSpPr>
            <a:spLocks noGrp="1"/>
          </p:cNvSpPr>
          <p:nvPr>
            <p:ph idx="1"/>
          </p:nvPr>
        </p:nvSpPr>
        <p:spPr>
          <a:xfrm flipH="1">
            <a:off x="10067443" y="4875429"/>
            <a:ext cx="212840" cy="1454003"/>
          </a:xfrm>
        </p:spPr>
        <p:txBody>
          <a:bodyPr/>
          <a:lstStyle/>
          <a:p>
            <a:endParaRPr lang="en-US"/>
          </a:p>
        </p:txBody>
      </p:sp>
    </p:spTree>
    <p:extLst>
      <p:ext uri="{BB962C8B-B14F-4D97-AF65-F5344CB8AC3E}">
        <p14:creationId xmlns:p14="http://schemas.microsoft.com/office/powerpoint/2010/main" val="370750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CEF"/>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5824"/>
          </a:xfrm>
          <a:ln w="19050">
            <a:solidFill>
              <a:srgbClr val="FF7401"/>
            </a:solidFill>
          </a:ln>
        </p:spPr>
        <p:txBody>
          <a:bodyPr lIns="36000" tIns="36000" rIns="36000" bIns="36000" anchor="t"/>
          <a:lstStyle/>
          <a:p>
            <a:pPr>
              <a:spcBef>
                <a:spcPts val="2000"/>
              </a:spcBef>
            </a:pPr>
            <a:r>
              <a:rPr lang="en-GB" sz="2000" b="1" dirty="0">
                <a:latin typeface="Segoe UI"/>
                <a:ea typeface="+mn-lt"/>
                <a:cs typeface="+mn-lt"/>
              </a:rPr>
              <a:t>Quotes from open questions:</a:t>
            </a:r>
            <a:br>
              <a:rPr lang="en-GB" sz="2000" b="1" dirty="0">
                <a:latin typeface="Segoe UI"/>
                <a:ea typeface="+mn-lt"/>
                <a:cs typeface="+mn-lt"/>
              </a:rPr>
            </a:br>
            <a:endParaRPr lang="en-US" dirty="0">
              <a:latin typeface="Segoe UI"/>
              <a:ea typeface="+mn-lt"/>
              <a:cs typeface="+mn-lt"/>
            </a:endParaRPr>
          </a:p>
          <a:p>
            <a:r>
              <a:rPr lang="en-GB" sz="2000" dirty="0">
                <a:latin typeface="Segoe UI"/>
                <a:ea typeface="+mn-lt"/>
                <a:cs typeface="+mn-lt"/>
              </a:rPr>
              <a:t>“The key to triangulation is to see the same thing from different perspectives and thus to be able to confirm or challenge the findings of one method with those of another” (Laws 2003):</a:t>
            </a:r>
            <a:endParaRPr lang="en-GB" sz="2000" dirty="0">
              <a:solidFill>
                <a:srgbClr val="000000"/>
              </a:solidFill>
              <a:latin typeface="Segoe UI"/>
              <a:cs typeface="Segoe UI"/>
            </a:endParaRPr>
          </a:p>
          <a:p>
            <a:pPr>
              <a:lnSpc>
                <a:spcPct val="100000"/>
              </a:lnSpc>
              <a:spcBef>
                <a:spcPts val="600"/>
              </a:spcBef>
              <a:buClr>
                <a:schemeClr val="accent4"/>
              </a:buClr>
              <a:buSzPct val="150000"/>
            </a:pPr>
            <a:r>
              <a:rPr lang="en-GB" sz="2000" dirty="0">
                <a:latin typeface="Segoe UI"/>
                <a:cs typeface="Segoe UI"/>
              </a:rPr>
              <a:t>Face to face tutorials attracted most but not all positive comments:</a:t>
            </a: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r>
              <a:rPr lang="en-GB" sz="2000" dirty="0">
                <a:latin typeface="Segoe UI"/>
                <a:ea typeface="+mn-lt"/>
                <a:cs typeface="+mn-lt"/>
              </a:rPr>
              <a:t>"It is much </a:t>
            </a:r>
            <a:r>
              <a:rPr lang="en-GB" sz="2000" b="1" dirty="0">
                <a:solidFill>
                  <a:schemeClr val="accent4"/>
                </a:solidFill>
                <a:latin typeface="Segoe UI"/>
                <a:ea typeface="+mn-lt"/>
                <a:cs typeface="+mn-lt"/>
              </a:rPr>
              <a:t>easier to understand</a:t>
            </a:r>
            <a:r>
              <a:rPr lang="en-GB" sz="2000" dirty="0">
                <a:latin typeface="Segoe UI"/>
                <a:ea typeface="+mn-lt"/>
                <a:cs typeface="+mn-lt"/>
              </a:rPr>
              <a:t> someone explaining something when you are in their presence". (</a:t>
            </a:r>
            <a:r>
              <a:rPr lang="en-GB" sz="2000" i="1" dirty="0">
                <a:latin typeface="Segoe UI"/>
                <a:ea typeface="+mn-lt"/>
                <a:cs typeface="+mn-lt"/>
              </a:rPr>
              <a:t>f2f</a:t>
            </a:r>
            <a:r>
              <a:rPr lang="en-GB" sz="2000" dirty="0">
                <a:latin typeface="Segoe UI"/>
                <a:ea typeface="+mn-lt"/>
                <a:cs typeface="+mn-lt"/>
              </a:rPr>
              <a:t>)</a:t>
            </a:r>
            <a:endParaRPr lang="en-GB" sz="2000">
              <a:latin typeface="Segoe UI"/>
              <a:cs typeface="Arial" panose="020B0604020202020204"/>
            </a:endParaRPr>
          </a:p>
          <a:p>
            <a:pPr marL="342900" indent="-342900">
              <a:lnSpc>
                <a:spcPct val="100000"/>
              </a:lnSpc>
              <a:spcBef>
                <a:spcPts val="600"/>
              </a:spcBef>
              <a:buClr>
                <a:schemeClr val="accent4"/>
              </a:buClr>
              <a:buSzPct val="150000"/>
              <a:buFont typeface="Arial" panose="020B0604020202020204" pitchFamily="34" charset="0"/>
              <a:buChar char="•"/>
            </a:pPr>
            <a:r>
              <a:rPr lang="en-GB" sz="2000" dirty="0">
                <a:latin typeface="Segoe UI"/>
                <a:ea typeface="+mn-lt"/>
                <a:cs typeface="+mn-lt"/>
              </a:rPr>
              <a:t>"</a:t>
            </a:r>
            <a:r>
              <a:rPr lang="en-GB" sz="2000" b="1" dirty="0">
                <a:solidFill>
                  <a:schemeClr val="accent4"/>
                </a:solidFill>
                <a:latin typeface="Segoe UI"/>
                <a:ea typeface="+mn-lt"/>
                <a:cs typeface="+mn-lt"/>
              </a:rPr>
              <a:t>Collaborative thinking</a:t>
            </a:r>
            <a:r>
              <a:rPr lang="en-GB" sz="2000" dirty="0">
                <a:latin typeface="Segoe UI"/>
                <a:ea typeface="+mn-lt"/>
                <a:cs typeface="+mn-lt"/>
              </a:rPr>
              <a:t>. Sometimes it helps to learn things as a group so you can bounce ideas off each other"</a:t>
            </a:r>
            <a:r>
              <a:rPr lang="en-GB" sz="2000" dirty="0">
                <a:ea typeface="+mn-lt"/>
                <a:cs typeface="+mn-lt"/>
              </a:rPr>
              <a:t>. (</a:t>
            </a:r>
            <a:r>
              <a:rPr lang="en-GB" sz="2000" i="1" dirty="0">
                <a:latin typeface="Segoe UI"/>
                <a:ea typeface="+mn-lt"/>
                <a:cs typeface="+mn-lt"/>
              </a:rPr>
              <a:t>f2f</a:t>
            </a:r>
            <a:r>
              <a:rPr lang="en-GB" sz="2000" dirty="0">
                <a:ea typeface="+mn-lt"/>
                <a:cs typeface="+mn-lt"/>
              </a:rPr>
              <a:t>)</a:t>
            </a:r>
          </a:p>
          <a:p>
            <a:pPr marL="342900" indent="-342900">
              <a:lnSpc>
                <a:spcPct val="100000"/>
              </a:lnSpc>
              <a:spcBef>
                <a:spcPts val="600"/>
              </a:spcBef>
              <a:buClr>
                <a:schemeClr val="accent4"/>
              </a:buClr>
              <a:buSzPct val="150000"/>
              <a:buFont typeface="Arial" panose="020B0604020202020204" pitchFamily="34" charset="0"/>
              <a:buChar char="•"/>
            </a:pPr>
            <a:r>
              <a:rPr lang="en-GB" sz="2000" dirty="0">
                <a:latin typeface="Segoe UI"/>
                <a:ea typeface="+mn-lt"/>
                <a:cs typeface="Segoe UI"/>
              </a:rPr>
              <a:t>"These are a good way of getting used to how </a:t>
            </a:r>
            <a:r>
              <a:rPr lang="en-GB" sz="2000" b="1" dirty="0">
                <a:solidFill>
                  <a:schemeClr val="accent4"/>
                </a:solidFill>
                <a:latin typeface="Segoe UI"/>
                <a:ea typeface="+mn-lt"/>
                <a:cs typeface="Segoe UI"/>
              </a:rPr>
              <a:t>different tutors</a:t>
            </a:r>
            <a:r>
              <a:rPr lang="en-GB" sz="2000" dirty="0">
                <a:latin typeface="Segoe UI"/>
                <a:ea typeface="+mn-lt"/>
                <a:cs typeface="Segoe UI"/>
              </a:rPr>
              <a:t> (and students) tackle answers in different ways". (</a:t>
            </a:r>
            <a:r>
              <a:rPr lang="en-GB" sz="2000" i="1" dirty="0">
                <a:latin typeface="Segoe UI"/>
                <a:ea typeface="+mn-lt"/>
                <a:cs typeface="Segoe UI"/>
              </a:rPr>
              <a:t>Online</a:t>
            </a:r>
            <a:r>
              <a:rPr lang="en-GB" sz="2000" dirty="0">
                <a:latin typeface="Segoe UI"/>
                <a:ea typeface="+mn-lt"/>
                <a:cs typeface="Segoe UI"/>
              </a:rPr>
              <a:t>)</a:t>
            </a:r>
            <a:endParaRPr lang="en-GB" sz="2000" i="1" dirty="0">
              <a:latin typeface="Segoe UI"/>
              <a:ea typeface="+mn-lt"/>
              <a:cs typeface="Segoe UI"/>
            </a:endParaRPr>
          </a:p>
          <a:p>
            <a:pPr marL="342900" indent="-342900">
              <a:lnSpc>
                <a:spcPct val="100000"/>
              </a:lnSpc>
              <a:spcBef>
                <a:spcPts val="600"/>
              </a:spcBef>
              <a:buClr>
                <a:schemeClr val="accent4"/>
              </a:buClr>
              <a:buSzPct val="150000"/>
              <a:buChar char="•"/>
            </a:pPr>
            <a:r>
              <a:rPr lang="en-GB" sz="2000" dirty="0">
                <a:latin typeface="Segoe UI"/>
                <a:ea typeface="+mn-lt"/>
                <a:cs typeface="+mn-lt"/>
              </a:rPr>
              <a:t>"</a:t>
            </a:r>
            <a:r>
              <a:rPr lang="en-GB" sz="2000" b="1" dirty="0">
                <a:solidFill>
                  <a:schemeClr val="accent4"/>
                </a:solidFill>
                <a:latin typeface="Segoe UI"/>
                <a:ea typeface="+mn-lt"/>
                <a:cs typeface="+mn-lt"/>
              </a:rPr>
              <a:t>Easier on</a:t>
            </a:r>
            <a:r>
              <a:rPr lang="en-GB" sz="2000" dirty="0">
                <a:latin typeface="Segoe UI"/>
                <a:ea typeface="+mn-lt"/>
                <a:cs typeface="+mn-lt"/>
              </a:rPr>
              <a:t> students that suffer from </a:t>
            </a:r>
            <a:r>
              <a:rPr lang="en-GB" sz="2000" b="1" dirty="0">
                <a:solidFill>
                  <a:schemeClr val="accent4"/>
                </a:solidFill>
                <a:latin typeface="Segoe UI"/>
                <a:ea typeface="+mn-lt"/>
                <a:cs typeface="+mn-lt"/>
              </a:rPr>
              <a:t>social anxiety</a:t>
            </a:r>
            <a:r>
              <a:rPr lang="en-GB" sz="2000" dirty="0">
                <a:latin typeface="Segoe UI"/>
                <a:ea typeface="+mn-lt"/>
                <a:cs typeface="+mn-lt"/>
              </a:rPr>
              <a:t> or similar".</a:t>
            </a:r>
            <a:r>
              <a:rPr lang="en-GB" sz="2000" dirty="0">
                <a:ea typeface="+mn-lt"/>
                <a:cs typeface="+mn-lt"/>
              </a:rPr>
              <a:t> </a:t>
            </a:r>
            <a:r>
              <a:rPr lang="en-GB" sz="2000" dirty="0">
                <a:latin typeface="Segoe UI"/>
                <a:ea typeface="+mn-lt"/>
                <a:cs typeface="Segoe UI"/>
              </a:rPr>
              <a:t>(</a:t>
            </a:r>
            <a:r>
              <a:rPr lang="en-GB" sz="2000" i="1" dirty="0">
                <a:latin typeface="Segoe UI"/>
                <a:ea typeface="+mn-lt"/>
                <a:cs typeface="Segoe UI"/>
              </a:rPr>
              <a:t>Online</a:t>
            </a:r>
            <a:r>
              <a:rPr lang="en-GB" sz="2000" dirty="0">
                <a:latin typeface="Segoe UI"/>
                <a:ea typeface="+mn-lt"/>
                <a:cs typeface="Segoe UI"/>
              </a:rPr>
              <a:t>)</a:t>
            </a:r>
          </a:p>
          <a:p>
            <a:pPr>
              <a:lnSpc>
                <a:spcPct val="100000"/>
              </a:lnSpc>
              <a:spcBef>
                <a:spcPts val="600"/>
              </a:spcBef>
              <a:buClr>
                <a:schemeClr val="accent4"/>
              </a:buClr>
              <a:buSzPct val="150000"/>
            </a:pPr>
            <a:endParaRPr lang="en-GB" sz="2000" dirty="0">
              <a:latin typeface="Segoe UI"/>
              <a:ea typeface="+mn-lt"/>
              <a:cs typeface="Arial"/>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latin typeface="Arial"/>
              <a:ea typeface="+mn-lt"/>
              <a:cs typeface="Arial"/>
            </a:endParaRPr>
          </a:p>
          <a:p>
            <a:pPr marL="342900" indent="-342900">
              <a:lnSpc>
                <a:spcPct val="100000"/>
              </a:lnSpc>
              <a:spcBef>
                <a:spcPts val="600"/>
              </a:spcBef>
              <a:buClr>
                <a:schemeClr val="accent4"/>
              </a:buClr>
              <a:buSzPct val="150000"/>
              <a:buChar char="•"/>
            </a:pPr>
            <a:endParaRPr lang="en-GB" sz="2000" dirty="0">
              <a:latin typeface="Arial"/>
              <a:cs typeface="Arial"/>
            </a:endParaRPr>
          </a:p>
          <a:p>
            <a:pPr marL="285750" indent="-285750">
              <a:lnSpc>
                <a:spcPct val="100000"/>
              </a:lnSpc>
              <a:spcBef>
                <a:spcPts val="600"/>
              </a:spcBef>
              <a:buClr>
                <a:schemeClr val="accent4"/>
              </a:buClr>
              <a:buSzPct val="150000"/>
              <a:buChar char="•"/>
            </a:pPr>
            <a:endParaRPr lang="en-GB" sz="2000" dirty="0">
              <a:latin typeface="Segoe UI" panose="020B0502040204020203" pitchFamily="34" charset="0"/>
              <a:cs typeface="Segoe UI" panose="020B0502040204020203" pitchFamily="34" charset="0"/>
            </a:endParaRPr>
          </a:p>
          <a:p>
            <a:pPr>
              <a:buClr>
                <a:schemeClr val="accent4"/>
              </a:buClr>
              <a:buSzPct val="150000"/>
            </a:pPr>
            <a:endParaRPr lang="en-GB" sz="2000" b="1" dirty="0">
              <a:latin typeface="Segoe UI" panose="020B0502040204020203" pitchFamily="34" charset="0"/>
              <a:cs typeface="Segoe UI" panose="020B0502040204020203" pitchFamily="34" charset="0"/>
            </a:endParaRPr>
          </a:p>
        </p:txBody>
      </p:sp>
      <p:sp>
        <p:nvSpPr>
          <p:cNvPr id="8" name="Title 4">
            <a:extLst>
              <a:ext uri="{FF2B5EF4-FFF2-40B4-BE49-F238E27FC236}">
                <a16:creationId xmlns:a16="http://schemas.microsoft.com/office/drawing/2014/main" id="{C930D37B-EDF1-40B6-9BC9-827D774631C6}"/>
              </a:ext>
            </a:extLst>
          </p:cNvPr>
          <p:cNvSpPr txBox="1">
            <a:spLocks/>
          </p:cNvSpPr>
          <p:nvPr/>
        </p:nvSpPr>
        <p:spPr>
          <a:xfrm>
            <a:off x="2099110" y="226273"/>
            <a:ext cx="4664851" cy="945698"/>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algn="ctr">
              <a:defRPr/>
            </a:pPr>
            <a:r>
              <a:rPr lang="en-GB" sz="3600">
                <a:latin typeface="Arial" panose="020B0604020202020204"/>
                <a:cs typeface="Arial"/>
              </a:rPr>
              <a:t>Qualitative Analysis</a:t>
            </a:r>
            <a:endParaRPr kumimoji="0" lang="en-GB" sz="3600" b="1" i="0" u="none" strike="noStrike" kern="1200" cap="none" spc="0" normalizeH="0" baseline="0" noProof="0">
              <a:ln>
                <a:noFill/>
              </a:ln>
              <a:solidFill>
                <a:prstClr val="white"/>
              </a:solidFill>
              <a:effectLst/>
              <a:uLnTx/>
              <a:uFillTx/>
              <a:latin typeface="Arial" panose="020B0604020202020204"/>
              <a:ea typeface="+mj-ea"/>
              <a:cs typeface="+mj-cs"/>
            </a:endParaRPr>
          </a:p>
        </p:txBody>
      </p:sp>
    </p:spTree>
    <p:extLst>
      <p:ext uri="{BB962C8B-B14F-4D97-AF65-F5344CB8AC3E}">
        <p14:creationId xmlns:p14="http://schemas.microsoft.com/office/powerpoint/2010/main" val="195171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CEF"/>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5824"/>
          </a:xfrm>
          <a:ln w="19050">
            <a:solidFill>
              <a:srgbClr val="FF7401"/>
            </a:solidFill>
          </a:ln>
        </p:spPr>
        <p:txBody>
          <a:bodyPr lIns="36000" tIns="36000" rIns="36000" bIns="36000" anchor="t"/>
          <a:lstStyle/>
          <a:p>
            <a:pPr>
              <a:spcBef>
                <a:spcPts val="2000"/>
              </a:spcBef>
            </a:pPr>
            <a:r>
              <a:rPr lang="en-GB" sz="2000" b="1" dirty="0">
                <a:solidFill>
                  <a:srgbClr val="000000"/>
                </a:solidFill>
                <a:latin typeface="Segoe UI"/>
                <a:cs typeface="Segoe UI"/>
              </a:rPr>
              <a:t>Quotes from open questions:</a:t>
            </a:r>
          </a:p>
          <a:p>
            <a:pPr>
              <a:lnSpc>
                <a:spcPct val="100000"/>
              </a:lnSpc>
              <a:spcBef>
                <a:spcPts val="600"/>
              </a:spcBef>
              <a:buClr>
                <a:schemeClr val="accent4"/>
              </a:buClr>
              <a:buSzPct val="150000"/>
            </a:pPr>
            <a:br>
              <a:rPr lang="en-GB" sz="2000" dirty="0">
                <a:latin typeface="Segoe UI"/>
                <a:cs typeface="Segoe UI"/>
              </a:rPr>
            </a:br>
            <a:r>
              <a:rPr lang="en-GB" sz="2000" dirty="0">
                <a:latin typeface="Segoe UI"/>
                <a:cs typeface="Segoe UI"/>
              </a:rPr>
              <a:t>Negative responses related mainly to online:</a:t>
            </a: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r>
              <a:rPr lang="en-GB" sz="2000" dirty="0">
                <a:latin typeface="Segoe UI"/>
                <a:cs typeface="Segoe UI"/>
              </a:rPr>
              <a:t>"</a:t>
            </a:r>
            <a:r>
              <a:rPr lang="en-GB" sz="2000" dirty="0">
                <a:latin typeface="Segoe UI"/>
                <a:ea typeface="+mn-lt"/>
                <a:cs typeface="+mn-lt"/>
              </a:rPr>
              <a:t>Generally, they </a:t>
            </a:r>
            <a:r>
              <a:rPr lang="en-GB" sz="2000" b="1" dirty="0">
                <a:solidFill>
                  <a:schemeClr val="accent4"/>
                </a:solidFill>
                <a:latin typeface="Segoe UI"/>
                <a:ea typeface="+mn-lt"/>
                <a:cs typeface="+mn-lt"/>
              </a:rPr>
              <a:t>haven't been especially useful</a:t>
            </a:r>
            <a:r>
              <a:rPr lang="en-GB" sz="2000" dirty="0">
                <a:latin typeface="Segoe UI"/>
                <a:ea typeface="+mn-lt"/>
                <a:cs typeface="+mn-lt"/>
              </a:rPr>
              <a:t> as they lack any kind of meaningful interaction and it is difficult to ask questions / really engage with the content". (</a:t>
            </a:r>
            <a:r>
              <a:rPr lang="en-GB" sz="2000" i="1" dirty="0">
                <a:latin typeface="Segoe UI"/>
                <a:ea typeface="+mn-lt"/>
                <a:cs typeface="+mn-lt"/>
              </a:rPr>
              <a:t>Online</a:t>
            </a:r>
            <a:r>
              <a:rPr lang="en-GB" sz="2000" dirty="0">
                <a:latin typeface="Segoe UI"/>
                <a:ea typeface="+mn-lt"/>
                <a:cs typeface="+mn-lt"/>
              </a:rPr>
              <a:t>)</a:t>
            </a:r>
            <a:endParaRPr lang="en-GB" sz="2000" dirty="0">
              <a:latin typeface="Segoe UI"/>
              <a:cs typeface="Segoe UI"/>
            </a:endParaRPr>
          </a:p>
          <a:p>
            <a:pPr marL="342900" indent="-342900">
              <a:lnSpc>
                <a:spcPct val="100000"/>
              </a:lnSpc>
              <a:spcBef>
                <a:spcPts val="600"/>
              </a:spcBef>
              <a:buClr>
                <a:schemeClr val="accent4"/>
              </a:buClr>
              <a:buSzPct val="150000"/>
              <a:buFont typeface="Arial" panose="020B0604020202020204" pitchFamily="34" charset="0"/>
              <a:buChar char="•"/>
            </a:pPr>
            <a:r>
              <a:rPr lang="en-GB" sz="2000" dirty="0">
                <a:latin typeface="Segoe UI"/>
                <a:ea typeface="+mn-lt"/>
                <a:cs typeface="+mn-lt"/>
              </a:rPr>
              <a:t>"...some are useless because they are </a:t>
            </a:r>
            <a:r>
              <a:rPr lang="en-GB" sz="2000" b="1" dirty="0">
                <a:solidFill>
                  <a:schemeClr val="accent4"/>
                </a:solidFill>
                <a:latin typeface="Segoe UI"/>
                <a:ea typeface="+mn-lt"/>
                <a:cs typeface="+mn-lt"/>
              </a:rPr>
              <a:t>merely presentations</a:t>
            </a:r>
            <a:r>
              <a:rPr lang="en-GB" sz="2000" dirty="0">
                <a:latin typeface="Segoe UI"/>
                <a:ea typeface="+mn-lt"/>
                <a:cs typeface="+mn-lt"/>
              </a:rPr>
              <a:t> and do not require student involvement, so might as well watch the recording". (</a:t>
            </a:r>
            <a:r>
              <a:rPr lang="en-GB" sz="2000" i="1" dirty="0">
                <a:latin typeface="Segoe UI"/>
                <a:ea typeface="+mn-lt"/>
                <a:cs typeface="+mn-lt"/>
              </a:rPr>
              <a:t>Online</a:t>
            </a:r>
            <a:r>
              <a:rPr lang="en-GB" sz="2000" dirty="0">
                <a:latin typeface="Segoe UI"/>
                <a:ea typeface="+mn-lt"/>
                <a:cs typeface="+mn-lt"/>
              </a:rPr>
              <a:t>)</a:t>
            </a:r>
            <a:endParaRPr lang="en-GB" sz="2000">
              <a:latin typeface="Segoe UI"/>
              <a:cs typeface="Arial"/>
            </a:endParaRPr>
          </a:p>
          <a:p>
            <a:pPr marL="342900" indent="-342900">
              <a:lnSpc>
                <a:spcPct val="100000"/>
              </a:lnSpc>
              <a:spcBef>
                <a:spcPts val="600"/>
              </a:spcBef>
              <a:buClr>
                <a:schemeClr val="accent4"/>
              </a:buClr>
              <a:buSzPct val="150000"/>
              <a:buFont typeface="Arial" panose="020B0604020202020204" pitchFamily="34" charset="0"/>
              <a:buChar char="•"/>
            </a:pPr>
            <a:r>
              <a:rPr lang="en-GB" sz="2000" dirty="0">
                <a:latin typeface="Segoe UI"/>
                <a:ea typeface="+mn-lt"/>
                <a:cs typeface="+mn-lt"/>
              </a:rPr>
              <a:t>"I have found some tutors do not understand questions when asked that deviate from the </a:t>
            </a:r>
            <a:r>
              <a:rPr lang="en-GB" sz="2000" b="1" dirty="0">
                <a:solidFill>
                  <a:schemeClr val="accent4"/>
                </a:solidFill>
                <a:latin typeface="Segoe UI"/>
                <a:ea typeface="+mn-lt"/>
                <a:cs typeface="+mn-lt"/>
              </a:rPr>
              <a:t>scripted</a:t>
            </a:r>
            <a:r>
              <a:rPr lang="en-GB" sz="2000" dirty="0">
                <a:latin typeface="Segoe UI"/>
                <a:ea typeface="+mn-lt"/>
                <a:cs typeface="+mn-lt"/>
              </a:rPr>
              <a:t> presentation".</a:t>
            </a:r>
            <a:r>
              <a:rPr lang="en-GB" sz="2000" i="1" dirty="0">
                <a:latin typeface="Segoe UI"/>
                <a:ea typeface="+mn-lt"/>
                <a:cs typeface="+mn-lt"/>
              </a:rPr>
              <a:t> (Online)</a:t>
            </a:r>
            <a:endParaRPr lang="en-GB" sz="2000" i="1" dirty="0">
              <a:latin typeface="Segoe UI"/>
              <a:cs typeface="Arial"/>
            </a:endParaRPr>
          </a:p>
          <a:p>
            <a:pPr marL="342900" indent="-342900">
              <a:lnSpc>
                <a:spcPct val="100000"/>
              </a:lnSpc>
              <a:spcBef>
                <a:spcPts val="600"/>
              </a:spcBef>
              <a:buClr>
                <a:schemeClr val="accent4"/>
              </a:buClr>
              <a:buSzPct val="150000"/>
              <a:buFont typeface="Arial" panose="020B0604020202020204" pitchFamily="34" charset="0"/>
              <a:buChar char="•"/>
            </a:pPr>
            <a:r>
              <a:rPr lang="en-GB" sz="2000" dirty="0">
                <a:latin typeface="Segoe UI"/>
                <a:ea typeface="+mn-lt"/>
                <a:cs typeface="+mn-lt"/>
              </a:rPr>
              <a:t>_"One of the recent tutorials I went to I was completely lost and everything </a:t>
            </a:r>
            <a:r>
              <a:rPr lang="en-GB" sz="2000" b="1" dirty="0">
                <a:solidFill>
                  <a:schemeClr val="accent4"/>
                </a:solidFill>
                <a:latin typeface="Segoe UI"/>
                <a:ea typeface="+mn-lt"/>
                <a:cs typeface="+mn-lt"/>
              </a:rPr>
              <a:t>went too fast</a:t>
            </a:r>
            <a:r>
              <a:rPr lang="en-GB" sz="2000" dirty="0">
                <a:latin typeface="Segoe UI"/>
                <a:ea typeface="+mn-lt"/>
                <a:cs typeface="+mn-lt"/>
              </a:rPr>
              <a:t>, it was a waste of my time, ...". (</a:t>
            </a:r>
            <a:r>
              <a:rPr lang="en-GB" sz="2000" i="1" dirty="0">
                <a:latin typeface="Segoe UI"/>
                <a:ea typeface="+mn-lt"/>
                <a:cs typeface="+mn-lt"/>
              </a:rPr>
              <a:t>f2f</a:t>
            </a:r>
            <a:r>
              <a:rPr lang="en-GB" sz="2000" dirty="0">
                <a:latin typeface="Segoe UI"/>
                <a:ea typeface="+mn-lt"/>
                <a:cs typeface="+mn-lt"/>
              </a:rPr>
              <a:t>)</a:t>
            </a:r>
            <a:endParaRPr lang="en-GB" sz="2000" dirty="0">
              <a:latin typeface="Segoe UI"/>
              <a:cs typeface="Arial"/>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latin typeface="Arial"/>
              <a:ea typeface="+mn-lt"/>
              <a:cs typeface="Arial"/>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latin typeface="Arial"/>
              <a:ea typeface="+mn-lt"/>
              <a:cs typeface="Arial"/>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latin typeface="Arial"/>
              <a:ea typeface="+mn-lt"/>
              <a:cs typeface="Arial"/>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latin typeface="Segoe UI"/>
              <a:ea typeface="+mn-lt"/>
              <a:cs typeface="Segoe UI"/>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a:buClr>
                <a:schemeClr val="accent4"/>
              </a:buClr>
              <a:buSzPct val="150000"/>
              <a:buFont typeface="Arial" panose="020B0604020202020204" pitchFamily="34" charset="0"/>
              <a:buChar char="•"/>
            </a:pPr>
            <a:endParaRPr lang="en-GB"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r>
              <a:rPr lang="en-GB" sz="2000" dirty="0">
                <a:ea typeface="+mn-lt"/>
                <a:cs typeface="+mn-lt"/>
              </a:rPr>
              <a:t>.</a:t>
            </a:r>
            <a:endParaRPr lang="en-GB" sz="2000" dirty="0">
              <a:latin typeface="Arial"/>
              <a:ea typeface="+mn-lt"/>
              <a:cs typeface="Arial"/>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latin typeface="Arial"/>
              <a:ea typeface="+mn-lt"/>
              <a:cs typeface="Arial"/>
            </a:endParaRPr>
          </a:p>
          <a:p>
            <a:pPr marL="285750" indent="-285750">
              <a:lnSpc>
                <a:spcPct val="100000"/>
              </a:lnSpc>
              <a:spcBef>
                <a:spcPts val="600"/>
              </a:spcBef>
              <a:buClr>
                <a:schemeClr val="accent4"/>
              </a:buClr>
              <a:buSzPct val="150000"/>
              <a:buChar char="•"/>
            </a:pPr>
            <a:endParaRPr lang="en-GB" sz="2000" dirty="0">
              <a:latin typeface="Segoe UI" panose="020B0502040204020203" pitchFamily="34" charset="0"/>
              <a:cs typeface="Segoe UI" panose="020B0502040204020203" pitchFamily="34" charset="0"/>
            </a:endParaRPr>
          </a:p>
          <a:p>
            <a:pPr>
              <a:buClr>
                <a:schemeClr val="accent4"/>
              </a:buClr>
              <a:buSzPct val="150000"/>
            </a:pPr>
            <a:endParaRPr lang="en-GB" sz="2000" b="1" dirty="0">
              <a:latin typeface="Segoe UI" panose="020B0502040204020203" pitchFamily="34" charset="0"/>
              <a:cs typeface="Segoe UI" panose="020B0502040204020203" pitchFamily="34" charset="0"/>
            </a:endParaRPr>
          </a:p>
        </p:txBody>
      </p:sp>
      <p:sp>
        <p:nvSpPr>
          <p:cNvPr id="8" name="Title 4">
            <a:extLst>
              <a:ext uri="{FF2B5EF4-FFF2-40B4-BE49-F238E27FC236}">
                <a16:creationId xmlns:a16="http://schemas.microsoft.com/office/drawing/2014/main" id="{C930D37B-EDF1-40B6-9BC9-827D774631C6}"/>
              </a:ext>
            </a:extLst>
          </p:cNvPr>
          <p:cNvSpPr txBox="1">
            <a:spLocks/>
          </p:cNvSpPr>
          <p:nvPr/>
        </p:nvSpPr>
        <p:spPr>
          <a:xfrm>
            <a:off x="2099110" y="226273"/>
            <a:ext cx="4664851" cy="945698"/>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algn="ctr">
              <a:defRPr/>
            </a:pPr>
            <a:r>
              <a:rPr lang="en-GB" sz="3600">
                <a:latin typeface="Arial" panose="020B0604020202020204"/>
                <a:cs typeface="Arial"/>
              </a:rPr>
              <a:t>Qualitative Analysis</a:t>
            </a:r>
            <a:endParaRPr kumimoji="0" lang="en-GB" sz="3600" b="1" i="0" u="none" strike="noStrike" kern="1200" cap="none" spc="0" normalizeH="0" baseline="0" noProof="0">
              <a:ln>
                <a:noFill/>
              </a:ln>
              <a:solidFill>
                <a:prstClr val="white"/>
              </a:solidFill>
              <a:effectLst/>
              <a:uLnTx/>
              <a:uFillTx/>
              <a:latin typeface="Arial" panose="020B0604020202020204"/>
              <a:ea typeface="+mj-ea"/>
              <a:cs typeface="+mj-cs"/>
            </a:endParaRPr>
          </a:p>
        </p:txBody>
      </p:sp>
    </p:spTree>
    <p:extLst>
      <p:ext uri="{BB962C8B-B14F-4D97-AF65-F5344CB8AC3E}">
        <p14:creationId xmlns:p14="http://schemas.microsoft.com/office/powerpoint/2010/main" val="2953984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CEF"/>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215374" y="1466851"/>
            <a:ext cx="8436921" cy="5227005"/>
          </a:xfrm>
          <a:ln w="19050">
            <a:solidFill>
              <a:srgbClr val="FF7401"/>
            </a:solidFill>
          </a:ln>
        </p:spPr>
        <p:txBody>
          <a:bodyPr lIns="36000" tIns="36000" rIns="36000" bIns="36000" anchor="t"/>
          <a:lstStyle/>
          <a:p>
            <a:pPr>
              <a:lnSpc>
                <a:spcPct val="100000"/>
              </a:lnSpc>
              <a:spcBef>
                <a:spcPts val="600"/>
              </a:spcBef>
              <a:buClr>
                <a:schemeClr val="accent4"/>
              </a:buClr>
              <a:buSzPct val="150000"/>
            </a:pPr>
            <a:r>
              <a:rPr lang="en-GB" sz="2000" b="1" dirty="0">
                <a:latin typeface="Segoe UI"/>
                <a:cs typeface="Segoe UI"/>
              </a:rPr>
              <a:t>Going deeper:</a:t>
            </a:r>
            <a:endParaRPr lang="en-GB" sz="2000" b="1">
              <a:latin typeface="Segoe UI"/>
              <a:ea typeface="+mn-lt"/>
              <a:cs typeface="+mn-lt"/>
            </a:endParaRPr>
          </a:p>
          <a:p>
            <a:pPr>
              <a:buClr>
                <a:schemeClr val="accent4"/>
              </a:buClr>
              <a:buSzPct val="150000"/>
            </a:pPr>
            <a:r>
              <a:rPr lang="en-GB" sz="2000" dirty="0">
                <a:latin typeface="Segoe UI"/>
                <a:ea typeface="+mn-lt"/>
                <a:cs typeface="+mn-lt"/>
              </a:rPr>
              <a:t>'Concepts emerge through the interrogation of the data, and the simultaneous interrogation of existing common sense and theoretical concepts drawn from the literature'. Hammersley, M. (2003) </a:t>
            </a:r>
            <a:r>
              <a:rPr lang="en-GB" sz="2000" i="1" dirty="0">
                <a:latin typeface="Segoe UI"/>
                <a:ea typeface="+mn-lt"/>
                <a:cs typeface="+mn-lt"/>
              </a:rPr>
              <a:t>Discourse Analysis: bibliographical guide</a:t>
            </a:r>
            <a:endParaRPr lang="en-GB" sz="2000">
              <a:latin typeface="Segoe UI"/>
              <a:cs typeface="Arial"/>
            </a:endParaRPr>
          </a:p>
          <a:p>
            <a:pPr marL="342900" indent="-342900">
              <a:lnSpc>
                <a:spcPct val="100000"/>
              </a:lnSpc>
              <a:spcBef>
                <a:spcPts val="600"/>
              </a:spcBef>
              <a:buClr>
                <a:schemeClr val="accent4"/>
              </a:buClr>
              <a:buSzPct val="150000"/>
              <a:buFont typeface="Arial" panose="020B0604020202020204" pitchFamily="34" charset="0"/>
              <a:buChar char="•"/>
            </a:pPr>
            <a:r>
              <a:rPr lang="en-GB" sz="2000" dirty="0">
                <a:latin typeface="Segoe UI"/>
                <a:ea typeface="+mn-lt"/>
                <a:cs typeface="+mn-lt"/>
              </a:rPr>
              <a:t>"Limited by </a:t>
            </a:r>
            <a:r>
              <a:rPr lang="en-GB" sz="2000" b="1" dirty="0">
                <a:solidFill>
                  <a:schemeClr val="accent4"/>
                </a:solidFill>
                <a:latin typeface="Segoe UI"/>
                <a:ea typeface="+mn-lt"/>
                <a:cs typeface="+mn-lt"/>
              </a:rPr>
              <a:t>social anxieties/depression</a:t>
            </a:r>
            <a:r>
              <a:rPr lang="en-GB" sz="2000" dirty="0">
                <a:latin typeface="Segoe UI"/>
                <a:ea typeface="+mn-lt"/>
                <a:cs typeface="+mn-lt"/>
              </a:rPr>
              <a:t>".</a:t>
            </a:r>
            <a:r>
              <a:rPr lang="en-GB" sz="2000" dirty="0">
                <a:ea typeface="+mn-lt"/>
                <a:cs typeface="+mn-lt"/>
              </a:rPr>
              <a:t> </a:t>
            </a:r>
            <a:r>
              <a:rPr lang="en-GB" sz="2000" i="1" dirty="0">
                <a:latin typeface="Segoe UI"/>
                <a:ea typeface="+mn-lt"/>
                <a:cs typeface="+mn-lt"/>
              </a:rPr>
              <a:t> (f2f)</a:t>
            </a:r>
          </a:p>
          <a:p>
            <a:pPr marL="342900" indent="-342900">
              <a:lnSpc>
                <a:spcPct val="100000"/>
              </a:lnSpc>
              <a:spcBef>
                <a:spcPts val="600"/>
              </a:spcBef>
              <a:buClr>
                <a:schemeClr val="accent4"/>
              </a:buClr>
              <a:buSzPct val="150000"/>
              <a:buFont typeface="Arial" panose="020B0604020202020204" pitchFamily="34" charset="0"/>
              <a:buChar char="•"/>
            </a:pPr>
            <a:r>
              <a:rPr lang="en-GB" sz="2000" dirty="0">
                <a:latin typeface="Segoe UI"/>
                <a:ea typeface="+mn-lt"/>
                <a:cs typeface="+mn-lt"/>
              </a:rPr>
              <a:t>"If your a </a:t>
            </a:r>
            <a:r>
              <a:rPr lang="en-GB" sz="2000" b="1" dirty="0">
                <a:solidFill>
                  <a:schemeClr val="accent4"/>
                </a:solidFill>
                <a:latin typeface="Segoe UI"/>
                <a:ea typeface="+mn-lt"/>
                <a:cs typeface="+mn-lt"/>
              </a:rPr>
              <a:t>nervous person</a:t>
            </a:r>
            <a:r>
              <a:rPr lang="en-GB" sz="2000" dirty="0">
                <a:latin typeface="Segoe UI"/>
                <a:ea typeface="+mn-lt"/>
                <a:cs typeface="+mn-lt"/>
              </a:rPr>
              <a:t> </a:t>
            </a:r>
            <a:r>
              <a:rPr lang="en-GB" sz="2000" dirty="0" err="1">
                <a:latin typeface="Segoe UI"/>
                <a:ea typeface="+mn-lt"/>
                <a:cs typeface="+mn-lt"/>
              </a:rPr>
              <a:t>lik</a:t>
            </a:r>
            <a:r>
              <a:rPr lang="en-GB" sz="2000" dirty="0">
                <a:latin typeface="Segoe UI"/>
                <a:ea typeface="+mn-lt"/>
                <a:cs typeface="+mn-lt"/>
              </a:rPr>
              <a:t> I am you wouldn’t do an online tutorial therefore I think they are a waste of time for me …" (</a:t>
            </a:r>
            <a:r>
              <a:rPr lang="en-GB" sz="2000" i="1" dirty="0">
                <a:latin typeface="Segoe UI"/>
                <a:ea typeface="+mn-lt"/>
                <a:cs typeface="+mn-lt"/>
              </a:rPr>
              <a:t>Online</a:t>
            </a:r>
            <a:r>
              <a:rPr lang="en-GB" sz="2000" dirty="0">
                <a:latin typeface="Segoe UI"/>
                <a:ea typeface="+mn-lt"/>
                <a:cs typeface="+mn-lt"/>
              </a:rPr>
              <a:t>)</a:t>
            </a:r>
          </a:p>
          <a:p>
            <a:pPr marL="342900" indent="-342900">
              <a:lnSpc>
                <a:spcPct val="100000"/>
              </a:lnSpc>
              <a:spcBef>
                <a:spcPts val="600"/>
              </a:spcBef>
              <a:buClr>
                <a:schemeClr val="accent4"/>
              </a:buClr>
              <a:buSzPct val="150000"/>
              <a:buFont typeface="Arial" panose="020B0604020202020204" pitchFamily="34" charset="0"/>
              <a:buChar char="•"/>
            </a:pPr>
            <a:r>
              <a:rPr lang="en-GB" sz="2000" dirty="0">
                <a:latin typeface="Segoe UI"/>
                <a:ea typeface="+mn-lt"/>
                <a:cs typeface="+mn-lt"/>
              </a:rPr>
              <a:t>As </a:t>
            </a:r>
            <a:r>
              <a:rPr lang="en-GB" sz="2000" b="1" dirty="0">
                <a:solidFill>
                  <a:schemeClr val="accent4"/>
                </a:solidFill>
                <a:latin typeface="Segoe UI"/>
                <a:ea typeface="+mn-lt"/>
                <a:cs typeface="+mn-lt"/>
              </a:rPr>
              <a:t>a new student to OU</a:t>
            </a:r>
            <a:r>
              <a:rPr lang="en-GB" sz="2000" dirty="0">
                <a:latin typeface="Segoe UI"/>
                <a:ea typeface="+mn-lt"/>
                <a:cs typeface="+mn-lt"/>
              </a:rPr>
              <a:t>, am still trying to manage a new system which has come into my life and trying to understand everything, so am not yet ready for online tutorials (</a:t>
            </a:r>
            <a:r>
              <a:rPr lang="en-GB" sz="2000" i="1" dirty="0">
                <a:latin typeface="Segoe UI"/>
                <a:ea typeface="+mn-lt"/>
                <a:cs typeface="+mn-lt"/>
              </a:rPr>
              <a:t>Online</a:t>
            </a:r>
            <a:r>
              <a:rPr lang="en-GB" sz="2000" dirty="0">
                <a:latin typeface="Segoe UI"/>
                <a:ea typeface="+mn-lt"/>
                <a:cs typeface="+mn-lt"/>
              </a:rPr>
              <a:t>)</a:t>
            </a:r>
          </a:p>
          <a:p>
            <a:pPr marL="342900" indent="-342900">
              <a:lnSpc>
                <a:spcPct val="100000"/>
              </a:lnSpc>
              <a:spcBef>
                <a:spcPts val="600"/>
              </a:spcBef>
              <a:buClr>
                <a:schemeClr val="accent4"/>
              </a:buClr>
              <a:buSzPct val="150000"/>
              <a:buFont typeface="Arial" panose="020B0604020202020204" pitchFamily="34" charset="0"/>
              <a:buChar char="•"/>
            </a:pPr>
            <a:r>
              <a:rPr lang="en-GB" sz="2000" dirty="0">
                <a:latin typeface="Segoe UI"/>
                <a:ea typeface="+mn-lt"/>
                <a:cs typeface="+mn-lt"/>
              </a:rPr>
              <a:t>At the first I don't know how can </a:t>
            </a:r>
            <a:r>
              <a:rPr lang="en-GB" sz="2000" dirty="0" err="1">
                <a:latin typeface="Segoe UI"/>
                <a:ea typeface="+mn-lt"/>
                <a:cs typeface="+mn-lt"/>
              </a:rPr>
              <a:t>i</a:t>
            </a:r>
            <a:r>
              <a:rPr lang="en-GB" sz="2000" dirty="0">
                <a:latin typeface="Segoe UI"/>
                <a:ea typeface="+mn-lt"/>
                <a:cs typeface="+mn-lt"/>
              </a:rPr>
              <a:t> attended online. I don't have </a:t>
            </a:r>
            <a:r>
              <a:rPr lang="en-GB" sz="2000" b="1" dirty="0">
                <a:solidFill>
                  <a:schemeClr val="accent4"/>
                </a:solidFill>
                <a:latin typeface="Segoe UI"/>
                <a:ea typeface="+mn-lt"/>
                <a:cs typeface="+mn-lt"/>
              </a:rPr>
              <a:t>experience </a:t>
            </a:r>
            <a:r>
              <a:rPr lang="en-GB" sz="2000" dirty="0">
                <a:latin typeface="Segoe UI"/>
                <a:ea typeface="+mn-lt"/>
                <a:cs typeface="+mn-lt"/>
              </a:rPr>
              <a:t>on such things. (</a:t>
            </a:r>
            <a:r>
              <a:rPr lang="en-GB" sz="2000" i="1" dirty="0">
                <a:latin typeface="Segoe UI"/>
                <a:ea typeface="+mn-lt"/>
                <a:cs typeface="+mn-lt"/>
              </a:rPr>
              <a:t>Online</a:t>
            </a:r>
            <a:r>
              <a:rPr lang="en-GB" sz="2000" dirty="0">
                <a:latin typeface="Segoe UI"/>
                <a:ea typeface="+mn-lt"/>
                <a:cs typeface="+mn-lt"/>
              </a:rPr>
              <a:t>)</a:t>
            </a:r>
          </a:p>
          <a:p>
            <a:pPr marL="342900" indent="-342900">
              <a:lnSpc>
                <a:spcPct val="100000"/>
              </a:lnSpc>
              <a:spcBef>
                <a:spcPts val="600"/>
              </a:spcBef>
              <a:buClr>
                <a:schemeClr val="accent4"/>
              </a:buClr>
              <a:buSzPct val="150000"/>
              <a:buFont typeface="Arial" panose="020B0604020202020204" pitchFamily="34" charset="0"/>
              <a:buChar char="•"/>
            </a:pPr>
            <a:r>
              <a:rPr lang="en-GB" sz="2000" dirty="0">
                <a:latin typeface="Segoe UI"/>
                <a:ea typeface="+mn-lt"/>
                <a:cs typeface="+mn-lt"/>
              </a:rPr>
              <a:t>“I don't know </a:t>
            </a:r>
            <a:r>
              <a:rPr lang="en-GB" sz="2000" b="1" dirty="0">
                <a:solidFill>
                  <a:schemeClr val="accent4"/>
                </a:solidFill>
                <a:latin typeface="Segoe UI"/>
                <a:ea typeface="+mn-lt"/>
                <a:cs typeface="+mn-lt"/>
              </a:rPr>
              <a:t>what to expect</a:t>
            </a:r>
            <a:r>
              <a:rPr lang="en-GB" sz="2000" dirty="0">
                <a:latin typeface="Segoe UI"/>
                <a:ea typeface="+mn-lt"/>
                <a:cs typeface="+mn-lt"/>
              </a:rPr>
              <a:t> so have avoided them.” (</a:t>
            </a:r>
            <a:r>
              <a:rPr lang="en-GB" sz="2000" i="1" dirty="0">
                <a:latin typeface="Segoe UI"/>
                <a:ea typeface="+mn-lt"/>
                <a:cs typeface="+mn-lt"/>
              </a:rPr>
              <a:t>Online</a:t>
            </a:r>
            <a:r>
              <a:rPr lang="en-GB" sz="2000" dirty="0">
                <a:latin typeface="Segoe UI"/>
                <a:ea typeface="+mn-lt"/>
                <a:cs typeface="+mn-lt"/>
              </a:rPr>
              <a:t>)</a:t>
            </a:r>
          </a:p>
          <a:p>
            <a:pPr>
              <a:lnSpc>
                <a:spcPct val="100000"/>
              </a:lnSpc>
              <a:spcBef>
                <a:spcPts val="600"/>
              </a:spcBef>
              <a:buClr>
                <a:schemeClr val="accent4"/>
              </a:buClr>
              <a:buSzPct val="150000"/>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cs typeface="Arial"/>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cs typeface="Arial"/>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a:buClr>
                <a:schemeClr val="accent4"/>
              </a:buClr>
              <a:buSzPct val="150000"/>
              <a:buFont typeface="Arial" panose="020B0604020202020204" pitchFamily="34" charset="0"/>
              <a:buChar char="•"/>
            </a:pPr>
            <a:endParaRPr lang="en-GB"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r>
              <a:rPr lang="en-GB" sz="2000" dirty="0">
                <a:ea typeface="+mn-lt"/>
                <a:cs typeface="+mn-lt"/>
              </a:rPr>
              <a:t>.</a:t>
            </a:r>
            <a:endParaRPr lang="en-GB" sz="2000" dirty="0">
              <a:latin typeface="Arial"/>
              <a:ea typeface="+mn-lt"/>
              <a:cs typeface="Arial"/>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latin typeface="Arial"/>
              <a:ea typeface="+mn-lt"/>
              <a:cs typeface="Arial"/>
            </a:endParaRPr>
          </a:p>
          <a:p>
            <a:pPr marL="285750" indent="-285750">
              <a:lnSpc>
                <a:spcPct val="100000"/>
              </a:lnSpc>
              <a:spcBef>
                <a:spcPts val="600"/>
              </a:spcBef>
              <a:buClr>
                <a:schemeClr val="accent4"/>
              </a:buClr>
              <a:buSzPct val="150000"/>
              <a:buChar char="•"/>
            </a:pPr>
            <a:endParaRPr lang="en-GB" sz="2000" dirty="0">
              <a:latin typeface="Segoe UI" panose="020B0502040204020203" pitchFamily="34" charset="0"/>
              <a:cs typeface="Segoe UI" panose="020B0502040204020203" pitchFamily="34" charset="0"/>
            </a:endParaRPr>
          </a:p>
          <a:p>
            <a:pPr>
              <a:buClr>
                <a:schemeClr val="accent4"/>
              </a:buClr>
              <a:buSzPct val="150000"/>
            </a:pPr>
            <a:endParaRPr lang="en-GB" sz="2000" b="1" dirty="0">
              <a:latin typeface="Segoe UI" panose="020B0502040204020203" pitchFamily="34" charset="0"/>
              <a:cs typeface="Segoe UI" panose="020B0502040204020203" pitchFamily="34" charset="0"/>
            </a:endParaRPr>
          </a:p>
        </p:txBody>
      </p:sp>
      <p:sp>
        <p:nvSpPr>
          <p:cNvPr id="8" name="Title 4">
            <a:extLst>
              <a:ext uri="{FF2B5EF4-FFF2-40B4-BE49-F238E27FC236}">
                <a16:creationId xmlns:a16="http://schemas.microsoft.com/office/drawing/2014/main" id="{C930D37B-EDF1-40B6-9BC9-827D774631C6}"/>
              </a:ext>
            </a:extLst>
          </p:cNvPr>
          <p:cNvSpPr txBox="1">
            <a:spLocks/>
          </p:cNvSpPr>
          <p:nvPr/>
        </p:nvSpPr>
        <p:spPr>
          <a:xfrm>
            <a:off x="2099110" y="226273"/>
            <a:ext cx="4664851" cy="945698"/>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algn="ctr">
              <a:defRPr/>
            </a:pPr>
            <a:r>
              <a:rPr lang="en-GB" sz="3600">
                <a:latin typeface="Arial" panose="020B0604020202020204"/>
                <a:cs typeface="Arial"/>
              </a:rPr>
              <a:t>Qualitative Analysis</a:t>
            </a:r>
            <a:endParaRPr kumimoji="0" lang="en-GB" sz="3600" b="1" i="0" u="none" strike="noStrike" kern="1200" cap="none" spc="0" normalizeH="0" baseline="0" noProof="0">
              <a:ln>
                <a:noFill/>
              </a:ln>
              <a:solidFill>
                <a:prstClr val="white"/>
              </a:solidFill>
              <a:effectLst/>
              <a:uLnTx/>
              <a:uFillTx/>
              <a:latin typeface="Arial" panose="020B0604020202020204"/>
              <a:ea typeface="+mj-ea"/>
              <a:cs typeface="+mj-cs"/>
            </a:endParaRPr>
          </a:p>
        </p:txBody>
      </p:sp>
    </p:spTree>
    <p:extLst>
      <p:ext uri="{BB962C8B-B14F-4D97-AF65-F5344CB8AC3E}">
        <p14:creationId xmlns:p14="http://schemas.microsoft.com/office/powerpoint/2010/main" val="116945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FCD">
            <a:alpha val="49804"/>
          </a:srgbClr>
        </a:solidFill>
        <a:effectLst/>
      </p:bgPr>
    </p:bg>
    <p:spTree>
      <p:nvGrpSpPr>
        <p:cNvPr id="1" name=""/>
        <p:cNvGrpSpPr/>
        <p:nvPr/>
      </p:nvGrpSpPr>
      <p:grpSpPr>
        <a:xfrm>
          <a:off x="0" y="0"/>
          <a:ext cx="0" cy="0"/>
          <a:chOff x="0" y="0"/>
          <a:chExt cx="0" cy="0"/>
        </a:xfrm>
      </p:grpSpPr>
      <p:sp>
        <p:nvSpPr>
          <p:cNvPr id="13" name="Rectangle 12" descr="Tutor and students joining a tutorial on their devices from different locations">
            <a:extLst>
              <a:ext uri="{FF2B5EF4-FFF2-40B4-BE49-F238E27FC236}">
                <a16:creationId xmlns:a16="http://schemas.microsoft.com/office/drawing/2014/main" id="{F68E8CCB-B573-477B-892B-8E29CF94F12B}"/>
              </a:ext>
            </a:extLst>
          </p:cNvPr>
          <p:cNvSpPr/>
          <p:nvPr/>
        </p:nvSpPr>
        <p:spPr>
          <a:xfrm>
            <a:off x="4386149" y="4127863"/>
            <a:ext cx="3834742" cy="2413481"/>
          </a:xfrm>
          <a:prstGeom prst="rect">
            <a:avLst/>
          </a:prstGeom>
          <a:solidFill>
            <a:schemeClr val="accent5">
              <a:lumMod val="20000"/>
              <a:lumOff val="8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416011" y="1609721"/>
            <a:ext cx="3751952" cy="4050457"/>
          </a:xfrm>
        </p:spPr>
        <p:txBody>
          <a:bodyPr/>
          <a:lstStyle/>
          <a:p>
            <a:pPr algn="ctr"/>
            <a:r>
              <a:rPr lang="en-GB" sz="2800" dirty="0">
                <a:solidFill>
                  <a:schemeClr val="accent4"/>
                </a:solidFill>
                <a:latin typeface="Segoe UI" panose="020B0502040204020203" pitchFamily="34" charset="0"/>
                <a:cs typeface="Segoe UI" panose="020B0502040204020203" pitchFamily="34" charset="0"/>
              </a:rPr>
              <a:t>Our research question</a:t>
            </a:r>
            <a:r>
              <a:rPr lang="en-GB" sz="2400" dirty="0">
                <a:latin typeface="Segoe UI" panose="020B0502040204020203" pitchFamily="34" charset="0"/>
                <a:cs typeface="Segoe UI" panose="020B0502040204020203" pitchFamily="34" charset="0"/>
              </a:rPr>
              <a:t>  </a:t>
            </a:r>
          </a:p>
          <a:p>
            <a:pPr marL="342900" indent="-342900">
              <a:buFont typeface="Wingdings" panose="05000000000000000000" pitchFamily="2" charset="2"/>
              <a:buChar char="v"/>
            </a:pPr>
            <a:r>
              <a:rPr lang="en-GB" sz="2400" b="0" dirty="0">
                <a:latin typeface="Segoe UI" panose="020B0502040204020203" pitchFamily="34" charset="0"/>
                <a:cs typeface="Segoe UI" panose="020B0502040204020203" pitchFamily="34" charset="0"/>
              </a:rPr>
              <a:t>Do our students, teaching staff and other staff have common perceptions and expectations of what tutorials are for?</a:t>
            </a:r>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416011" y="1288787"/>
            <a:ext cx="3751952" cy="799114"/>
          </a:xfrm>
        </p:spPr>
        <p:txBody>
          <a:bodyPr/>
          <a:lstStyle/>
          <a:p>
            <a:pPr algn="ctr"/>
            <a:r>
              <a:rPr lang="en-GB" sz="3600"/>
              <a:t>Background</a:t>
            </a:r>
          </a:p>
        </p:txBody>
      </p:sp>
      <p:pic>
        <p:nvPicPr>
          <p:cNvPr id="25" name="Content Placeholder 6">
            <a:extLst>
              <a:ext uri="{FF2B5EF4-FFF2-40B4-BE49-F238E27FC236}">
                <a16:creationId xmlns:a16="http://schemas.microsoft.com/office/drawing/2014/main" id="{35300B47-146F-44CF-A074-9B3127D96975}"/>
              </a:ext>
              <a:ext uri="{C183D7F6-B498-43B3-948B-1728B52AA6E4}">
                <adec:decorative xmlns:adec="http://schemas.microsoft.com/office/drawing/2017/decorative" val="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613203" y="4208829"/>
            <a:ext cx="1524897" cy="1016598"/>
          </a:xfrm>
          <a:ln>
            <a:solidFill>
              <a:schemeClr val="tx1"/>
            </a:solidFill>
          </a:ln>
        </p:spPr>
      </p:pic>
      <p:pic>
        <p:nvPicPr>
          <p:cNvPr id="26" name="Picture 25">
            <a:extLst>
              <a:ext uri="{FF2B5EF4-FFF2-40B4-BE49-F238E27FC236}">
                <a16:creationId xmlns:a16="http://schemas.microsoft.com/office/drawing/2014/main" id="{3D360357-D17F-414C-9A48-605C892C4CF1}"/>
              </a:ex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4507365" y="4219488"/>
            <a:ext cx="1343650" cy="1005939"/>
          </a:xfrm>
          <a:prstGeom prst="rect">
            <a:avLst/>
          </a:prstGeom>
          <a:noFill/>
          <a:ln w="9525">
            <a:solidFill>
              <a:schemeClr val="tx1"/>
            </a:solidFill>
            <a:miter lim="800000"/>
            <a:headEnd/>
            <a:tailEnd/>
          </a:ln>
        </p:spPr>
      </p:pic>
      <p:pic>
        <p:nvPicPr>
          <p:cNvPr id="27" name="Picture 26">
            <a:extLst>
              <a:ext uri="{FF2B5EF4-FFF2-40B4-BE49-F238E27FC236}">
                <a16:creationId xmlns:a16="http://schemas.microsoft.com/office/drawing/2014/main" id="{D9560A68-48D5-4E69-AE9B-77B71926EE4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6663" y="5577985"/>
            <a:ext cx="1165055" cy="768936"/>
          </a:xfrm>
          <a:prstGeom prst="rect">
            <a:avLst/>
          </a:prstGeom>
          <a:ln>
            <a:solidFill>
              <a:schemeClr val="tx1"/>
            </a:solidFill>
          </a:ln>
        </p:spPr>
      </p:pic>
      <p:pic>
        <p:nvPicPr>
          <p:cNvPr id="28" name="Picture 27">
            <a:extLst>
              <a:ext uri="{FF2B5EF4-FFF2-40B4-BE49-F238E27FC236}">
                <a16:creationId xmlns:a16="http://schemas.microsoft.com/office/drawing/2014/main" id="{EDB21EAB-5CFA-45AC-9D9F-798891C66DA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94866" y="5649293"/>
            <a:ext cx="1161570" cy="768935"/>
          </a:xfrm>
          <a:prstGeom prst="rect">
            <a:avLst/>
          </a:prstGeom>
          <a:ln>
            <a:solidFill>
              <a:schemeClr val="tx1"/>
            </a:solidFill>
          </a:ln>
        </p:spPr>
      </p:pic>
      <p:pic>
        <p:nvPicPr>
          <p:cNvPr id="29" name="Picture 28">
            <a:extLst>
              <a:ext uri="{FF2B5EF4-FFF2-40B4-BE49-F238E27FC236}">
                <a16:creationId xmlns:a16="http://schemas.microsoft.com/office/drawing/2014/main" id="{E8FC67EB-462B-486A-BBE8-FE5AD446A80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1718" y="4601593"/>
            <a:ext cx="1122030" cy="1496039"/>
          </a:xfrm>
          <a:prstGeom prst="rect">
            <a:avLst/>
          </a:prstGeom>
          <a:ln>
            <a:solidFill>
              <a:schemeClr val="tx1"/>
            </a:solidFill>
          </a:ln>
        </p:spPr>
      </p:pic>
      <p:pic>
        <p:nvPicPr>
          <p:cNvPr id="30" name="Content Placeholder 9" descr="Groups of students working together round tables">
            <a:extLst>
              <a:ext uri="{FF2B5EF4-FFF2-40B4-BE49-F238E27FC236}">
                <a16:creationId xmlns:a16="http://schemas.microsoft.com/office/drawing/2014/main" id="{318A61ED-7DCC-4935-967D-DE4E43BCCEF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748530" y="1302435"/>
            <a:ext cx="3178620" cy="2332515"/>
          </a:xfrm>
          <a:prstGeom prst="rect">
            <a:avLst/>
          </a:prstGeom>
          <a:ln>
            <a:solidFill>
              <a:schemeClr val="tx1"/>
            </a:solidFill>
          </a:ln>
        </p:spPr>
      </p:pic>
    </p:spTree>
    <p:extLst>
      <p:ext uri="{BB962C8B-B14F-4D97-AF65-F5344CB8AC3E}">
        <p14:creationId xmlns:p14="http://schemas.microsoft.com/office/powerpoint/2010/main" val="41134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CEF"/>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5824"/>
          </a:xfrm>
          <a:ln w="19050">
            <a:solidFill>
              <a:srgbClr val="FF7401"/>
            </a:solidFill>
          </a:ln>
        </p:spPr>
        <p:txBody>
          <a:bodyPr lIns="36000" tIns="36000" rIns="36000" bIns="36000" anchor="t"/>
          <a:lstStyle/>
          <a:p>
            <a:pPr>
              <a:lnSpc>
                <a:spcPct val="100000"/>
              </a:lnSpc>
              <a:spcBef>
                <a:spcPts val="600"/>
              </a:spcBef>
              <a:buClr>
                <a:schemeClr val="accent4"/>
              </a:buClr>
              <a:buSzPct val="150000"/>
            </a:pPr>
            <a:endParaRPr lang="en-GB" sz="2000" b="1" dirty="0">
              <a:latin typeface="Segoe UI" panose="020B0502040204020203" pitchFamily="34" charset="0"/>
              <a:ea typeface="+mn-lt"/>
              <a:cs typeface="Segoe UI" panose="020B0502040204020203" pitchFamily="34" charset="0"/>
            </a:endParaRPr>
          </a:p>
          <a:p>
            <a:pPr>
              <a:lnSpc>
                <a:spcPct val="100000"/>
              </a:lnSpc>
              <a:spcBef>
                <a:spcPts val="600"/>
              </a:spcBef>
              <a:buClr>
                <a:schemeClr val="accent4"/>
              </a:buClr>
              <a:buSzPct val="150000"/>
            </a:pPr>
            <a:r>
              <a:rPr lang="en-GB" sz="2000" dirty="0">
                <a:latin typeface="Segoe UI"/>
                <a:ea typeface="+mn-lt"/>
                <a:cs typeface="Segoe UI"/>
              </a:rPr>
              <a:t>Range of in-depth </a:t>
            </a:r>
            <a:r>
              <a:rPr lang="en-GB" sz="2000" b="1" dirty="0">
                <a:solidFill>
                  <a:schemeClr val="accent4"/>
                </a:solidFill>
                <a:latin typeface="Segoe UI"/>
                <a:ea typeface="+mn-lt"/>
                <a:cs typeface="Segoe UI"/>
              </a:rPr>
              <a:t>semi-structured</a:t>
            </a:r>
            <a:r>
              <a:rPr lang="en-GB" sz="2000" dirty="0">
                <a:latin typeface="Segoe UI"/>
                <a:ea typeface="+mn-lt"/>
                <a:cs typeface="Segoe UI"/>
              </a:rPr>
              <a:t> interviews with volunteers from the survey</a:t>
            </a:r>
          </a:p>
          <a:p>
            <a:pPr>
              <a:lnSpc>
                <a:spcPct val="100000"/>
              </a:lnSpc>
              <a:spcBef>
                <a:spcPts val="600"/>
              </a:spcBef>
              <a:buClr>
                <a:schemeClr val="accent4"/>
              </a:buClr>
              <a:buSzPct val="150000"/>
            </a:pPr>
            <a:r>
              <a:rPr lang="en-GB" sz="2000" dirty="0">
                <a:latin typeface="Segoe UI" panose="020B0502040204020203" pitchFamily="34" charset="0"/>
                <a:cs typeface="Segoe UI" panose="020B0502040204020203" pitchFamily="34" charset="0"/>
              </a:rPr>
              <a:t>Criteria for selection initially:</a:t>
            </a:r>
          </a:p>
          <a:p>
            <a:pPr marL="342900" indent="-342900">
              <a:buClr>
                <a:schemeClr val="accent4"/>
              </a:buClr>
              <a:buSzPct val="150000"/>
              <a:buChar char="•"/>
            </a:pPr>
            <a:r>
              <a:rPr lang="en-GB" sz="2000" dirty="0">
                <a:latin typeface="Segoe UI" panose="020B0502040204020203" pitchFamily="34" charset="0"/>
                <a:ea typeface="+mn-lt"/>
                <a:cs typeface="Segoe UI" panose="020B0502040204020203" pitchFamily="34" charset="0"/>
              </a:rPr>
              <a:t>Coverage of </a:t>
            </a:r>
            <a:r>
              <a:rPr lang="en-GB" sz="2000" b="1" dirty="0">
                <a:solidFill>
                  <a:schemeClr val="accent4"/>
                </a:solidFill>
                <a:latin typeface="Segoe UI" panose="020B0502040204020203" pitchFamily="34" charset="0"/>
                <a:ea typeface="+mn-lt"/>
                <a:cs typeface="Segoe UI" panose="020B0502040204020203" pitchFamily="34" charset="0"/>
              </a:rPr>
              <a:t>all</a:t>
            </a:r>
            <a:r>
              <a:rPr lang="en-GB" sz="2000" dirty="0">
                <a:latin typeface="Segoe UI" panose="020B0502040204020203" pitchFamily="34" charset="0"/>
                <a:ea typeface="+mn-lt"/>
                <a:cs typeface="Segoe UI" panose="020B0502040204020203" pitchFamily="34" charset="0"/>
              </a:rPr>
              <a:t> modules (ideally 2 per module) </a:t>
            </a:r>
            <a:endParaRPr lang="en-GB" sz="2000" dirty="0">
              <a:latin typeface="Segoe UI" panose="020B0502040204020203" pitchFamily="34" charset="0"/>
              <a:cs typeface="Segoe UI" panose="020B0502040204020203" pitchFamily="34" charset="0"/>
            </a:endParaRPr>
          </a:p>
          <a:p>
            <a:pPr marL="342900" indent="-342900">
              <a:buClr>
                <a:schemeClr val="accent4"/>
              </a:buClr>
              <a:buSzPct val="150000"/>
              <a:buChar char="•"/>
            </a:pPr>
            <a:r>
              <a:rPr lang="en-GB" sz="2000" dirty="0">
                <a:latin typeface="Segoe UI"/>
                <a:ea typeface="+mn-lt"/>
                <a:cs typeface="Segoe UI"/>
              </a:rPr>
              <a:t>Preference for students who </a:t>
            </a:r>
            <a:r>
              <a:rPr lang="en-GB" sz="2000" b="1" dirty="0">
                <a:solidFill>
                  <a:schemeClr val="accent4"/>
                </a:solidFill>
                <a:latin typeface="Segoe UI"/>
                <a:ea typeface="+mn-lt"/>
                <a:cs typeface="Segoe UI"/>
              </a:rPr>
              <a:t>have not</a:t>
            </a:r>
            <a:r>
              <a:rPr lang="en-GB" sz="2000" dirty="0">
                <a:latin typeface="Segoe UI"/>
                <a:ea typeface="+mn-lt"/>
                <a:cs typeface="Segoe UI"/>
              </a:rPr>
              <a:t> attended any tutorials </a:t>
            </a:r>
            <a:endParaRPr lang="en-GB" dirty="0">
              <a:latin typeface="Segoe UI"/>
              <a:cs typeface="Segoe UI"/>
            </a:endParaRPr>
          </a:p>
          <a:p>
            <a:pPr marL="342900" indent="-342900">
              <a:buClr>
                <a:schemeClr val="accent4"/>
              </a:buClr>
              <a:buSzPct val="150000"/>
              <a:buChar char="•"/>
            </a:pPr>
            <a:r>
              <a:rPr lang="en-GB" sz="2000" dirty="0">
                <a:latin typeface="Segoe UI"/>
                <a:ea typeface="+mn-lt"/>
                <a:cs typeface="Segoe UI"/>
              </a:rPr>
              <a:t>Preference for </a:t>
            </a:r>
            <a:r>
              <a:rPr lang="en-GB" sz="2000" b="1" dirty="0">
                <a:solidFill>
                  <a:schemeClr val="accent4"/>
                </a:solidFill>
                <a:latin typeface="Segoe UI"/>
                <a:ea typeface="+mn-lt"/>
                <a:cs typeface="Segoe UI"/>
              </a:rPr>
              <a:t>new </a:t>
            </a:r>
            <a:r>
              <a:rPr lang="en-GB" sz="2000" dirty="0">
                <a:latin typeface="Segoe UI"/>
                <a:ea typeface="+mn-lt"/>
                <a:cs typeface="Segoe UI"/>
              </a:rPr>
              <a:t>students </a:t>
            </a:r>
            <a:endParaRPr lang="en-GB" dirty="0">
              <a:latin typeface="Segoe UI"/>
              <a:cs typeface="Segoe UI"/>
            </a:endParaRPr>
          </a:p>
          <a:p>
            <a:pPr marL="342900" indent="-342900">
              <a:lnSpc>
                <a:spcPct val="100000"/>
              </a:lnSpc>
              <a:spcBef>
                <a:spcPts val="600"/>
              </a:spcBef>
              <a:buClr>
                <a:schemeClr val="accent4"/>
              </a:buClr>
              <a:buSzPct val="150000"/>
              <a:buChar char="•"/>
            </a:pPr>
            <a:r>
              <a:rPr lang="en-GB" sz="2000" dirty="0">
                <a:latin typeface="Segoe UI"/>
                <a:ea typeface="+mn-lt"/>
                <a:cs typeface="Segoe UI"/>
              </a:rPr>
              <a:t>Preference students with </a:t>
            </a:r>
            <a:r>
              <a:rPr lang="en-GB" sz="2000" b="1" dirty="0">
                <a:solidFill>
                  <a:schemeClr val="accent4"/>
                </a:solidFill>
                <a:latin typeface="Segoe UI"/>
                <a:ea typeface="+mn-lt"/>
                <a:cs typeface="Segoe UI"/>
              </a:rPr>
              <a:t>less than HE</a:t>
            </a:r>
            <a:r>
              <a:rPr lang="en-GB" sz="2000" dirty="0">
                <a:latin typeface="Segoe UI"/>
                <a:ea typeface="+mn-lt"/>
                <a:cs typeface="Segoe UI"/>
              </a:rPr>
              <a:t> experience if possible </a:t>
            </a:r>
          </a:p>
          <a:p>
            <a:pPr>
              <a:lnSpc>
                <a:spcPct val="100000"/>
              </a:lnSpc>
              <a:spcBef>
                <a:spcPts val="600"/>
              </a:spcBef>
              <a:buClr>
                <a:schemeClr val="accent4"/>
              </a:buClr>
              <a:buSzPct val="150000"/>
            </a:pPr>
            <a:r>
              <a:rPr lang="en-GB" sz="2000" dirty="0">
                <a:latin typeface="Segoe UI"/>
                <a:ea typeface="+mn-lt"/>
                <a:cs typeface="Segoe UI"/>
              </a:rPr>
              <a:t>We achieved 8 interviews (4 female and 4 male) across all the modules. </a:t>
            </a:r>
          </a:p>
          <a:p>
            <a:pPr>
              <a:lnSpc>
                <a:spcPct val="100000"/>
              </a:lnSpc>
              <a:spcBef>
                <a:spcPts val="600"/>
              </a:spcBef>
              <a:buClr>
                <a:schemeClr val="accent4"/>
              </a:buClr>
              <a:buSzPct val="150000"/>
            </a:pPr>
            <a:r>
              <a:rPr lang="en-GB" sz="2000" dirty="0">
                <a:latin typeface="Segoe UI"/>
                <a:ea typeface="+mn-lt"/>
                <a:cs typeface="Segoe UI"/>
              </a:rPr>
              <a:t>All interviews have been transcribed and are ready for analysis...</a:t>
            </a:r>
          </a:p>
          <a:p>
            <a:pPr algn="ctr">
              <a:lnSpc>
                <a:spcPct val="100000"/>
              </a:lnSpc>
              <a:spcBef>
                <a:spcPts val="600"/>
              </a:spcBef>
              <a:buClr>
                <a:schemeClr val="accent4"/>
              </a:buClr>
              <a:buSzPct val="150000"/>
            </a:pPr>
            <a:r>
              <a:rPr lang="en-GB" sz="2800" b="1" dirty="0">
                <a:solidFill>
                  <a:schemeClr val="accent4"/>
                </a:solidFill>
                <a:ea typeface="+mn-lt"/>
                <a:cs typeface="+mn-lt"/>
              </a:rPr>
              <a:t>Thank you all</a:t>
            </a:r>
          </a:p>
          <a:p>
            <a:pPr>
              <a:lnSpc>
                <a:spcPct val="100000"/>
              </a:lnSpc>
              <a:spcBef>
                <a:spcPts val="600"/>
              </a:spcBef>
              <a:buClr>
                <a:schemeClr val="accent4"/>
              </a:buClr>
              <a:buSzPct val="150000"/>
            </a:pPr>
            <a:r>
              <a:rPr lang="en-GB" sz="1600" dirty="0">
                <a:ea typeface="+mn-lt"/>
                <a:cs typeface="+mn-lt"/>
                <a:hlinkClick r:id="rId2"/>
              </a:rPr>
              <a:t>Anne.Campbell@open.ac.uk</a:t>
            </a:r>
            <a:r>
              <a:rPr lang="en-GB" sz="1600" dirty="0">
                <a:ea typeface="+mn-lt"/>
                <a:cs typeface="+mn-lt"/>
              </a:rPr>
              <a:t>; </a:t>
            </a:r>
            <a:r>
              <a:rPr lang="en-GB" sz="1600" dirty="0">
                <a:ea typeface="+mn-lt"/>
                <a:cs typeface="+mn-lt"/>
                <a:hlinkClick r:id="rId3"/>
              </a:rPr>
              <a:t>anne-marie.gallen@open.ac.uk</a:t>
            </a:r>
            <a:r>
              <a:rPr lang="en-GB" sz="1600" dirty="0">
                <a:ea typeface="+mn-lt"/>
                <a:cs typeface="+mn-lt"/>
              </a:rPr>
              <a:t>; </a:t>
            </a:r>
            <a:r>
              <a:rPr lang="en-GB" sz="1600" dirty="0">
                <a:ea typeface="+mn-lt"/>
                <a:cs typeface="+mn-lt"/>
                <a:hlinkClick r:id="rId4"/>
              </a:rPr>
              <a:t>m.h.jones@open.ac.uk</a:t>
            </a:r>
            <a:endParaRPr lang="en-GB" sz="1600" dirty="0">
              <a:ea typeface="+mn-lt"/>
              <a:cs typeface="+mn-lt"/>
            </a:endParaRPr>
          </a:p>
          <a:p>
            <a:pPr>
              <a:lnSpc>
                <a:spcPct val="100000"/>
              </a:lnSpc>
              <a:spcBef>
                <a:spcPts val="600"/>
              </a:spcBef>
              <a:buClr>
                <a:schemeClr val="accent4"/>
              </a:buClr>
              <a:buSzPct val="150000"/>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a:buClr>
                <a:schemeClr val="accent4"/>
              </a:buClr>
              <a:buSzPct val="150000"/>
              <a:buFont typeface="Arial" panose="020B0604020202020204" pitchFamily="34" charset="0"/>
              <a:buChar char="•"/>
            </a:pPr>
            <a:endParaRPr lang="en-GB"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ea typeface="+mn-lt"/>
              <a:cs typeface="+mn-lt"/>
            </a:endParaRPr>
          </a:p>
          <a:p>
            <a:pPr marL="342900" indent="-342900">
              <a:lnSpc>
                <a:spcPct val="100000"/>
              </a:lnSpc>
              <a:spcBef>
                <a:spcPts val="600"/>
              </a:spcBef>
              <a:buClr>
                <a:schemeClr val="accent4"/>
              </a:buClr>
              <a:buSzPct val="150000"/>
              <a:buFont typeface="Arial" panose="020B0604020202020204" pitchFamily="34" charset="0"/>
              <a:buChar char="•"/>
            </a:pPr>
            <a:r>
              <a:rPr lang="en-GB" sz="2000" dirty="0">
                <a:ea typeface="+mn-lt"/>
                <a:cs typeface="+mn-lt"/>
              </a:rPr>
              <a:t>.</a:t>
            </a:r>
            <a:endParaRPr lang="en-GB" sz="2000" dirty="0">
              <a:latin typeface="Arial"/>
              <a:ea typeface="+mn-lt"/>
              <a:cs typeface="Arial"/>
            </a:endParaRPr>
          </a:p>
          <a:p>
            <a:pPr marL="342900" indent="-342900">
              <a:lnSpc>
                <a:spcPct val="100000"/>
              </a:lnSpc>
              <a:spcBef>
                <a:spcPts val="600"/>
              </a:spcBef>
              <a:buClr>
                <a:schemeClr val="accent4"/>
              </a:buClr>
              <a:buSzPct val="150000"/>
              <a:buFont typeface="Arial" panose="020B0604020202020204" pitchFamily="34" charset="0"/>
              <a:buChar char="•"/>
            </a:pPr>
            <a:endParaRPr lang="en-GB" sz="2000" dirty="0">
              <a:latin typeface="Arial"/>
              <a:ea typeface="+mn-lt"/>
              <a:cs typeface="Arial"/>
            </a:endParaRPr>
          </a:p>
          <a:p>
            <a:pPr marL="285750" indent="-285750">
              <a:lnSpc>
                <a:spcPct val="100000"/>
              </a:lnSpc>
              <a:spcBef>
                <a:spcPts val="600"/>
              </a:spcBef>
              <a:buClr>
                <a:schemeClr val="accent4"/>
              </a:buClr>
              <a:buSzPct val="150000"/>
              <a:buChar char="•"/>
            </a:pPr>
            <a:endParaRPr lang="en-GB" sz="2000" dirty="0">
              <a:latin typeface="Segoe UI" panose="020B0502040204020203" pitchFamily="34" charset="0"/>
              <a:cs typeface="Segoe UI" panose="020B0502040204020203" pitchFamily="34" charset="0"/>
            </a:endParaRPr>
          </a:p>
          <a:p>
            <a:pPr>
              <a:buClr>
                <a:schemeClr val="accent4"/>
              </a:buClr>
              <a:buSzPct val="150000"/>
            </a:pPr>
            <a:endParaRPr lang="en-GB" sz="2000" b="1" dirty="0">
              <a:latin typeface="Segoe UI" panose="020B0502040204020203" pitchFamily="34" charset="0"/>
              <a:cs typeface="Segoe UI" panose="020B0502040204020203" pitchFamily="34" charset="0"/>
            </a:endParaRPr>
          </a:p>
        </p:txBody>
      </p:sp>
      <p:sp>
        <p:nvSpPr>
          <p:cNvPr id="8" name="Title 4">
            <a:extLst>
              <a:ext uri="{FF2B5EF4-FFF2-40B4-BE49-F238E27FC236}">
                <a16:creationId xmlns:a16="http://schemas.microsoft.com/office/drawing/2014/main" id="{C930D37B-EDF1-40B6-9BC9-827D774631C6}"/>
              </a:ext>
            </a:extLst>
          </p:cNvPr>
          <p:cNvSpPr txBox="1">
            <a:spLocks/>
          </p:cNvSpPr>
          <p:nvPr/>
        </p:nvSpPr>
        <p:spPr>
          <a:xfrm>
            <a:off x="2099110" y="226273"/>
            <a:ext cx="4664851" cy="945698"/>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algn="ctr">
              <a:defRPr/>
            </a:pPr>
            <a:r>
              <a:rPr lang="en-GB" sz="3600" dirty="0">
                <a:latin typeface="Arial" panose="020B0604020202020204"/>
                <a:cs typeface="Arial"/>
              </a:rPr>
              <a:t>Where next?</a:t>
            </a:r>
            <a:endParaRPr kumimoji="0" lang="en-GB" sz="3600" b="1" i="0" u="none" strike="noStrike" kern="1200" cap="none" spc="0" normalizeH="0" baseline="0" noProof="0" dirty="0">
              <a:ln>
                <a:noFill/>
              </a:ln>
              <a:solidFill>
                <a:prstClr val="white"/>
              </a:solidFill>
              <a:effectLst/>
              <a:uLnTx/>
              <a:uFillTx/>
              <a:latin typeface="Arial" panose="020B0604020202020204"/>
              <a:ea typeface="+mj-ea"/>
              <a:cs typeface="+mj-cs"/>
            </a:endParaRPr>
          </a:p>
        </p:txBody>
      </p:sp>
    </p:spTree>
    <p:extLst>
      <p:ext uri="{BB962C8B-B14F-4D97-AF65-F5344CB8AC3E}">
        <p14:creationId xmlns:p14="http://schemas.microsoft.com/office/powerpoint/2010/main" val="2044238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FCD">
            <a:alpha val="49804"/>
          </a:srgbClr>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797707"/>
            <a:ext cx="8263493" cy="4876047"/>
          </a:xfrm>
          <a:ln w="19050">
            <a:solidFill>
              <a:srgbClr val="FF7401"/>
            </a:solidFill>
          </a:ln>
        </p:spPr>
        <p:txBody>
          <a:bodyPr/>
          <a:lstStyle/>
          <a:p>
            <a:pPr marL="171450" indent="-171450">
              <a:spcBef>
                <a:spcPts val="2000"/>
              </a:spcBef>
              <a:buClr>
                <a:schemeClr val="accent4"/>
              </a:buClr>
              <a:buSzPct val="150000"/>
              <a:buFont typeface="Arial" panose="020B0604020202020204" pitchFamily="34" charset="0"/>
              <a:buChar char="•"/>
            </a:pPr>
            <a:r>
              <a:rPr lang="en-GB" sz="2000" dirty="0">
                <a:latin typeface="Segoe UI" panose="020B0502040204020203" pitchFamily="34" charset="0"/>
                <a:cs typeface="Segoe UI" panose="020B0502040204020203" pitchFamily="34" charset="0"/>
              </a:rPr>
              <a:t>Our tutorials are not mandatory. So </a:t>
            </a:r>
            <a:r>
              <a:rPr lang="en-GB" sz="2000" b="1" dirty="0">
                <a:solidFill>
                  <a:schemeClr val="accent4"/>
                </a:solidFill>
                <a:latin typeface="Segoe UI" panose="020B0502040204020203" pitchFamily="34" charset="0"/>
                <a:cs typeface="Segoe UI" panose="020B0502040204020203" pitchFamily="34" charset="0"/>
              </a:rPr>
              <a:t>student perception </a:t>
            </a:r>
            <a:r>
              <a:rPr lang="en-GB" sz="2000" dirty="0">
                <a:latin typeface="Segoe UI" panose="020B0502040204020203" pitchFamily="34" charset="0"/>
                <a:cs typeface="Segoe UI" panose="020B0502040204020203" pitchFamily="34" charset="0"/>
              </a:rPr>
              <a:t>influences </a:t>
            </a:r>
            <a:r>
              <a:rPr lang="en-GB" sz="2000" b="1" dirty="0">
                <a:solidFill>
                  <a:schemeClr val="accent4"/>
                </a:solidFill>
                <a:latin typeface="Segoe UI" panose="020B0502040204020203" pitchFamily="34" charset="0"/>
                <a:cs typeface="Segoe UI" panose="020B0502040204020203" pitchFamily="34" charset="0"/>
              </a:rPr>
              <a:t>levels of attendance</a:t>
            </a:r>
            <a:r>
              <a:rPr lang="en-GB" sz="2000" dirty="0">
                <a:latin typeface="Segoe UI" panose="020B0502040204020203" pitchFamily="34" charset="0"/>
                <a:cs typeface="Segoe UI" panose="020B0502040204020203" pitchFamily="34" charset="0"/>
              </a:rPr>
              <a:t>, as well as </a:t>
            </a:r>
            <a:r>
              <a:rPr lang="en-GB" sz="2000" b="1" dirty="0">
                <a:solidFill>
                  <a:schemeClr val="accent4"/>
                </a:solidFill>
                <a:latin typeface="Segoe UI" panose="020B0502040204020203" pitchFamily="34" charset="0"/>
                <a:cs typeface="Segoe UI" panose="020B0502040204020203" pitchFamily="34" charset="0"/>
              </a:rPr>
              <a:t>levels of participation </a:t>
            </a:r>
            <a:r>
              <a:rPr lang="en-GB" sz="2000" dirty="0">
                <a:latin typeface="Segoe UI" panose="020B0502040204020203" pitchFamily="34" charset="0"/>
                <a:cs typeface="Segoe UI" panose="020B0502040204020203" pitchFamily="34" charset="0"/>
              </a:rPr>
              <a:t>during a tutorial.</a:t>
            </a:r>
          </a:p>
          <a:p>
            <a:pPr marL="171450" indent="-171450">
              <a:buClr>
                <a:schemeClr val="accent4"/>
              </a:buClr>
              <a:buSzPct val="150000"/>
              <a:buFont typeface="Arial" panose="020B0604020202020204" pitchFamily="34" charset="0"/>
              <a:buChar char="•"/>
            </a:pPr>
            <a:r>
              <a:rPr lang="en-GB" sz="2000" dirty="0">
                <a:latin typeface="Segoe UI" panose="020B0502040204020203" pitchFamily="34" charset="0"/>
                <a:cs typeface="Segoe UI" panose="020B0502040204020203" pitchFamily="34" charset="0"/>
              </a:rPr>
              <a:t>Our </a:t>
            </a:r>
            <a:r>
              <a:rPr lang="en-GB" sz="2000" b="1" dirty="0">
                <a:solidFill>
                  <a:schemeClr val="accent4"/>
                </a:solidFill>
                <a:latin typeface="Segoe UI" panose="020B0502040204020203" pitchFamily="34" charset="0"/>
                <a:cs typeface="Segoe UI" panose="020B0502040204020203" pitchFamily="34" charset="0"/>
              </a:rPr>
              <a:t>authoring teams </a:t>
            </a:r>
            <a:r>
              <a:rPr lang="en-GB" sz="2000" dirty="0">
                <a:latin typeface="Segoe UI" panose="020B0502040204020203" pitchFamily="34" charset="0"/>
                <a:cs typeface="Segoe UI" panose="020B0502040204020203" pitchFamily="34" charset="0"/>
              </a:rPr>
              <a:t>design </a:t>
            </a:r>
            <a:r>
              <a:rPr lang="en-GB" sz="2000" b="1" dirty="0">
                <a:solidFill>
                  <a:schemeClr val="accent4"/>
                </a:solidFill>
                <a:latin typeface="Segoe UI" panose="020B0502040204020203" pitchFamily="34" charset="0"/>
                <a:cs typeface="Segoe UI" panose="020B0502040204020203" pitchFamily="34" charset="0"/>
              </a:rPr>
              <a:t>tuition strategies</a:t>
            </a:r>
            <a:r>
              <a:rPr lang="en-GB" sz="2000" dirty="0">
                <a:latin typeface="Segoe UI" panose="020B0502040204020203" pitchFamily="34" charset="0"/>
                <a:cs typeface="Segoe UI" panose="020B0502040204020203" pitchFamily="34" charset="0"/>
              </a:rPr>
              <a:t>, which may encourage or discourage students from attending/participating in learning activities during tutorials.</a:t>
            </a:r>
          </a:p>
          <a:p>
            <a:pPr marL="171450" indent="-171450">
              <a:buClr>
                <a:schemeClr val="accent4"/>
              </a:buClr>
              <a:buSzPct val="150000"/>
              <a:buFont typeface="Arial" panose="020B0604020202020204" pitchFamily="34" charset="0"/>
              <a:buChar char="•"/>
            </a:pPr>
            <a:r>
              <a:rPr lang="en-GB" sz="2000" dirty="0">
                <a:latin typeface="Segoe UI" panose="020B0502040204020203" pitchFamily="34" charset="0"/>
                <a:cs typeface="Segoe UI" panose="020B0502040204020203" pitchFamily="34" charset="0"/>
              </a:rPr>
              <a:t>Our </a:t>
            </a:r>
            <a:r>
              <a:rPr lang="en-GB" sz="2000" b="1" dirty="0">
                <a:solidFill>
                  <a:schemeClr val="accent4"/>
                </a:solidFill>
                <a:latin typeface="Segoe UI" panose="020B0502040204020203" pitchFamily="34" charset="0"/>
                <a:cs typeface="Segoe UI" panose="020B0502040204020203" pitchFamily="34" charset="0"/>
              </a:rPr>
              <a:t>tutors design and run tutorials </a:t>
            </a:r>
            <a:r>
              <a:rPr lang="en-GB" sz="2000" dirty="0">
                <a:latin typeface="Segoe UI" panose="020B0502040204020203" pitchFamily="34" charset="0"/>
                <a:cs typeface="Segoe UI" panose="020B0502040204020203" pitchFamily="34" charset="0"/>
              </a:rPr>
              <a:t>which influence student perceptions (the </a:t>
            </a:r>
            <a:r>
              <a:rPr lang="en-GB" sz="2000" b="1" dirty="0">
                <a:solidFill>
                  <a:schemeClr val="accent4"/>
                </a:solidFill>
                <a:latin typeface="Segoe UI" panose="020B0502040204020203" pitchFamily="34" charset="0"/>
                <a:cs typeface="Segoe UI" panose="020B0502040204020203" pitchFamily="34" charset="0"/>
              </a:rPr>
              <a:t>first tutorial can set expectations</a:t>
            </a:r>
            <a:r>
              <a:rPr lang="en-GB" sz="2000" dirty="0">
                <a:latin typeface="Segoe UI" panose="020B0502040204020203" pitchFamily="34" charset="0"/>
                <a:cs typeface="Segoe UI" panose="020B0502040204020203" pitchFamily="34" charset="0"/>
              </a:rPr>
              <a:t>), and determine how students learn.</a:t>
            </a:r>
          </a:p>
          <a:p>
            <a:pPr marL="171450" indent="-171450">
              <a:buClr>
                <a:schemeClr val="accent4"/>
              </a:buClr>
              <a:buSzPct val="150000"/>
              <a:buFont typeface="Arial" panose="020B0604020202020204" pitchFamily="34" charset="0"/>
              <a:buChar char="•"/>
            </a:pPr>
            <a:r>
              <a:rPr lang="en-GB" sz="2000" dirty="0">
                <a:latin typeface="Segoe UI" panose="020B0502040204020203" pitchFamily="34" charset="0"/>
                <a:cs typeface="Segoe UI" panose="020B0502040204020203" pitchFamily="34" charset="0"/>
              </a:rPr>
              <a:t>Other stakeholders can influence </a:t>
            </a:r>
            <a:r>
              <a:rPr lang="en-GB" sz="2000" b="1" dirty="0">
                <a:solidFill>
                  <a:schemeClr val="accent4"/>
                </a:solidFill>
                <a:latin typeface="Segoe UI" panose="020B0502040204020203" pitchFamily="34" charset="0"/>
                <a:cs typeface="Segoe UI" panose="020B0502040204020203" pitchFamily="34" charset="0"/>
              </a:rPr>
              <a:t>university-wide policy </a:t>
            </a:r>
            <a:r>
              <a:rPr lang="en-GB" sz="2000" dirty="0">
                <a:latin typeface="Segoe UI" panose="020B0502040204020203" pitchFamily="34" charset="0"/>
                <a:cs typeface="Segoe UI" panose="020B0502040204020203" pitchFamily="34" charset="0"/>
              </a:rPr>
              <a:t>(e.g. professional services staff), or can affect </a:t>
            </a:r>
            <a:r>
              <a:rPr lang="en-GB" sz="2000" b="1" dirty="0">
                <a:solidFill>
                  <a:schemeClr val="accent4"/>
                </a:solidFill>
                <a:latin typeface="Segoe UI" panose="020B0502040204020203" pitchFamily="34" charset="0"/>
                <a:cs typeface="Segoe UI" panose="020B0502040204020203" pitchFamily="34" charset="0"/>
              </a:rPr>
              <a:t>tutor perceptions </a:t>
            </a:r>
            <a:r>
              <a:rPr lang="en-GB" sz="2000" dirty="0">
                <a:latin typeface="Segoe UI" panose="020B0502040204020203" pitchFamily="34" charset="0"/>
                <a:cs typeface="Segoe UI" panose="020B0502040204020203" pitchFamily="34" charset="0"/>
              </a:rPr>
              <a:t>(e.g. staff developers).</a:t>
            </a:r>
          </a:p>
          <a:p>
            <a:pPr marL="171450" indent="-171450">
              <a:buClr>
                <a:schemeClr val="accent4"/>
              </a:buClr>
              <a:buSzPct val="150000"/>
              <a:buFont typeface="Arial" panose="020B0604020202020204" pitchFamily="34" charset="0"/>
              <a:buChar char="•"/>
            </a:pPr>
            <a:r>
              <a:rPr lang="en-GB" sz="2000" dirty="0">
                <a:latin typeface="Segoe UI" panose="020B0502040204020203" pitchFamily="34" charset="0"/>
                <a:cs typeface="Segoe UI" panose="020B0502040204020203" pitchFamily="34" charset="0"/>
              </a:rPr>
              <a:t>From the</a:t>
            </a:r>
            <a:r>
              <a:rPr lang="en-GB" sz="2000" b="1" dirty="0">
                <a:solidFill>
                  <a:schemeClr val="accent4"/>
                </a:solidFill>
                <a:latin typeface="Segoe UI" panose="020B0502040204020203" pitchFamily="34" charset="0"/>
                <a:cs typeface="Segoe UI" panose="020B0502040204020203" pitchFamily="34" charset="0"/>
              </a:rPr>
              <a:t> literature</a:t>
            </a:r>
            <a:r>
              <a:rPr lang="en-GB" sz="2000" dirty="0">
                <a:latin typeface="Segoe UI" panose="020B0502040204020203" pitchFamily="34" charset="0"/>
                <a:cs typeface="Segoe UI" panose="020B0502040204020203" pitchFamily="34" charset="0"/>
              </a:rPr>
              <a:t>, for example </a:t>
            </a:r>
            <a:r>
              <a:rPr lang="en-GB" sz="2000" dirty="0" err="1">
                <a:latin typeface="Segoe UI" panose="020B0502040204020203" pitchFamily="34" charset="0"/>
                <a:cs typeface="Segoe UI" panose="020B0502040204020203" pitchFamily="34" charset="0"/>
              </a:rPr>
              <a:t>Ogina</a:t>
            </a:r>
            <a:r>
              <a:rPr lang="en-GB" sz="2000" dirty="0">
                <a:latin typeface="Segoe UI" panose="020B0502040204020203" pitchFamily="34" charset="0"/>
                <a:cs typeface="Segoe UI" panose="020B0502040204020203" pitchFamily="34" charset="0"/>
              </a:rPr>
              <a:t> &amp; </a:t>
            </a:r>
            <a:r>
              <a:rPr lang="en-GB" sz="2000" dirty="0" err="1">
                <a:latin typeface="Segoe UI" panose="020B0502040204020203" pitchFamily="34" charset="0"/>
                <a:cs typeface="Segoe UI" panose="020B0502040204020203" pitchFamily="34" charset="0"/>
              </a:rPr>
              <a:t>Mampane</a:t>
            </a:r>
            <a:r>
              <a:rPr lang="en-GB" sz="2000" dirty="0">
                <a:latin typeface="Segoe UI" panose="020B0502040204020203" pitchFamily="34" charset="0"/>
                <a:cs typeface="Segoe UI" panose="020B0502040204020203" pitchFamily="34" charset="0"/>
              </a:rPr>
              <a:t> (2013): </a:t>
            </a:r>
          </a:p>
          <a:p>
            <a:pPr algn="ctr">
              <a:spcBef>
                <a:spcPts val="1200"/>
              </a:spcBef>
            </a:pPr>
            <a:r>
              <a:rPr lang="en-GB" sz="2000" b="1" dirty="0">
                <a:latin typeface="Segoe UI" panose="020B0502040204020203" pitchFamily="34" charset="0"/>
                <a:cs typeface="Segoe UI" panose="020B0502040204020203" pitchFamily="34" charset="0"/>
              </a:rPr>
              <a:t>“</a:t>
            </a:r>
            <a:r>
              <a:rPr lang="en-GB" sz="2000" b="1" i="1" dirty="0">
                <a:latin typeface="Segoe UI" panose="020B0502040204020203" pitchFamily="34" charset="0"/>
                <a:cs typeface="Segoe UI" panose="020B0502040204020203" pitchFamily="34" charset="0"/>
              </a:rPr>
              <a:t>A common understanding of the role of tutor is crucial so that tutors and students know what to expect in a tutorial session.”</a:t>
            </a:r>
            <a:endParaRPr lang="en-GB" sz="2000" b="1" dirty="0">
              <a:latin typeface="Segoe UI" panose="020B0502040204020203" pitchFamily="34" charset="0"/>
              <a:cs typeface="Segoe UI" panose="020B0502040204020203" pitchFamily="34" charset="0"/>
            </a:endParaRPr>
          </a:p>
          <a:p>
            <a:endParaRPr lang="en-GB" sz="2000" b="1" dirty="0">
              <a:latin typeface="Segoe UI" panose="020B0502040204020203" pitchFamily="34" charset="0"/>
              <a:cs typeface="Segoe UI" panose="020B0502040204020203" pitchFamily="34" charset="0"/>
            </a:endParaRPr>
          </a:p>
        </p:txBody>
      </p:sp>
      <p:sp>
        <p:nvSpPr>
          <p:cNvPr id="8" name="Title 4">
            <a:extLst>
              <a:ext uri="{FF2B5EF4-FFF2-40B4-BE49-F238E27FC236}">
                <a16:creationId xmlns:a16="http://schemas.microsoft.com/office/drawing/2014/main" id="{C930D37B-EDF1-40B6-9BC9-827D774631C6}"/>
              </a:ext>
            </a:extLst>
          </p:cNvPr>
          <p:cNvSpPr txBox="1">
            <a:spLocks/>
          </p:cNvSpPr>
          <p:nvPr/>
        </p:nvSpPr>
        <p:spPr>
          <a:xfrm>
            <a:off x="388801" y="382771"/>
            <a:ext cx="5320883" cy="1142947"/>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algn="ctr"/>
            <a:r>
              <a:rPr lang="en-GB" sz="3600"/>
              <a:t>Why does a common perception matter?</a:t>
            </a:r>
          </a:p>
        </p:txBody>
      </p:sp>
      <p:pic>
        <p:nvPicPr>
          <p:cNvPr id="11" name="Picture 10">
            <a:extLst>
              <a:ext uri="{FF2B5EF4-FFF2-40B4-BE49-F238E27FC236}">
                <a16:creationId xmlns:a16="http://schemas.microsoft.com/office/drawing/2014/main" id="{6A282C1B-F8B3-42CB-B42D-CF5D2853A13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035" y="382771"/>
            <a:ext cx="1142947" cy="1142947"/>
          </a:xfrm>
          <a:prstGeom prst="rect">
            <a:avLst/>
          </a:prstGeom>
        </p:spPr>
      </p:pic>
    </p:spTree>
    <p:extLst>
      <p:ext uri="{BB962C8B-B14F-4D97-AF65-F5344CB8AC3E}">
        <p14:creationId xmlns:p14="http://schemas.microsoft.com/office/powerpoint/2010/main" val="293556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FCD">
            <a:alpha val="49804"/>
          </a:srgbClr>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440254" y="1593911"/>
            <a:ext cx="8179872" cy="5043984"/>
          </a:xfrm>
          <a:ln w="19050">
            <a:solidFill>
              <a:srgbClr val="FF7401"/>
            </a:solidFill>
          </a:ln>
        </p:spPr>
        <p:txBody>
          <a:bodyPr/>
          <a:lstStyle/>
          <a:p>
            <a:pPr marL="457200" lvl="0" indent="-457200">
              <a:lnSpc>
                <a:spcPct val="100000"/>
              </a:lnSpc>
              <a:spcBef>
                <a:spcPts val="2000"/>
              </a:spcBef>
              <a:buFont typeface="+mj-lt"/>
              <a:buAutoNum type="arabicPeriod"/>
            </a:pPr>
            <a:r>
              <a:rPr lang="en-GB" sz="2000">
                <a:latin typeface="Segoe UI" panose="020B0502040204020203" pitchFamily="34" charset="0"/>
                <a:cs typeface="Segoe UI" panose="020B0502040204020203" pitchFamily="34" charset="0"/>
              </a:rPr>
              <a:t>Broadly, to work towards identifying and developing </a:t>
            </a:r>
            <a:r>
              <a:rPr lang="en-GB" sz="2000" b="1">
                <a:solidFill>
                  <a:schemeClr val="accent4"/>
                </a:solidFill>
                <a:latin typeface="Segoe UI" panose="020B0502040204020203" pitchFamily="34" charset="0"/>
                <a:cs typeface="Segoe UI" panose="020B0502040204020203" pitchFamily="34" charset="0"/>
              </a:rPr>
              <a:t>a common understanding of the tuition of groups</a:t>
            </a:r>
            <a:r>
              <a:rPr lang="en-GB" sz="2000">
                <a:latin typeface="Segoe UI" panose="020B0502040204020203" pitchFamily="34" charset="0"/>
                <a:cs typeface="Segoe UI" panose="020B0502040204020203" pitchFamily="34" charset="0"/>
              </a:rPr>
              <a:t>, within the STEM faculty and across the university more widely.</a:t>
            </a:r>
          </a:p>
          <a:p>
            <a:pPr marL="1257277" lvl="3" indent="-342900">
              <a:lnSpc>
                <a:spcPct val="100000"/>
              </a:lnSpc>
              <a:spcBef>
                <a:spcPts val="0"/>
              </a:spcBef>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To investigate differences in perceptions of face-to-face and online tuition between different groups.</a:t>
            </a:r>
          </a:p>
          <a:p>
            <a:pPr marL="1257277" lvl="3" indent="-342900">
              <a:lnSpc>
                <a:spcPct val="100000"/>
              </a:lnSpc>
              <a:spcBef>
                <a:spcPts val="0"/>
              </a:spcBef>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To understand </a:t>
            </a:r>
            <a:r>
              <a:rPr lang="en-GB" sz="2000" b="1">
                <a:solidFill>
                  <a:schemeClr val="accent4"/>
                </a:solidFill>
                <a:latin typeface="Segoe UI" panose="020B0502040204020203" pitchFamily="34" charset="0"/>
                <a:cs typeface="Segoe UI" panose="020B0502040204020203" pitchFamily="34" charset="0"/>
              </a:rPr>
              <a:t>tutor perceptions of tuition</a:t>
            </a:r>
            <a:r>
              <a:rPr lang="en-GB" sz="2000">
                <a:solidFill>
                  <a:schemeClr val="accent4"/>
                </a:solidFill>
                <a:latin typeface="Segoe UI" panose="020B0502040204020203" pitchFamily="34" charset="0"/>
                <a:cs typeface="Segoe UI" panose="020B0502040204020203" pitchFamily="34" charset="0"/>
              </a:rPr>
              <a:t> </a:t>
            </a:r>
          </a:p>
          <a:p>
            <a:pPr marL="914377" lvl="3">
              <a:lnSpc>
                <a:spcPct val="100000"/>
              </a:lnSpc>
              <a:spcBef>
                <a:spcPts val="0"/>
              </a:spcBef>
              <a:buClr>
                <a:schemeClr val="accent4"/>
              </a:buClr>
              <a:buSzPct val="150000"/>
            </a:pPr>
            <a:r>
              <a:rPr lang="en-GB" sz="2000">
                <a:latin typeface="Segoe UI" panose="020B0502040204020203" pitchFamily="34" charset="0"/>
                <a:cs typeface="Segoe UI" panose="020B0502040204020203" pitchFamily="34" charset="0"/>
              </a:rPr>
              <a:t>     (</a:t>
            </a:r>
            <a:r>
              <a:rPr lang="en-GB" sz="2000" i="1">
                <a:latin typeface="Segoe UI" panose="020B0502040204020203" pitchFamily="34" charset="0"/>
                <a:cs typeface="Segoe UI" panose="020B0502040204020203" pitchFamily="34" charset="0"/>
              </a:rPr>
              <a:t>Phase 1, completed &amp; published</a:t>
            </a:r>
            <a:r>
              <a:rPr lang="en-GB" sz="2000">
                <a:latin typeface="Segoe UI" panose="020B0502040204020203" pitchFamily="34" charset="0"/>
                <a:cs typeface="Segoe UI" panose="020B0502040204020203" pitchFamily="34" charset="0"/>
              </a:rPr>
              <a:t>)</a:t>
            </a:r>
          </a:p>
          <a:p>
            <a:pPr marL="1257277" lvl="3" indent="-342900">
              <a:lnSpc>
                <a:spcPct val="100000"/>
              </a:lnSpc>
              <a:spcBef>
                <a:spcPts val="0"/>
              </a:spcBef>
              <a:buSzPct val="150000"/>
              <a:buFont typeface="Arial" panose="020B0604020202020204" pitchFamily="34" charset="0"/>
              <a:buChar char="•"/>
            </a:pPr>
            <a:r>
              <a:rPr lang="en-GB" sz="2200" b="1">
                <a:latin typeface="Segoe UI" panose="020B0502040204020203" pitchFamily="34" charset="0"/>
                <a:cs typeface="Segoe UI" panose="020B0502040204020203" pitchFamily="34" charset="0"/>
              </a:rPr>
              <a:t>To understand student perceptions of tuition </a:t>
            </a:r>
          </a:p>
          <a:p>
            <a:pPr marL="914377" lvl="3">
              <a:lnSpc>
                <a:spcPct val="100000"/>
              </a:lnSpc>
              <a:spcBef>
                <a:spcPts val="0"/>
              </a:spcBef>
              <a:buClr>
                <a:schemeClr val="accent4"/>
              </a:buClr>
              <a:buSzPct val="150000"/>
            </a:pPr>
            <a:r>
              <a:rPr lang="en-GB" sz="2200" b="1">
                <a:solidFill>
                  <a:schemeClr val="accent4"/>
                </a:solidFill>
                <a:latin typeface="Segoe UI" panose="020B0502040204020203" pitchFamily="34" charset="0"/>
                <a:cs typeface="Segoe UI" panose="020B0502040204020203" pitchFamily="34" charset="0"/>
              </a:rPr>
              <a:t>     </a:t>
            </a:r>
            <a:r>
              <a:rPr lang="en-GB" sz="2200" b="1">
                <a:latin typeface="Segoe UI" panose="020B0502040204020203" pitchFamily="34" charset="0"/>
                <a:cs typeface="Segoe UI" panose="020B0502040204020203" pitchFamily="34" charset="0"/>
              </a:rPr>
              <a:t>(</a:t>
            </a:r>
            <a:r>
              <a:rPr lang="en-GB" sz="2200" b="1" i="1">
                <a:latin typeface="Segoe UI" panose="020B0502040204020203" pitchFamily="34" charset="0"/>
                <a:cs typeface="Segoe UI" panose="020B0502040204020203" pitchFamily="34" charset="0"/>
              </a:rPr>
              <a:t>Phase 2, current</a:t>
            </a:r>
            <a:r>
              <a:rPr lang="en-GB" sz="2200" b="1">
                <a:latin typeface="Segoe UI" panose="020B0502040204020203" pitchFamily="34" charset="0"/>
                <a:cs typeface="Segoe UI" panose="020B0502040204020203" pitchFamily="34" charset="0"/>
              </a:rPr>
              <a:t>)</a:t>
            </a:r>
          </a:p>
          <a:p>
            <a:pPr marL="1257277" lvl="3" indent="-342900">
              <a:lnSpc>
                <a:spcPct val="100000"/>
              </a:lnSpc>
              <a:spcBef>
                <a:spcPts val="0"/>
              </a:spcBef>
              <a:buClr>
                <a:schemeClr val="accent4"/>
              </a:buClr>
              <a:buSzPct val="150000"/>
              <a:buFont typeface="Arial" panose="020B0604020202020204" pitchFamily="34" charset="0"/>
              <a:buChar char="•"/>
            </a:pPr>
            <a:r>
              <a:rPr lang="en-GB" sz="2000">
                <a:latin typeface="Segoe UI" panose="020B0502040204020203" pitchFamily="34" charset="0"/>
                <a:cs typeface="Segoe UI" panose="020B0502040204020203" pitchFamily="34" charset="0"/>
              </a:rPr>
              <a:t>To understand </a:t>
            </a:r>
            <a:r>
              <a:rPr lang="en-GB" sz="2000" b="1">
                <a:solidFill>
                  <a:schemeClr val="accent4"/>
                </a:solidFill>
                <a:latin typeface="Segoe UI" panose="020B0502040204020203" pitchFamily="34" charset="0"/>
                <a:cs typeface="Segoe UI" panose="020B0502040204020203" pitchFamily="34" charset="0"/>
              </a:rPr>
              <a:t>other stakeholders’ perceptions </a:t>
            </a:r>
          </a:p>
          <a:p>
            <a:pPr marL="914377" lvl="3">
              <a:lnSpc>
                <a:spcPct val="100000"/>
              </a:lnSpc>
              <a:spcBef>
                <a:spcPts val="0"/>
              </a:spcBef>
              <a:buClr>
                <a:schemeClr val="accent4"/>
              </a:buClr>
              <a:buSzPct val="150000"/>
            </a:pPr>
            <a:r>
              <a:rPr lang="en-GB" sz="2000" b="1">
                <a:solidFill>
                  <a:schemeClr val="accent4"/>
                </a:solidFill>
                <a:latin typeface="Segoe UI" panose="020B0502040204020203" pitchFamily="34" charset="0"/>
                <a:cs typeface="Segoe UI" panose="020B0502040204020203" pitchFamily="34" charset="0"/>
              </a:rPr>
              <a:t>     </a:t>
            </a:r>
            <a:r>
              <a:rPr lang="en-GB" sz="2000">
                <a:latin typeface="Segoe UI" panose="020B0502040204020203" pitchFamily="34" charset="0"/>
                <a:cs typeface="Segoe UI" panose="020B0502040204020203" pitchFamily="34" charset="0"/>
              </a:rPr>
              <a:t>(</a:t>
            </a:r>
            <a:r>
              <a:rPr lang="en-GB" sz="2000" i="1">
                <a:latin typeface="Segoe UI" panose="020B0502040204020203" pitchFamily="34" charset="0"/>
                <a:cs typeface="Segoe UI" panose="020B0502040204020203" pitchFamily="34" charset="0"/>
              </a:rPr>
              <a:t>Phase 3, future</a:t>
            </a:r>
            <a:r>
              <a:rPr lang="en-GB" sz="2000">
                <a:latin typeface="Segoe UI" panose="020B0502040204020203" pitchFamily="34" charset="0"/>
                <a:cs typeface="Segoe UI" panose="020B0502040204020203" pitchFamily="34" charset="0"/>
              </a:rPr>
              <a:t>)</a:t>
            </a:r>
          </a:p>
          <a:p>
            <a:pPr marL="457200" lvl="0" indent="-457200">
              <a:lnSpc>
                <a:spcPct val="100000"/>
              </a:lnSpc>
              <a:spcBef>
                <a:spcPts val="600"/>
              </a:spcBef>
              <a:buFont typeface="+mj-lt"/>
              <a:buAutoNum type="arabicPeriod"/>
            </a:pPr>
            <a:r>
              <a:rPr lang="en-GB" sz="2000">
                <a:latin typeface="Segoe UI" panose="020B0502040204020203" pitchFamily="34" charset="0"/>
                <a:cs typeface="Segoe UI" panose="020B0502040204020203" pitchFamily="34" charset="0"/>
              </a:rPr>
              <a:t>To develop </a:t>
            </a:r>
            <a:r>
              <a:rPr lang="en-GB" sz="2000" b="1">
                <a:solidFill>
                  <a:schemeClr val="accent4"/>
                </a:solidFill>
                <a:latin typeface="Segoe UI" panose="020B0502040204020203" pitchFamily="34" charset="0"/>
                <a:cs typeface="Segoe UI" panose="020B0502040204020203" pitchFamily="34" charset="0"/>
              </a:rPr>
              <a:t>faculty and institutional advice </a:t>
            </a:r>
            <a:r>
              <a:rPr lang="en-GB" sz="2000">
                <a:latin typeface="Segoe UI" panose="020B0502040204020203" pitchFamily="34" charset="0"/>
                <a:cs typeface="Segoe UI" panose="020B0502040204020203" pitchFamily="34" charset="0"/>
              </a:rPr>
              <a:t>for students, tutors and other staff to address mismatches.</a:t>
            </a:r>
          </a:p>
          <a:p>
            <a:pPr marL="457200" lvl="0" indent="-457200">
              <a:lnSpc>
                <a:spcPct val="100000"/>
              </a:lnSpc>
              <a:spcBef>
                <a:spcPts val="600"/>
              </a:spcBef>
              <a:buFont typeface="+mj-lt"/>
              <a:buAutoNum type="arabicPeriod"/>
            </a:pPr>
            <a:r>
              <a:rPr lang="en-GB" sz="2000">
                <a:latin typeface="Segoe UI" panose="020B0502040204020203" pitchFamily="34" charset="0"/>
                <a:cs typeface="Segoe UI" panose="020B0502040204020203" pitchFamily="34" charset="0"/>
              </a:rPr>
              <a:t>To </a:t>
            </a:r>
            <a:r>
              <a:rPr lang="en-GB" sz="2000" b="1">
                <a:solidFill>
                  <a:schemeClr val="accent4"/>
                </a:solidFill>
                <a:latin typeface="Segoe UI" panose="020B0502040204020203" pitchFamily="34" charset="0"/>
                <a:cs typeface="Segoe UI" panose="020B0502040204020203" pitchFamily="34" charset="0"/>
              </a:rPr>
              <a:t>disseminate </a:t>
            </a:r>
            <a:r>
              <a:rPr lang="en-GB" sz="2000">
                <a:latin typeface="Segoe UI" panose="020B0502040204020203" pitchFamily="34" charset="0"/>
                <a:cs typeface="Segoe UI" panose="020B0502040204020203" pitchFamily="34" charset="0"/>
              </a:rPr>
              <a:t>to staff developers, module authoring teams, relevant professional services staff, and throughout the sector.</a:t>
            </a:r>
          </a:p>
          <a:p>
            <a:pPr>
              <a:lnSpc>
                <a:spcPct val="100000"/>
              </a:lnSpc>
            </a:pPr>
            <a:endParaRPr lang="en-GB" sz="2000" b="1">
              <a:latin typeface="Segoe UI" panose="020B0502040204020203" pitchFamily="34" charset="0"/>
              <a:cs typeface="Segoe UI" panose="020B0502040204020203" pitchFamily="34" charset="0"/>
            </a:endParaRPr>
          </a:p>
        </p:txBody>
      </p:sp>
      <p:sp>
        <p:nvSpPr>
          <p:cNvPr id="8" name="Title 4">
            <a:extLst>
              <a:ext uri="{FF2B5EF4-FFF2-40B4-BE49-F238E27FC236}">
                <a16:creationId xmlns:a16="http://schemas.microsoft.com/office/drawing/2014/main" id="{C930D37B-EDF1-40B6-9BC9-827D774631C6}"/>
              </a:ext>
            </a:extLst>
          </p:cNvPr>
          <p:cNvSpPr txBox="1">
            <a:spLocks/>
          </p:cNvSpPr>
          <p:nvPr/>
        </p:nvSpPr>
        <p:spPr>
          <a:xfrm>
            <a:off x="2713989" y="310979"/>
            <a:ext cx="3473515" cy="859175"/>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3600">
                <a:solidFill>
                  <a:prstClr val="white"/>
                </a:solidFill>
                <a:latin typeface="Arial" panose="020B0604020202020204"/>
              </a:rPr>
              <a:t>Project aims</a:t>
            </a:r>
            <a:endParaRPr kumimoji="0" lang="en-GB" sz="3600" b="1" i="0" u="none" strike="noStrike" kern="1200" cap="none" spc="0" normalizeH="0" baseline="0" noProof="0">
              <a:ln>
                <a:noFill/>
              </a:ln>
              <a:solidFill>
                <a:prstClr val="white"/>
              </a:solidFill>
              <a:effectLst/>
              <a:uLnTx/>
              <a:uFillTx/>
              <a:latin typeface="Arial" panose="020B0604020202020204"/>
              <a:ea typeface="+mj-ea"/>
              <a:cs typeface="+mj-cs"/>
            </a:endParaRPr>
          </a:p>
        </p:txBody>
      </p:sp>
      <p:pic>
        <p:nvPicPr>
          <p:cNvPr id="3" name="Picture 2">
            <a:extLst>
              <a:ext uri="{FF2B5EF4-FFF2-40B4-BE49-F238E27FC236}">
                <a16:creationId xmlns:a16="http://schemas.microsoft.com/office/drawing/2014/main" id="{D10D3555-A074-42BF-9BC0-1B31C4D81A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3495" y="48522"/>
            <a:ext cx="1413647" cy="1331834"/>
          </a:xfrm>
          <a:prstGeom prst="rect">
            <a:avLst/>
          </a:prstGeom>
        </p:spPr>
      </p:pic>
      <p:sp>
        <p:nvSpPr>
          <p:cNvPr id="4" name="TextBox 3">
            <a:extLst>
              <a:ext uri="{FF2B5EF4-FFF2-40B4-BE49-F238E27FC236}">
                <a16:creationId xmlns:a16="http://schemas.microsoft.com/office/drawing/2014/main" id="{6EF5E914-CA14-4513-8E92-CE0A9AB64C27}"/>
              </a:ext>
            </a:extLst>
          </p:cNvPr>
          <p:cNvSpPr txBox="1"/>
          <p:nvPr/>
        </p:nvSpPr>
        <p:spPr>
          <a:xfrm rot="16200000">
            <a:off x="125018" y="632844"/>
            <a:ext cx="1061509" cy="215444"/>
          </a:xfrm>
          <a:prstGeom prst="rect">
            <a:avLst/>
          </a:prstGeom>
          <a:noFill/>
        </p:spPr>
        <p:txBody>
          <a:bodyPr wrap="none" rtlCol="0">
            <a:spAutoFit/>
          </a:bodyPr>
          <a:lstStyle/>
          <a:p>
            <a:r>
              <a:rPr lang="en-GB" sz="800"/>
              <a:t>Image: freepik.com</a:t>
            </a:r>
          </a:p>
        </p:txBody>
      </p:sp>
    </p:spTree>
    <p:extLst>
      <p:ext uri="{BB962C8B-B14F-4D97-AF65-F5344CB8AC3E}">
        <p14:creationId xmlns:p14="http://schemas.microsoft.com/office/powerpoint/2010/main" val="103137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FCD">
            <a:alpha val="49804"/>
          </a:srgbClr>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5824"/>
          </a:xfrm>
          <a:ln w="19050">
            <a:solidFill>
              <a:srgbClr val="FF7401"/>
            </a:solidFill>
          </a:ln>
        </p:spPr>
        <p:txBody>
          <a:bodyPr/>
          <a:lstStyle/>
          <a:p>
            <a:pPr>
              <a:spcBef>
                <a:spcPts val="2000"/>
              </a:spcBef>
            </a:pPr>
            <a:r>
              <a:rPr lang="en-GB" sz="2000" dirty="0">
                <a:latin typeface="Segoe UI" panose="020B0502040204020203" pitchFamily="34" charset="0"/>
                <a:cs typeface="Segoe UI" panose="020B0502040204020203" pitchFamily="34" charset="0"/>
              </a:rPr>
              <a:t>Phase 1: Associate Lecturer perceptions on the role of tutorials in distance learning, </a:t>
            </a:r>
            <a:r>
              <a:rPr lang="en-GB" sz="2000" i="1" dirty="0">
                <a:latin typeface="Segoe UI" panose="020B0502040204020203" pitchFamily="34" charset="0"/>
                <a:cs typeface="Segoe UI" panose="020B0502040204020203" pitchFamily="34" charset="0"/>
              </a:rPr>
              <a:t>completed &amp; published</a:t>
            </a:r>
            <a:endParaRPr lang="en-GB" sz="20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latin typeface="Segoe UI" panose="020B0502040204020203" pitchFamily="34" charset="0"/>
                <a:cs typeface="Segoe UI" panose="020B0502040204020203" pitchFamily="34" charset="0"/>
              </a:rPr>
              <a:t>Qualitative data collection via semi-structured conversations with 19 STEM tutors teaching at Level 1 (modules in Science, Engineering &amp; Technology, Maths).</a:t>
            </a:r>
          </a:p>
          <a:p>
            <a:pPr marL="342900" indent="-342900">
              <a:buFont typeface="Arial" panose="020B0604020202020204" pitchFamily="34" charset="0"/>
              <a:buChar char="•"/>
            </a:pPr>
            <a:r>
              <a:rPr lang="en-GB" sz="2000" dirty="0">
                <a:latin typeface="Segoe UI" panose="020B0502040204020203" pitchFamily="34" charset="0"/>
                <a:cs typeface="Segoe UI" panose="020B0502040204020203" pitchFamily="34" charset="0"/>
              </a:rPr>
              <a:t>Thematic analysis.</a:t>
            </a:r>
          </a:p>
          <a:p>
            <a:r>
              <a:rPr lang="en-GB" sz="2000" b="1" dirty="0">
                <a:latin typeface="Segoe UI" panose="020B0502040204020203" pitchFamily="34" charset="0"/>
                <a:cs typeface="Segoe UI" panose="020B0502040204020203" pitchFamily="34" charset="0"/>
              </a:rPr>
              <a:t>Phase 2</a:t>
            </a:r>
            <a:r>
              <a:rPr lang="en-GB" sz="2000" dirty="0">
                <a:latin typeface="Segoe UI" panose="020B0502040204020203" pitchFamily="34" charset="0"/>
                <a:cs typeface="Segoe UI" panose="020B0502040204020203" pitchFamily="34" charset="0"/>
              </a:rPr>
              <a:t>: </a:t>
            </a:r>
            <a:r>
              <a:rPr lang="en-GB" sz="2000" b="1" dirty="0">
                <a:latin typeface="Segoe UI" panose="020B0502040204020203" pitchFamily="34" charset="0"/>
                <a:cs typeface="Segoe UI" panose="020B0502040204020203" pitchFamily="34" charset="0"/>
              </a:rPr>
              <a:t>Student perceptions of group tutorials </a:t>
            </a:r>
            <a:r>
              <a:rPr lang="en-GB" sz="2000" dirty="0">
                <a:latin typeface="Segoe UI" panose="020B0502040204020203" pitchFamily="34" charset="0"/>
                <a:cs typeface="Segoe UI" panose="020B0502040204020203" pitchFamily="34" charset="0"/>
              </a:rPr>
              <a:t>(whether having attended a tutorial or not attended any tutorials)</a:t>
            </a:r>
          </a:p>
          <a:p>
            <a:pPr marL="342900" indent="-342900">
              <a:buClr>
                <a:schemeClr val="accent4"/>
              </a:buClr>
              <a:buSzPct val="150000"/>
              <a:buFont typeface="Arial" panose="020B0604020202020204" pitchFamily="34" charset="0"/>
              <a:buChar char="•"/>
            </a:pPr>
            <a:r>
              <a:rPr lang="en-GB" sz="2000" dirty="0">
                <a:latin typeface="Segoe UI" panose="020B0502040204020203" pitchFamily="34" charset="0"/>
                <a:cs typeface="Segoe UI" panose="020B0502040204020203" pitchFamily="34" charset="0"/>
              </a:rPr>
              <a:t>Quantitative and qualitative data from a </a:t>
            </a:r>
            <a:r>
              <a:rPr lang="en-GB" sz="2000" b="1" dirty="0">
                <a:solidFill>
                  <a:schemeClr val="accent4"/>
                </a:solidFill>
                <a:latin typeface="Segoe UI" panose="020B0502040204020203" pitchFamily="34" charset="0"/>
                <a:cs typeface="Segoe UI" panose="020B0502040204020203" pitchFamily="34" charset="0"/>
              </a:rPr>
              <a:t>student survey</a:t>
            </a:r>
            <a:r>
              <a:rPr lang="en-GB" sz="2000" dirty="0">
                <a:latin typeface="Segoe UI" panose="020B0502040204020203" pitchFamily="34" charset="0"/>
                <a:cs typeface="Segoe UI" panose="020B0502040204020203" pitchFamily="34" charset="0"/>
              </a:rPr>
              <a:t>: answered by 263 students studying </a:t>
            </a:r>
            <a:r>
              <a:rPr lang="en-GB" sz="2000" b="1" dirty="0">
                <a:solidFill>
                  <a:schemeClr val="accent4"/>
                </a:solidFill>
                <a:latin typeface="Segoe UI" panose="020B0502040204020203" pitchFamily="34" charset="0"/>
                <a:cs typeface="Segoe UI" panose="020B0502040204020203" pitchFamily="34" charset="0"/>
              </a:rPr>
              <a:t>five Level 1 modules. </a:t>
            </a:r>
            <a:r>
              <a:rPr lang="en-GB" sz="2000" b="1" dirty="0">
                <a:latin typeface="Segoe UI" panose="020B0502040204020203" pitchFamily="34" charset="0"/>
                <a:cs typeface="Segoe UI" panose="020B0502040204020203" pitchFamily="34" charset="0"/>
              </a:rPr>
              <a:t>Initial reporting here.</a:t>
            </a:r>
            <a:endParaRPr lang="en-GB" sz="2000" b="1" dirty="0">
              <a:solidFill>
                <a:schemeClr val="accent4"/>
              </a:solidFill>
              <a:latin typeface="Segoe UI" panose="020B0502040204020203" pitchFamily="34" charset="0"/>
              <a:cs typeface="Segoe UI" panose="020B0502040204020203" pitchFamily="34" charset="0"/>
            </a:endParaRPr>
          </a:p>
          <a:p>
            <a:pPr marL="342900" indent="-342900">
              <a:buClr>
                <a:schemeClr val="accent4"/>
              </a:buClr>
              <a:buSzPct val="150000"/>
              <a:buFont typeface="Arial" panose="020B0604020202020204" pitchFamily="34" charset="0"/>
              <a:buChar char="•"/>
            </a:pPr>
            <a:r>
              <a:rPr lang="en-GB" sz="2000" dirty="0">
                <a:latin typeface="Segoe UI" panose="020B0502040204020203" pitchFamily="34" charset="0"/>
                <a:cs typeface="Segoe UI" panose="020B0502040204020203" pitchFamily="34" charset="0"/>
              </a:rPr>
              <a:t>Qualitative data collection through </a:t>
            </a:r>
            <a:r>
              <a:rPr lang="en-GB" sz="2000" b="1" dirty="0">
                <a:solidFill>
                  <a:schemeClr val="accent4"/>
                </a:solidFill>
                <a:latin typeface="Segoe UI" panose="020B0502040204020203" pitchFamily="34" charset="0"/>
                <a:cs typeface="Segoe UI" panose="020B0502040204020203" pitchFamily="34" charset="0"/>
              </a:rPr>
              <a:t>in-depth semi-structured interviews</a:t>
            </a:r>
            <a:r>
              <a:rPr lang="en-GB" sz="2000" dirty="0">
                <a:latin typeface="Segoe UI" panose="020B0502040204020203" pitchFamily="34" charset="0"/>
                <a:cs typeface="Segoe UI" panose="020B0502040204020203" pitchFamily="34" charset="0"/>
              </a:rPr>
              <a:t> with 8 student volunteers from the survey group.</a:t>
            </a:r>
          </a:p>
          <a:p>
            <a:pPr marL="342900" indent="-342900">
              <a:buClr>
                <a:schemeClr val="accent4"/>
              </a:buClr>
              <a:buSzPct val="150000"/>
              <a:buFont typeface="Arial" panose="020B0604020202020204" pitchFamily="34" charset="0"/>
              <a:buChar char="•"/>
            </a:pPr>
            <a:r>
              <a:rPr lang="en-GB" sz="2000" i="1" dirty="0">
                <a:latin typeface="Segoe UI" panose="020B0502040204020203" pitchFamily="34" charset="0"/>
                <a:cs typeface="Segoe UI" panose="020B0502040204020203" pitchFamily="34" charset="0"/>
              </a:rPr>
              <a:t>Full data analysis in progress</a:t>
            </a:r>
          </a:p>
          <a:p>
            <a:endParaRPr lang="en-GB" sz="2000" b="1" dirty="0">
              <a:latin typeface="Segoe UI" panose="020B0502040204020203" pitchFamily="34" charset="0"/>
              <a:cs typeface="Segoe UI" panose="020B0502040204020203" pitchFamily="34" charset="0"/>
            </a:endParaRPr>
          </a:p>
        </p:txBody>
      </p:sp>
      <p:sp>
        <p:nvSpPr>
          <p:cNvPr id="8" name="Title 4">
            <a:extLst>
              <a:ext uri="{FF2B5EF4-FFF2-40B4-BE49-F238E27FC236}">
                <a16:creationId xmlns:a16="http://schemas.microsoft.com/office/drawing/2014/main" id="{C930D37B-EDF1-40B6-9BC9-827D774631C6}"/>
              </a:ext>
            </a:extLst>
          </p:cNvPr>
          <p:cNvSpPr txBox="1">
            <a:spLocks/>
          </p:cNvSpPr>
          <p:nvPr/>
        </p:nvSpPr>
        <p:spPr>
          <a:xfrm>
            <a:off x="388801" y="382771"/>
            <a:ext cx="3211649" cy="722129"/>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3600">
                <a:solidFill>
                  <a:prstClr val="white"/>
                </a:solidFill>
                <a:latin typeface="Arial" panose="020B0604020202020204"/>
              </a:rPr>
              <a:t>Methodology</a:t>
            </a:r>
            <a:endParaRPr kumimoji="0" lang="en-GB" sz="3600" b="1" i="0" u="none" strike="noStrike" kern="1200" cap="none" spc="0" normalizeH="0" baseline="0" noProof="0">
              <a:ln>
                <a:noFill/>
              </a:ln>
              <a:solidFill>
                <a:prstClr val="white"/>
              </a:solidFill>
              <a:effectLst/>
              <a:uLnTx/>
              <a:uFillTx/>
              <a:latin typeface="Arial" panose="020B0604020202020204"/>
              <a:ea typeface="+mj-ea"/>
              <a:cs typeface="+mj-cs"/>
            </a:endParaRPr>
          </a:p>
        </p:txBody>
      </p:sp>
    </p:spTree>
    <p:extLst>
      <p:ext uri="{BB962C8B-B14F-4D97-AF65-F5344CB8AC3E}">
        <p14:creationId xmlns:p14="http://schemas.microsoft.com/office/powerpoint/2010/main" val="246259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FCD">
            <a:alpha val="49804"/>
          </a:srgbClr>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66851"/>
            <a:ext cx="8263493" cy="4695824"/>
          </a:xfrm>
          <a:ln w="19050">
            <a:solidFill>
              <a:srgbClr val="FF7401"/>
            </a:solidFill>
          </a:ln>
        </p:spPr>
        <p:txBody>
          <a:bodyPr lIns="36000" tIns="36000" rIns="36000" bIns="36000" anchor="t"/>
          <a:lstStyle/>
          <a:p>
            <a:pPr>
              <a:spcBef>
                <a:spcPts val="2000"/>
              </a:spcBef>
            </a:pPr>
            <a:r>
              <a:rPr lang="en-GB" sz="2000" dirty="0">
                <a:latin typeface="Segoe UI" panose="020B0502040204020203" pitchFamily="34" charset="0"/>
                <a:cs typeface="Segoe UI" panose="020B0502040204020203" pitchFamily="34" charset="0"/>
              </a:rPr>
              <a:t>Modules surveyed: T192, T193, TM111, S111, SM123.</a:t>
            </a:r>
            <a:br>
              <a:rPr lang="en-GB" sz="2000" dirty="0">
                <a:latin typeface="Segoe UI" panose="020B0502040204020203" pitchFamily="34" charset="0"/>
                <a:cs typeface="Segoe UI" panose="020B0502040204020203" pitchFamily="34" charset="0"/>
              </a:rPr>
            </a:br>
            <a:r>
              <a:rPr lang="en-GB" sz="2000" dirty="0">
                <a:latin typeface="Segoe UI" panose="020B0502040204020203" pitchFamily="34" charset="0"/>
                <a:cs typeface="Segoe UI" panose="020B0502040204020203" pitchFamily="34" charset="0"/>
              </a:rPr>
              <a:t>Responses shown as visualisation of Likert scale.</a:t>
            </a:r>
          </a:p>
          <a:p>
            <a:pPr>
              <a:spcBef>
                <a:spcPts val="2000"/>
              </a:spcBef>
            </a:pPr>
            <a:r>
              <a:rPr lang="en-GB" sz="2000" b="1" dirty="0">
                <a:latin typeface="Segoe UI" panose="020B0502040204020203" pitchFamily="34" charset="0"/>
                <a:ea typeface="+mn-lt"/>
                <a:cs typeface="Segoe UI" panose="020B0502040204020203" pitchFamily="34" charset="0"/>
              </a:rPr>
              <a:t>F2F versus online - "tutorials are important for..."</a:t>
            </a:r>
            <a:endParaRPr lang="en-GB" b="1" dirty="0">
              <a:latin typeface="Segoe UI" panose="020B0502040204020203" pitchFamily="34" charset="0"/>
              <a:cs typeface="Segoe UI" panose="020B0502040204020203" pitchFamily="34" charset="0"/>
            </a:endParaRPr>
          </a:p>
          <a:p>
            <a:pPr marL="342900" indent="-342900">
              <a:buClr>
                <a:schemeClr val="accent4"/>
              </a:buClr>
              <a:buSzPct val="150000"/>
              <a:buFont typeface="Arial" panose="020B0604020202020204" pitchFamily="34" charset="0"/>
              <a:buChar char="•"/>
            </a:pPr>
            <a:r>
              <a:rPr lang="en-GB" sz="2000" dirty="0">
                <a:latin typeface="Segoe UI" panose="020B0502040204020203" pitchFamily="34" charset="0"/>
                <a:cs typeface="Segoe UI" panose="020B0502040204020203" pitchFamily="34" charset="0"/>
              </a:rPr>
              <a:t>Q1 (Whole) and Q4 (Whole) show student perception of the different purposes of f2f (Q1) and online (Q4) tuition.    </a:t>
            </a:r>
            <a:endParaRPr lang="en-GB" sz="2000" b="1" dirty="0">
              <a:solidFill>
                <a:srgbClr val="000000"/>
              </a:solidFill>
              <a:latin typeface="Segoe UI" panose="020B0502040204020203" pitchFamily="34" charset="0"/>
              <a:cs typeface="Segoe UI" panose="020B0502040204020203" pitchFamily="34" charset="0"/>
            </a:endParaRPr>
          </a:p>
          <a:p>
            <a:pPr marL="342900" indent="-342900">
              <a:buClr>
                <a:schemeClr val="accent4"/>
              </a:buClr>
              <a:buSzPct val="150000"/>
              <a:buFont typeface="Arial" panose="020B0604020202020204" pitchFamily="34" charset="0"/>
              <a:buChar char="•"/>
            </a:pPr>
            <a:r>
              <a:rPr lang="en-GB" sz="2000" dirty="0">
                <a:latin typeface="Segoe UI" panose="020B0502040204020203" pitchFamily="34" charset="0"/>
                <a:ea typeface="+mn-lt"/>
                <a:cs typeface="Segoe UI" panose="020B0502040204020203" pitchFamily="34" charset="0"/>
              </a:rPr>
              <a:t>Breaking down Q4 between ‘New’ and ‘Continuing’ students shows how perceptions may change with experience.</a:t>
            </a:r>
            <a:endParaRPr lang="en-GB" sz="2000" dirty="0">
              <a:latin typeface="Segoe UI" panose="020B0502040204020203" pitchFamily="34" charset="0"/>
              <a:cs typeface="Segoe UI" panose="020B0502040204020203" pitchFamily="34" charset="0"/>
            </a:endParaRPr>
          </a:p>
          <a:p>
            <a:pPr marL="342900" indent="-342900">
              <a:buClr>
                <a:schemeClr val="accent4"/>
              </a:buClr>
              <a:buSzPct val="150000"/>
              <a:buFont typeface="Arial" panose="020B0604020202020204" pitchFamily="34" charset="0"/>
              <a:buChar char="•"/>
            </a:pPr>
            <a:endParaRPr lang="en-GB" sz="2000" dirty="0">
              <a:latin typeface="Segoe UI" panose="020B0502040204020203" pitchFamily="34" charset="0"/>
              <a:cs typeface="Segoe UI" panose="020B0502040204020203" pitchFamily="34" charset="0"/>
            </a:endParaRPr>
          </a:p>
          <a:p>
            <a:endParaRPr lang="en-GB" sz="2000" b="1" dirty="0">
              <a:latin typeface="Segoe UI" panose="020B0502040204020203" pitchFamily="34" charset="0"/>
              <a:cs typeface="Segoe UI" panose="020B0502040204020203" pitchFamily="34" charset="0"/>
            </a:endParaRPr>
          </a:p>
        </p:txBody>
      </p:sp>
      <p:sp>
        <p:nvSpPr>
          <p:cNvPr id="8" name="Title 4">
            <a:extLst>
              <a:ext uri="{FF2B5EF4-FFF2-40B4-BE49-F238E27FC236}">
                <a16:creationId xmlns:a16="http://schemas.microsoft.com/office/drawing/2014/main" id="{C930D37B-EDF1-40B6-9BC9-827D774631C6}"/>
              </a:ext>
            </a:extLst>
          </p:cNvPr>
          <p:cNvSpPr txBox="1">
            <a:spLocks/>
          </p:cNvSpPr>
          <p:nvPr/>
        </p:nvSpPr>
        <p:spPr>
          <a:xfrm>
            <a:off x="388801" y="382771"/>
            <a:ext cx="7233142" cy="722129"/>
          </a:xfrm>
          <a:prstGeom prst="rect">
            <a:avLst/>
          </a:prstGeom>
          <a:solidFill>
            <a:schemeClr val="accent1"/>
          </a:solidFill>
        </p:spPr>
        <p:txBody>
          <a:bodyPr wrap="square" lIns="36000" tIns="18000" rIns="0" bIns="0" anchor="ctr"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algn="ctr">
              <a:defRPr/>
            </a:pPr>
            <a:r>
              <a:rPr lang="en-GB" sz="3600" dirty="0">
                <a:latin typeface="Arial" panose="020B0604020202020204"/>
              </a:rPr>
              <a:t>Results – purpose of tutorials</a:t>
            </a:r>
            <a:endParaRPr kumimoji="0" lang="en-GB" sz="3600" b="1" i="0" u="none" strike="noStrike" kern="1200" cap="none" spc="0" normalizeH="0" baseline="0" noProof="0" dirty="0">
              <a:ln>
                <a:noFill/>
              </a:ln>
              <a:solidFill>
                <a:prstClr val="white"/>
              </a:solidFill>
              <a:effectLst/>
              <a:uLnTx/>
              <a:uFillTx/>
              <a:latin typeface="Arial" panose="020B0604020202020204"/>
              <a:ea typeface="+mj-ea"/>
              <a:cs typeface="+mj-cs"/>
            </a:endParaRPr>
          </a:p>
        </p:txBody>
      </p:sp>
    </p:spTree>
    <p:extLst>
      <p:ext uri="{BB962C8B-B14F-4D97-AF65-F5344CB8AC3E}">
        <p14:creationId xmlns:p14="http://schemas.microsoft.com/office/powerpoint/2010/main" val="369018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10431-2E4A-4400-B17C-0AD5696BE8BC}"/>
              </a:ext>
            </a:extLst>
          </p:cNvPr>
          <p:cNvSpPr>
            <a:spLocks noGrp="1"/>
          </p:cNvSpPr>
          <p:nvPr>
            <p:ph type="title"/>
          </p:nvPr>
        </p:nvSpPr>
        <p:spPr>
          <a:xfrm>
            <a:off x="628650" y="238127"/>
            <a:ext cx="7886700" cy="549274"/>
          </a:xfrm>
        </p:spPr>
        <p:txBody>
          <a:bodyPr/>
          <a:lstStyle/>
          <a:p>
            <a:r>
              <a:rPr lang="en-GB"/>
              <a:t>Q1 – Whole cohort</a:t>
            </a:r>
          </a:p>
        </p:txBody>
      </p:sp>
      <p:pic>
        <p:nvPicPr>
          <p:cNvPr id="3" name="Content Placeholder 2" descr="A screenshot of a cell phone&#10;&#10;Description automatically generated">
            <a:extLst>
              <a:ext uri="{FF2B5EF4-FFF2-40B4-BE49-F238E27FC236}">
                <a16:creationId xmlns:a16="http://schemas.microsoft.com/office/drawing/2014/main" id="{676C6893-8C93-4178-AF15-5A1E9FBBE4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30" y="792000"/>
            <a:ext cx="9052578" cy="6035052"/>
          </a:xfrm>
        </p:spPr>
      </p:pic>
    </p:spTree>
    <p:extLst>
      <p:ext uri="{BB962C8B-B14F-4D97-AF65-F5344CB8AC3E}">
        <p14:creationId xmlns:p14="http://schemas.microsoft.com/office/powerpoint/2010/main" val="1392424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10431-2E4A-4400-B17C-0AD5696BE8BC}"/>
              </a:ext>
            </a:extLst>
          </p:cNvPr>
          <p:cNvSpPr>
            <a:spLocks noGrp="1"/>
          </p:cNvSpPr>
          <p:nvPr>
            <p:ph type="title"/>
          </p:nvPr>
        </p:nvSpPr>
        <p:spPr>
          <a:xfrm>
            <a:off x="628650" y="238127"/>
            <a:ext cx="7886700" cy="549274"/>
          </a:xfrm>
        </p:spPr>
        <p:txBody>
          <a:bodyPr/>
          <a:lstStyle/>
          <a:p>
            <a:r>
              <a:rPr lang="en-GB"/>
              <a:t>Q4 – Whole cohort</a:t>
            </a:r>
          </a:p>
        </p:txBody>
      </p:sp>
      <p:pic>
        <p:nvPicPr>
          <p:cNvPr id="3" name="Content Placeholder 2">
            <a:extLst>
              <a:ext uri="{FF2B5EF4-FFF2-40B4-BE49-F238E27FC236}">
                <a16:creationId xmlns:a16="http://schemas.microsoft.com/office/drawing/2014/main" id="{676C6893-8C93-4178-AF15-5A1E9FBBE4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6430" y="792000"/>
            <a:ext cx="9052577" cy="6035051"/>
          </a:xfrm>
        </p:spPr>
      </p:pic>
    </p:spTree>
    <p:extLst>
      <p:ext uri="{BB962C8B-B14F-4D97-AF65-F5344CB8AC3E}">
        <p14:creationId xmlns:p14="http://schemas.microsoft.com/office/powerpoint/2010/main" val="52514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10431-2E4A-4400-B17C-0AD5696BE8BC}"/>
              </a:ext>
            </a:extLst>
          </p:cNvPr>
          <p:cNvSpPr>
            <a:spLocks noGrp="1"/>
          </p:cNvSpPr>
          <p:nvPr>
            <p:ph type="title"/>
          </p:nvPr>
        </p:nvSpPr>
        <p:spPr>
          <a:xfrm>
            <a:off x="628650" y="238127"/>
            <a:ext cx="7886700" cy="549274"/>
          </a:xfrm>
        </p:spPr>
        <p:txBody>
          <a:bodyPr/>
          <a:lstStyle/>
          <a:p>
            <a:r>
              <a:rPr lang="en-GB"/>
              <a:t>Q4 – New students</a:t>
            </a:r>
          </a:p>
        </p:txBody>
      </p:sp>
      <p:pic>
        <p:nvPicPr>
          <p:cNvPr id="3" name="Content Placeholder 2">
            <a:extLst>
              <a:ext uri="{FF2B5EF4-FFF2-40B4-BE49-F238E27FC236}">
                <a16:creationId xmlns:a16="http://schemas.microsoft.com/office/drawing/2014/main" id="{676C6893-8C93-4178-AF15-5A1E9FBBE4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6430" y="792000"/>
            <a:ext cx="9052577" cy="6035050"/>
          </a:xfrm>
        </p:spPr>
      </p:pic>
    </p:spTree>
    <p:extLst>
      <p:ext uri="{BB962C8B-B14F-4D97-AF65-F5344CB8AC3E}">
        <p14:creationId xmlns:p14="http://schemas.microsoft.com/office/powerpoint/2010/main" val="1952045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J_standard.potx" id="{2EA068C8-49C8-41EE-AC98-39E6BC81C4AA}" vid="{BC1C1C4C-1B90-42C8-BD79-F9F2AF07D35B}"/>
    </a:ext>
  </a:extLst>
</a:theme>
</file>

<file path=ppt/theme/theme2.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382C34952B0A469E404A83EE320EBD" ma:contentTypeVersion="12" ma:contentTypeDescription="Create a new document." ma:contentTypeScope="" ma:versionID="a4b09fbc3453547553b6a681088d87e7">
  <xsd:schema xmlns:xsd="http://www.w3.org/2001/XMLSchema" xmlns:xs="http://www.w3.org/2001/XMLSchema" xmlns:p="http://schemas.microsoft.com/office/2006/metadata/properties" xmlns:ns3="0d6a01ca-17f1-4f49-8520-97041d7ca6b4" xmlns:ns4="9f19dc1c-cbb3-43ee-a19f-f072b593fa14" targetNamespace="http://schemas.microsoft.com/office/2006/metadata/properties" ma:root="true" ma:fieldsID="3dbbb8a5080cf0f48f4fe7a1f2fcbf12" ns3:_="" ns4:_="">
    <xsd:import namespace="0d6a01ca-17f1-4f49-8520-97041d7ca6b4"/>
    <xsd:import namespace="9f19dc1c-cbb3-43ee-a19f-f072b593fa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AutoKeyPoints" minOccurs="0"/>
                <xsd:element ref="ns4:MediaServiceKeyPoint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a01ca-17f1-4f49-8520-97041d7ca6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19dc1c-cbb3-43ee-a19f-f072b593fa1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DB7064-77A3-46DC-BA69-047DB20A35FF}">
  <ds:schemaRefs>
    <ds:schemaRef ds:uri="http://schemas.microsoft.com/office/2006/documentManagement/types"/>
    <ds:schemaRef ds:uri="0d6a01ca-17f1-4f49-8520-97041d7ca6b4"/>
    <ds:schemaRef ds:uri="http://purl.org/dc/terms/"/>
    <ds:schemaRef ds:uri="http://schemas.openxmlformats.org/package/2006/metadata/core-properties"/>
    <ds:schemaRef ds:uri="http://purl.org/dc/dcmitype/"/>
    <ds:schemaRef ds:uri="9f19dc1c-cbb3-43ee-a19f-f072b593fa14"/>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494F2EF-19D4-49E5-98CA-509604C965F9}">
  <ds:schemaRefs>
    <ds:schemaRef ds:uri="http://schemas.microsoft.com/sharepoint/v3/contenttype/forms"/>
  </ds:schemaRefs>
</ds:datastoreItem>
</file>

<file path=customXml/itemProps3.xml><?xml version="1.0" encoding="utf-8"?>
<ds:datastoreItem xmlns:ds="http://schemas.openxmlformats.org/officeDocument/2006/customXml" ds:itemID="{8AA5DA8F-6998-4056-AE29-AE45BF722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a01ca-17f1-4f49-8520-97041d7ca6b4"/>
    <ds:schemaRef ds:uri="9f19dc1c-cbb3-43ee-a19f-f072b593fa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TotalTime>
  <Words>722</Words>
  <Application>Microsoft Office PowerPoint</Application>
  <PresentationFormat>On-screen Show (4:3)</PresentationFormat>
  <Paragraphs>143</Paragraphs>
  <Slides>20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Arial,Sans-Serif</vt:lpstr>
      <vt:lpstr>Calibri</vt:lpstr>
      <vt:lpstr>Calibri Light</vt:lpstr>
      <vt:lpstr>Segoe UI</vt:lpstr>
      <vt:lpstr>Wingdings</vt:lpstr>
      <vt:lpstr>Office Theme</vt:lpstr>
      <vt:lpstr>OU Title</vt:lpstr>
      <vt:lpstr>OU Layouts</vt:lpstr>
      <vt:lpstr>Perceptions, Expectations and Experience of Group Tuition: towards a shared understanding amongst stakeholders (part II: the student perspective)</vt:lpstr>
      <vt:lpstr>Background</vt:lpstr>
      <vt:lpstr>PowerPoint Presentation</vt:lpstr>
      <vt:lpstr>PowerPoint Presentation</vt:lpstr>
      <vt:lpstr>PowerPoint Presentation</vt:lpstr>
      <vt:lpstr>PowerPoint Presentation</vt:lpstr>
      <vt:lpstr>Q1 – Whole cohort</vt:lpstr>
      <vt:lpstr>Q4 – Whole cohort</vt:lpstr>
      <vt:lpstr>Q4 – New students</vt:lpstr>
      <vt:lpstr>Q4 – Continuing students</vt:lpstr>
      <vt:lpstr>PowerPoint Presentation</vt:lpstr>
      <vt:lpstr>Q2 – Whole cohort</vt:lpstr>
      <vt:lpstr>Q5 – Whole cohort</vt:lpstr>
      <vt:lpstr>Q5 – New students</vt:lpstr>
      <vt:lpstr>Q5 – Continuing students</vt:lpstr>
      <vt:lpstr>Initial review</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M.H.Jones</dc:creator>
  <cp:lastModifiedBy>Diane.Ford</cp:lastModifiedBy>
  <cp:revision>618</cp:revision>
  <dcterms:created xsi:type="dcterms:W3CDTF">2020-03-24T18:58:28Z</dcterms:created>
  <dcterms:modified xsi:type="dcterms:W3CDTF">2020-04-24T15:01:10Z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0x010100A3382C34952B0A469E404A83EE320EBD</vt:lpwstr>
  </property>
</Properties>
</file>