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0" r:id="rId3"/>
    <p:sldId id="259" r:id="rId4"/>
    <p:sldId id="261" r:id="rId5"/>
    <p:sldId id="263" r:id="rId6"/>
    <p:sldId id="274" r:id="rId7"/>
    <p:sldId id="267" r:id="rId8"/>
    <p:sldId id="275" r:id="rId9"/>
    <p:sldId id="276" r:id="rId10"/>
    <p:sldId id="277" r:id="rId11"/>
    <p:sldId id="278" r:id="rId12"/>
    <p:sldId id="279" r:id="rId13"/>
    <p:sldId id="272" r:id="rId14"/>
    <p:sldId id="28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e.Hilliard" initials="J" lastIdx="1" clrIdx="0">
    <p:extLst>
      <p:ext uri="{19B8F6BF-5375-455C-9EA6-DF929625EA0E}">
        <p15:presenceInfo xmlns:p15="http://schemas.microsoft.com/office/powerpoint/2012/main" userId="S::jh33943@open.ac.uk::0b5c2ac7-f306-4a16-946d-c16a784a33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17A6"/>
    <a:srgbClr val="1E8EC0"/>
    <a:srgbClr val="EAF2FA"/>
    <a:srgbClr val="FADEF6"/>
    <a:srgbClr val="F4B6EB"/>
    <a:srgbClr val="E13BC9"/>
    <a:srgbClr val="63D7E7"/>
    <a:srgbClr val="36ABE0"/>
    <a:srgbClr val="DF7925"/>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830" autoAdjust="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alpha val="83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'RTSF 1'!$K$287:$K$289</c:f>
              <c:strCache>
                <c:ptCount val="3"/>
                <c:pt idx="0">
                  <c:v>I am very worried about it</c:v>
                </c:pt>
                <c:pt idx="1">
                  <c:v>I am uncertain about it</c:v>
                </c:pt>
                <c:pt idx="2">
                  <c:v>I am looking forward to it</c:v>
                </c:pt>
              </c:strCache>
            </c:strRef>
          </c:cat>
          <c:val>
            <c:numRef>
              <c:f>'RTSF 1'!$L$287:$L$289</c:f>
              <c:numCache>
                <c:formatCode>General</c:formatCode>
                <c:ptCount val="3"/>
                <c:pt idx="0">
                  <c:v>55</c:v>
                </c:pt>
                <c:pt idx="1">
                  <c:v>146</c:v>
                </c:pt>
                <c:pt idx="2">
                  <c:v>80</c:v>
                </c:pt>
              </c:numCache>
            </c:numRef>
          </c:val>
          <c:extLst>
            <c:ext xmlns:c16="http://schemas.microsoft.com/office/drawing/2014/chart" uri="{C3380CC4-5D6E-409C-BE32-E72D297353CC}">
              <c16:uniqueId val="{00000000-9133-44A9-82F8-CB7C0CBCDA70}"/>
            </c:ext>
          </c:extLst>
        </c:ser>
        <c:dLbls>
          <c:dLblPos val="outEnd"/>
          <c:showLegendKey val="0"/>
          <c:showVal val="1"/>
          <c:showCatName val="0"/>
          <c:showSerName val="0"/>
          <c:showPercent val="0"/>
          <c:showBubbleSize val="0"/>
        </c:dLbls>
        <c:gapWidth val="182"/>
        <c:axId val="491607944"/>
        <c:axId val="491608272"/>
      </c:barChart>
      <c:catAx>
        <c:axId val="491607944"/>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1608272"/>
        <c:crosses val="autoZero"/>
        <c:auto val="1"/>
        <c:lblAlgn val="ctr"/>
        <c:lblOffset val="100"/>
        <c:noMultiLvlLbl val="0"/>
      </c:catAx>
      <c:valAx>
        <c:axId val="491608272"/>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607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'Final questions'!$B$1</c:f>
              <c:strCache>
                <c:ptCount val="1"/>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questions'!$A$2:$A$7</c:f>
              <c:strCache>
                <c:ptCount val="6"/>
                <c:pt idx="0">
                  <c:v> I did not fill out the previous short surveys</c:v>
                </c:pt>
                <c:pt idx="1">
                  <c:v>No, definitely not</c:v>
                </c:pt>
                <c:pt idx="2">
                  <c:v>No, not really</c:v>
                </c:pt>
                <c:pt idx="3">
                  <c:v>Not sure</c:v>
                </c:pt>
                <c:pt idx="4">
                  <c:v>Yes, somewhat</c:v>
                </c:pt>
                <c:pt idx="5">
                  <c:v>Yes,definitely</c:v>
                </c:pt>
              </c:strCache>
            </c:strRef>
          </c:cat>
          <c:val>
            <c:numRef>
              <c:f>'Final questions'!$B$2:$B$7</c:f>
              <c:numCache>
                <c:formatCode>General</c:formatCode>
                <c:ptCount val="6"/>
                <c:pt idx="0">
                  <c:v>4</c:v>
                </c:pt>
                <c:pt idx="1">
                  <c:v>8</c:v>
                </c:pt>
                <c:pt idx="2">
                  <c:v>45</c:v>
                </c:pt>
                <c:pt idx="3">
                  <c:v>12</c:v>
                </c:pt>
                <c:pt idx="4">
                  <c:v>43</c:v>
                </c:pt>
                <c:pt idx="5">
                  <c:v>15</c:v>
                </c:pt>
              </c:numCache>
            </c:numRef>
          </c:val>
          <c:extLst>
            <c:ext xmlns:c16="http://schemas.microsoft.com/office/drawing/2014/chart" uri="{C3380CC4-5D6E-409C-BE32-E72D297353CC}">
              <c16:uniqueId val="{00000000-F284-48EC-8743-D44139A88833}"/>
            </c:ext>
          </c:extLst>
        </c:ser>
        <c:dLbls>
          <c:dLblPos val="outEnd"/>
          <c:showLegendKey val="0"/>
          <c:showVal val="1"/>
          <c:showCatName val="0"/>
          <c:showSerName val="0"/>
          <c:showPercent val="0"/>
          <c:showBubbleSize val="0"/>
        </c:dLbls>
        <c:gapWidth val="182"/>
        <c:axId val="602944808"/>
        <c:axId val="602946120"/>
      </c:barChart>
      <c:catAx>
        <c:axId val="602944808"/>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2946120"/>
        <c:crosses val="autoZero"/>
        <c:auto val="1"/>
        <c:lblAlgn val="ctr"/>
        <c:lblOffset val="100"/>
        <c:noMultiLvlLbl val="0"/>
      </c:catAx>
      <c:valAx>
        <c:axId val="602946120"/>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2944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questions'!$A$17:$A$22</c:f>
              <c:strCache>
                <c:ptCount val="6"/>
                <c:pt idx="0">
                  <c:v> I did not fill out the previous short surveys</c:v>
                </c:pt>
                <c:pt idx="1">
                  <c:v>No, definitely not</c:v>
                </c:pt>
                <c:pt idx="2">
                  <c:v>No, not really</c:v>
                </c:pt>
                <c:pt idx="3">
                  <c:v>Not sure</c:v>
                </c:pt>
                <c:pt idx="4">
                  <c:v>Yes, somewhat</c:v>
                </c:pt>
                <c:pt idx="5">
                  <c:v>Yes, definitely</c:v>
                </c:pt>
              </c:strCache>
            </c:strRef>
          </c:cat>
          <c:val>
            <c:numRef>
              <c:f>'Final questions'!$B$17:$B$22</c:f>
              <c:numCache>
                <c:formatCode>General</c:formatCode>
                <c:ptCount val="6"/>
                <c:pt idx="0">
                  <c:v>4</c:v>
                </c:pt>
                <c:pt idx="1">
                  <c:v>9</c:v>
                </c:pt>
                <c:pt idx="2">
                  <c:v>56</c:v>
                </c:pt>
                <c:pt idx="3">
                  <c:v>17</c:v>
                </c:pt>
                <c:pt idx="4">
                  <c:v>30</c:v>
                </c:pt>
                <c:pt idx="5">
                  <c:v>11</c:v>
                </c:pt>
              </c:numCache>
            </c:numRef>
          </c:val>
          <c:extLst>
            <c:ext xmlns:c16="http://schemas.microsoft.com/office/drawing/2014/chart" uri="{C3380CC4-5D6E-409C-BE32-E72D297353CC}">
              <c16:uniqueId val="{00000000-0266-44FA-BEFD-02E603596E1A}"/>
            </c:ext>
          </c:extLst>
        </c:ser>
        <c:dLbls>
          <c:showLegendKey val="0"/>
          <c:showVal val="0"/>
          <c:showCatName val="0"/>
          <c:showSerName val="0"/>
          <c:showPercent val="0"/>
          <c:showBubbleSize val="0"/>
        </c:dLbls>
        <c:gapWidth val="182"/>
        <c:axId val="609416672"/>
        <c:axId val="609417328"/>
      </c:barChart>
      <c:catAx>
        <c:axId val="609416672"/>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9417328"/>
        <c:crosses val="autoZero"/>
        <c:auto val="1"/>
        <c:lblAlgn val="ctr"/>
        <c:lblOffset val="100"/>
        <c:noMultiLvlLbl val="0"/>
      </c:catAx>
      <c:valAx>
        <c:axId val="609417328"/>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941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30661452167986E-2"/>
          <c:y val="3.7580686163609142E-2"/>
          <c:w val="0.91197377273620728"/>
          <c:h val="0.8084805378046368"/>
        </c:manualLayout>
      </c:layout>
      <c:barChart>
        <c:barDir val="col"/>
        <c:grouping val="stacked"/>
        <c:varyColors val="0"/>
        <c:ser>
          <c:idx val="0"/>
          <c:order val="0"/>
          <c:tx>
            <c:strRef>
              <c:f>Emotions!$N$3</c:f>
              <c:strCache>
                <c:ptCount val="1"/>
                <c:pt idx="0">
                  <c:v>Pleasant </c:v>
                </c:pt>
              </c:strCache>
            </c:strRef>
          </c:tx>
          <c:spPr>
            <a:solidFill>
              <a:srgbClr val="B917A6">
                <a:alpha val="76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AF2F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Emotions!$O$2:$Q$2</c:f>
              <c:strCache>
                <c:ptCount val="3"/>
                <c:pt idx="0">
                  <c:v>RTSF 2 (start of collaborative activity)</c:v>
                </c:pt>
                <c:pt idx="1">
                  <c:v>RTSF 3 (middle of collaborative activity)</c:v>
                </c:pt>
                <c:pt idx="2">
                  <c:v>RTSF 4 (end of collaborative activity)</c:v>
                </c:pt>
              </c:strCache>
            </c:strRef>
          </c:cat>
          <c:val>
            <c:numRef>
              <c:f>Emotions!$O$3:$Q$3</c:f>
              <c:numCache>
                <c:formatCode>General</c:formatCode>
                <c:ptCount val="3"/>
                <c:pt idx="0">
                  <c:v>54</c:v>
                </c:pt>
                <c:pt idx="1">
                  <c:v>66</c:v>
                </c:pt>
                <c:pt idx="2">
                  <c:v>92</c:v>
                </c:pt>
              </c:numCache>
            </c:numRef>
          </c:val>
          <c:extLst>
            <c:ext xmlns:c16="http://schemas.microsoft.com/office/drawing/2014/chart" uri="{C3380CC4-5D6E-409C-BE32-E72D297353CC}">
              <c16:uniqueId val="{00000000-C062-459A-A4A5-EB5C9F041658}"/>
            </c:ext>
          </c:extLst>
        </c:ser>
        <c:ser>
          <c:idx val="1"/>
          <c:order val="1"/>
          <c:tx>
            <c:strRef>
              <c:f>Emotions!$N$4</c:f>
              <c:strCache>
                <c:ptCount val="1"/>
                <c:pt idx="0">
                  <c:v>Unpleasant</c:v>
                </c:pt>
              </c:strCache>
            </c:strRef>
          </c:tx>
          <c:spPr>
            <a:solidFill>
              <a:srgbClr val="0070C0">
                <a:alpha val="76000"/>
              </a:srgbClr>
            </a:solidFill>
            <a:ln>
              <a:solidFill>
                <a:schemeClr val="tx1"/>
              </a:solidFill>
            </a:ln>
            <a:effectLst/>
          </c:spPr>
          <c:invertIfNegative val="0"/>
          <c:dPt>
            <c:idx val="2"/>
            <c:invertIfNegative val="0"/>
            <c:bubble3D val="0"/>
            <c:spPr>
              <a:solidFill>
                <a:srgbClr val="0070C0">
                  <a:alpha val="90000"/>
                </a:srgbClr>
              </a:solidFill>
              <a:ln>
                <a:solidFill>
                  <a:schemeClr val="tx1"/>
                </a:solidFill>
              </a:ln>
              <a:effectLst/>
            </c:spPr>
            <c:extLst>
              <c:ext xmlns:c16="http://schemas.microsoft.com/office/drawing/2014/chart" uri="{C3380CC4-5D6E-409C-BE32-E72D297353CC}">
                <c16:uniqueId val="{00000003-C062-459A-A4A5-EB5C9F04165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AF2F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Emotions!$O$2:$Q$2</c:f>
              <c:strCache>
                <c:ptCount val="3"/>
                <c:pt idx="0">
                  <c:v>RTSF 2 (start of collaborative activity)</c:v>
                </c:pt>
                <c:pt idx="1">
                  <c:v>RTSF 3 (middle of collaborative activity)</c:v>
                </c:pt>
                <c:pt idx="2">
                  <c:v>RTSF 4 (end of collaborative activity)</c:v>
                </c:pt>
              </c:strCache>
            </c:strRef>
          </c:cat>
          <c:val>
            <c:numRef>
              <c:f>Emotions!$O$4:$Q$4</c:f>
              <c:numCache>
                <c:formatCode>General</c:formatCode>
                <c:ptCount val="3"/>
                <c:pt idx="0">
                  <c:v>59</c:v>
                </c:pt>
                <c:pt idx="1">
                  <c:v>92</c:v>
                </c:pt>
                <c:pt idx="2">
                  <c:v>41</c:v>
                </c:pt>
              </c:numCache>
            </c:numRef>
          </c:val>
          <c:extLst>
            <c:ext xmlns:c16="http://schemas.microsoft.com/office/drawing/2014/chart" uri="{C3380CC4-5D6E-409C-BE32-E72D297353CC}">
              <c16:uniqueId val="{00000001-C062-459A-A4A5-EB5C9F041658}"/>
            </c:ext>
          </c:extLst>
        </c:ser>
        <c:dLbls>
          <c:dLblPos val="ctr"/>
          <c:showLegendKey val="0"/>
          <c:showVal val="1"/>
          <c:showCatName val="0"/>
          <c:showSerName val="0"/>
          <c:showPercent val="0"/>
          <c:showBubbleSize val="0"/>
        </c:dLbls>
        <c:gapWidth val="150"/>
        <c:overlap val="100"/>
        <c:axId val="568564520"/>
        <c:axId val="568564848"/>
      </c:barChart>
      <c:catAx>
        <c:axId val="56856452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8564848"/>
        <c:crosses val="autoZero"/>
        <c:auto val="1"/>
        <c:lblAlgn val="ctr"/>
        <c:lblOffset val="100"/>
        <c:noMultiLvlLbl val="0"/>
      </c:catAx>
      <c:valAx>
        <c:axId val="568564848"/>
        <c:scaling>
          <c:orientation val="minMax"/>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8564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Appraisal!$N$31</c:f>
              <c:strCache>
                <c:ptCount val="1"/>
                <c:pt idx="0">
                  <c:v>Pleasant </c:v>
                </c:pt>
              </c:strCache>
            </c:strRef>
          </c:tx>
          <c:spPr>
            <a:solidFill>
              <a:srgbClr val="B917A6">
                <a:alpha val="76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Appraisal!$O$30:$Q$30</c:f>
              <c:strCache>
                <c:ptCount val="3"/>
                <c:pt idx="0">
                  <c:v>Good </c:v>
                </c:pt>
                <c:pt idx="1">
                  <c:v>Bad</c:v>
                </c:pt>
                <c:pt idx="2">
                  <c:v>Neither good nor bad</c:v>
                </c:pt>
              </c:strCache>
            </c:strRef>
          </c:cat>
          <c:val>
            <c:numRef>
              <c:f>Appraisal!$O$31:$Q$31</c:f>
              <c:numCache>
                <c:formatCode>General</c:formatCode>
                <c:ptCount val="3"/>
                <c:pt idx="0">
                  <c:v>118</c:v>
                </c:pt>
                <c:pt idx="1">
                  <c:v>21</c:v>
                </c:pt>
                <c:pt idx="2">
                  <c:v>63</c:v>
                </c:pt>
              </c:numCache>
            </c:numRef>
          </c:val>
          <c:extLst>
            <c:ext xmlns:c16="http://schemas.microsoft.com/office/drawing/2014/chart" uri="{C3380CC4-5D6E-409C-BE32-E72D297353CC}">
              <c16:uniqueId val="{00000000-FC43-4191-9EE8-5FC814130FEA}"/>
            </c:ext>
          </c:extLst>
        </c:ser>
        <c:ser>
          <c:idx val="1"/>
          <c:order val="1"/>
          <c:tx>
            <c:strRef>
              <c:f>Appraisal!$N$32</c:f>
              <c:strCache>
                <c:ptCount val="1"/>
                <c:pt idx="0">
                  <c:v>Unpleasant</c:v>
                </c:pt>
              </c:strCache>
            </c:strRef>
          </c:tx>
          <c:spPr>
            <a:solidFill>
              <a:srgbClr val="0070C0">
                <a:alpha val="90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Appraisal!$O$30:$Q$30</c:f>
              <c:strCache>
                <c:ptCount val="3"/>
                <c:pt idx="0">
                  <c:v>Good </c:v>
                </c:pt>
                <c:pt idx="1">
                  <c:v>Bad</c:v>
                </c:pt>
                <c:pt idx="2">
                  <c:v>Neither good nor bad</c:v>
                </c:pt>
              </c:strCache>
            </c:strRef>
          </c:cat>
          <c:val>
            <c:numRef>
              <c:f>Appraisal!$O$32:$Q$32</c:f>
              <c:numCache>
                <c:formatCode>General</c:formatCode>
                <c:ptCount val="3"/>
                <c:pt idx="0">
                  <c:v>13</c:v>
                </c:pt>
                <c:pt idx="1">
                  <c:v>106</c:v>
                </c:pt>
                <c:pt idx="2">
                  <c:v>46</c:v>
                </c:pt>
              </c:numCache>
            </c:numRef>
          </c:val>
          <c:extLst>
            <c:ext xmlns:c16="http://schemas.microsoft.com/office/drawing/2014/chart" uri="{C3380CC4-5D6E-409C-BE32-E72D297353CC}">
              <c16:uniqueId val="{00000001-FC43-4191-9EE8-5FC814130FEA}"/>
            </c:ext>
          </c:extLst>
        </c:ser>
        <c:dLbls>
          <c:dLblPos val="ctr"/>
          <c:showLegendKey val="0"/>
          <c:showVal val="1"/>
          <c:showCatName val="0"/>
          <c:showSerName val="0"/>
          <c:showPercent val="0"/>
          <c:showBubbleSize val="0"/>
        </c:dLbls>
        <c:gapWidth val="150"/>
        <c:overlap val="100"/>
        <c:axId val="568585840"/>
        <c:axId val="568588464"/>
      </c:barChart>
      <c:catAx>
        <c:axId val="56858584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8588464"/>
        <c:crosses val="autoZero"/>
        <c:auto val="1"/>
        <c:lblAlgn val="ctr"/>
        <c:lblOffset val="100"/>
        <c:noMultiLvlLbl val="0"/>
      </c:catAx>
      <c:valAx>
        <c:axId val="568588464"/>
        <c:scaling>
          <c:orientation val="minMax"/>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858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'ER Goals'!$O$29</c:f>
              <c:strCache>
                <c:ptCount val="1"/>
                <c:pt idx="0">
                  <c:v>Pleasant</c:v>
                </c:pt>
              </c:strCache>
            </c:strRef>
          </c:tx>
          <c:spPr>
            <a:solidFill>
              <a:srgbClr val="B917A6">
                <a:alpha val="80000"/>
              </a:srgbClr>
            </a:solidFill>
            <a:ln>
              <a:solidFill>
                <a:schemeClr val="tx1"/>
              </a:solidFill>
            </a:ln>
            <a:effectLst/>
          </c:spPr>
          <c:invertIfNegative val="0"/>
          <c:dPt>
            <c:idx val="2"/>
            <c:invertIfNegative val="0"/>
            <c:bubble3D val="0"/>
            <c:spPr>
              <a:solidFill>
                <a:srgbClr val="B917A6">
                  <a:alpha val="76000"/>
                </a:srgbClr>
              </a:solidFill>
              <a:ln>
                <a:solidFill>
                  <a:schemeClr val="tx1"/>
                </a:solidFill>
              </a:ln>
              <a:effectLst/>
            </c:spPr>
            <c:extLst>
              <c:ext xmlns:c16="http://schemas.microsoft.com/office/drawing/2014/chart" uri="{C3380CC4-5D6E-409C-BE32-E72D297353CC}">
                <c16:uniqueId val="{00000002-AD39-4364-A888-2F6162514F0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Goals'!$P$28:$S$28</c:f>
              <c:strCache>
                <c:ptCount val="4"/>
                <c:pt idx="0">
                  <c:v>Increase this feeling</c:v>
                </c:pt>
                <c:pt idx="1">
                  <c:v>Decrease this feeling</c:v>
                </c:pt>
                <c:pt idx="2">
                  <c:v>Maintain this feeling</c:v>
                </c:pt>
                <c:pt idx="3">
                  <c:v>Do nothing about this feeling</c:v>
                </c:pt>
              </c:strCache>
            </c:strRef>
          </c:cat>
          <c:val>
            <c:numRef>
              <c:f>'ER Goals'!$P$29:$S$29</c:f>
              <c:numCache>
                <c:formatCode>General</c:formatCode>
                <c:ptCount val="4"/>
                <c:pt idx="0">
                  <c:v>33</c:v>
                </c:pt>
                <c:pt idx="1">
                  <c:v>15</c:v>
                </c:pt>
                <c:pt idx="2">
                  <c:v>57</c:v>
                </c:pt>
                <c:pt idx="3">
                  <c:v>7</c:v>
                </c:pt>
              </c:numCache>
            </c:numRef>
          </c:val>
          <c:extLst>
            <c:ext xmlns:c16="http://schemas.microsoft.com/office/drawing/2014/chart" uri="{C3380CC4-5D6E-409C-BE32-E72D297353CC}">
              <c16:uniqueId val="{00000000-AD39-4364-A888-2F6162514F08}"/>
            </c:ext>
          </c:extLst>
        </c:ser>
        <c:ser>
          <c:idx val="1"/>
          <c:order val="1"/>
          <c:tx>
            <c:strRef>
              <c:f>'ER Goals'!$O$30</c:f>
              <c:strCache>
                <c:ptCount val="1"/>
                <c:pt idx="0">
                  <c:v>Unpleasant</c:v>
                </c:pt>
              </c:strCache>
            </c:strRef>
          </c:tx>
          <c:spPr>
            <a:solidFill>
              <a:srgbClr val="0070C0">
                <a:alpha val="90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Goals'!$P$28:$S$28</c:f>
              <c:strCache>
                <c:ptCount val="4"/>
                <c:pt idx="0">
                  <c:v>Increase this feeling</c:v>
                </c:pt>
                <c:pt idx="1">
                  <c:v>Decrease this feeling</c:v>
                </c:pt>
                <c:pt idx="2">
                  <c:v>Maintain this feeling</c:v>
                </c:pt>
                <c:pt idx="3">
                  <c:v>Do nothing about this feeling</c:v>
                </c:pt>
              </c:strCache>
            </c:strRef>
          </c:cat>
          <c:val>
            <c:numRef>
              <c:f>'ER Goals'!$P$30:$S$30</c:f>
              <c:numCache>
                <c:formatCode>General</c:formatCode>
                <c:ptCount val="4"/>
                <c:pt idx="0">
                  <c:v>9</c:v>
                </c:pt>
                <c:pt idx="1">
                  <c:v>111</c:v>
                </c:pt>
                <c:pt idx="2">
                  <c:v>4</c:v>
                </c:pt>
                <c:pt idx="3">
                  <c:v>10</c:v>
                </c:pt>
              </c:numCache>
            </c:numRef>
          </c:val>
          <c:extLst>
            <c:ext xmlns:c16="http://schemas.microsoft.com/office/drawing/2014/chart" uri="{C3380CC4-5D6E-409C-BE32-E72D297353CC}">
              <c16:uniqueId val="{00000001-AD39-4364-A888-2F6162514F08}"/>
            </c:ext>
          </c:extLst>
        </c:ser>
        <c:dLbls>
          <c:dLblPos val="ctr"/>
          <c:showLegendKey val="0"/>
          <c:showVal val="1"/>
          <c:showCatName val="0"/>
          <c:showSerName val="0"/>
          <c:showPercent val="0"/>
          <c:showBubbleSize val="0"/>
        </c:dLbls>
        <c:gapWidth val="150"/>
        <c:overlap val="100"/>
        <c:axId val="445576408"/>
        <c:axId val="445577064"/>
      </c:barChart>
      <c:catAx>
        <c:axId val="44557640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577064"/>
        <c:crosses val="autoZero"/>
        <c:auto val="1"/>
        <c:lblAlgn val="ctr"/>
        <c:lblOffset val="100"/>
        <c:noMultiLvlLbl val="0"/>
      </c:catAx>
      <c:valAx>
        <c:axId val="445577064"/>
        <c:scaling>
          <c:orientation val="minMax"/>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5576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'ER Stategies'!$M$48</c:f>
              <c:strCache>
                <c:ptCount val="1"/>
                <c:pt idx="0">
                  <c:v>Pleasant</c:v>
                </c:pt>
              </c:strCache>
            </c:strRef>
          </c:tx>
          <c:spPr>
            <a:solidFill>
              <a:srgbClr val="B917A6">
                <a:alpha val="75000"/>
              </a:srgbClr>
            </a:solidFill>
            <a:ln>
              <a:solidFill>
                <a:schemeClr val="tx1"/>
              </a:solidFill>
            </a:ln>
            <a:effectLst/>
          </c:spPr>
          <c:invertIfNegative val="0"/>
          <c:cat>
            <c:strRef>
              <c:f>'ER Stategies'!$K$49:$K$61</c:f>
              <c:strCache>
                <c:ptCount val="13"/>
                <c:pt idx="0">
                  <c:v>Talking to others in the group</c:v>
                </c:pt>
                <c:pt idx="1">
                  <c:v>Focusing on the task</c:v>
                </c:pt>
                <c:pt idx="2">
                  <c:v>Thinking positively</c:v>
                </c:pt>
                <c:pt idx="3">
                  <c:v>Supporting and encouraging others in the group</c:v>
                </c:pt>
                <c:pt idx="4">
                  <c:v>Creating a good plan</c:v>
                </c:pt>
                <c:pt idx="5">
                  <c:v>Making sure that I don't become complacent</c:v>
                </c:pt>
                <c:pt idx="6">
                  <c:v>Carrying on as I am doing</c:v>
                </c:pt>
                <c:pt idx="7">
                  <c:v>Taking time to relax</c:v>
                </c:pt>
                <c:pt idx="8">
                  <c:v>Talking to my tutor</c:v>
                </c:pt>
                <c:pt idx="9">
                  <c:v>Changing the plan or approach</c:v>
                </c:pt>
                <c:pt idx="10">
                  <c:v>Changing my thoughts or beliefs</c:v>
                </c:pt>
                <c:pt idx="11">
                  <c:v>Talking to family and/or friends</c:v>
                </c:pt>
                <c:pt idx="12">
                  <c:v>Other (Please specify)</c:v>
                </c:pt>
              </c:strCache>
            </c:strRef>
          </c:cat>
          <c:val>
            <c:numRef>
              <c:f>'ER Stategies'!$M$49:$M$61</c:f>
              <c:numCache>
                <c:formatCode>General</c:formatCode>
                <c:ptCount val="13"/>
                <c:pt idx="0">
                  <c:v>70</c:v>
                </c:pt>
                <c:pt idx="1">
                  <c:v>69</c:v>
                </c:pt>
                <c:pt idx="2">
                  <c:v>62</c:v>
                </c:pt>
                <c:pt idx="3">
                  <c:v>59</c:v>
                </c:pt>
                <c:pt idx="4">
                  <c:v>57</c:v>
                </c:pt>
                <c:pt idx="5">
                  <c:v>41</c:v>
                </c:pt>
                <c:pt idx="6">
                  <c:v>37</c:v>
                </c:pt>
                <c:pt idx="7">
                  <c:v>22</c:v>
                </c:pt>
                <c:pt idx="8">
                  <c:v>15</c:v>
                </c:pt>
                <c:pt idx="9">
                  <c:v>4</c:v>
                </c:pt>
                <c:pt idx="10">
                  <c:v>4</c:v>
                </c:pt>
                <c:pt idx="11">
                  <c:v>4</c:v>
                </c:pt>
                <c:pt idx="12">
                  <c:v>3</c:v>
                </c:pt>
              </c:numCache>
            </c:numRef>
          </c:val>
          <c:extLst>
            <c:ext xmlns:c16="http://schemas.microsoft.com/office/drawing/2014/chart" uri="{C3380CC4-5D6E-409C-BE32-E72D297353CC}">
              <c16:uniqueId val="{00000000-AF19-4E5E-B336-E80FD23985C3}"/>
            </c:ext>
          </c:extLst>
        </c:ser>
        <c:ser>
          <c:idx val="1"/>
          <c:order val="1"/>
          <c:tx>
            <c:strRef>
              <c:f>'ER Stategies'!$L$48</c:f>
              <c:strCache>
                <c:ptCount val="1"/>
                <c:pt idx="0">
                  <c:v>Unpleasant</c:v>
                </c:pt>
              </c:strCache>
            </c:strRef>
          </c:tx>
          <c:spPr>
            <a:solidFill>
              <a:srgbClr val="0070C0">
                <a:alpha val="90000"/>
              </a:srgbClr>
            </a:solidFill>
            <a:ln>
              <a:solidFill>
                <a:schemeClr val="tx1"/>
              </a:solidFill>
            </a:ln>
            <a:effectLst/>
          </c:spPr>
          <c:invertIfNegative val="0"/>
          <c:cat>
            <c:strRef>
              <c:f>'ER Stategies'!$K$49:$K$61</c:f>
              <c:strCache>
                <c:ptCount val="13"/>
                <c:pt idx="0">
                  <c:v>Talking to others in the group</c:v>
                </c:pt>
                <c:pt idx="1">
                  <c:v>Focusing on the task</c:v>
                </c:pt>
                <c:pt idx="2">
                  <c:v>Thinking positively</c:v>
                </c:pt>
                <c:pt idx="3">
                  <c:v>Supporting and encouraging others in the group</c:v>
                </c:pt>
                <c:pt idx="4">
                  <c:v>Creating a good plan</c:v>
                </c:pt>
                <c:pt idx="5">
                  <c:v>Making sure that I don't become complacent</c:v>
                </c:pt>
                <c:pt idx="6">
                  <c:v>Carrying on as I am doing</c:v>
                </c:pt>
                <c:pt idx="7">
                  <c:v>Taking time to relax</c:v>
                </c:pt>
                <c:pt idx="8">
                  <c:v>Talking to my tutor</c:v>
                </c:pt>
                <c:pt idx="9">
                  <c:v>Changing the plan or approach</c:v>
                </c:pt>
                <c:pt idx="10">
                  <c:v>Changing my thoughts or beliefs</c:v>
                </c:pt>
                <c:pt idx="11">
                  <c:v>Talking to family and/or friends</c:v>
                </c:pt>
                <c:pt idx="12">
                  <c:v>Other (Please specify)</c:v>
                </c:pt>
              </c:strCache>
            </c:strRef>
          </c:cat>
          <c:val>
            <c:numRef>
              <c:f>'ER Stategies'!$L$49:$L$61</c:f>
              <c:numCache>
                <c:formatCode>General</c:formatCode>
                <c:ptCount val="13"/>
                <c:pt idx="0">
                  <c:v>59</c:v>
                </c:pt>
                <c:pt idx="1">
                  <c:v>45</c:v>
                </c:pt>
                <c:pt idx="2">
                  <c:v>35</c:v>
                </c:pt>
                <c:pt idx="3">
                  <c:v>40</c:v>
                </c:pt>
                <c:pt idx="4">
                  <c:v>38</c:v>
                </c:pt>
                <c:pt idx="5">
                  <c:v>25</c:v>
                </c:pt>
                <c:pt idx="6">
                  <c:v>18</c:v>
                </c:pt>
                <c:pt idx="7">
                  <c:v>13</c:v>
                </c:pt>
                <c:pt idx="8">
                  <c:v>40</c:v>
                </c:pt>
                <c:pt idx="9">
                  <c:v>20</c:v>
                </c:pt>
                <c:pt idx="10">
                  <c:v>9</c:v>
                </c:pt>
                <c:pt idx="11">
                  <c:v>10</c:v>
                </c:pt>
                <c:pt idx="12">
                  <c:v>20</c:v>
                </c:pt>
              </c:numCache>
            </c:numRef>
          </c:val>
          <c:extLst>
            <c:ext xmlns:c16="http://schemas.microsoft.com/office/drawing/2014/chart" uri="{C3380CC4-5D6E-409C-BE32-E72D297353CC}">
              <c16:uniqueId val="{00000001-AF19-4E5E-B336-E80FD23985C3}"/>
            </c:ext>
          </c:extLst>
        </c:ser>
        <c:dLbls>
          <c:showLegendKey val="0"/>
          <c:showVal val="0"/>
          <c:showCatName val="0"/>
          <c:showSerName val="0"/>
          <c:showPercent val="0"/>
          <c:showBubbleSize val="0"/>
        </c:dLbls>
        <c:gapWidth val="150"/>
        <c:overlap val="100"/>
        <c:axId val="446808696"/>
        <c:axId val="446809352"/>
      </c:barChart>
      <c:catAx>
        <c:axId val="44680869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6809352"/>
        <c:crosses val="autoZero"/>
        <c:auto val="1"/>
        <c:lblAlgn val="ctr"/>
        <c:lblOffset val="100"/>
        <c:noMultiLvlLbl val="0"/>
      </c:catAx>
      <c:valAx>
        <c:axId val="446809352"/>
        <c:scaling>
          <c:orientation val="minMax"/>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808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0779682776769E-2"/>
          <c:y val="3.3856565226643966E-2"/>
          <c:w val="0.91307202898910089"/>
          <c:h val="0.61734688231538626"/>
        </c:manualLayout>
      </c:layout>
      <c:barChart>
        <c:barDir val="col"/>
        <c:grouping val="clustered"/>
        <c:varyColors val="0"/>
        <c:ser>
          <c:idx val="0"/>
          <c:order val="0"/>
          <c:tx>
            <c:strRef>
              <c:f>'Group atmosphere &amp; Satisfaction'!$A$34</c:f>
              <c:strCache>
                <c:ptCount val="1"/>
                <c:pt idx="0">
                  <c:v>Very satisfied with how things are going/ how things went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Satisfaction'!$B$33:$D$33</c:f>
              <c:strCache>
                <c:ptCount val="3"/>
                <c:pt idx="0">
                  <c:v>RTSF 2 (start of collaborative activity)</c:v>
                </c:pt>
                <c:pt idx="1">
                  <c:v>RTSF 3 (middle of collaborative activity)</c:v>
                </c:pt>
                <c:pt idx="2">
                  <c:v>RTSF 4 (after collaborative activity)</c:v>
                </c:pt>
              </c:strCache>
            </c:strRef>
          </c:cat>
          <c:val>
            <c:numRef>
              <c:f>'Group atmosphere &amp; Satisfaction'!$B$34:$D$34</c:f>
              <c:numCache>
                <c:formatCode>General</c:formatCode>
                <c:ptCount val="3"/>
                <c:pt idx="0">
                  <c:v>17</c:v>
                </c:pt>
                <c:pt idx="1">
                  <c:v>28</c:v>
                </c:pt>
                <c:pt idx="2">
                  <c:v>38</c:v>
                </c:pt>
              </c:numCache>
            </c:numRef>
          </c:val>
          <c:extLst>
            <c:ext xmlns:c16="http://schemas.microsoft.com/office/drawing/2014/chart" uri="{C3380CC4-5D6E-409C-BE32-E72D297353CC}">
              <c16:uniqueId val="{00000000-0385-45AF-B6A2-F1C5EFCAEFD8}"/>
            </c:ext>
          </c:extLst>
        </c:ser>
        <c:ser>
          <c:idx val="1"/>
          <c:order val="1"/>
          <c:tx>
            <c:strRef>
              <c:f>'Group atmosphere &amp; Satisfaction'!$A$35</c:f>
              <c:strCache>
                <c:ptCount val="1"/>
                <c:pt idx="0">
                  <c:v>Moderately satisfied with how things are going/ how things went</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Satisfaction'!$B$33:$D$33</c:f>
              <c:strCache>
                <c:ptCount val="3"/>
                <c:pt idx="0">
                  <c:v>RTSF 2 (start of collaborative activity)</c:v>
                </c:pt>
                <c:pt idx="1">
                  <c:v>RTSF 3 (middle of collaborative activity)</c:v>
                </c:pt>
                <c:pt idx="2">
                  <c:v>RTSF 4 (after collaborative activity)</c:v>
                </c:pt>
              </c:strCache>
            </c:strRef>
          </c:cat>
          <c:val>
            <c:numRef>
              <c:f>'Group atmosphere &amp; Satisfaction'!$B$35:$D$35</c:f>
              <c:numCache>
                <c:formatCode>General</c:formatCode>
                <c:ptCount val="3"/>
                <c:pt idx="0">
                  <c:v>53</c:v>
                </c:pt>
                <c:pt idx="1">
                  <c:v>60</c:v>
                </c:pt>
                <c:pt idx="2">
                  <c:v>60</c:v>
                </c:pt>
              </c:numCache>
            </c:numRef>
          </c:val>
          <c:extLst>
            <c:ext xmlns:c16="http://schemas.microsoft.com/office/drawing/2014/chart" uri="{C3380CC4-5D6E-409C-BE32-E72D297353CC}">
              <c16:uniqueId val="{00000001-0385-45AF-B6A2-F1C5EFCAEFD8}"/>
            </c:ext>
          </c:extLst>
        </c:ser>
        <c:ser>
          <c:idx val="2"/>
          <c:order val="2"/>
          <c:tx>
            <c:strRef>
              <c:f>'Group atmosphere &amp; Satisfaction'!$A$36</c:f>
              <c:strCache>
                <c:ptCount val="1"/>
                <c:pt idx="0">
                  <c:v>Not very satisfied with how things are going/ how things went</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Satisfaction'!$B$33:$D$33</c:f>
              <c:strCache>
                <c:ptCount val="3"/>
                <c:pt idx="0">
                  <c:v>RTSF 2 (start of collaborative activity)</c:v>
                </c:pt>
                <c:pt idx="1">
                  <c:v>RTSF 3 (middle of collaborative activity)</c:v>
                </c:pt>
                <c:pt idx="2">
                  <c:v>RTSF 4 (after collaborative activity)</c:v>
                </c:pt>
              </c:strCache>
            </c:strRef>
          </c:cat>
          <c:val>
            <c:numRef>
              <c:f>'Group atmosphere &amp; Satisfaction'!$B$36:$D$36</c:f>
              <c:numCache>
                <c:formatCode>General</c:formatCode>
                <c:ptCount val="3"/>
                <c:pt idx="0">
                  <c:v>19</c:v>
                </c:pt>
                <c:pt idx="1">
                  <c:v>39</c:v>
                </c:pt>
                <c:pt idx="2">
                  <c:v>13</c:v>
                </c:pt>
              </c:numCache>
            </c:numRef>
          </c:val>
          <c:extLst>
            <c:ext xmlns:c16="http://schemas.microsoft.com/office/drawing/2014/chart" uri="{C3380CC4-5D6E-409C-BE32-E72D297353CC}">
              <c16:uniqueId val="{00000002-0385-45AF-B6A2-F1C5EFCAEFD8}"/>
            </c:ext>
          </c:extLst>
        </c:ser>
        <c:ser>
          <c:idx val="3"/>
          <c:order val="3"/>
          <c:tx>
            <c:strRef>
              <c:f>'Group atmosphere &amp; Satisfaction'!$A$37</c:f>
              <c:strCache>
                <c:ptCount val="1"/>
                <c:pt idx="0">
                  <c:v> Not at all satisfied with how things are going/ how things went</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Satisfaction'!$B$33:$D$33</c:f>
              <c:strCache>
                <c:ptCount val="3"/>
                <c:pt idx="0">
                  <c:v>RTSF 2 (start of collaborative activity)</c:v>
                </c:pt>
                <c:pt idx="1">
                  <c:v>RTSF 3 (middle of collaborative activity)</c:v>
                </c:pt>
                <c:pt idx="2">
                  <c:v>RTSF 4 (after collaborative activity)</c:v>
                </c:pt>
              </c:strCache>
            </c:strRef>
          </c:cat>
          <c:val>
            <c:numRef>
              <c:f>'Group atmosphere &amp; Satisfaction'!$B$37:$D$37</c:f>
              <c:numCache>
                <c:formatCode>General</c:formatCode>
                <c:ptCount val="3"/>
                <c:pt idx="0">
                  <c:v>17</c:v>
                </c:pt>
                <c:pt idx="1">
                  <c:v>16</c:v>
                </c:pt>
                <c:pt idx="2">
                  <c:v>16</c:v>
                </c:pt>
              </c:numCache>
            </c:numRef>
          </c:val>
          <c:extLst>
            <c:ext xmlns:c16="http://schemas.microsoft.com/office/drawing/2014/chart" uri="{C3380CC4-5D6E-409C-BE32-E72D297353CC}">
              <c16:uniqueId val="{00000003-0385-45AF-B6A2-F1C5EFCAEFD8}"/>
            </c:ext>
          </c:extLst>
        </c:ser>
        <c:dLbls>
          <c:dLblPos val="outEnd"/>
          <c:showLegendKey val="0"/>
          <c:showVal val="1"/>
          <c:showCatName val="0"/>
          <c:showSerName val="0"/>
          <c:showPercent val="0"/>
          <c:showBubbleSize val="0"/>
        </c:dLbls>
        <c:gapWidth val="219"/>
        <c:overlap val="-27"/>
        <c:axId val="562540736"/>
        <c:axId val="562541392"/>
      </c:barChart>
      <c:catAx>
        <c:axId val="56254073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541392"/>
        <c:crosses val="autoZero"/>
        <c:auto val="1"/>
        <c:lblAlgn val="ctr"/>
        <c:lblOffset val="100"/>
        <c:noMultiLvlLbl val="0"/>
      </c:catAx>
      <c:valAx>
        <c:axId val="562541392"/>
        <c:scaling>
          <c:orientation val="minMax"/>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2540736"/>
        <c:crosses val="autoZero"/>
        <c:crossBetween val="between"/>
      </c:valAx>
      <c:spPr>
        <a:noFill/>
        <a:ln>
          <a:noFill/>
        </a:ln>
        <a:effectLst/>
      </c:spPr>
    </c:plotArea>
    <c:legend>
      <c:legendPos val="b"/>
      <c:layout>
        <c:manualLayout>
          <c:xMode val="edge"/>
          <c:yMode val="edge"/>
          <c:x val="0.11076121185796503"/>
          <c:y val="0.79327296949264381"/>
          <c:w val="0.78886912591062452"/>
          <c:h val="0.183478527564975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'Group atmosphere &amp; Satisfaction'!$B$9</c:f>
              <c:strCache>
                <c:ptCount val="1"/>
                <c:pt idx="0">
                  <c:v>Positive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Satisfaction'!$C$8:$E$8</c:f>
              <c:strCache>
                <c:ptCount val="3"/>
                <c:pt idx="0">
                  <c:v>RTSF 2 (start of collaborative activity)</c:v>
                </c:pt>
                <c:pt idx="1">
                  <c:v>RTSF 3 (middle of collaborative activity)</c:v>
                </c:pt>
                <c:pt idx="2">
                  <c:v>RTSF 4 (after collaborative activity)</c:v>
                </c:pt>
              </c:strCache>
            </c:strRef>
          </c:cat>
          <c:val>
            <c:numRef>
              <c:f>'Group atmosphere &amp; Satisfaction'!$C$9:$E$9</c:f>
              <c:numCache>
                <c:formatCode>General</c:formatCode>
                <c:ptCount val="3"/>
                <c:pt idx="0">
                  <c:v>61</c:v>
                </c:pt>
                <c:pt idx="1">
                  <c:v>81</c:v>
                </c:pt>
                <c:pt idx="2">
                  <c:v>84</c:v>
                </c:pt>
              </c:numCache>
            </c:numRef>
          </c:val>
          <c:extLst>
            <c:ext xmlns:c16="http://schemas.microsoft.com/office/drawing/2014/chart" uri="{C3380CC4-5D6E-409C-BE32-E72D297353CC}">
              <c16:uniqueId val="{00000000-40FD-4617-871B-886B0344B667}"/>
            </c:ext>
          </c:extLst>
        </c:ser>
        <c:ser>
          <c:idx val="1"/>
          <c:order val="1"/>
          <c:tx>
            <c:strRef>
              <c:f>'Group atmosphere &amp; Satisfaction'!$B$10</c:f>
              <c:strCache>
                <c:ptCount val="1"/>
                <c:pt idx="0">
                  <c:v>Negative </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Satisfaction'!$C$8:$E$8</c:f>
              <c:strCache>
                <c:ptCount val="3"/>
                <c:pt idx="0">
                  <c:v>RTSF 2 (start of collaborative activity)</c:v>
                </c:pt>
                <c:pt idx="1">
                  <c:v>RTSF 3 (middle of collaborative activity)</c:v>
                </c:pt>
                <c:pt idx="2">
                  <c:v>RTSF 4 (after collaborative activity)</c:v>
                </c:pt>
              </c:strCache>
            </c:strRef>
          </c:cat>
          <c:val>
            <c:numRef>
              <c:f>'Group atmosphere &amp; Satisfaction'!$C$10:$E$10</c:f>
              <c:numCache>
                <c:formatCode>General</c:formatCode>
                <c:ptCount val="3"/>
                <c:pt idx="0">
                  <c:v>8</c:v>
                </c:pt>
                <c:pt idx="1">
                  <c:v>7</c:v>
                </c:pt>
                <c:pt idx="2">
                  <c:v>12</c:v>
                </c:pt>
              </c:numCache>
            </c:numRef>
          </c:val>
          <c:extLst>
            <c:ext xmlns:c16="http://schemas.microsoft.com/office/drawing/2014/chart" uri="{C3380CC4-5D6E-409C-BE32-E72D297353CC}">
              <c16:uniqueId val="{00000001-40FD-4617-871B-886B0344B667}"/>
            </c:ext>
          </c:extLst>
        </c:ser>
        <c:ser>
          <c:idx val="2"/>
          <c:order val="2"/>
          <c:tx>
            <c:strRef>
              <c:f>'Group atmosphere &amp; Satisfaction'!$B$11</c:f>
              <c:strCache>
                <c:ptCount val="1"/>
                <c:pt idx="0">
                  <c:v>Neutral</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 atmosphere &amp; Satisfaction'!$C$8:$E$8</c:f>
              <c:strCache>
                <c:ptCount val="3"/>
                <c:pt idx="0">
                  <c:v>RTSF 2 (start of collaborative activity)</c:v>
                </c:pt>
                <c:pt idx="1">
                  <c:v>RTSF 3 (middle of collaborative activity)</c:v>
                </c:pt>
                <c:pt idx="2">
                  <c:v>RTSF 4 (after collaborative activity)</c:v>
                </c:pt>
              </c:strCache>
            </c:strRef>
          </c:cat>
          <c:val>
            <c:numRef>
              <c:f>'Group atmosphere &amp; Satisfaction'!$C$11:$E$11</c:f>
              <c:numCache>
                <c:formatCode>General</c:formatCode>
                <c:ptCount val="3"/>
                <c:pt idx="0">
                  <c:v>37</c:v>
                </c:pt>
                <c:pt idx="1">
                  <c:v>55</c:v>
                </c:pt>
                <c:pt idx="2">
                  <c:v>31</c:v>
                </c:pt>
              </c:numCache>
            </c:numRef>
          </c:val>
          <c:extLst>
            <c:ext xmlns:c16="http://schemas.microsoft.com/office/drawing/2014/chart" uri="{C3380CC4-5D6E-409C-BE32-E72D297353CC}">
              <c16:uniqueId val="{00000002-40FD-4617-871B-886B0344B667}"/>
            </c:ext>
          </c:extLst>
        </c:ser>
        <c:dLbls>
          <c:dLblPos val="outEnd"/>
          <c:showLegendKey val="0"/>
          <c:showVal val="1"/>
          <c:showCatName val="0"/>
          <c:showSerName val="0"/>
          <c:showPercent val="0"/>
          <c:showBubbleSize val="0"/>
        </c:dLbls>
        <c:gapWidth val="219"/>
        <c:overlap val="-27"/>
        <c:axId val="562546640"/>
        <c:axId val="562550248"/>
      </c:barChart>
      <c:catAx>
        <c:axId val="5625466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550248"/>
        <c:crosses val="autoZero"/>
        <c:auto val="1"/>
        <c:lblAlgn val="ctr"/>
        <c:lblOffset val="100"/>
        <c:noMultiLvlLbl val="0"/>
      </c:catAx>
      <c:valAx>
        <c:axId val="562550248"/>
        <c:scaling>
          <c:orientation val="minMax"/>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2546640"/>
        <c:crosses val="autoZero"/>
        <c:crossBetween val="between"/>
      </c:valAx>
      <c:spPr>
        <a:noFill/>
        <a:ln>
          <a:noFill/>
        </a:ln>
        <a:effectLst/>
      </c:spPr>
    </c:plotArea>
    <c:legend>
      <c:legendPos val="b"/>
      <c:layout>
        <c:manualLayout>
          <c:xMode val="edge"/>
          <c:yMode val="edge"/>
          <c:x val="0.24216632539217914"/>
          <c:y val="0.91522867239709205"/>
          <c:w val="0.5248603157339452"/>
          <c:h val="8.47713276029079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questions'!$A$31:$A$36</c:f>
              <c:strCache>
                <c:ptCount val="6"/>
                <c:pt idx="0">
                  <c:v>I did not complete the second and third short surveys</c:v>
                </c:pt>
                <c:pt idx="1">
                  <c:v>No, definitely not</c:v>
                </c:pt>
                <c:pt idx="2">
                  <c:v>No, not really</c:v>
                </c:pt>
                <c:pt idx="3">
                  <c:v>Not sure</c:v>
                </c:pt>
                <c:pt idx="4">
                  <c:v>Yes, somewhat</c:v>
                </c:pt>
                <c:pt idx="5">
                  <c:v>Yes, definitely</c:v>
                </c:pt>
              </c:strCache>
            </c:strRef>
          </c:cat>
          <c:val>
            <c:numRef>
              <c:f>'Final questions'!$B$31:$B$36</c:f>
              <c:numCache>
                <c:formatCode>General</c:formatCode>
                <c:ptCount val="6"/>
                <c:pt idx="0">
                  <c:v>7</c:v>
                </c:pt>
                <c:pt idx="1">
                  <c:v>6</c:v>
                </c:pt>
                <c:pt idx="2">
                  <c:v>25</c:v>
                </c:pt>
                <c:pt idx="3">
                  <c:v>19</c:v>
                </c:pt>
                <c:pt idx="4">
                  <c:v>54</c:v>
                </c:pt>
                <c:pt idx="5">
                  <c:v>16</c:v>
                </c:pt>
              </c:numCache>
            </c:numRef>
          </c:val>
          <c:extLst>
            <c:ext xmlns:c16="http://schemas.microsoft.com/office/drawing/2014/chart" uri="{C3380CC4-5D6E-409C-BE32-E72D297353CC}">
              <c16:uniqueId val="{00000000-59EF-44F3-BD42-D1E163882071}"/>
            </c:ext>
          </c:extLst>
        </c:ser>
        <c:dLbls>
          <c:showLegendKey val="0"/>
          <c:showVal val="0"/>
          <c:showCatName val="0"/>
          <c:showSerName val="0"/>
          <c:showPercent val="0"/>
          <c:showBubbleSize val="0"/>
        </c:dLbls>
        <c:gapWidth val="182"/>
        <c:axId val="602959896"/>
        <c:axId val="602955304"/>
      </c:barChart>
      <c:catAx>
        <c:axId val="602959896"/>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2955304"/>
        <c:crosses val="autoZero"/>
        <c:auto val="1"/>
        <c:lblAlgn val="ctr"/>
        <c:lblOffset val="100"/>
        <c:noMultiLvlLbl val="0"/>
      </c:catAx>
      <c:valAx>
        <c:axId val="602955304"/>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2959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questions'!$A$47:$A$52</c:f>
              <c:strCache>
                <c:ptCount val="6"/>
                <c:pt idx="0">
                  <c:v>I did not complete the second and third short surveys</c:v>
                </c:pt>
                <c:pt idx="1">
                  <c:v>No, definitely not</c:v>
                </c:pt>
                <c:pt idx="2">
                  <c:v>No, not really</c:v>
                </c:pt>
                <c:pt idx="3">
                  <c:v>Not sure</c:v>
                </c:pt>
                <c:pt idx="4">
                  <c:v>Yes, somewhat</c:v>
                </c:pt>
                <c:pt idx="5">
                  <c:v>Yes, definitely</c:v>
                </c:pt>
              </c:strCache>
            </c:strRef>
          </c:cat>
          <c:val>
            <c:numRef>
              <c:f>'Final questions'!$B$47:$B$52</c:f>
              <c:numCache>
                <c:formatCode>General</c:formatCode>
                <c:ptCount val="6"/>
                <c:pt idx="0">
                  <c:v>9</c:v>
                </c:pt>
                <c:pt idx="1">
                  <c:v>9</c:v>
                </c:pt>
                <c:pt idx="2">
                  <c:v>34</c:v>
                </c:pt>
                <c:pt idx="3">
                  <c:v>20</c:v>
                </c:pt>
                <c:pt idx="4">
                  <c:v>45</c:v>
                </c:pt>
                <c:pt idx="5">
                  <c:v>9</c:v>
                </c:pt>
              </c:numCache>
            </c:numRef>
          </c:val>
          <c:extLst>
            <c:ext xmlns:c16="http://schemas.microsoft.com/office/drawing/2014/chart" uri="{C3380CC4-5D6E-409C-BE32-E72D297353CC}">
              <c16:uniqueId val="{00000000-F033-4374-A8AC-3DB7407D94AA}"/>
            </c:ext>
          </c:extLst>
        </c:ser>
        <c:dLbls>
          <c:showLegendKey val="0"/>
          <c:showVal val="0"/>
          <c:showCatName val="0"/>
          <c:showSerName val="0"/>
          <c:showPercent val="0"/>
          <c:showBubbleSize val="0"/>
        </c:dLbls>
        <c:gapWidth val="182"/>
        <c:axId val="562549920"/>
        <c:axId val="562546312"/>
      </c:barChart>
      <c:catAx>
        <c:axId val="562549920"/>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546312"/>
        <c:crosses val="autoZero"/>
        <c:auto val="1"/>
        <c:lblAlgn val="ctr"/>
        <c:lblOffset val="100"/>
        <c:noMultiLvlLbl val="0"/>
      </c:catAx>
      <c:valAx>
        <c:axId val="562546312"/>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6254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920AF-575A-4078-AAB9-2648CBD74E6A}" type="datetimeFigureOut">
              <a:rPr lang="en-GB" smtClean="0"/>
              <a:t>24/04/2020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5B5B9-1B0F-4A83-BFAD-BB7A3A52F801}" type="slidenum">
              <a:rPr lang="en-GB" smtClean="0"/>
              <a:t>‹#›</a:t>
            </a:fld>
            <a:endParaRPr lang="en-GB"/>
          </a:p>
        </p:txBody>
      </p:sp>
    </p:spTree>
    <p:extLst>
      <p:ext uri="{BB962C8B-B14F-4D97-AF65-F5344CB8AC3E}">
        <p14:creationId xmlns:p14="http://schemas.microsoft.com/office/powerpoint/2010/main" val="156812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FA44090-02AE-4CAD-A771-8F784E47E0C5}" type="slidenum">
              <a:rPr lang="en-GB" smtClean="0"/>
              <a:t>1</a:t>
            </a:fld>
            <a:endParaRPr lang="en-GB"/>
          </a:p>
        </p:txBody>
      </p:sp>
    </p:spTree>
    <p:extLst>
      <p:ext uri="{BB962C8B-B14F-4D97-AF65-F5344CB8AC3E}">
        <p14:creationId xmlns:p14="http://schemas.microsoft.com/office/powerpoint/2010/main" val="312315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10</a:t>
            </a:fld>
            <a:endParaRPr lang="en-GB"/>
          </a:p>
        </p:txBody>
      </p:sp>
    </p:spTree>
    <p:extLst>
      <p:ext uri="{BB962C8B-B14F-4D97-AF65-F5344CB8AC3E}">
        <p14:creationId xmlns:p14="http://schemas.microsoft.com/office/powerpoint/2010/main" val="290465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11</a:t>
            </a:fld>
            <a:endParaRPr lang="en-GB"/>
          </a:p>
        </p:txBody>
      </p:sp>
    </p:spTree>
    <p:extLst>
      <p:ext uri="{BB962C8B-B14F-4D97-AF65-F5344CB8AC3E}">
        <p14:creationId xmlns:p14="http://schemas.microsoft.com/office/powerpoint/2010/main" val="150778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12</a:t>
            </a:fld>
            <a:endParaRPr lang="en-GB"/>
          </a:p>
        </p:txBody>
      </p:sp>
    </p:spTree>
    <p:extLst>
      <p:ext uri="{BB962C8B-B14F-4D97-AF65-F5344CB8AC3E}">
        <p14:creationId xmlns:p14="http://schemas.microsoft.com/office/powerpoint/2010/main" val="368379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C5B5B9-1B0F-4A83-BFAD-BB7A3A52F801}" type="slidenum">
              <a:rPr lang="en-GB" smtClean="0"/>
              <a:t>13</a:t>
            </a:fld>
            <a:endParaRPr lang="en-GB"/>
          </a:p>
        </p:txBody>
      </p:sp>
    </p:spTree>
    <p:extLst>
      <p:ext uri="{BB962C8B-B14F-4D97-AF65-F5344CB8AC3E}">
        <p14:creationId xmlns:p14="http://schemas.microsoft.com/office/powerpoint/2010/main" val="156791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C5B5B9-1B0F-4A83-BFAD-BB7A3A52F801}" type="slidenum">
              <a:rPr lang="en-GB" smtClean="0"/>
              <a:t>14</a:t>
            </a:fld>
            <a:endParaRPr lang="en-GB"/>
          </a:p>
        </p:txBody>
      </p:sp>
    </p:spTree>
    <p:extLst>
      <p:ext uri="{BB962C8B-B14F-4D97-AF65-F5344CB8AC3E}">
        <p14:creationId xmlns:p14="http://schemas.microsoft.com/office/powerpoint/2010/main" val="199525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15</a:t>
            </a:fld>
            <a:endParaRPr lang="en-GB"/>
          </a:p>
        </p:txBody>
      </p:sp>
    </p:spTree>
    <p:extLst>
      <p:ext uri="{BB962C8B-B14F-4D97-AF65-F5344CB8AC3E}">
        <p14:creationId xmlns:p14="http://schemas.microsoft.com/office/powerpoint/2010/main" val="116280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2</a:t>
            </a:fld>
            <a:endParaRPr lang="en-GB"/>
          </a:p>
        </p:txBody>
      </p:sp>
    </p:spTree>
    <p:extLst>
      <p:ext uri="{BB962C8B-B14F-4D97-AF65-F5344CB8AC3E}">
        <p14:creationId xmlns:p14="http://schemas.microsoft.com/office/powerpoint/2010/main" val="225708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rgbClr val="990099"/>
              </a:solidFill>
              <a:latin typeface="+mn-lt"/>
              <a:ea typeface="+mn-ea"/>
              <a:cs typeface="+mn-cs"/>
            </a:endParaRPr>
          </a:p>
        </p:txBody>
      </p:sp>
      <p:sp>
        <p:nvSpPr>
          <p:cNvPr id="4" name="Slide Number Placeholder 3"/>
          <p:cNvSpPr>
            <a:spLocks noGrp="1"/>
          </p:cNvSpPr>
          <p:nvPr>
            <p:ph type="sldNum" sz="quarter" idx="10"/>
          </p:nvPr>
        </p:nvSpPr>
        <p:spPr/>
        <p:txBody>
          <a:bodyPr/>
          <a:lstStyle/>
          <a:p>
            <a:fld id="{DFA44090-02AE-4CAD-A771-8F784E47E0C5}" type="slidenum">
              <a:rPr lang="en-GB" smtClean="0"/>
              <a:t>3</a:t>
            </a:fld>
            <a:endParaRPr lang="en-GB"/>
          </a:p>
        </p:txBody>
      </p:sp>
    </p:spTree>
    <p:extLst>
      <p:ext uri="{BB962C8B-B14F-4D97-AF65-F5344CB8AC3E}">
        <p14:creationId xmlns:p14="http://schemas.microsoft.com/office/powerpoint/2010/main" val="197979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4</a:t>
            </a:fld>
            <a:endParaRPr lang="en-GB"/>
          </a:p>
        </p:txBody>
      </p:sp>
    </p:spTree>
    <p:extLst>
      <p:ext uri="{BB962C8B-B14F-4D97-AF65-F5344CB8AC3E}">
        <p14:creationId xmlns:p14="http://schemas.microsoft.com/office/powerpoint/2010/main" val="423367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5</a:t>
            </a:fld>
            <a:endParaRPr lang="en-GB"/>
          </a:p>
        </p:txBody>
      </p:sp>
    </p:spTree>
    <p:extLst>
      <p:ext uri="{BB962C8B-B14F-4D97-AF65-F5344CB8AC3E}">
        <p14:creationId xmlns:p14="http://schemas.microsoft.com/office/powerpoint/2010/main" val="26745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6</a:t>
            </a:fld>
            <a:endParaRPr lang="en-GB"/>
          </a:p>
        </p:txBody>
      </p:sp>
    </p:spTree>
    <p:extLst>
      <p:ext uri="{BB962C8B-B14F-4D97-AF65-F5344CB8AC3E}">
        <p14:creationId xmlns:p14="http://schemas.microsoft.com/office/powerpoint/2010/main" val="30751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7</a:t>
            </a:fld>
            <a:endParaRPr lang="en-GB"/>
          </a:p>
        </p:txBody>
      </p:sp>
    </p:spTree>
    <p:extLst>
      <p:ext uri="{BB962C8B-B14F-4D97-AF65-F5344CB8AC3E}">
        <p14:creationId xmlns:p14="http://schemas.microsoft.com/office/powerpoint/2010/main" val="266344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explain why some pleasant emotions might be evaluated as ‘Bad’ and some pleasant emotions perceived as ‘Good’ – provide examples</a:t>
            </a:r>
          </a:p>
        </p:txBody>
      </p:sp>
      <p:sp>
        <p:nvSpPr>
          <p:cNvPr id="4" name="Slide Number Placeholder 3"/>
          <p:cNvSpPr>
            <a:spLocks noGrp="1"/>
          </p:cNvSpPr>
          <p:nvPr>
            <p:ph type="sldNum" sz="quarter" idx="10"/>
          </p:nvPr>
        </p:nvSpPr>
        <p:spPr/>
        <p:txBody>
          <a:bodyPr/>
          <a:lstStyle/>
          <a:p>
            <a:fld id="{DFA44090-02AE-4CAD-A771-8F784E47E0C5}" type="slidenum">
              <a:rPr lang="en-GB" smtClean="0"/>
              <a:t>8</a:t>
            </a:fld>
            <a:endParaRPr lang="en-GB"/>
          </a:p>
        </p:txBody>
      </p:sp>
    </p:spTree>
    <p:extLst>
      <p:ext uri="{BB962C8B-B14F-4D97-AF65-F5344CB8AC3E}">
        <p14:creationId xmlns:p14="http://schemas.microsoft.com/office/powerpoint/2010/main" val="69991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Need to explain why some pleasant emotions might be evaluated as ‘Bad’ and some pleasant emotions perceived as ‘Good’ – provide examples </a:t>
            </a:r>
          </a:p>
          <a:p>
            <a:endParaRPr lang="en-GB" dirty="0"/>
          </a:p>
        </p:txBody>
      </p:sp>
      <p:sp>
        <p:nvSpPr>
          <p:cNvPr id="4" name="Slide Number Placeholder 3"/>
          <p:cNvSpPr>
            <a:spLocks noGrp="1"/>
          </p:cNvSpPr>
          <p:nvPr>
            <p:ph type="sldNum" sz="quarter" idx="10"/>
          </p:nvPr>
        </p:nvSpPr>
        <p:spPr/>
        <p:txBody>
          <a:bodyPr/>
          <a:lstStyle/>
          <a:p>
            <a:fld id="{DFA44090-02AE-4CAD-A771-8F784E47E0C5}" type="slidenum">
              <a:rPr lang="en-GB" smtClean="0"/>
              <a:t>9</a:t>
            </a:fld>
            <a:endParaRPr lang="en-GB"/>
          </a:p>
        </p:txBody>
      </p:sp>
    </p:spTree>
    <p:extLst>
      <p:ext uri="{BB962C8B-B14F-4D97-AF65-F5344CB8AC3E}">
        <p14:creationId xmlns:p14="http://schemas.microsoft.com/office/powerpoint/2010/main" val="106975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451F10-4CEC-43C4-BD0E-B9FE8C8890D7}"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62551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451F10-4CEC-43C4-BD0E-B9FE8C8890D7}"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20875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451F10-4CEC-43C4-BD0E-B9FE8C8890D7}"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309481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451F10-4CEC-43C4-BD0E-B9FE8C8890D7}"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203798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51F10-4CEC-43C4-BD0E-B9FE8C8890D7}"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151499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451F10-4CEC-43C4-BD0E-B9FE8C8890D7}"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27977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451F10-4CEC-43C4-BD0E-B9FE8C8890D7}"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146121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451F10-4CEC-43C4-BD0E-B9FE8C8890D7}"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197087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51F10-4CEC-43C4-BD0E-B9FE8C8890D7}"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309939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51F10-4CEC-43C4-BD0E-B9FE8C8890D7}"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102627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51F10-4CEC-43C4-BD0E-B9FE8C8890D7}"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67B86-9131-4247-844A-8DE1DF63B606}" type="slidenum">
              <a:rPr lang="en-GB" smtClean="0"/>
              <a:t>‹#›</a:t>
            </a:fld>
            <a:endParaRPr lang="en-GB"/>
          </a:p>
        </p:txBody>
      </p:sp>
    </p:spTree>
    <p:extLst>
      <p:ext uri="{BB962C8B-B14F-4D97-AF65-F5344CB8AC3E}">
        <p14:creationId xmlns:p14="http://schemas.microsoft.com/office/powerpoint/2010/main" val="96277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51F10-4CEC-43C4-BD0E-B9FE8C8890D7}"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67B86-9131-4247-844A-8DE1DF63B606}" type="slidenum">
              <a:rPr lang="en-GB" smtClean="0"/>
              <a:t>‹#›</a:t>
            </a:fld>
            <a:endParaRPr lang="en-GB"/>
          </a:p>
        </p:txBody>
      </p:sp>
    </p:spTree>
    <p:extLst>
      <p:ext uri="{BB962C8B-B14F-4D97-AF65-F5344CB8AC3E}">
        <p14:creationId xmlns:p14="http://schemas.microsoft.com/office/powerpoint/2010/main" val="178767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chart" Target="../charts/chart5.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37.png"/><Relationship Id="rId10" Type="http://schemas.openxmlformats.org/officeDocument/2006/relationships/chart" Target="../charts/chart10.xml"/><Relationship Id="rId4" Type="http://schemas.openxmlformats.org/officeDocument/2006/relationships/image" Target="../media/image36.png"/><Relationship Id="rId9"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chart" Target="../charts/chart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chart" Target="../charts/chart3.xm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4.xml"/><Relationship Id="rId4" Type="http://schemas.openxmlformats.org/officeDocument/2006/relationships/image" Target="../media/image3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125" y="2020560"/>
            <a:ext cx="6558624" cy="2823327"/>
          </a:xfrm>
        </p:spPr>
        <p:txBody>
          <a:bodyPr>
            <a:normAutofit fontScale="90000"/>
          </a:bodyPr>
          <a:lstStyle/>
          <a:p>
            <a:r>
              <a:rPr lang="en-GB" sz="4800" dirty="0">
                <a:solidFill>
                  <a:srgbClr val="990099"/>
                </a:solidFill>
              </a:rPr>
              <a:t>Using Real Time Student Feedback (RTSF) as an Emotion Awareness and Regulation Tool in an Assessed, Online, Collaborative Project</a:t>
            </a:r>
          </a:p>
        </p:txBody>
      </p:sp>
      <p:sp>
        <p:nvSpPr>
          <p:cNvPr id="3" name="Subtitle 2"/>
          <p:cNvSpPr>
            <a:spLocks noGrp="1"/>
          </p:cNvSpPr>
          <p:nvPr>
            <p:ph type="subTitle" idx="1"/>
          </p:nvPr>
        </p:nvSpPr>
        <p:spPr>
          <a:xfrm>
            <a:off x="749264" y="5303063"/>
            <a:ext cx="6860345" cy="939485"/>
          </a:xfrm>
        </p:spPr>
        <p:txBody>
          <a:bodyPr/>
          <a:lstStyle/>
          <a:p>
            <a:r>
              <a:rPr lang="en-GB" dirty="0">
                <a:solidFill>
                  <a:srgbClr val="0070C0"/>
                </a:solidFill>
                <a:latin typeface="+mj-lt"/>
              </a:rPr>
              <a:t>By Jake Hilliard, Patrick Wong, Karen Kear,               Helen </a:t>
            </a:r>
            <a:r>
              <a:rPr lang="en-GB" dirty="0" err="1">
                <a:solidFill>
                  <a:srgbClr val="0070C0"/>
                </a:solidFill>
                <a:latin typeface="+mj-lt"/>
              </a:rPr>
              <a:t>Donelan</a:t>
            </a:r>
            <a:r>
              <a:rPr lang="en-GB" dirty="0">
                <a:solidFill>
                  <a:srgbClr val="0070C0"/>
                </a:solidFill>
                <a:latin typeface="+mj-lt"/>
              </a:rPr>
              <a:t>, and Caroline Heaney</a:t>
            </a:r>
          </a:p>
        </p:txBody>
      </p:sp>
      <p:grpSp>
        <p:nvGrpSpPr>
          <p:cNvPr id="61" name="Group 60"/>
          <p:cNvGrpSpPr/>
          <p:nvPr/>
        </p:nvGrpSpPr>
        <p:grpSpPr>
          <a:xfrm>
            <a:off x="7648554" y="367179"/>
            <a:ext cx="3742377" cy="3985495"/>
            <a:chOff x="7680589" y="994468"/>
            <a:chExt cx="4241009" cy="4309052"/>
          </a:xfrm>
        </p:grpSpPr>
        <p:grpSp>
          <p:nvGrpSpPr>
            <p:cNvPr id="60" name="Group 59"/>
            <p:cNvGrpSpPr/>
            <p:nvPr/>
          </p:nvGrpSpPr>
          <p:grpSpPr>
            <a:xfrm>
              <a:off x="8100011" y="994468"/>
              <a:ext cx="3688715" cy="4309052"/>
              <a:chOff x="7550569" y="713115"/>
              <a:chExt cx="4250465" cy="5159914"/>
            </a:xfrm>
          </p:grpSpPr>
          <p:grpSp>
            <p:nvGrpSpPr>
              <p:cNvPr id="19" name="Group 18"/>
              <p:cNvGrpSpPr/>
              <p:nvPr/>
            </p:nvGrpSpPr>
            <p:grpSpPr>
              <a:xfrm>
                <a:off x="9053535" y="713115"/>
                <a:ext cx="1311656" cy="1290266"/>
                <a:chOff x="9205599" y="1355848"/>
                <a:chExt cx="1311656" cy="1290266"/>
              </a:xfrm>
            </p:grpSpPr>
            <p:sp>
              <p:nvSpPr>
                <p:cNvPr id="18" name="Oval 17"/>
                <p:cNvSpPr/>
                <p:nvPr/>
              </p:nvSpPr>
              <p:spPr>
                <a:xfrm>
                  <a:off x="9205599" y="1355848"/>
                  <a:ext cx="1311656" cy="1290266"/>
                </a:xfrm>
                <a:prstGeom prst="ellipse">
                  <a:avLst/>
                </a:prstGeom>
                <a:solidFill>
                  <a:schemeClr val="bg1"/>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29749" y="1393625"/>
                  <a:ext cx="1056069" cy="1182149"/>
                </a:xfrm>
                <a:prstGeom prst="ellipse">
                  <a:avLst/>
                </a:prstGeom>
              </p:spPr>
            </p:pic>
          </p:grpSp>
          <p:grpSp>
            <p:nvGrpSpPr>
              <p:cNvPr id="24" name="Group 23"/>
              <p:cNvGrpSpPr/>
              <p:nvPr/>
            </p:nvGrpSpPr>
            <p:grpSpPr>
              <a:xfrm>
                <a:off x="10489378" y="1848253"/>
                <a:ext cx="1311656" cy="1290266"/>
                <a:chOff x="10375882" y="2000981"/>
                <a:chExt cx="1311656" cy="1290266"/>
              </a:xfrm>
            </p:grpSpPr>
            <p:sp>
              <p:nvSpPr>
                <p:cNvPr id="22" name="Oval 21"/>
                <p:cNvSpPr/>
                <p:nvPr/>
              </p:nvSpPr>
              <p:spPr>
                <a:xfrm>
                  <a:off x="10375882" y="2000981"/>
                  <a:ext cx="1311656" cy="1290266"/>
                </a:xfrm>
                <a:prstGeom prst="ellipse">
                  <a:avLst/>
                </a:prstGeom>
                <a:solidFill>
                  <a:schemeClr val="bg1"/>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510906" y="2099344"/>
                  <a:ext cx="1069743" cy="1093540"/>
                </a:xfrm>
                <a:prstGeom prst="ellipse">
                  <a:avLst/>
                </a:prstGeom>
              </p:spPr>
            </p:pic>
          </p:grpSp>
          <p:grpSp>
            <p:nvGrpSpPr>
              <p:cNvPr id="17" name="Group 16"/>
              <p:cNvGrpSpPr/>
              <p:nvPr/>
            </p:nvGrpSpPr>
            <p:grpSpPr>
              <a:xfrm>
                <a:off x="7550569" y="1825727"/>
                <a:ext cx="1311656" cy="1290266"/>
                <a:chOff x="7844423" y="2087568"/>
                <a:chExt cx="1311656" cy="1290266"/>
              </a:xfrm>
            </p:grpSpPr>
            <p:sp>
              <p:nvSpPr>
                <p:cNvPr id="16" name="Oval 15"/>
                <p:cNvSpPr/>
                <p:nvPr/>
              </p:nvSpPr>
              <p:spPr>
                <a:xfrm>
                  <a:off x="7844423" y="2087568"/>
                  <a:ext cx="1311656" cy="1290266"/>
                </a:xfrm>
                <a:prstGeom prst="ellipse">
                  <a:avLst/>
                </a:prstGeom>
                <a:solidFill>
                  <a:schemeClr val="bg1"/>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50407" y="2176529"/>
                  <a:ext cx="1120770" cy="1091543"/>
                </a:xfrm>
                <a:prstGeom prst="ellipse">
                  <a:avLst/>
                </a:prstGeom>
              </p:spPr>
            </p:pic>
          </p:grpSp>
          <p:grpSp>
            <p:nvGrpSpPr>
              <p:cNvPr id="25" name="Group 24"/>
              <p:cNvGrpSpPr/>
              <p:nvPr/>
            </p:nvGrpSpPr>
            <p:grpSpPr>
              <a:xfrm>
                <a:off x="7669704" y="3448235"/>
                <a:ext cx="1311656" cy="1290266"/>
                <a:chOff x="7947846" y="3625758"/>
                <a:chExt cx="1311656" cy="1290266"/>
              </a:xfrm>
            </p:grpSpPr>
            <p:sp>
              <p:nvSpPr>
                <p:cNvPr id="23" name="Oval 22"/>
                <p:cNvSpPr/>
                <p:nvPr/>
              </p:nvSpPr>
              <p:spPr>
                <a:xfrm>
                  <a:off x="7947846" y="3625758"/>
                  <a:ext cx="1311656" cy="1290266"/>
                </a:xfrm>
                <a:prstGeom prst="ellipse">
                  <a:avLst/>
                </a:prstGeom>
                <a:solidFill>
                  <a:schemeClr val="bg1"/>
                </a:solidFill>
                <a:ln w="254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24321" y="3659449"/>
                  <a:ext cx="1179409" cy="1154583"/>
                </a:xfrm>
                <a:prstGeom prst="ellipse">
                  <a:avLst/>
                </a:prstGeom>
              </p:spPr>
            </p:pic>
          </p:grpSp>
          <p:grpSp>
            <p:nvGrpSpPr>
              <p:cNvPr id="27" name="Group 26"/>
              <p:cNvGrpSpPr/>
              <p:nvPr/>
            </p:nvGrpSpPr>
            <p:grpSpPr>
              <a:xfrm>
                <a:off x="10382489" y="3504524"/>
                <a:ext cx="1311656" cy="1290266"/>
                <a:chOff x="10653182" y="3580071"/>
                <a:chExt cx="1311656" cy="1290266"/>
              </a:xfrm>
            </p:grpSpPr>
            <p:sp>
              <p:nvSpPr>
                <p:cNvPr id="20" name="Oval 19"/>
                <p:cNvSpPr/>
                <p:nvPr/>
              </p:nvSpPr>
              <p:spPr>
                <a:xfrm>
                  <a:off x="10653182" y="3580071"/>
                  <a:ext cx="1311656" cy="1290266"/>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803306" y="3603160"/>
                  <a:ext cx="1011407" cy="1210888"/>
                </a:xfrm>
                <a:prstGeom prst="ellipse">
                  <a:avLst/>
                </a:prstGeom>
              </p:spPr>
            </p:pic>
          </p:grpSp>
          <p:grpSp>
            <p:nvGrpSpPr>
              <p:cNvPr id="26" name="Group 25"/>
              <p:cNvGrpSpPr/>
              <p:nvPr/>
            </p:nvGrpSpPr>
            <p:grpSpPr>
              <a:xfrm>
                <a:off x="9015061" y="4582763"/>
                <a:ext cx="1311656" cy="1290266"/>
                <a:chOff x="9233735" y="4405550"/>
                <a:chExt cx="1311656" cy="1290266"/>
              </a:xfrm>
            </p:grpSpPr>
            <p:sp>
              <p:nvSpPr>
                <p:cNvPr id="21" name="Oval 20"/>
                <p:cNvSpPr/>
                <p:nvPr/>
              </p:nvSpPr>
              <p:spPr>
                <a:xfrm>
                  <a:off x="9233735" y="4405550"/>
                  <a:ext cx="1311656" cy="1290266"/>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367293" y="4426377"/>
                  <a:ext cx="1083531" cy="1186634"/>
                </a:xfrm>
                <a:prstGeom prst="ellipse">
                  <a:avLst/>
                </a:prstGeom>
              </p:spPr>
            </p:pic>
          </p:grpSp>
          <p:cxnSp>
            <p:nvCxnSpPr>
              <p:cNvPr id="29" name="Straight Connector 28"/>
              <p:cNvCxnSpPr>
                <a:stCxn id="23" idx="7"/>
              </p:cNvCxnSpPr>
              <p:nvPr/>
            </p:nvCxnSpPr>
            <p:spPr>
              <a:xfrm flipV="1">
                <a:off x="8789272" y="3159346"/>
                <a:ext cx="824495" cy="4778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0"/>
              </p:cNvCxnSpPr>
              <p:nvPr/>
            </p:nvCxnSpPr>
            <p:spPr>
              <a:xfrm flipV="1">
                <a:off x="9670889" y="3249637"/>
                <a:ext cx="6481" cy="13331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0" idx="1"/>
              </p:cNvCxnSpPr>
              <p:nvPr/>
            </p:nvCxnSpPr>
            <p:spPr>
              <a:xfrm>
                <a:off x="9719748" y="3159346"/>
                <a:ext cx="854829" cy="5341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4"/>
              </p:cNvCxnSpPr>
              <p:nvPr/>
            </p:nvCxnSpPr>
            <p:spPr>
              <a:xfrm flipV="1">
                <a:off x="9663976" y="2003381"/>
                <a:ext cx="45387" cy="1036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6"/>
              </p:cNvCxnSpPr>
              <p:nvPr/>
            </p:nvCxnSpPr>
            <p:spPr>
              <a:xfrm flipH="1" flipV="1">
                <a:off x="8862225" y="2470860"/>
                <a:ext cx="801751" cy="6126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2" idx="2"/>
              </p:cNvCxnSpPr>
              <p:nvPr/>
            </p:nvCxnSpPr>
            <p:spPr>
              <a:xfrm flipV="1">
                <a:off x="9748879" y="2493386"/>
                <a:ext cx="740499" cy="5956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9538628" y="3022761"/>
                <a:ext cx="252230" cy="243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Mobile Devices, Website, Mockup, Web, Web Desig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959431" y="4594849"/>
              <a:ext cx="302346" cy="562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bile Devices, Website, Mockup, Web, Web Desig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851447" y="4694513"/>
              <a:ext cx="437437" cy="576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bile Devices, Website, Mockup, Web, Web Desig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8336022" y="1273985"/>
              <a:ext cx="838983" cy="491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bbles, Icon, Twitter, Message, Website Icons, Clou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34568" y="1252151"/>
              <a:ext cx="463326" cy="463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on, Feedback, Message, Cloud, Data, Online, Interne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0589" y="2905424"/>
              <a:ext cx="577950" cy="5779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con, Phone, Speak, Talk, Message, Cloud, Data, Onl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28634" y="2974244"/>
              <a:ext cx="392964" cy="392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8212589" y="4771093"/>
            <a:ext cx="3377070" cy="1590392"/>
            <a:chOff x="7636618" y="4869142"/>
            <a:chExt cx="3712332" cy="1730708"/>
          </a:xfrm>
        </p:grpSpPr>
        <p:pic>
          <p:nvPicPr>
            <p:cNvPr id="1038" name="Picture 14" descr="Emoji, Smilie, Whatsapp, Emotion, Laugh, Face, Happy"/>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7636618" y="4886433"/>
              <a:ext cx="936037" cy="9481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oji, Smilie, Whatsapp, Emotion, Laugh, Face, Happy"/>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8412109" y="5318618"/>
              <a:ext cx="1322864" cy="12812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moji, Smilie, Whatsapp, Emotion, Laugh, Face, Happy"/>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9568603" y="4869142"/>
              <a:ext cx="860847" cy="8414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moji, Smilie, Whatsapp, Emotion, Laugh, Face, Happy"/>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10199059" y="5462989"/>
              <a:ext cx="1149891" cy="1115046"/>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Pentagon 62"/>
          <p:cNvSpPr/>
          <p:nvPr/>
        </p:nvSpPr>
        <p:spPr>
          <a:xfrm>
            <a:off x="1" y="0"/>
            <a:ext cx="1645920" cy="1463040"/>
          </a:xfrm>
          <a:prstGeom prst="homePlate">
            <a:avLst>
              <a:gd name="adj" fmla="val 30091"/>
            </a:avLst>
          </a:prstGeom>
          <a:blipFill dpi="0" rotWithShape="1">
            <a:blip r:embed="rId19">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255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sp>
        <p:nvSpPr>
          <p:cNvPr id="13" name="TextBox 12">
            <a:extLst>
              <a:ext uri="{FF2B5EF4-FFF2-40B4-BE49-F238E27FC236}">
                <a16:creationId xmlns:a16="http://schemas.microsoft.com/office/drawing/2014/main" id="{A0C45C21-8BA3-48C4-A3BB-5E9C5FBD2E82}"/>
              </a:ext>
            </a:extLst>
          </p:cNvPr>
          <p:cNvSpPr txBox="1"/>
          <p:nvPr/>
        </p:nvSpPr>
        <p:spPr>
          <a:xfrm>
            <a:off x="2454813" y="6112988"/>
            <a:ext cx="644385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Planned strategies for regulating pleasant and unpleasant emotions during the assessed, online collaborative project.</a:t>
            </a:r>
          </a:p>
        </p:txBody>
      </p:sp>
      <p:graphicFrame>
        <p:nvGraphicFramePr>
          <p:cNvPr id="15" name="Chart 14">
            <a:extLst>
              <a:ext uri="{FF2B5EF4-FFF2-40B4-BE49-F238E27FC236}">
                <a16:creationId xmlns:a16="http://schemas.microsoft.com/office/drawing/2014/main" id="{37423DD0-420A-453E-BBD8-7D761456319E}"/>
              </a:ext>
            </a:extLst>
          </p:cNvPr>
          <p:cNvGraphicFramePr>
            <a:graphicFrameLocks/>
          </p:cNvGraphicFramePr>
          <p:nvPr>
            <p:extLst>
              <p:ext uri="{D42A27DB-BD31-4B8C-83A1-F6EECF244321}">
                <p14:modId xmlns:p14="http://schemas.microsoft.com/office/powerpoint/2010/main" val="300170933"/>
              </p:ext>
            </p:extLst>
          </p:nvPr>
        </p:nvGraphicFramePr>
        <p:xfrm>
          <a:off x="351692" y="1789314"/>
          <a:ext cx="11398084" cy="4225048"/>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17">
            <a:extLst>
              <a:ext uri="{FF2B5EF4-FFF2-40B4-BE49-F238E27FC236}">
                <a16:creationId xmlns:a16="http://schemas.microsoft.com/office/drawing/2014/main" id="{5592FF0C-68DE-4F1A-96DD-AF321B49CA34}"/>
              </a:ext>
            </a:extLst>
          </p:cNvPr>
          <p:cNvPicPr>
            <a:picLocks noChangeAspect="1"/>
          </p:cNvPicPr>
          <p:nvPr/>
        </p:nvPicPr>
        <p:blipFill rotWithShape="1">
          <a:blip r:embed="rId5"/>
          <a:srcRect l="60214" t="70103" r="36088" b="26909"/>
          <a:stretch/>
        </p:blipFill>
        <p:spPr>
          <a:xfrm>
            <a:off x="2614919" y="1773456"/>
            <a:ext cx="1759319" cy="467278"/>
          </a:xfrm>
          <a:prstGeom prst="rect">
            <a:avLst/>
          </a:prstGeom>
        </p:spPr>
      </p:pic>
      <p:pic>
        <p:nvPicPr>
          <p:cNvPr id="17" name="Picture 16">
            <a:extLst>
              <a:ext uri="{FF2B5EF4-FFF2-40B4-BE49-F238E27FC236}">
                <a16:creationId xmlns:a16="http://schemas.microsoft.com/office/drawing/2014/main" id="{E563F6C1-F4CC-41FA-AA70-D7431310049D}"/>
              </a:ext>
            </a:extLst>
          </p:cNvPr>
          <p:cNvPicPr>
            <a:picLocks noChangeAspect="1"/>
          </p:cNvPicPr>
          <p:nvPr/>
        </p:nvPicPr>
        <p:blipFill rotWithShape="1">
          <a:blip r:embed="rId5"/>
          <a:srcRect l="60092" t="66854" r="36678" b="31004"/>
          <a:stretch/>
        </p:blipFill>
        <p:spPr>
          <a:xfrm>
            <a:off x="4374238" y="1827913"/>
            <a:ext cx="1592529" cy="347138"/>
          </a:xfrm>
          <a:prstGeom prst="rect">
            <a:avLst/>
          </a:prstGeom>
        </p:spPr>
      </p:pic>
      <p:sp>
        <p:nvSpPr>
          <p:cNvPr id="16" name="TextBox 15">
            <a:extLst>
              <a:ext uri="{FF2B5EF4-FFF2-40B4-BE49-F238E27FC236}">
                <a16:creationId xmlns:a16="http://schemas.microsoft.com/office/drawing/2014/main" id="{6F7556EF-3A32-4F4E-818F-4371EFDDAC84}"/>
              </a:ext>
            </a:extLst>
          </p:cNvPr>
          <p:cNvSpPr txBox="1"/>
          <p:nvPr/>
        </p:nvSpPr>
        <p:spPr>
          <a:xfrm>
            <a:off x="6860442" y="1872772"/>
            <a:ext cx="4889334" cy="1477328"/>
          </a:xfrm>
          <a:prstGeom prst="rect">
            <a:avLst/>
          </a:prstGeom>
          <a:noFill/>
          <a:ln>
            <a:solidFill>
              <a:schemeClr val="bg1">
                <a:lumMod val="65000"/>
              </a:schemeClr>
            </a:solidFill>
          </a:ln>
        </p:spPr>
        <p:txBody>
          <a:bodyPr wrap="square" rtlCol="0">
            <a:spAutoFit/>
          </a:bodyPr>
          <a:lstStyle/>
          <a:p>
            <a:pPr algn="ctr"/>
            <a:r>
              <a:rPr lang="en-GB" dirty="0">
                <a:solidFill>
                  <a:srgbClr val="0070C0"/>
                </a:solidFill>
              </a:rPr>
              <a:t>To regulate pleasant and unpleasant emotions students planned to use a range of strategies. ‘Talking to others in the group’ and ‘Focusing on the task’ were the most frequently reported for both pleasant and unpleasant emotion. </a:t>
            </a:r>
          </a:p>
        </p:txBody>
      </p:sp>
      <p:sp>
        <p:nvSpPr>
          <p:cNvPr id="19" name="TextBox 18">
            <a:extLst>
              <a:ext uri="{FF2B5EF4-FFF2-40B4-BE49-F238E27FC236}">
                <a16:creationId xmlns:a16="http://schemas.microsoft.com/office/drawing/2014/main" id="{AA0E94E5-EC7F-46EA-97E2-E904A2154437}"/>
              </a:ext>
            </a:extLst>
          </p:cNvPr>
          <p:cNvSpPr txBox="1"/>
          <p:nvPr/>
        </p:nvSpPr>
        <p:spPr>
          <a:xfrm>
            <a:off x="2184838" y="1218822"/>
            <a:ext cx="6453114" cy="369332"/>
          </a:xfrm>
          <a:prstGeom prst="rect">
            <a:avLst/>
          </a:prstGeom>
          <a:noFill/>
        </p:spPr>
        <p:txBody>
          <a:bodyPr wrap="square" rtlCol="0">
            <a:spAutoFit/>
          </a:bodyPr>
          <a:lstStyle/>
          <a:p>
            <a:r>
              <a:rPr lang="en-GB" dirty="0">
                <a:solidFill>
                  <a:srgbClr val="0070C0"/>
                </a:solidFill>
              </a:rPr>
              <a:t>Planned regulation strategies (RTSF 2 and 3) </a:t>
            </a:r>
          </a:p>
        </p:txBody>
      </p:sp>
      <p:grpSp>
        <p:nvGrpSpPr>
          <p:cNvPr id="21" name="Group 20">
            <a:extLst>
              <a:ext uri="{FF2B5EF4-FFF2-40B4-BE49-F238E27FC236}">
                <a16:creationId xmlns:a16="http://schemas.microsoft.com/office/drawing/2014/main" id="{33987BD0-81FB-4295-BF53-63969BD88BD0}"/>
              </a:ext>
            </a:extLst>
          </p:cNvPr>
          <p:cNvGrpSpPr/>
          <p:nvPr/>
        </p:nvGrpSpPr>
        <p:grpSpPr>
          <a:xfrm>
            <a:off x="7884967" y="104482"/>
            <a:ext cx="3764698" cy="1558427"/>
            <a:chOff x="8321066" y="66891"/>
            <a:chExt cx="3764698" cy="1558427"/>
          </a:xfrm>
        </p:grpSpPr>
        <p:grpSp>
          <p:nvGrpSpPr>
            <p:cNvPr id="22" name="Group 21">
              <a:extLst>
                <a:ext uri="{FF2B5EF4-FFF2-40B4-BE49-F238E27FC236}">
                  <a16:creationId xmlns:a16="http://schemas.microsoft.com/office/drawing/2014/main" id="{C6F0419D-C7DC-488A-8321-21661E60E09D}"/>
                </a:ext>
              </a:extLst>
            </p:cNvPr>
            <p:cNvGrpSpPr/>
            <p:nvPr/>
          </p:nvGrpSpPr>
          <p:grpSpPr>
            <a:xfrm>
              <a:off x="9283108" y="66891"/>
              <a:ext cx="1571451" cy="1558427"/>
              <a:chOff x="9637865" y="2652887"/>
              <a:chExt cx="2066999" cy="2057882"/>
            </a:xfrm>
          </p:grpSpPr>
          <p:pic>
            <p:nvPicPr>
              <p:cNvPr id="25" name="Picture 16" descr="Emoji, Smilie, Whatsapp, Emotion, Laugh, Face, Happy">
                <a:extLst>
                  <a:ext uri="{FF2B5EF4-FFF2-40B4-BE49-F238E27FC236}">
                    <a16:creationId xmlns:a16="http://schemas.microsoft.com/office/drawing/2014/main" id="{E0938BB4-1CB7-4289-BD15-46A4A573AA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758559" y="2652887"/>
                <a:ext cx="946305" cy="976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Emoji, Smilie, Whatsapp, Emotion, Laugh, Face, Happy">
                <a:extLst>
                  <a:ext uri="{FF2B5EF4-FFF2-40B4-BE49-F238E27FC236}">
                    <a16:creationId xmlns:a16="http://schemas.microsoft.com/office/drawing/2014/main" id="{3DA88537-B2F2-4347-AEC1-DD45F4A5031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9637865" y="3628934"/>
                <a:ext cx="1205117" cy="1081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8" descr="Emoji, Smilie, Whatsapp, Emotion, Laugh, Face, Happy">
              <a:extLst>
                <a:ext uri="{FF2B5EF4-FFF2-40B4-BE49-F238E27FC236}">
                  <a16:creationId xmlns:a16="http://schemas.microsoft.com/office/drawing/2014/main" id="{CBB26C0A-DB92-4B75-A535-B981F82090F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321066" y="131101"/>
              <a:ext cx="1021295" cy="10084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Emoji, Smilie, Whatsapp, Emotion, Laugh, Face, Happy">
              <a:extLst>
                <a:ext uri="{FF2B5EF4-FFF2-40B4-BE49-F238E27FC236}">
                  <a16:creationId xmlns:a16="http://schemas.microsoft.com/office/drawing/2014/main" id="{CADA338C-22ED-4598-B47F-D549CEDC547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3335"/>
            <a:stretch/>
          </p:blipFill>
          <p:spPr bwMode="auto">
            <a:xfrm>
              <a:off x="10992070" y="436469"/>
              <a:ext cx="1093694" cy="10757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890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sp>
        <p:nvSpPr>
          <p:cNvPr id="13" name="TextBox 12">
            <a:extLst>
              <a:ext uri="{FF2B5EF4-FFF2-40B4-BE49-F238E27FC236}">
                <a16:creationId xmlns:a16="http://schemas.microsoft.com/office/drawing/2014/main" id="{A0C45C21-8BA3-48C4-A3BB-5E9C5FBD2E82}"/>
              </a:ext>
            </a:extLst>
          </p:cNvPr>
          <p:cNvSpPr txBox="1"/>
          <p:nvPr/>
        </p:nvSpPr>
        <p:spPr>
          <a:xfrm>
            <a:off x="396352" y="5948105"/>
            <a:ext cx="568797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 Perceptions of group atmosphere in the assessed, online collaborative project.</a:t>
            </a:r>
          </a:p>
        </p:txBody>
      </p:sp>
      <p:graphicFrame>
        <p:nvGraphicFramePr>
          <p:cNvPr id="16" name="Chart 15">
            <a:extLst>
              <a:ext uri="{FF2B5EF4-FFF2-40B4-BE49-F238E27FC236}">
                <a16:creationId xmlns:a16="http://schemas.microsoft.com/office/drawing/2014/main" id="{096FC119-37EB-4875-83EA-3244C789B862}"/>
              </a:ext>
            </a:extLst>
          </p:cNvPr>
          <p:cNvGraphicFramePr>
            <a:graphicFrameLocks/>
          </p:cNvGraphicFramePr>
          <p:nvPr>
            <p:extLst>
              <p:ext uri="{D42A27DB-BD31-4B8C-83A1-F6EECF244321}">
                <p14:modId xmlns:p14="http://schemas.microsoft.com/office/powerpoint/2010/main" val="3978340198"/>
              </p:ext>
            </p:extLst>
          </p:nvPr>
        </p:nvGraphicFramePr>
        <p:xfrm>
          <a:off x="6344285" y="1735172"/>
          <a:ext cx="5847715" cy="4540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AE71A83-6F8C-4E09-9F88-0AF3C7807EC3}"/>
              </a:ext>
            </a:extLst>
          </p:cNvPr>
          <p:cNvGraphicFramePr>
            <a:graphicFrameLocks/>
          </p:cNvGraphicFramePr>
          <p:nvPr>
            <p:extLst>
              <p:ext uri="{D42A27DB-BD31-4B8C-83A1-F6EECF244321}">
                <p14:modId xmlns:p14="http://schemas.microsoft.com/office/powerpoint/2010/main" val="3598648477"/>
              </p:ext>
            </p:extLst>
          </p:nvPr>
        </p:nvGraphicFramePr>
        <p:xfrm>
          <a:off x="298514" y="1812926"/>
          <a:ext cx="5525855" cy="378529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5673B71C-C001-448C-8428-7B294ED52454}"/>
              </a:ext>
            </a:extLst>
          </p:cNvPr>
          <p:cNvSpPr txBox="1"/>
          <p:nvPr/>
        </p:nvSpPr>
        <p:spPr>
          <a:xfrm>
            <a:off x="6504025" y="6256879"/>
            <a:ext cx="568797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Satisfaction of undertaking the the assessed, online collaborative project.</a:t>
            </a:r>
          </a:p>
        </p:txBody>
      </p:sp>
      <p:sp>
        <p:nvSpPr>
          <p:cNvPr id="21" name="TextBox 20">
            <a:extLst>
              <a:ext uri="{FF2B5EF4-FFF2-40B4-BE49-F238E27FC236}">
                <a16:creationId xmlns:a16="http://schemas.microsoft.com/office/drawing/2014/main" id="{B5CB7CE3-415B-4F6B-9F22-63C2CE60C33F}"/>
              </a:ext>
            </a:extLst>
          </p:cNvPr>
          <p:cNvSpPr txBox="1"/>
          <p:nvPr/>
        </p:nvSpPr>
        <p:spPr>
          <a:xfrm>
            <a:off x="2184838" y="1218822"/>
            <a:ext cx="6453114" cy="369332"/>
          </a:xfrm>
          <a:prstGeom prst="rect">
            <a:avLst/>
          </a:prstGeom>
          <a:noFill/>
        </p:spPr>
        <p:txBody>
          <a:bodyPr wrap="square" rtlCol="0">
            <a:spAutoFit/>
          </a:bodyPr>
          <a:lstStyle/>
          <a:p>
            <a:r>
              <a:rPr lang="en-GB" dirty="0">
                <a:solidFill>
                  <a:srgbClr val="0070C0"/>
                </a:solidFill>
              </a:rPr>
              <a:t>Group atmosphere and overall satisfaction (RTSF 2, 3 and 4)  </a:t>
            </a:r>
          </a:p>
        </p:txBody>
      </p:sp>
      <p:grpSp>
        <p:nvGrpSpPr>
          <p:cNvPr id="2" name="Group 1">
            <a:extLst>
              <a:ext uri="{FF2B5EF4-FFF2-40B4-BE49-F238E27FC236}">
                <a16:creationId xmlns:a16="http://schemas.microsoft.com/office/drawing/2014/main" id="{FD6F711D-BB3D-4743-BEAC-BA187A2782E5}"/>
              </a:ext>
            </a:extLst>
          </p:cNvPr>
          <p:cNvGrpSpPr/>
          <p:nvPr/>
        </p:nvGrpSpPr>
        <p:grpSpPr>
          <a:xfrm>
            <a:off x="8498059" y="-30111"/>
            <a:ext cx="3574628" cy="1617681"/>
            <a:chOff x="8498059" y="-30111"/>
            <a:chExt cx="3574628" cy="1617681"/>
          </a:xfrm>
        </p:grpSpPr>
        <p:grpSp>
          <p:nvGrpSpPr>
            <p:cNvPr id="7" name="Group 6">
              <a:extLst>
                <a:ext uri="{FF2B5EF4-FFF2-40B4-BE49-F238E27FC236}">
                  <a16:creationId xmlns:a16="http://schemas.microsoft.com/office/drawing/2014/main" id="{237F56A9-461C-4F6E-BB24-21F2A06F9049}"/>
                </a:ext>
              </a:extLst>
            </p:cNvPr>
            <p:cNvGrpSpPr/>
            <p:nvPr/>
          </p:nvGrpSpPr>
          <p:grpSpPr>
            <a:xfrm>
              <a:off x="8498059" y="53495"/>
              <a:ext cx="3574628" cy="1530431"/>
              <a:chOff x="9110529" y="2824971"/>
              <a:chExt cx="4701867" cy="2020913"/>
            </a:xfrm>
          </p:grpSpPr>
          <p:pic>
            <p:nvPicPr>
              <p:cNvPr id="8" name="Picture 14" descr="Emoji, Smilie, Whatsapp, Emotion, Laugh, Face, Happy">
                <a:extLst>
                  <a:ext uri="{FF2B5EF4-FFF2-40B4-BE49-F238E27FC236}">
                    <a16:creationId xmlns:a16="http://schemas.microsoft.com/office/drawing/2014/main" id="{BB68D5B9-BC24-4879-A8D5-9BCFA2987A7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110529" y="3361592"/>
                <a:ext cx="1450642" cy="14842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Emoji, Smilie, Whatsapp, Emotion, Laugh, Face, Happy">
                <a:extLst>
                  <a:ext uri="{FF2B5EF4-FFF2-40B4-BE49-F238E27FC236}">
                    <a16:creationId xmlns:a16="http://schemas.microsoft.com/office/drawing/2014/main" id="{D615CD35-9088-4349-8147-27C010F66F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2766351" y="2824971"/>
                <a:ext cx="1046045" cy="1024645"/>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0" descr="Emoji, Smilie, Whatsapp, Emotion, Laugh, Face, Happy">
              <a:extLst>
                <a:ext uri="{FF2B5EF4-FFF2-40B4-BE49-F238E27FC236}">
                  <a16:creationId xmlns:a16="http://schemas.microsoft.com/office/drawing/2014/main" id="{B20B3A12-4AE5-4735-ADB1-FFE0C87F73D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35"/>
            <a:stretch/>
          </p:blipFill>
          <p:spPr bwMode="auto">
            <a:xfrm>
              <a:off x="10503548" y="659407"/>
              <a:ext cx="862946" cy="9281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Emoji, Smilie, Whatsapp, Emotion, Laugh, Face, Happy">
              <a:extLst>
                <a:ext uri="{FF2B5EF4-FFF2-40B4-BE49-F238E27FC236}">
                  <a16:creationId xmlns:a16="http://schemas.microsoft.com/office/drawing/2014/main" id="{008CD023-AFFC-40DD-A0E1-EF21254CD7F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600920" y="-30111"/>
              <a:ext cx="956181" cy="93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38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A76677D1-129A-4DDD-AA25-C47027F40980}"/>
              </a:ext>
            </a:extLst>
          </p:cNvPr>
          <p:cNvSpPr txBox="1"/>
          <p:nvPr/>
        </p:nvSpPr>
        <p:spPr>
          <a:xfrm>
            <a:off x="4630536" y="3293857"/>
            <a:ext cx="1465464" cy="1277273"/>
          </a:xfrm>
          <a:prstGeom prst="rect">
            <a:avLst/>
          </a:prstGeom>
          <a:noFill/>
          <a:ln>
            <a:solidFill>
              <a:schemeClr val="bg1">
                <a:lumMod val="65000"/>
              </a:schemeClr>
            </a:solidFill>
          </a:ln>
        </p:spPr>
        <p:txBody>
          <a:bodyPr wrap="square" rtlCol="0">
            <a:spAutoFit/>
          </a:bodyPr>
          <a:lstStyle/>
          <a:p>
            <a:pPr algn="ctr"/>
            <a:r>
              <a:rPr lang="en-GB" sz="1100" dirty="0">
                <a:solidFill>
                  <a:srgbClr val="0070C0"/>
                </a:solidFill>
              </a:rPr>
              <a:t>70 students (55.1% of respondents) stated that they did use the strategies selected in the RTSF surveys to help regulate their feelings</a:t>
            </a:r>
          </a:p>
        </p:txBody>
      </p:sp>
      <p:sp>
        <p:nvSpPr>
          <p:cNvPr id="37" name="TextBox 36">
            <a:extLst>
              <a:ext uri="{FF2B5EF4-FFF2-40B4-BE49-F238E27FC236}">
                <a16:creationId xmlns:a16="http://schemas.microsoft.com/office/drawing/2014/main" id="{7248C3DF-8087-42FD-B048-1208B0C4E727}"/>
              </a:ext>
            </a:extLst>
          </p:cNvPr>
          <p:cNvSpPr txBox="1"/>
          <p:nvPr/>
        </p:nvSpPr>
        <p:spPr>
          <a:xfrm>
            <a:off x="10717001" y="3228752"/>
            <a:ext cx="1363512" cy="1277273"/>
          </a:xfrm>
          <a:prstGeom prst="rect">
            <a:avLst/>
          </a:prstGeom>
          <a:noFill/>
          <a:ln>
            <a:solidFill>
              <a:schemeClr val="bg1">
                <a:lumMod val="65000"/>
              </a:schemeClr>
            </a:solidFill>
          </a:ln>
        </p:spPr>
        <p:txBody>
          <a:bodyPr wrap="square" rtlCol="0">
            <a:spAutoFit/>
          </a:bodyPr>
          <a:lstStyle/>
          <a:p>
            <a:pPr algn="ctr"/>
            <a:r>
              <a:rPr lang="en-GB" sz="1100" dirty="0">
                <a:solidFill>
                  <a:srgbClr val="0070C0"/>
                </a:solidFill>
              </a:rPr>
              <a:t>54 students (42.9% of respondents) ) stated that RTSF surveys prompted new ideas for regulating feelings during the project</a:t>
            </a:r>
          </a:p>
        </p:txBody>
      </p:sp>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sp>
        <p:nvSpPr>
          <p:cNvPr id="13" name="TextBox 12">
            <a:extLst>
              <a:ext uri="{FF2B5EF4-FFF2-40B4-BE49-F238E27FC236}">
                <a16:creationId xmlns:a16="http://schemas.microsoft.com/office/drawing/2014/main" id="{A0C45C21-8BA3-48C4-A3BB-5E9C5FBD2E82}"/>
              </a:ext>
            </a:extLst>
          </p:cNvPr>
          <p:cNvSpPr txBox="1"/>
          <p:nvPr/>
        </p:nvSpPr>
        <p:spPr>
          <a:xfrm>
            <a:off x="549980" y="5367381"/>
            <a:ext cx="5217776" cy="738664"/>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After filling out the second (Week 11) and/or third (Week 13) short survey, did you use any of the strategies you selected to help regulate your feelings?</a:t>
            </a:r>
          </a:p>
        </p:txBody>
      </p:sp>
      <p:sp>
        <p:nvSpPr>
          <p:cNvPr id="21" name="TextBox 20">
            <a:extLst>
              <a:ext uri="{FF2B5EF4-FFF2-40B4-BE49-F238E27FC236}">
                <a16:creationId xmlns:a16="http://schemas.microsoft.com/office/drawing/2014/main" id="{38237E19-9EE6-4006-877B-15078AF2A834}"/>
              </a:ext>
            </a:extLst>
          </p:cNvPr>
          <p:cNvSpPr txBox="1"/>
          <p:nvPr/>
        </p:nvSpPr>
        <p:spPr>
          <a:xfrm>
            <a:off x="6732486" y="5321215"/>
            <a:ext cx="5217776" cy="738664"/>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Did the strategies mentioned in the second and/or third surveys prompt any new ideas for how you could regulate your feelings during the project?</a:t>
            </a:r>
          </a:p>
        </p:txBody>
      </p:sp>
      <p:sp>
        <p:nvSpPr>
          <p:cNvPr id="26" name="TextBox 25">
            <a:extLst>
              <a:ext uri="{FF2B5EF4-FFF2-40B4-BE49-F238E27FC236}">
                <a16:creationId xmlns:a16="http://schemas.microsoft.com/office/drawing/2014/main" id="{C3E52B82-3177-4026-A3B5-6047DEB91A65}"/>
              </a:ext>
            </a:extLst>
          </p:cNvPr>
          <p:cNvSpPr txBox="1"/>
          <p:nvPr/>
        </p:nvSpPr>
        <p:spPr>
          <a:xfrm>
            <a:off x="2184838" y="1218822"/>
            <a:ext cx="6453114" cy="646331"/>
          </a:xfrm>
          <a:prstGeom prst="rect">
            <a:avLst/>
          </a:prstGeom>
          <a:noFill/>
        </p:spPr>
        <p:txBody>
          <a:bodyPr wrap="square" rtlCol="0">
            <a:spAutoFit/>
          </a:bodyPr>
          <a:lstStyle/>
          <a:p>
            <a:r>
              <a:rPr lang="en-GB" dirty="0">
                <a:solidFill>
                  <a:srgbClr val="0070C0"/>
                </a:solidFill>
              </a:rPr>
              <a:t>Feedback on using RTSF as an emotion awareness and regulation tool (RTSF 4)  </a:t>
            </a:r>
          </a:p>
        </p:txBody>
      </p:sp>
      <p:grpSp>
        <p:nvGrpSpPr>
          <p:cNvPr id="6" name="Group 5">
            <a:extLst>
              <a:ext uri="{FF2B5EF4-FFF2-40B4-BE49-F238E27FC236}">
                <a16:creationId xmlns:a16="http://schemas.microsoft.com/office/drawing/2014/main" id="{1D2BBD39-4192-49F9-8371-C133709C8F99}"/>
              </a:ext>
            </a:extLst>
          </p:cNvPr>
          <p:cNvGrpSpPr/>
          <p:nvPr/>
        </p:nvGrpSpPr>
        <p:grpSpPr>
          <a:xfrm>
            <a:off x="8637952" y="44260"/>
            <a:ext cx="3312310" cy="1678752"/>
            <a:chOff x="8637952" y="44260"/>
            <a:chExt cx="3312310" cy="1678752"/>
          </a:xfrm>
        </p:grpSpPr>
        <p:grpSp>
          <p:nvGrpSpPr>
            <p:cNvPr id="7" name="Group 6">
              <a:extLst>
                <a:ext uri="{FF2B5EF4-FFF2-40B4-BE49-F238E27FC236}">
                  <a16:creationId xmlns:a16="http://schemas.microsoft.com/office/drawing/2014/main" id="{237F56A9-461C-4F6E-BB24-21F2A06F9049}"/>
                </a:ext>
              </a:extLst>
            </p:cNvPr>
            <p:cNvGrpSpPr/>
            <p:nvPr/>
          </p:nvGrpSpPr>
          <p:grpSpPr>
            <a:xfrm>
              <a:off x="9610671" y="44260"/>
              <a:ext cx="1410804" cy="1538893"/>
              <a:chOff x="10068723" y="2623004"/>
              <a:chExt cx="1855693" cy="2032088"/>
            </a:xfrm>
          </p:grpSpPr>
          <p:pic>
            <p:nvPicPr>
              <p:cNvPr id="9" name="Picture 16" descr="Emoji, Smilie, Whatsapp, Emotion, Laugh, Face, Happy">
                <a:extLst>
                  <a:ext uri="{FF2B5EF4-FFF2-40B4-BE49-F238E27FC236}">
                    <a16:creationId xmlns:a16="http://schemas.microsoft.com/office/drawing/2014/main" id="{D1728686-CCDA-4C38-9B18-B4A166299E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978111" y="2623004"/>
                <a:ext cx="946305" cy="976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Emoji, Smilie, Whatsapp, Emotion, Laugh, Face, Happy">
                <a:extLst>
                  <a:ext uri="{FF2B5EF4-FFF2-40B4-BE49-F238E27FC236}">
                    <a16:creationId xmlns:a16="http://schemas.microsoft.com/office/drawing/2014/main" id="{1714D2CA-E8BF-437C-8173-38AD6BDF7E6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068723" y="3573257"/>
                <a:ext cx="1205117" cy="1081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18" descr="Emoji, Smilie, Whatsapp, Emotion, Laugh, Face, Happy">
              <a:extLst>
                <a:ext uri="{FF2B5EF4-FFF2-40B4-BE49-F238E27FC236}">
                  <a16:creationId xmlns:a16="http://schemas.microsoft.com/office/drawing/2014/main" id="{B745507E-30BE-4BCD-AD0D-283B687BB02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637952" y="45599"/>
              <a:ext cx="1021295" cy="1008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Emoji, Smilie, Whatsapp, Emotion, Laugh, Face, Happy">
              <a:extLst>
                <a:ext uri="{FF2B5EF4-FFF2-40B4-BE49-F238E27FC236}">
                  <a16:creationId xmlns:a16="http://schemas.microsoft.com/office/drawing/2014/main" id="{90A1F837-150A-4FF8-BA35-24B731300C8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335"/>
            <a:stretch/>
          </p:blipFill>
          <p:spPr bwMode="auto">
            <a:xfrm>
              <a:off x="10856568" y="647247"/>
              <a:ext cx="1093694" cy="107576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1" name="Chart 30">
            <a:extLst>
              <a:ext uri="{FF2B5EF4-FFF2-40B4-BE49-F238E27FC236}">
                <a16:creationId xmlns:a16="http://schemas.microsoft.com/office/drawing/2014/main" id="{4722E819-BDF8-456F-A8BC-68BB44395D61}"/>
              </a:ext>
            </a:extLst>
          </p:cNvPr>
          <p:cNvGraphicFramePr>
            <a:graphicFrameLocks/>
          </p:cNvGraphicFramePr>
          <p:nvPr>
            <p:extLst>
              <p:ext uri="{D42A27DB-BD31-4B8C-83A1-F6EECF244321}">
                <p14:modId xmlns:p14="http://schemas.microsoft.com/office/powerpoint/2010/main" val="4124123449"/>
              </p:ext>
            </p:extLst>
          </p:nvPr>
        </p:nvGraphicFramePr>
        <p:xfrm>
          <a:off x="263831" y="2078989"/>
          <a:ext cx="5321110" cy="30873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Chart 31">
            <a:extLst>
              <a:ext uri="{FF2B5EF4-FFF2-40B4-BE49-F238E27FC236}">
                <a16:creationId xmlns:a16="http://schemas.microsoft.com/office/drawing/2014/main" id="{C4DE8C67-2ECF-4CAB-9862-7C1696B1515F}"/>
              </a:ext>
            </a:extLst>
          </p:cNvPr>
          <p:cNvGraphicFramePr>
            <a:graphicFrameLocks/>
          </p:cNvGraphicFramePr>
          <p:nvPr>
            <p:extLst>
              <p:ext uri="{D42A27DB-BD31-4B8C-83A1-F6EECF244321}">
                <p14:modId xmlns:p14="http://schemas.microsoft.com/office/powerpoint/2010/main" val="3194714358"/>
              </p:ext>
            </p:extLst>
          </p:nvPr>
        </p:nvGraphicFramePr>
        <p:xfrm>
          <a:off x="6130577" y="2009120"/>
          <a:ext cx="5199324" cy="3119869"/>
        </p:xfrm>
        <a:graphic>
          <a:graphicData uri="http://schemas.openxmlformats.org/drawingml/2006/chart">
            <c:chart xmlns:c="http://schemas.openxmlformats.org/drawingml/2006/chart" xmlns:r="http://schemas.openxmlformats.org/officeDocument/2006/relationships" r:id="rId9"/>
          </a:graphicData>
        </a:graphic>
      </p:graphicFrame>
      <p:grpSp>
        <p:nvGrpSpPr>
          <p:cNvPr id="12" name="Group 11">
            <a:extLst>
              <a:ext uri="{FF2B5EF4-FFF2-40B4-BE49-F238E27FC236}">
                <a16:creationId xmlns:a16="http://schemas.microsoft.com/office/drawing/2014/main" id="{EFE80E6F-7F14-4ADA-A8D3-F55933EA9596}"/>
              </a:ext>
            </a:extLst>
          </p:cNvPr>
          <p:cNvGrpSpPr/>
          <p:nvPr/>
        </p:nvGrpSpPr>
        <p:grpSpPr>
          <a:xfrm>
            <a:off x="141153" y="1889453"/>
            <a:ext cx="11950263" cy="4881579"/>
            <a:chOff x="189572" y="1855510"/>
            <a:chExt cx="11838776" cy="4881579"/>
          </a:xfrm>
        </p:grpSpPr>
        <p:grpSp>
          <p:nvGrpSpPr>
            <p:cNvPr id="8" name="Group 7">
              <a:extLst>
                <a:ext uri="{FF2B5EF4-FFF2-40B4-BE49-F238E27FC236}">
                  <a16:creationId xmlns:a16="http://schemas.microsoft.com/office/drawing/2014/main" id="{CE7DA32B-FC24-4813-92D8-37F24D87E279}"/>
                </a:ext>
              </a:extLst>
            </p:cNvPr>
            <p:cNvGrpSpPr/>
            <p:nvPr/>
          </p:nvGrpSpPr>
          <p:grpSpPr>
            <a:xfrm>
              <a:off x="189572" y="1855510"/>
              <a:ext cx="11838775" cy="4881579"/>
              <a:chOff x="208865" y="1730236"/>
              <a:chExt cx="11838775" cy="4881579"/>
            </a:xfrm>
          </p:grpSpPr>
          <p:grpSp>
            <p:nvGrpSpPr>
              <p:cNvPr id="3" name="Group 2">
                <a:extLst>
                  <a:ext uri="{FF2B5EF4-FFF2-40B4-BE49-F238E27FC236}">
                    <a16:creationId xmlns:a16="http://schemas.microsoft.com/office/drawing/2014/main" id="{AF1040E4-7C2D-4E40-ADC6-49EA20655121}"/>
                  </a:ext>
                </a:extLst>
              </p:cNvPr>
              <p:cNvGrpSpPr/>
              <p:nvPr/>
            </p:nvGrpSpPr>
            <p:grpSpPr>
              <a:xfrm>
                <a:off x="208865" y="1730236"/>
                <a:ext cx="11838775" cy="4881579"/>
                <a:chOff x="208865" y="1730236"/>
                <a:chExt cx="11838775" cy="4496443"/>
              </a:xfrm>
            </p:grpSpPr>
            <p:sp>
              <p:nvSpPr>
                <p:cNvPr id="2" name="Rectangle 1">
                  <a:extLst>
                    <a:ext uri="{FF2B5EF4-FFF2-40B4-BE49-F238E27FC236}">
                      <a16:creationId xmlns:a16="http://schemas.microsoft.com/office/drawing/2014/main" id="{B2DD03EF-78F8-4DC5-8AFE-16EE36FD4878}"/>
                    </a:ext>
                  </a:extLst>
                </p:cNvPr>
                <p:cNvSpPr/>
                <p:nvPr/>
              </p:nvSpPr>
              <p:spPr>
                <a:xfrm>
                  <a:off x="208865" y="1730236"/>
                  <a:ext cx="11838775" cy="4496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742B3DC-C15C-45B4-AB89-27CFBC1A6441}"/>
                    </a:ext>
                  </a:extLst>
                </p:cNvPr>
                <p:cNvSpPr txBox="1"/>
                <p:nvPr/>
              </p:nvSpPr>
              <p:spPr>
                <a:xfrm>
                  <a:off x="621438" y="5284501"/>
                  <a:ext cx="5217776"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Did filling out the surveys help you become more aware of how you were feeling about the group project?</a:t>
                  </a:r>
                </a:p>
              </p:txBody>
            </p:sp>
            <p:sp>
              <p:nvSpPr>
                <p:cNvPr id="25" name="TextBox 24">
                  <a:extLst>
                    <a:ext uri="{FF2B5EF4-FFF2-40B4-BE49-F238E27FC236}">
                      <a16:creationId xmlns:a16="http://schemas.microsoft.com/office/drawing/2014/main" id="{5FF665DC-7CD2-4D3F-BE88-AF6D5BDEFEBE}"/>
                    </a:ext>
                  </a:extLst>
                </p:cNvPr>
                <p:cNvSpPr txBox="1"/>
                <p:nvPr/>
              </p:nvSpPr>
              <p:spPr>
                <a:xfrm>
                  <a:off x="6803944" y="5284501"/>
                  <a:ext cx="5217776"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Did filling out the surveys help you regulate, or manage, your feelings in relation to the group project?</a:t>
                  </a:r>
                </a:p>
              </p:txBody>
            </p:sp>
          </p:grpSp>
          <p:graphicFrame>
            <p:nvGraphicFramePr>
              <p:cNvPr id="29" name="Chart 28">
                <a:extLst>
                  <a:ext uri="{FF2B5EF4-FFF2-40B4-BE49-F238E27FC236}">
                    <a16:creationId xmlns:a16="http://schemas.microsoft.com/office/drawing/2014/main" id="{C1F7DE4F-EA71-4A01-995D-0ADA49691E33}"/>
                  </a:ext>
                </a:extLst>
              </p:cNvPr>
              <p:cNvGraphicFramePr>
                <a:graphicFrameLocks/>
              </p:cNvGraphicFramePr>
              <p:nvPr>
                <p:extLst>
                  <p:ext uri="{D42A27DB-BD31-4B8C-83A1-F6EECF244321}">
                    <p14:modId xmlns:p14="http://schemas.microsoft.com/office/powerpoint/2010/main" val="4156472002"/>
                  </p:ext>
                </p:extLst>
              </p:nvPr>
            </p:nvGraphicFramePr>
            <p:xfrm>
              <a:off x="371634" y="2132349"/>
              <a:ext cx="5039761" cy="31452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Chart 29">
                <a:extLst>
                  <a:ext uri="{FF2B5EF4-FFF2-40B4-BE49-F238E27FC236}">
                    <a16:creationId xmlns:a16="http://schemas.microsoft.com/office/drawing/2014/main" id="{369DCD16-C5A7-40D2-A3CE-8D3360194407}"/>
                  </a:ext>
                </a:extLst>
              </p:cNvPr>
              <p:cNvGraphicFramePr>
                <a:graphicFrameLocks/>
              </p:cNvGraphicFramePr>
              <p:nvPr>
                <p:extLst>
                  <p:ext uri="{D42A27DB-BD31-4B8C-83A1-F6EECF244321}">
                    <p14:modId xmlns:p14="http://schemas.microsoft.com/office/powerpoint/2010/main" val="1360617585"/>
                  </p:ext>
                </p:extLst>
              </p:nvPr>
            </p:nvGraphicFramePr>
            <p:xfrm>
              <a:off x="6457564" y="2079845"/>
              <a:ext cx="5154630" cy="3152258"/>
            </p:xfrm>
            <a:graphic>
              <a:graphicData uri="http://schemas.openxmlformats.org/drawingml/2006/chart">
                <c:chart xmlns:c="http://schemas.openxmlformats.org/drawingml/2006/chart" xmlns:r="http://schemas.openxmlformats.org/officeDocument/2006/relationships" r:id="rId11"/>
              </a:graphicData>
            </a:graphic>
          </p:graphicFrame>
        </p:grpSp>
        <p:sp>
          <p:nvSpPr>
            <p:cNvPr id="33" name="TextBox 32">
              <a:extLst>
                <a:ext uri="{FF2B5EF4-FFF2-40B4-BE49-F238E27FC236}">
                  <a16:creationId xmlns:a16="http://schemas.microsoft.com/office/drawing/2014/main" id="{7BF2D024-3A8C-4F86-8F34-ECD7C19204E0}"/>
                </a:ext>
              </a:extLst>
            </p:cNvPr>
            <p:cNvSpPr txBox="1"/>
            <p:nvPr/>
          </p:nvSpPr>
          <p:spPr>
            <a:xfrm>
              <a:off x="5255034" y="1948520"/>
              <a:ext cx="1363512" cy="1277273"/>
            </a:xfrm>
            <a:prstGeom prst="rect">
              <a:avLst/>
            </a:prstGeom>
            <a:noFill/>
            <a:ln>
              <a:solidFill>
                <a:schemeClr val="bg1">
                  <a:lumMod val="65000"/>
                </a:schemeClr>
              </a:solidFill>
            </a:ln>
          </p:spPr>
          <p:txBody>
            <a:bodyPr wrap="square" rtlCol="0">
              <a:spAutoFit/>
            </a:bodyPr>
            <a:lstStyle/>
            <a:p>
              <a:pPr algn="ctr"/>
              <a:r>
                <a:rPr lang="en-GB" sz="1100" dirty="0">
                  <a:solidFill>
                    <a:srgbClr val="0070C0"/>
                  </a:solidFill>
                </a:rPr>
                <a:t>58 students (45.6% of respondents) believed that RTSF surveys helped them become more aware of their emotions</a:t>
              </a:r>
            </a:p>
          </p:txBody>
        </p:sp>
        <p:sp>
          <p:nvSpPr>
            <p:cNvPr id="35" name="TextBox 34">
              <a:extLst>
                <a:ext uri="{FF2B5EF4-FFF2-40B4-BE49-F238E27FC236}">
                  <a16:creationId xmlns:a16="http://schemas.microsoft.com/office/drawing/2014/main" id="{A84AEABC-5D7E-40D7-8354-7630A36FA565}"/>
                </a:ext>
              </a:extLst>
            </p:cNvPr>
            <p:cNvSpPr txBox="1"/>
            <p:nvPr/>
          </p:nvSpPr>
          <p:spPr>
            <a:xfrm>
              <a:off x="10664836" y="1865153"/>
              <a:ext cx="1363512" cy="1277273"/>
            </a:xfrm>
            <a:prstGeom prst="rect">
              <a:avLst/>
            </a:prstGeom>
            <a:noFill/>
            <a:ln>
              <a:solidFill>
                <a:schemeClr val="bg1">
                  <a:lumMod val="65000"/>
                </a:schemeClr>
              </a:solidFill>
            </a:ln>
          </p:spPr>
          <p:txBody>
            <a:bodyPr wrap="square" rtlCol="0">
              <a:spAutoFit/>
            </a:bodyPr>
            <a:lstStyle/>
            <a:p>
              <a:pPr algn="ctr"/>
              <a:r>
                <a:rPr lang="en-GB" sz="1100" dirty="0">
                  <a:solidFill>
                    <a:srgbClr val="0070C0"/>
                  </a:solidFill>
                </a:rPr>
                <a:t>41 students (32.3% of respondents) believed that RTSF surveys helped them regulate, or manage, their emotions</a:t>
              </a:r>
            </a:p>
          </p:txBody>
        </p:sp>
      </p:grpSp>
    </p:spTree>
    <p:extLst>
      <p:ext uri="{BB962C8B-B14F-4D97-AF65-F5344CB8AC3E}">
        <p14:creationId xmlns:p14="http://schemas.microsoft.com/office/powerpoint/2010/main" val="23557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6555544" cy="1325563"/>
          </a:xfrm>
        </p:spPr>
        <p:txBody>
          <a:bodyPr>
            <a:normAutofit/>
          </a:bodyPr>
          <a:lstStyle/>
          <a:p>
            <a:r>
              <a:rPr lang="en-GB" dirty="0">
                <a:solidFill>
                  <a:srgbClr val="990099"/>
                </a:solidFill>
              </a:rPr>
              <a:t>Conclusions</a:t>
            </a:r>
          </a:p>
        </p:txBody>
      </p:sp>
      <p:sp>
        <p:nvSpPr>
          <p:cNvPr id="6" name="Content Placeholder 2"/>
          <p:cNvSpPr>
            <a:spLocks noGrp="1"/>
          </p:cNvSpPr>
          <p:nvPr>
            <p:ph idx="1"/>
          </p:nvPr>
        </p:nvSpPr>
        <p:spPr>
          <a:xfrm>
            <a:off x="838200" y="1777499"/>
            <a:ext cx="8945835" cy="4577581"/>
          </a:xfrm>
        </p:spPr>
        <p:txBody>
          <a:bodyPr>
            <a:normAutofit fontScale="70000" lnSpcReduction="20000"/>
          </a:bodyPr>
          <a:lstStyle/>
          <a:p>
            <a:r>
              <a:rPr lang="en-GB" i="1" dirty="0">
                <a:solidFill>
                  <a:srgbClr val="0070C0"/>
                </a:solidFill>
                <a:latin typeface="+mj-lt"/>
              </a:rPr>
              <a:t>What emotions do students experience during and after an assessed, online, collaborative project?</a:t>
            </a:r>
          </a:p>
          <a:p>
            <a:pPr lvl="1"/>
            <a:r>
              <a:rPr lang="en-GB" dirty="0">
                <a:solidFill>
                  <a:srgbClr val="B917A6"/>
                </a:solidFill>
                <a:latin typeface="+mj-lt"/>
              </a:rPr>
              <a:t>Start of activity: Approximately equal pleasant and unpleasant emotions (most reported: anxious, frustrated, hopeful and curious).</a:t>
            </a:r>
          </a:p>
          <a:p>
            <a:pPr lvl="1"/>
            <a:r>
              <a:rPr lang="en-GB" dirty="0">
                <a:solidFill>
                  <a:srgbClr val="B917A6"/>
                </a:solidFill>
                <a:latin typeface="+mj-lt"/>
              </a:rPr>
              <a:t>Middle of activity: More unpleasant emotions (most reported: anxious and frustrated).</a:t>
            </a:r>
          </a:p>
          <a:p>
            <a:pPr lvl="2"/>
            <a:r>
              <a:rPr lang="en-GB" dirty="0">
                <a:solidFill>
                  <a:srgbClr val="B917A6"/>
                </a:solidFill>
                <a:latin typeface="+mj-lt"/>
              </a:rPr>
              <a:t>Technical difficulties, e.g. WordPress problem, could be a reason for high levels of frustration.</a:t>
            </a:r>
          </a:p>
          <a:p>
            <a:pPr lvl="1"/>
            <a:r>
              <a:rPr lang="en-GB" dirty="0">
                <a:solidFill>
                  <a:srgbClr val="B917A6"/>
                </a:solidFill>
                <a:latin typeface="+mj-lt"/>
              </a:rPr>
              <a:t>After activity: More pleasant emotions (most reported: relieved).</a:t>
            </a:r>
          </a:p>
          <a:p>
            <a:r>
              <a:rPr lang="en-GB" i="1" dirty="0">
                <a:solidFill>
                  <a:srgbClr val="0070C0"/>
                </a:solidFill>
                <a:latin typeface="+mj-lt"/>
              </a:rPr>
              <a:t>What are students’ goals and strategies for regulating their emotions?</a:t>
            </a:r>
          </a:p>
          <a:p>
            <a:pPr lvl="1"/>
            <a:r>
              <a:rPr lang="en-GB" dirty="0">
                <a:solidFill>
                  <a:srgbClr val="B917A6"/>
                </a:solidFill>
                <a:latin typeface="+mj-lt"/>
              </a:rPr>
              <a:t>Respondents mostly aimed to maintain or increase pleasant emotions and decrease unpleasant emotions.</a:t>
            </a:r>
          </a:p>
          <a:p>
            <a:pPr lvl="1"/>
            <a:r>
              <a:rPr lang="en-GB" dirty="0">
                <a:solidFill>
                  <a:srgbClr val="B917A6"/>
                </a:solidFill>
                <a:latin typeface="+mj-lt"/>
              </a:rPr>
              <a:t>Students planned to use a range of strategies to regulate emotions; ‘Talking to others in the group’ and ‘Focusing on the task’ were the most frequently reported for both pleasant and unpleasant emotion.</a:t>
            </a:r>
          </a:p>
          <a:p>
            <a:r>
              <a:rPr lang="en-GB" i="1" dirty="0">
                <a:solidFill>
                  <a:srgbClr val="0070C0"/>
                </a:solidFill>
                <a:latin typeface="+mj-lt"/>
              </a:rPr>
              <a:t>What are students perceptions of using RTSF as an emotion awareness and regulation tool? </a:t>
            </a:r>
          </a:p>
          <a:p>
            <a:pPr lvl="1"/>
            <a:r>
              <a:rPr lang="en-GB" dirty="0">
                <a:solidFill>
                  <a:srgbClr val="B917A6"/>
                </a:solidFill>
                <a:latin typeface="+mj-lt"/>
              </a:rPr>
              <a:t>58 students (45.6% of respondents) believed that RTSF surveys helped them become more aware of their emotions.</a:t>
            </a:r>
          </a:p>
          <a:p>
            <a:pPr lvl="1"/>
            <a:r>
              <a:rPr lang="en-GB" dirty="0">
                <a:solidFill>
                  <a:srgbClr val="B917A6"/>
                </a:solidFill>
                <a:latin typeface="+mj-lt"/>
              </a:rPr>
              <a:t>41 students (32.3% of respondents) believed that RTSF surveys helped them regulate, or manage, their emotions.</a:t>
            </a:r>
          </a:p>
        </p:txBody>
      </p:sp>
      <p:grpSp>
        <p:nvGrpSpPr>
          <p:cNvPr id="12" name="Group 11">
            <a:extLst>
              <a:ext uri="{FF2B5EF4-FFF2-40B4-BE49-F238E27FC236}">
                <a16:creationId xmlns:a16="http://schemas.microsoft.com/office/drawing/2014/main" id="{3A85D1E5-AE0E-43AE-B050-9FC9C3E56CA4}"/>
              </a:ext>
            </a:extLst>
          </p:cNvPr>
          <p:cNvGrpSpPr/>
          <p:nvPr/>
        </p:nvGrpSpPr>
        <p:grpSpPr>
          <a:xfrm>
            <a:off x="9929733" y="655945"/>
            <a:ext cx="2066853" cy="5230212"/>
            <a:chOff x="9994612" y="991676"/>
            <a:chExt cx="2066853" cy="5230212"/>
          </a:xfrm>
        </p:grpSpPr>
        <p:grpSp>
          <p:nvGrpSpPr>
            <p:cNvPr id="13" name="Group 12">
              <a:extLst>
                <a:ext uri="{FF2B5EF4-FFF2-40B4-BE49-F238E27FC236}">
                  <a16:creationId xmlns:a16="http://schemas.microsoft.com/office/drawing/2014/main" id="{D90C71DE-54FA-4F33-8E69-130A008ABD39}"/>
                </a:ext>
              </a:extLst>
            </p:cNvPr>
            <p:cNvGrpSpPr/>
            <p:nvPr/>
          </p:nvGrpSpPr>
          <p:grpSpPr>
            <a:xfrm>
              <a:off x="10075438" y="991676"/>
              <a:ext cx="1986027" cy="5230212"/>
              <a:chOff x="10075438" y="991676"/>
              <a:chExt cx="1986027" cy="5230212"/>
            </a:xfrm>
          </p:grpSpPr>
          <p:pic>
            <p:nvPicPr>
              <p:cNvPr id="17" name="Picture 16">
                <a:extLst>
                  <a:ext uri="{FF2B5EF4-FFF2-40B4-BE49-F238E27FC236}">
                    <a16:creationId xmlns:a16="http://schemas.microsoft.com/office/drawing/2014/main" id="{3F69E0E8-4ED7-485C-A74D-61B2C3E72A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133125" y="991676"/>
                <a:ext cx="1427146" cy="1471455"/>
              </a:xfrm>
              <a:prstGeom prst="ellipse">
                <a:avLst/>
              </a:prstGeom>
            </p:spPr>
          </p:pic>
          <p:pic>
            <p:nvPicPr>
              <p:cNvPr id="18" name="Picture 17">
                <a:extLst>
                  <a:ext uri="{FF2B5EF4-FFF2-40B4-BE49-F238E27FC236}">
                    <a16:creationId xmlns:a16="http://schemas.microsoft.com/office/drawing/2014/main" id="{290B7806-8EFA-4E81-84B8-D3BC02994F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591729" y="2810296"/>
                <a:ext cx="1469736" cy="1443731"/>
              </a:xfrm>
              <a:prstGeom prst="ellipse">
                <a:avLst/>
              </a:prstGeom>
            </p:spPr>
          </p:pic>
          <p:pic>
            <p:nvPicPr>
              <p:cNvPr id="19" name="Picture 18">
                <a:extLst>
                  <a:ext uri="{FF2B5EF4-FFF2-40B4-BE49-F238E27FC236}">
                    <a16:creationId xmlns:a16="http://schemas.microsoft.com/office/drawing/2014/main" id="{44C90EE8-B56B-4B1E-9BAD-ACCE58C073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075438" y="4601192"/>
                <a:ext cx="1467247" cy="1620696"/>
              </a:xfrm>
              <a:prstGeom prst="ellipse">
                <a:avLst/>
              </a:prstGeom>
            </p:spPr>
          </p:pic>
        </p:grpSp>
        <p:pic>
          <p:nvPicPr>
            <p:cNvPr id="14" name="Picture 13" descr="Emoji, Smilie, Whatsapp, Emotion, Laugh, Face, Happy">
              <a:extLst>
                <a:ext uri="{FF2B5EF4-FFF2-40B4-BE49-F238E27FC236}">
                  <a16:creationId xmlns:a16="http://schemas.microsoft.com/office/drawing/2014/main" id="{D7ECE771-527F-410A-951B-5C3319FB89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532611" y="3849227"/>
              <a:ext cx="578790" cy="5969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Emoji, Smilie, Whatsapp, Emotion, Laugh, Face, Happy">
              <a:extLst>
                <a:ext uri="{FF2B5EF4-FFF2-40B4-BE49-F238E27FC236}">
                  <a16:creationId xmlns:a16="http://schemas.microsoft.com/office/drawing/2014/main" id="{E310E79D-A884-436A-8458-B56D0FAFE25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994612" y="2026419"/>
              <a:ext cx="604773" cy="618802"/>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1CCABF24-23D1-4914-B0F1-883DE26518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5230" y="5463188"/>
            <a:ext cx="588273" cy="577953"/>
          </a:xfrm>
          <a:prstGeom prst="rect">
            <a:avLst/>
          </a:prstGeom>
        </p:spPr>
      </p:pic>
    </p:spTree>
    <p:extLst>
      <p:ext uri="{BB962C8B-B14F-4D97-AF65-F5344CB8AC3E}">
        <p14:creationId xmlns:p14="http://schemas.microsoft.com/office/powerpoint/2010/main" val="40978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6555544" cy="1325563"/>
          </a:xfrm>
        </p:spPr>
        <p:txBody>
          <a:bodyPr>
            <a:normAutofit/>
          </a:bodyPr>
          <a:lstStyle/>
          <a:p>
            <a:r>
              <a:rPr lang="en-GB" dirty="0">
                <a:solidFill>
                  <a:srgbClr val="990099"/>
                </a:solidFill>
              </a:rPr>
              <a:t>Conclusions </a:t>
            </a:r>
          </a:p>
        </p:txBody>
      </p:sp>
      <p:sp>
        <p:nvSpPr>
          <p:cNvPr id="6" name="Content Placeholder 2"/>
          <p:cNvSpPr>
            <a:spLocks noGrp="1"/>
          </p:cNvSpPr>
          <p:nvPr>
            <p:ph idx="1"/>
          </p:nvPr>
        </p:nvSpPr>
        <p:spPr>
          <a:xfrm>
            <a:off x="838200" y="1777499"/>
            <a:ext cx="8945835" cy="4416913"/>
          </a:xfrm>
        </p:spPr>
        <p:txBody>
          <a:bodyPr>
            <a:normAutofit fontScale="92500" lnSpcReduction="20000"/>
          </a:bodyPr>
          <a:lstStyle/>
          <a:p>
            <a:r>
              <a:rPr lang="en-GB" dirty="0">
                <a:solidFill>
                  <a:srgbClr val="0070C0"/>
                </a:solidFill>
                <a:latin typeface="+mj-lt"/>
              </a:rPr>
              <a:t>Benefits for the module team – an unbiased (by other students’ comments) insight into how students are feeling about the group work as the forums can seem very negative and one sided – the results indicate that actually the majority of students had a good experience and were happy with group project. </a:t>
            </a:r>
          </a:p>
          <a:p>
            <a:r>
              <a:rPr lang="en-GB" dirty="0">
                <a:solidFill>
                  <a:srgbClr val="B917A6"/>
                </a:solidFill>
                <a:latin typeface="+mj-lt"/>
              </a:rPr>
              <a:t>Benefits for students – a way of raising awareness of their emotions and strategies that they might consider for managing their feelings – but maybe also to inform future students that it is likely their emotions and feelings towards the project is likely to change over time.</a:t>
            </a:r>
          </a:p>
          <a:p>
            <a:r>
              <a:rPr lang="en-GB" dirty="0">
                <a:solidFill>
                  <a:srgbClr val="0070C0"/>
                </a:solidFill>
                <a:latin typeface="+mj-lt"/>
              </a:rPr>
              <a:t>Additionally, RTSF was easy/quick to get approved and embedded in the module website, and it allowed for quick responses that can be used to apply interventions.</a:t>
            </a:r>
          </a:p>
          <a:p>
            <a:endParaRPr lang="en-GB" dirty="0">
              <a:solidFill>
                <a:srgbClr val="B917A6"/>
              </a:solidFill>
              <a:latin typeface="+mj-lt"/>
            </a:endParaRPr>
          </a:p>
          <a:p>
            <a:endParaRPr lang="en-GB" dirty="0">
              <a:solidFill>
                <a:srgbClr val="B917A6"/>
              </a:solidFill>
              <a:latin typeface="+mj-lt"/>
            </a:endParaRPr>
          </a:p>
          <a:p>
            <a:endParaRPr lang="en-GB" dirty="0">
              <a:solidFill>
                <a:srgbClr val="0070C0"/>
              </a:solidFill>
              <a:latin typeface="+mj-lt"/>
            </a:endParaRPr>
          </a:p>
        </p:txBody>
      </p:sp>
      <p:grpSp>
        <p:nvGrpSpPr>
          <p:cNvPr id="12" name="Group 11">
            <a:extLst>
              <a:ext uri="{FF2B5EF4-FFF2-40B4-BE49-F238E27FC236}">
                <a16:creationId xmlns:a16="http://schemas.microsoft.com/office/drawing/2014/main" id="{3A85D1E5-AE0E-43AE-B050-9FC9C3E56CA4}"/>
              </a:ext>
            </a:extLst>
          </p:cNvPr>
          <p:cNvGrpSpPr/>
          <p:nvPr/>
        </p:nvGrpSpPr>
        <p:grpSpPr>
          <a:xfrm>
            <a:off x="9929733" y="655945"/>
            <a:ext cx="2066853" cy="5230212"/>
            <a:chOff x="9994612" y="991676"/>
            <a:chExt cx="2066853" cy="5230212"/>
          </a:xfrm>
        </p:grpSpPr>
        <p:grpSp>
          <p:nvGrpSpPr>
            <p:cNvPr id="13" name="Group 12">
              <a:extLst>
                <a:ext uri="{FF2B5EF4-FFF2-40B4-BE49-F238E27FC236}">
                  <a16:creationId xmlns:a16="http://schemas.microsoft.com/office/drawing/2014/main" id="{D90C71DE-54FA-4F33-8E69-130A008ABD39}"/>
                </a:ext>
              </a:extLst>
            </p:cNvPr>
            <p:cNvGrpSpPr/>
            <p:nvPr/>
          </p:nvGrpSpPr>
          <p:grpSpPr>
            <a:xfrm>
              <a:off x="10075438" y="991676"/>
              <a:ext cx="1986027" cy="5230212"/>
              <a:chOff x="10075438" y="991676"/>
              <a:chExt cx="1986027" cy="5230212"/>
            </a:xfrm>
          </p:grpSpPr>
          <p:pic>
            <p:nvPicPr>
              <p:cNvPr id="17" name="Picture 16">
                <a:extLst>
                  <a:ext uri="{FF2B5EF4-FFF2-40B4-BE49-F238E27FC236}">
                    <a16:creationId xmlns:a16="http://schemas.microsoft.com/office/drawing/2014/main" id="{3F69E0E8-4ED7-485C-A74D-61B2C3E72A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133125" y="991676"/>
                <a:ext cx="1427146" cy="1471455"/>
              </a:xfrm>
              <a:prstGeom prst="ellipse">
                <a:avLst/>
              </a:prstGeom>
            </p:spPr>
          </p:pic>
          <p:pic>
            <p:nvPicPr>
              <p:cNvPr id="18" name="Picture 17">
                <a:extLst>
                  <a:ext uri="{FF2B5EF4-FFF2-40B4-BE49-F238E27FC236}">
                    <a16:creationId xmlns:a16="http://schemas.microsoft.com/office/drawing/2014/main" id="{290B7806-8EFA-4E81-84B8-D3BC02994F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591729" y="2810296"/>
                <a:ext cx="1469736" cy="1443731"/>
              </a:xfrm>
              <a:prstGeom prst="ellipse">
                <a:avLst/>
              </a:prstGeom>
            </p:spPr>
          </p:pic>
          <p:pic>
            <p:nvPicPr>
              <p:cNvPr id="19" name="Picture 18">
                <a:extLst>
                  <a:ext uri="{FF2B5EF4-FFF2-40B4-BE49-F238E27FC236}">
                    <a16:creationId xmlns:a16="http://schemas.microsoft.com/office/drawing/2014/main" id="{44C90EE8-B56B-4B1E-9BAD-ACCE58C073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075438" y="4601192"/>
                <a:ext cx="1467247" cy="1620696"/>
              </a:xfrm>
              <a:prstGeom prst="ellipse">
                <a:avLst/>
              </a:prstGeom>
            </p:spPr>
          </p:pic>
        </p:grpSp>
        <p:pic>
          <p:nvPicPr>
            <p:cNvPr id="14" name="Picture 13" descr="Emoji, Smilie, Whatsapp, Emotion, Laugh, Face, Happy">
              <a:extLst>
                <a:ext uri="{FF2B5EF4-FFF2-40B4-BE49-F238E27FC236}">
                  <a16:creationId xmlns:a16="http://schemas.microsoft.com/office/drawing/2014/main" id="{D7ECE771-527F-410A-951B-5C3319FB89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532611" y="3849227"/>
              <a:ext cx="578790" cy="5969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Emoji, Smilie, Whatsapp, Emotion, Laugh, Face, Happy">
              <a:extLst>
                <a:ext uri="{FF2B5EF4-FFF2-40B4-BE49-F238E27FC236}">
                  <a16:creationId xmlns:a16="http://schemas.microsoft.com/office/drawing/2014/main" id="{E310E79D-A884-436A-8458-B56D0FAFE25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994612" y="2026419"/>
              <a:ext cx="604773" cy="618802"/>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1CCABF24-23D1-4914-B0F1-883DE26518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5230" y="5463188"/>
            <a:ext cx="588273" cy="577953"/>
          </a:xfrm>
          <a:prstGeom prst="rect">
            <a:avLst/>
          </a:prstGeom>
        </p:spPr>
      </p:pic>
    </p:spTree>
    <p:extLst>
      <p:ext uri="{BB962C8B-B14F-4D97-AF65-F5344CB8AC3E}">
        <p14:creationId xmlns:p14="http://schemas.microsoft.com/office/powerpoint/2010/main" val="2998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955787" y="1681325"/>
            <a:ext cx="3448973" cy="804900"/>
          </a:xfrm>
          <a:prstGeom prst="rect">
            <a:avLst/>
          </a:prstGeom>
        </p:spPr>
        <p:txBody>
          <a:bodyPr wrap="square">
            <a:spAutoFit/>
          </a:bodyPr>
          <a:lstStyle/>
          <a:p>
            <a:pPr lvl="0" algn="ctr">
              <a:lnSpc>
                <a:spcPct val="85000"/>
              </a:lnSpc>
              <a:spcBef>
                <a:spcPts val="1000"/>
              </a:spcBef>
              <a:defRPr/>
            </a:pPr>
            <a:r>
              <a:rPr lang="en-GB" sz="5400" b="1" dirty="0">
                <a:solidFill>
                  <a:srgbClr val="990099"/>
                </a:solidFill>
                <a:latin typeface="+mj-lt"/>
                <a:cs typeface="Arial" panose="020B0604020202020204" pitchFamily="34" charset="0"/>
              </a:rPr>
              <a:t>Thank you</a:t>
            </a:r>
          </a:p>
        </p:txBody>
      </p:sp>
      <p:sp>
        <p:nvSpPr>
          <p:cNvPr id="6" name="Rectangle 5"/>
          <p:cNvSpPr/>
          <p:nvPr/>
        </p:nvSpPr>
        <p:spPr>
          <a:xfrm>
            <a:off x="3344777" y="2725683"/>
            <a:ext cx="5867237" cy="2450992"/>
          </a:xfrm>
          <a:prstGeom prst="rect">
            <a:avLst/>
          </a:prstGeom>
        </p:spPr>
        <p:txBody>
          <a:bodyPr wrap="square">
            <a:spAutoFit/>
          </a:bodyPr>
          <a:lstStyle/>
          <a:p>
            <a:pPr lvl="0">
              <a:lnSpc>
                <a:spcPct val="85000"/>
              </a:lnSpc>
              <a:defRPr/>
            </a:pPr>
            <a:r>
              <a:rPr lang="en-GB" sz="3600" dirty="0">
                <a:solidFill>
                  <a:srgbClr val="0070C0"/>
                </a:solidFill>
                <a:cs typeface="Arial" panose="020B0604020202020204" pitchFamily="34" charset="0"/>
              </a:rPr>
              <a:t>jake.hilliard@open.ac.uk</a:t>
            </a:r>
          </a:p>
          <a:p>
            <a:pPr lvl="0">
              <a:lnSpc>
                <a:spcPct val="85000"/>
              </a:lnSpc>
              <a:defRPr/>
            </a:pPr>
            <a:r>
              <a:rPr lang="en-GB" sz="3600" dirty="0">
                <a:solidFill>
                  <a:srgbClr val="0070C0"/>
                </a:solidFill>
                <a:cs typeface="Arial" panose="020B0604020202020204" pitchFamily="34" charset="0"/>
              </a:rPr>
              <a:t>patrick.wong@open.ac.uk</a:t>
            </a:r>
          </a:p>
          <a:p>
            <a:pPr lvl="0">
              <a:lnSpc>
                <a:spcPct val="85000"/>
              </a:lnSpc>
              <a:defRPr/>
            </a:pPr>
            <a:r>
              <a:rPr lang="en-GB" sz="3600" dirty="0">
                <a:solidFill>
                  <a:srgbClr val="0070C0"/>
                </a:solidFill>
                <a:cs typeface="Arial" panose="020B0604020202020204" pitchFamily="34" charset="0"/>
              </a:rPr>
              <a:t>karen.kear@open.ac.uk</a:t>
            </a:r>
          </a:p>
          <a:p>
            <a:pPr lvl="0">
              <a:lnSpc>
                <a:spcPct val="85000"/>
              </a:lnSpc>
              <a:defRPr/>
            </a:pPr>
            <a:r>
              <a:rPr lang="en-GB" sz="3600" dirty="0">
                <a:solidFill>
                  <a:srgbClr val="0070C0"/>
                </a:solidFill>
                <a:cs typeface="Arial" panose="020B0604020202020204" pitchFamily="34" charset="0"/>
              </a:rPr>
              <a:t>helen.donelan@open.ac.uk</a:t>
            </a:r>
          </a:p>
          <a:p>
            <a:pPr lvl="0">
              <a:lnSpc>
                <a:spcPct val="85000"/>
              </a:lnSpc>
              <a:defRPr/>
            </a:pPr>
            <a:r>
              <a:rPr lang="en-GB" sz="3600" dirty="0">
                <a:solidFill>
                  <a:srgbClr val="0070C0"/>
                </a:solidFill>
                <a:cs typeface="Arial" panose="020B0604020202020204" pitchFamily="34" charset="0"/>
              </a:rPr>
              <a:t>caroline.heaney@open.ac.uk </a:t>
            </a:r>
          </a:p>
        </p:txBody>
      </p:sp>
    </p:spTree>
    <p:extLst>
      <p:ext uri="{BB962C8B-B14F-4D97-AF65-F5344CB8AC3E}">
        <p14:creationId xmlns:p14="http://schemas.microsoft.com/office/powerpoint/2010/main" val="330471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166425" y="365125"/>
            <a:ext cx="3967089" cy="1325563"/>
          </a:xfrm>
        </p:spPr>
        <p:txBody>
          <a:bodyPr/>
          <a:lstStyle/>
          <a:p>
            <a:r>
              <a:rPr lang="en-GB" dirty="0">
                <a:solidFill>
                  <a:srgbClr val="990099"/>
                </a:solidFill>
              </a:rPr>
              <a:t>Background</a:t>
            </a:r>
          </a:p>
        </p:txBody>
      </p:sp>
      <p:sp>
        <p:nvSpPr>
          <p:cNvPr id="16" name="Pentagon 15"/>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a:spLocks noGrp="1"/>
          </p:cNvSpPr>
          <p:nvPr>
            <p:ph idx="1"/>
          </p:nvPr>
        </p:nvSpPr>
        <p:spPr>
          <a:xfrm>
            <a:off x="772916" y="1825625"/>
            <a:ext cx="8036233" cy="4644186"/>
          </a:xfrm>
        </p:spPr>
        <p:txBody>
          <a:bodyPr>
            <a:normAutofit fontScale="62500" lnSpcReduction="20000"/>
          </a:bodyPr>
          <a:lstStyle/>
          <a:p>
            <a:r>
              <a:rPr lang="en-GB" dirty="0">
                <a:solidFill>
                  <a:srgbClr val="0070C0"/>
                </a:solidFill>
                <a:latin typeface="+mj-lt"/>
              </a:rPr>
              <a:t>Over the last decade, research has increasingly highlighted the inextricable links between emotion and cognition as well as the profound effects emotions have in academic contexts (</a:t>
            </a:r>
            <a:r>
              <a:rPr lang="en-GB" dirty="0" err="1">
                <a:solidFill>
                  <a:srgbClr val="0070C0"/>
                </a:solidFill>
                <a:latin typeface="+mj-lt"/>
              </a:rPr>
              <a:t>Pekrun</a:t>
            </a:r>
            <a:r>
              <a:rPr lang="en-GB" dirty="0">
                <a:solidFill>
                  <a:srgbClr val="0070C0"/>
                </a:solidFill>
                <a:latin typeface="+mj-lt"/>
              </a:rPr>
              <a:t> and </a:t>
            </a:r>
            <a:r>
              <a:rPr lang="en-GB" dirty="0" err="1">
                <a:solidFill>
                  <a:srgbClr val="0070C0"/>
                </a:solidFill>
                <a:latin typeface="+mj-lt"/>
              </a:rPr>
              <a:t>Linnenbrink</a:t>
            </a:r>
            <a:r>
              <a:rPr lang="en-GB" dirty="0">
                <a:solidFill>
                  <a:srgbClr val="0070C0"/>
                </a:solidFill>
                <a:latin typeface="+mj-lt"/>
              </a:rPr>
              <a:t>-Garcia, 2012). </a:t>
            </a:r>
          </a:p>
          <a:p>
            <a:r>
              <a:rPr lang="en-GB" dirty="0">
                <a:solidFill>
                  <a:srgbClr val="B917A6"/>
                </a:solidFill>
                <a:latin typeface="+mj-lt"/>
              </a:rPr>
              <a:t>Although much of this research has been undertaken in individual face-to-face learning settings, such notions have also been evidenced in online and computer-supported collaborative learning environments (</a:t>
            </a:r>
            <a:r>
              <a:rPr lang="en-GB" dirty="0" err="1">
                <a:solidFill>
                  <a:srgbClr val="B917A6"/>
                </a:solidFill>
                <a:latin typeface="+mj-lt"/>
              </a:rPr>
              <a:t>Henritius</a:t>
            </a:r>
            <a:r>
              <a:rPr lang="en-GB" dirty="0">
                <a:solidFill>
                  <a:srgbClr val="B917A6"/>
                </a:solidFill>
                <a:latin typeface="+mj-lt"/>
              </a:rPr>
              <a:t> et al., 2019; Reis et al., 2018).</a:t>
            </a:r>
          </a:p>
          <a:p>
            <a:r>
              <a:rPr lang="en-GB" dirty="0">
                <a:solidFill>
                  <a:srgbClr val="0070C0"/>
                </a:solidFill>
                <a:latin typeface="+mj-lt"/>
              </a:rPr>
              <a:t>Being able to effectively regulate one’s emotions in online learning can be seen as a crucial process in learning (Xu et al, 2014); this is particularly important in social and collaborative online learning contexts which present a multitude of social, cognitive, and practical challenges that may impact group member’s emotional states (Webster, 2019).</a:t>
            </a:r>
          </a:p>
          <a:p>
            <a:r>
              <a:rPr lang="en-GB" dirty="0">
                <a:solidFill>
                  <a:srgbClr val="B917A6"/>
                </a:solidFill>
                <a:latin typeface="+mj-lt"/>
              </a:rPr>
              <a:t>With an increased understanding of the importance of emotions in these social online learning contexts, researchers have started to develop tools that can be used by students to help raise awareness of their emotions and help them regulate their feelings when undertaking collaborative activities (</a:t>
            </a:r>
            <a:r>
              <a:rPr lang="en-GB" dirty="0" err="1">
                <a:solidFill>
                  <a:srgbClr val="B917A6"/>
                </a:solidFill>
                <a:latin typeface="+mj-lt"/>
              </a:rPr>
              <a:t>Järvelä</a:t>
            </a:r>
            <a:r>
              <a:rPr lang="en-GB" dirty="0">
                <a:solidFill>
                  <a:srgbClr val="B917A6"/>
                </a:solidFill>
                <a:latin typeface="+mj-lt"/>
              </a:rPr>
              <a:t> et al., 2016). </a:t>
            </a:r>
          </a:p>
          <a:p>
            <a:r>
              <a:rPr lang="en-GB" dirty="0">
                <a:solidFill>
                  <a:srgbClr val="0070C0"/>
                </a:solidFill>
                <a:latin typeface="+mj-lt"/>
              </a:rPr>
              <a:t>One such tool is the Socio-Emotional Sampling Tool (SEST) (Webster and Hadwin, 2013) which has been designed for computer-supported collaborative learning tasks and aims to prompt students to metacognitively monitor and evaluate their current emotional state before, during and after collaborative activities.</a:t>
            </a:r>
          </a:p>
          <a:p>
            <a:endParaRPr lang="en-GB" dirty="0">
              <a:solidFill>
                <a:srgbClr val="1E8EC0"/>
              </a:solidFill>
              <a:latin typeface="+mj-lt"/>
            </a:endParaRPr>
          </a:p>
          <a:p>
            <a:endParaRPr lang="en-GB" dirty="0">
              <a:solidFill>
                <a:srgbClr val="1E8EC0"/>
              </a:solidFill>
              <a:latin typeface="+mj-lt"/>
            </a:endParaRPr>
          </a:p>
          <a:p>
            <a:endParaRPr lang="en-GB" dirty="0">
              <a:solidFill>
                <a:srgbClr val="990099"/>
              </a:solidFill>
              <a:latin typeface="+mj-lt"/>
            </a:endParaRPr>
          </a:p>
        </p:txBody>
      </p:sp>
      <p:grpSp>
        <p:nvGrpSpPr>
          <p:cNvPr id="3" name="Group 2"/>
          <p:cNvGrpSpPr/>
          <p:nvPr/>
        </p:nvGrpSpPr>
        <p:grpSpPr>
          <a:xfrm>
            <a:off x="9307352" y="999319"/>
            <a:ext cx="2754113" cy="5320870"/>
            <a:chOff x="9307352" y="999319"/>
            <a:chExt cx="2754113" cy="5320870"/>
          </a:xfrm>
        </p:grpSpPr>
        <p:grpSp>
          <p:nvGrpSpPr>
            <p:cNvPr id="2" name="Group 1"/>
            <p:cNvGrpSpPr/>
            <p:nvPr/>
          </p:nvGrpSpPr>
          <p:grpSpPr>
            <a:xfrm>
              <a:off x="9307352" y="999319"/>
              <a:ext cx="2754113" cy="5183659"/>
              <a:chOff x="9307352" y="999319"/>
              <a:chExt cx="2754113" cy="5183659"/>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603067" y="999319"/>
                <a:ext cx="1427146" cy="1471455"/>
              </a:xfrm>
              <a:prstGeom prst="ellipse">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591729" y="2810296"/>
                <a:ext cx="1469736" cy="1443731"/>
              </a:xfrm>
              <a:prstGeom prst="ellipse">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307352" y="4562282"/>
                <a:ext cx="1467247" cy="1620696"/>
              </a:xfrm>
              <a:prstGeom prst="ellipse">
                <a:avLst/>
              </a:prstGeom>
            </p:spPr>
          </p:pic>
        </p:grpSp>
        <p:pic>
          <p:nvPicPr>
            <p:cNvPr id="17" name="Picture 16" descr="Emoji, Smilie, Whatsapp, Emotion, Laugh, Face, Happ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532611" y="3849227"/>
              <a:ext cx="578790" cy="5969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Emoji, Smilie, Whatsapp, Emotion, Laugh, Face, Happ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0207958" y="5679081"/>
              <a:ext cx="649306" cy="6411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Emoji, Smilie, Whatsapp, Emotion, Laugh, Face, Happ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436202" y="1920578"/>
              <a:ext cx="604773" cy="618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71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6555544" cy="1325563"/>
          </a:xfrm>
        </p:spPr>
        <p:txBody>
          <a:bodyPr>
            <a:normAutofit/>
          </a:bodyPr>
          <a:lstStyle/>
          <a:p>
            <a:r>
              <a:rPr lang="en-GB" dirty="0">
                <a:solidFill>
                  <a:srgbClr val="990099"/>
                </a:solidFill>
              </a:rPr>
              <a:t>Aim and research questions</a:t>
            </a:r>
          </a:p>
        </p:txBody>
      </p:sp>
      <p:sp>
        <p:nvSpPr>
          <p:cNvPr id="6" name="Content Placeholder 2"/>
          <p:cNvSpPr>
            <a:spLocks noGrp="1"/>
          </p:cNvSpPr>
          <p:nvPr>
            <p:ph idx="1"/>
          </p:nvPr>
        </p:nvSpPr>
        <p:spPr>
          <a:xfrm>
            <a:off x="837443" y="1965219"/>
            <a:ext cx="7982243" cy="4351338"/>
          </a:xfrm>
        </p:spPr>
        <p:txBody>
          <a:bodyPr>
            <a:normAutofit/>
          </a:bodyPr>
          <a:lstStyle/>
          <a:p>
            <a:r>
              <a:rPr lang="en-GB" dirty="0">
                <a:solidFill>
                  <a:srgbClr val="0070C0"/>
                </a:solidFill>
                <a:latin typeface="+mj-lt"/>
              </a:rPr>
              <a:t>The </a:t>
            </a:r>
            <a:r>
              <a:rPr lang="en-GB">
                <a:solidFill>
                  <a:srgbClr val="0070C0"/>
                </a:solidFill>
                <a:latin typeface="+mj-lt"/>
              </a:rPr>
              <a:t>main purpose of </a:t>
            </a:r>
            <a:r>
              <a:rPr lang="en-GB" dirty="0">
                <a:solidFill>
                  <a:srgbClr val="0070C0"/>
                </a:solidFill>
                <a:latin typeface="+mj-lt"/>
              </a:rPr>
              <a:t>this study was to explore the use of Real Time Student Feedback (RTSF) as emotion awareness and regulation tool in an assessed, online collaborative project. </a:t>
            </a:r>
          </a:p>
          <a:p>
            <a:r>
              <a:rPr lang="en-GB" dirty="0">
                <a:solidFill>
                  <a:srgbClr val="990099"/>
                </a:solidFill>
                <a:latin typeface="+mj-lt"/>
              </a:rPr>
              <a:t>The following research questions were addressed:</a:t>
            </a:r>
          </a:p>
          <a:p>
            <a:pPr marL="971550" lvl="1" indent="-514350">
              <a:buFont typeface="+mj-lt"/>
              <a:buAutoNum type="arabicPeriod"/>
            </a:pPr>
            <a:r>
              <a:rPr lang="en-GB" dirty="0">
                <a:solidFill>
                  <a:srgbClr val="0070C0"/>
                </a:solidFill>
                <a:latin typeface="Calibri Light" panose="020F0302020204030204"/>
              </a:rPr>
              <a:t>What emotions do students experience during and after an assessed, online, collaborative project?</a:t>
            </a:r>
          </a:p>
          <a:p>
            <a:pPr marL="971550" lvl="1" indent="-514350">
              <a:buFont typeface="+mj-lt"/>
              <a:buAutoNum type="arabicPeriod"/>
            </a:pPr>
            <a:r>
              <a:rPr lang="en-GB" dirty="0">
                <a:solidFill>
                  <a:srgbClr val="990099"/>
                </a:solidFill>
                <a:latin typeface="+mj-lt"/>
              </a:rPr>
              <a:t>What are students’ goals and strategies for regulating their emotions?</a:t>
            </a:r>
          </a:p>
          <a:p>
            <a:pPr marL="971550" lvl="1" indent="-514350">
              <a:buFont typeface="+mj-lt"/>
              <a:buAutoNum type="arabicPeriod"/>
            </a:pPr>
            <a:r>
              <a:rPr lang="en-GB" dirty="0">
                <a:solidFill>
                  <a:srgbClr val="0070C0"/>
                </a:solidFill>
                <a:latin typeface="+mj-lt"/>
              </a:rPr>
              <a:t>What are students perceptions of using RTSF as an emotion awareness and regulation tool? </a:t>
            </a:r>
          </a:p>
        </p:txBody>
      </p:sp>
      <p:grpSp>
        <p:nvGrpSpPr>
          <p:cNvPr id="2" name="Group 1"/>
          <p:cNvGrpSpPr/>
          <p:nvPr/>
        </p:nvGrpSpPr>
        <p:grpSpPr>
          <a:xfrm>
            <a:off x="9348095" y="1050311"/>
            <a:ext cx="2637581" cy="5253355"/>
            <a:chOff x="9348095" y="1050311"/>
            <a:chExt cx="2637581" cy="525335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6785" y="1050311"/>
              <a:ext cx="1468218" cy="144837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458" y="2807304"/>
              <a:ext cx="1468218" cy="14430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5122" y="4558929"/>
              <a:ext cx="1468218" cy="158273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6730" y="3803994"/>
              <a:ext cx="603482" cy="61641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8095" y="1965219"/>
              <a:ext cx="594327" cy="58527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1939" y="5725713"/>
              <a:ext cx="588273" cy="577953"/>
            </a:xfrm>
            <a:prstGeom prst="rect">
              <a:avLst/>
            </a:prstGeom>
          </p:spPr>
        </p:pic>
      </p:grpSp>
    </p:spTree>
    <p:extLst>
      <p:ext uri="{BB962C8B-B14F-4D97-AF65-F5344CB8AC3E}">
        <p14:creationId xmlns:p14="http://schemas.microsoft.com/office/powerpoint/2010/main" val="32725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6555544" cy="1325563"/>
          </a:xfrm>
        </p:spPr>
        <p:txBody>
          <a:bodyPr>
            <a:normAutofit/>
          </a:bodyPr>
          <a:lstStyle/>
          <a:p>
            <a:r>
              <a:rPr lang="en-GB" dirty="0">
                <a:solidFill>
                  <a:srgbClr val="990099"/>
                </a:solidFill>
              </a:rPr>
              <a:t>Study context</a:t>
            </a:r>
          </a:p>
        </p:txBody>
      </p:sp>
      <p:grpSp>
        <p:nvGrpSpPr>
          <p:cNvPr id="30" name="Group 29"/>
          <p:cNvGrpSpPr/>
          <p:nvPr/>
        </p:nvGrpSpPr>
        <p:grpSpPr>
          <a:xfrm>
            <a:off x="267243" y="2605816"/>
            <a:ext cx="7216770" cy="1094263"/>
            <a:chOff x="267242" y="2605816"/>
            <a:chExt cx="8206237" cy="1094263"/>
          </a:xfrm>
        </p:grpSpPr>
        <p:cxnSp>
          <p:nvCxnSpPr>
            <p:cNvPr id="6" name="Straight Connector 5"/>
            <p:cNvCxnSpPr/>
            <p:nvPr/>
          </p:nvCxnSpPr>
          <p:spPr>
            <a:xfrm>
              <a:off x="267242" y="2605816"/>
              <a:ext cx="7923722" cy="608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7242" y="3693996"/>
              <a:ext cx="7923722" cy="608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67242" y="2688324"/>
              <a:ext cx="8206237" cy="937245"/>
              <a:chOff x="577968" y="2247183"/>
              <a:chExt cx="8206237" cy="937245"/>
            </a:xfrm>
          </p:grpSpPr>
          <p:sp>
            <p:nvSpPr>
              <p:cNvPr id="14" name="TextBox 13"/>
              <p:cNvSpPr txBox="1"/>
              <p:nvPr/>
            </p:nvSpPr>
            <p:spPr>
              <a:xfrm>
                <a:off x="577968" y="2247183"/>
                <a:ext cx="3825591" cy="369332"/>
              </a:xfrm>
              <a:prstGeom prst="rect">
                <a:avLst/>
              </a:prstGeom>
              <a:noFill/>
            </p:spPr>
            <p:txBody>
              <a:bodyPr wrap="square" rtlCol="0">
                <a:spAutoFit/>
              </a:bodyPr>
              <a:lstStyle/>
              <a:p>
                <a:r>
                  <a:rPr lang="en-GB" b="1" dirty="0">
                    <a:solidFill>
                      <a:srgbClr val="0070C0"/>
                    </a:solidFill>
                    <a:latin typeface="Calibri Light" panose="020F0302020204030204" pitchFamily="34" charset="0"/>
                    <a:cs typeface="Calibri Light" panose="020F0302020204030204" pitchFamily="34" charset="0"/>
                  </a:rPr>
                  <a:t>ASSESSED TEAM PROJECT</a:t>
                </a:r>
              </a:p>
            </p:txBody>
          </p:sp>
          <p:sp>
            <p:nvSpPr>
              <p:cNvPr id="15" name="Rectangle 14"/>
              <p:cNvSpPr/>
              <p:nvPr/>
            </p:nvSpPr>
            <p:spPr>
              <a:xfrm>
                <a:off x="577968" y="2538097"/>
                <a:ext cx="8206237" cy="646331"/>
              </a:xfrm>
              <a:prstGeom prst="rect">
                <a:avLst/>
              </a:prstGeom>
            </p:spPr>
            <p:txBody>
              <a:bodyPr wrap="square">
                <a:spAutoFit/>
              </a:bodyPr>
              <a:lstStyle/>
              <a:p>
                <a:r>
                  <a:rPr lang="en-GB" dirty="0">
                    <a:solidFill>
                      <a:srgbClr val="990099"/>
                    </a:solidFill>
                    <a:latin typeface="Calibri Light" panose="020F0302020204030204" pitchFamily="34" charset="0"/>
                    <a:cs typeface="Calibri Light" panose="020F0302020204030204" pitchFamily="34" charset="0"/>
                  </a:rPr>
                  <a:t>9-week collaborative project in which students work in small groups to produce a website for a specific client (e.g. a family-friendly hotel) </a:t>
                </a:r>
              </a:p>
            </p:txBody>
          </p:sp>
        </p:grpSp>
      </p:grpSp>
      <p:pic>
        <p:nvPicPr>
          <p:cNvPr id="2" name="Picture 1">
            <a:extLst>
              <a:ext uri="{FF2B5EF4-FFF2-40B4-BE49-F238E27FC236}">
                <a16:creationId xmlns:a16="http://schemas.microsoft.com/office/drawing/2014/main" id="{50E8DA83-DDF3-4372-AD1A-7E0605A2E85B}"/>
              </a:ext>
            </a:extLst>
          </p:cNvPr>
          <p:cNvPicPr>
            <a:picLocks noChangeAspect="1"/>
          </p:cNvPicPr>
          <p:nvPr/>
        </p:nvPicPr>
        <p:blipFill rotWithShape="1">
          <a:blip r:embed="rId4"/>
          <a:srcRect t="3112" r="39222" b="8410"/>
          <a:stretch/>
        </p:blipFill>
        <p:spPr>
          <a:xfrm>
            <a:off x="7900953" y="467104"/>
            <a:ext cx="2431826" cy="5923792"/>
          </a:xfrm>
          <a:prstGeom prst="rect">
            <a:avLst/>
          </a:prstGeom>
        </p:spPr>
      </p:pic>
      <p:pic>
        <p:nvPicPr>
          <p:cNvPr id="3" name="Picture 2">
            <a:extLst>
              <a:ext uri="{FF2B5EF4-FFF2-40B4-BE49-F238E27FC236}">
                <a16:creationId xmlns:a16="http://schemas.microsoft.com/office/drawing/2014/main" id="{ABD0EE88-24DB-4DDA-8A32-E49B03094667}"/>
              </a:ext>
            </a:extLst>
          </p:cNvPr>
          <p:cNvPicPr>
            <a:picLocks noChangeAspect="1"/>
          </p:cNvPicPr>
          <p:nvPr/>
        </p:nvPicPr>
        <p:blipFill>
          <a:blip r:embed="rId5"/>
          <a:stretch>
            <a:fillRect/>
          </a:stretch>
        </p:blipFill>
        <p:spPr>
          <a:xfrm>
            <a:off x="334297" y="4159568"/>
            <a:ext cx="7082661" cy="2333307"/>
          </a:xfrm>
          <a:prstGeom prst="rect">
            <a:avLst/>
          </a:prstGeom>
        </p:spPr>
      </p:pic>
      <p:pic>
        <p:nvPicPr>
          <p:cNvPr id="11" name="Picture 10">
            <a:extLst>
              <a:ext uri="{FF2B5EF4-FFF2-40B4-BE49-F238E27FC236}">
                <a16:creationId xmlns:a16="http://schemas.microsoft.com/office/drawing/2014/main" id="{79A576A8-ADCB-48E8-A069-27C6FA6D25C7}"/>
              </a:ext>
            </a:extLst>
          </p:cNvPr>
          <p:cNvPicPr>
            <a:picLocks noChangeAspect="1"/>
          </p:cNvPicPr>
          <p:nvPr/>
        </p:nvPicPr>
        <p:blipFill rotWithShape="1">
          <a:blip r:embed="rId6"/>
          <a:srcRect l="50951" t="26915" r="9895" b="63545"/>
          <a:stretch/>
        </p:blipFill>
        <p:spPr>
          <a:xfrm>
            <a:off x="555615" y="1592780"/>
            <a:ext cx="6759585" cy="785388"/>
          </a:xfrm>
          <a:prstGeom prst="rect">
            <a:avLst/>
          </a:prstGeom>
        </p:spPr>
      </p:pic>
      <p:grpSp>
        <p:nvGrpSpPr>
          <p:cNvPr id="12" name="Group 11">
            <a:extLst>
              <a:ext uri="{FF2B5EF4-FFF2-40B4-BE49-F238E27FC236}">
                <a16:creationId xmlns:a16="http://schemas.microsoft.com/office/drawing/2014/main" id="{BDAFE781-EDF1-4A7C-8A51-9105F94C08FF}"/>
              </a:ext>
            </a:extLst>
          </p:cNvPr>
          <p:cNvGrpSpPr/>
          <p:nvPr/>
        </p:nvGrpSpPr>
        <p:grpSpPr>
          <a:xfrm>
            <a:off x="9615327" y="164046"/>
            <a:ext cx="2330145" cy="923330"/>
            <a:chOff x="9615327" y="164046"/>
            <a:chExt cx="2330145" cy="923330"/>
          </a:xfrm>
        </p:grpSpPr>
        <p:cxnSp>
          <p:nvCxnSpPr>
            <p:cNvPr id="16" name="Straight Arrow Connector 15">
              <a:extLst>
                <a:ext uri="{FF2B5EF4-FFF2-40B4-BE49-F238E27FC236}">
                  <a16:creationId xmlns:a16="http://schemas.microsoft.com/office/drawing/2014/main" id="{038BE9A3-02AD-473D-8433-7694F7FDD905}"/>
                </a:ext>
              </a:extLst>
            </p:cNvPr>
            <p:cNvCxnSpPr>
              <a:cxnSpLocks/>
            </p:cNvCxnSpPr>
            <p:nvPr/>
          </p:nvCxnSpPr>
          <p:spPr>
            <a:xfrm flipH="1">
              <a:off x="9615327" y="348712"/>
              <a:ext cx="1111347" cy="0"/>
            </a:xfrm>
            <a:prstGeom prst="straightConnector1">
              <a:avLst/>
            </a:prstGeom>
            <a:ln w="25400">
              <a:solidFill>
                <a:srgbClr val="B917A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0FB5DC-6F85-4719-8E3F-5646BBF8B9F2}"/>
                </a:ext>
              </a:extLst>
            </p:cNvPr>
            <p:cNvSpPr txBox="1"/>
            <p:nvPr/>
          </p:nvSpPr>
          <p:spPr>
            <a:xfrm>
              <a:off x="10834125" y="164046"/>
              <a:ext cx="1111347" cy="923330"/>
            </a:xfrm>
            <a:prstGeom prst="rect">
              <a:avLst/>
            </a:prstGeom>
            <a:noFill/>
          </p:spPr>
          <p:txBody>
            <a:bodyPr wrap="square" rtlCol="0">
              <a:spAutoFit/>
            </a:bodyPr>
            <a:lstStyle/>
            <a:p>
              <a:r>
                <a:rPr lang="en-GB" dirty="0">
                  <a:solidFill>
                    <a:srgbClr val="0070C0"/>
                  </a:solidFill>
                </a:rPr>
                <a:t>RTSF 1</a:t>
              </a:r>
            </a:p>
            <a:p>
              <a:r>
                <a:rPr lang="en-GB" dirty="0">
                  <a:solidFill>
                    <a:srgbClr val="0070C0"/>
                  </a:solidFill>
                </a:rPr>
                <a:t>(Before activity)</a:t>
              </a:r>
            </a:p>
          </p:txBody>
        </p:sp>
      </p:grpSp>
      <p:grpSp>
        <p:nvGrpSpPr>
          <p:cNvPr id="23" name="Group 22">
            <a:extLst>
              <a:ext uri="{FF2B5EF4-FFF2-40B4-BE49-F238E27FC236}">
                <a16:creationId xmlns:a16="http://schemas.microsoft.com/office/drawing/2014/main" id="{3AA29CB9-9ADE-42F5-AF11-D4B635715511}"/>
              </a:ext>
            </a:extLst>
          </p:cNvPr>
          <p:cNvGrpSpPr/>
          <p:nvPr/>
        </p:nvGrpSpPr>
        <p:grpSpPr>
          <a:xfrm>
            <a:off x="9615326" y="1419836"/>
            <a:ext cx="2330146" cy="923330"/>
            <a:chOff x="9615326" y="1419836"/>
            <a:chExt cx="2330146" cy="923330"/>
          </a:xfrm>
        </p:grpSpPr>
        <p:cxnSp>
          <p:nvCxnSpPr>
            <p:cNvPr id="17" name="Straight Arrow Connector 16">
              <a:extLst>
                <a:ext uri="{FF2B5EF4-FFF2-40B4-BE49-F238E27FC236}">
                  <a16:creationId xmlns:a16="http://schemas.microsoft.com/office/drawing/2014/main" id="{E307D8F2-723B-4DA8-A697-3698D58E98C6}"/>
                </a:ext>
              </a:extLst>
            </p:cNvPr>
            <p:cNvCxnSpPr>
              <a:cxnSpLocks/>
            </p:cNvCxnSpPr>
            <p:nvPr/>
          </p:nvCxnSpPr>
          <p:spPr>
            <a:xfrm flipH="1">
              <a:off x="9615326" y="1604502"/>
              <a:ext cx="1111347" cy="0"/>
            </a:xfrm>
            <a:prstGeom prst="straightConnector1">
              <a:avLst/>
            </a:prstGeom>
            <a:ln w="25400">
              <a:solidFill>
                <a:srgbClr val="B917A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2BF09A8-C4EC-45C3-847F-16C4AFEC910F}"/>
                </a:ext>
              </a:extLst>
            </p:cNvPr>
            <p:cNvSpPr txBox="1"/>
            <p:nvPr/>
          </p:nvSpPr>
          <p:spPr>
            <a:xfrm>
              <a:off x="10834126" y="1419836"/>
              <a:ext cx="1111346" cy="923330"/>
            </a:xfrm>
            <a:prstGeom prst="rect">
              <a:avLst/>
            </a:prstGeom>
            <a:noFill/>
          </p:spPr>
          <p:txBody>
            <a:bodyPr wrap="square" rtlCol="0">
              <a:spAutoFit/>
            </a:bodyPr>
            <a:lstStyle/>
            <a:p>
              <a:r>
                <a:rPr lang="en-GB" dirty="0">
                  <a:solidFill>
                    <a:srgbClr val="0070C0"/>
                  </a:solidFill>
                </a:rPr>
                <a:t>RTSF 2 (start of activity)</a:t>
              </a:r>
            </a:p>
          </p:txBody>
        </p:sp>
      </p:grpSp>
      <p:grpSp>
        <p:nvGrpSpPr>
          <p:cNvPr id="24" name="Group 23">
            <a:extLst>
              <a:ext uri="{FF2B5EF4-FFF2-40B4-BE49-F238E27FC236}">
                <a16:creationId xmlns:a16="http://schemas.microsoft.com/office/drawing/2014/main" id="{CFE1C55D-683B-4D25-A3F2-93504826CBB2}"/>
              </a:ext>
            </a:extLst>
          </p:cNvPr>
          <p:cNvGrpSpPr/>
          <p:nvPr/>
        </p:nvGrpSpPr>
        <p:grpSpPr>
          <a:xfrm>
            <a:off x="9615326" y="2872990"/>
            <a:ext cx="2431826" cy="923330"/>
            <a:chOff x="9615326" y="2872990"/>
            <a:chExt cx="2431826" cy="923330"/>
          </a:xfrm>
        </p:grpSpPr>
        <p:cxnSp>
          <p:nvCxnSpPr>
            <p:cNvPr id="18" name="Straight Arrow Connector 17">
              <a:extLst>
                <a:ext uri="{FF2B5EF4-FFF2-40B4-BE49-F238E27FC236}">
                  <a16:creationId xmlns:a16="http://schemas.microsoft.com/office/drawing/2014/main" id="{8A058C5F-3120-4711-BCC3-8A4D8E7590AB}"/>
                </a:ext>
              </a:extLst>
            </p:cNvPr>
            <p:cNvCxnSpPr>
              <a:cxnSpLocks/>
            </p:cNvCxnSpPr>
            <p:nvPr/>
          </p:nvCxnSpPr>
          <p:spPr>
            <a:xfrm flipH="1">
              <a:off x="9615326" y="3069378"/>
              <a:ext cx="1111347" cy="0"/>
            </a:xfrm>
            <a:prstGeom prst="straightConnector1">
              <a:avLst/>
            </a:prstGeom>
            <a:ln w="25400">
              <a:solidFill>
                <a:srgbClr val="B917A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EBF3B6-106B-47C1-B030-95377C53BD01}"/>
                </a:ext>
              </a:extLst>
            </p:cNvPr>
            <p:cNvSpPr txBox="1"/>
            <p:nvPr/>
          </p:nvSpPr>
          <p:spPr>
            <a:xfrm>
              <a:off x="10859142" y="2872990"/>
              <a:ext cx="1188010" cy="923330"/>
            </a:xfrm>
            <a:prstGeom prst="rect">
              <a:avLst/>
            </a:prstGeom>
            <a:noFill/>
          </p:spPr>
          <p:txBody>
            <a:bodyPr wrap="square" rtlCol="0">
              <a:spAutoFit/>
            </a:bodyPr>
            <a:lstStyle/>
            <a:p>
              <a:r>
                <a:rPr lang="en-GB" dirty="0">
                  <a:solidFill>
                    <a:srgbClr val="0070C0"/>
                  </a:solidFill>
                </a:rPr>
                <a:t>RTSF 3 (middle of activity)</a:t>
              </a:r>
            </a:p>
          </p:txBody>
        </p:sp>
      </p:grpSp>
      <p:grpSp>
        <p:nvGrpSpPr>
          <p:cNvPr id="25" name="Group 24">
            <a:extLst>
              <a:ext uri="{FF2B5EF4-FFF2-40B4-BE49-F238E27FC236}">
                <a16:creationId xmlns:a16="http://schemas.microsoft.com/office/drawing/2014/main" id="{66FCAD1F-2EAD-42F4-AF29-1B199099F386}"/>
              </a:ext>
            </a:extLst>
          </p:cNvPr>
          <p:cNvGrpSpPr/>
          <p:nvPr/>
        </p:nvGrpSpPr>
        <p:grpSpPr>
          <a:xfrm>
            <a:off x="9615327" y="5929231"/>
            <a:ext cx="2389457" cy="923330"/>
            <a:chOff x="9615327" y="5929231"/>
            <a:chExt cx="2389457" cy="923330"/>
          </a:xfrm>
        </p:grpSpPr>
        <p:cxnSp>
          <p:nvCxnSpPr>
            <p:cNvPr id="8" name="Straight Arrow Connector 7">
              <a:extLst>
                <a:ext uri="{FF2B5EF4-FFF2-40B4-BE49-F238E27FC236}">
                  <a16:creationId xmlns:a16="http://schemas.microsoft.com/office/drawing/2014/main" id="{3BB585E5-29F6-44F5-AB74-A9C469284FB3}"/>
                </a:ext>
              </a:extLst>
            </p:cNvPr>
            <p:cNvCxnSpPr>
              <a:cxnSpLocks/>
            </p:cNvCxnSpPr>
            <p:nvPr/>
          </p:nvCxnSpPr>
          <p:spPr>
            <a:xfrm flipH="1">
              <a:off x="9615327" y="6597747"/>
              <a:ext cx="1111347" cy="0"/>
            </a:xfrm>
            <a:prstGeom prst="straightConnector1">
              <a:avLst/>
            </a:prstGeom>
            <a:ln w="25400">
              <a:solidFill>
                <a:srgbClr val="B917A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BBE9DB7-1060-4146-8EEE-4BC20E724D23}"/>
                </a:ext>
              </a:extLst>
            </p:cNvPr>
            <p:cNvSpPr txBox="1"/>
            <p:nvPr/>
          </p:nvSpPr>
          <p:spPr>
            <a:xfrm>
              <a:off x="10816774" y="5929231"/>
              <a:ext cx="1188010" cy="923330"/>
            </a:xfrm>
            <a:prstGeom prst="rect">
              <a:avLst/>
            </a:prstGeom>
            <a:noFill/>
          </p:spPr>
          <p:txBody>
            <a:bodyPr wrap="square" rtlCol="0">
              <a:spAutoFit/>
            </a:bodyPr>
            <a:lstStyle/>
            <a:p>
              <a:r>
                <a:rPr lang="en-GB" dirty="0">
                  <a:solidFill>
                    <a:srgbClr val="0070C0"/>
                  </a:solidFill>
                </a:rPr>
                <a:t>RTSF 4 (after activity)</a:t>
              </a:r>
            </a:p>
          </p:txBody>
        </p:sp>
      </p:grpSp>
    </p:spTree>
    <p:extLst>
      <p:ext uri="{BB962C8B-B14F-4D97-AF65-F5344CB8AC3E}">
        <p14:creationId xmlns:p14="http://schemas.microsoft.com/office/powerpoint/2010/main" val="28285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66E24DC-FE19-4338-B0B9-90EBE58BEE05}"/>
              </a:ext>
            </a:extLst>
          </p:cNvPr>
          <p:cNvSpPr txBox="1"/>
          <p:nvPr/>
        </p:nvSpPr>
        <p:spPr>
          <a:xfrm>
            <a:off x="97590" y="1640909"/>
            <a:ext cx="5397317" cy="369332"/>
          </a:xfrm>
          <a:prstGeom prst="rect">
            <a:avLst/>
          </a:prstGeom>
          <a:noFill/>
        </p:spPr>
        <p:txBody>
          <a:bodyPr wrap="square" rtlCol="0">
            <a:spAutoFit/>
          </a:bodyPr>
          <a:lstStyle/>
          <a:p>
            <a:r>
              <a:rPr lang="en-GB" dirty="0">
                <a:solidFill>
                  <a:srgbClr val="0070C0"/>
                </a:solidFill>
              </a:rPr>
              <a:t>Example: RTSF 2 and 3</a:t>
            </a:r>
          </a:p>
        </p:txBody>
      </p:sp>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6" y="365125"/>
            <a:ext cx="6872800" cy="1325563"/>
          </a:xfrm>
        </p:spPr>
        <p:txBody>
          <a:bodyPr>
            <a:normAutofit/>
          </a:bodyPr>
          <a:lstStyle/>
          <a:p>
            <a:r>
              <a:rPr lang="en-GB" dirty="0">
                <a:solidFill>
                  <a:srgbClr val="990099"/>
                </a:solidFill>
              </a:rPr>
              <a:t>The RTSF emotion awareness and regulation tool </a:t>
            </a:r>
          </a:p>
        </p:txBody>
      </p:sp>
      <p:grpSp>
        <p:nvGrpSpPr>
          <p:cNvPr id="83" name="Group 82">
            <a:extLst>
              <a:ext uri="{FF2B5EF4-FFF2-40B4-BE49-F238E27FC236}">
                <a16:creationId xmlns:a16="http://schemas.microsoft.com/office/drawing/2014/main" id="{53D7026F-45BF-4F67-AC5A-EA91687DC2A9}"/>
              </a:ext>
            </a:extLst>
          </p:cNvPr>
          <p:cNvGrpSpPr/>
          <p:nvPr/>
        </p:nvGrpSpPr>
        <p:grpSpPr>
          <a:xfrm>
            <a:off x="3077152" y="1776773"/>
            <a:ext cx="5648325" cy="4431816"/>
            <a:chOff x="3077152" y="1776773"/>
            <a:chExt cx="5648325" cy="4431816"/>
          </a:xfrm>
        </p:grpSpPr>
        <p:sp>
          <p:nvSpPr>
            <p:cNvPr id="18" name="Rectangle 17">
              <a:extLst>
                <a:ext uri="{FF2B5EF4-FFF2-40B4-BE49-F238E27FC236}">
                  <a16:creationId xmlns:a16="http://schemas.microsoft.com/office/drawing/2014/main" id="{8071EA1D-C3BB-4F5E-9ABB-BDD06A9024CE}"/>
                </a:ext>
              </a:extLst>
            </p:cNvPr>
            <p:cNvSpPr/>
            <p:nvPr/>
          </p:nvSpPr>
          <p:spPr>
            <a:xfrm>
              <a:off x="3077152" y="1776773"/>
              <a:ext cx="5648325" cy="4431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B16993C0-6AAA-4679-8887-4C9D44827366}"/>
                </a:ext>
              </a:extLst>
            </p:cNvPr>
            <p:cNvPicPr>
              <a:picLocks noChangeAspect="1"/>
            </p:cNvPicPr>
            <p:nvPr/>
          </p:nvPicPr>
          <p:blipFill rotWithShape="1">
            <a:blip r:embed="rId4"/>
            <a:srcRect l="5870" t="24700" r="74973" b="63489"/>
            <a:stretch/>
          </p:blipFill>
          <p:spPr>
            <a:xfrm>
              <a:off x="3336285" y="1882011"/>
              <a:ext cx="5130060" cy="1039493"/>
            </a:xfrm>
            <a:prstGeom prst="rect">
              <a:avLst/>
            </a:prstGeom>
          </p:spPr>
        </p:pic>
        <p:pic>
          <p:nvPicPr>
            <p:cNvPr id="11" name="Picture 10">
              <a:extLst>
                <a:ext uri="{FF2B5EF4-FFF2-40B4-BE49-F238E27FC236}">
                  <a16:creationId xmlns:a16="http://schemas.microsoft.com/office/drawing/2014/main" id="{017AF77C-811D-4FD5-B9E8-B3300D950F4A}"/>
                </a:ext>
              </a:extLst>
            </p:cNvPr>
            <p:cNvPicPr>
              <a:picLocks noChangeAspect="1"/>
            </p:cNvPicPr>
            <p:nvPr/>
          </p:nvPicPr>
          <p:blipFill rotWithShape="1">
            <a:blip r:embed="rId5"/>
            <a:srcRect l="55272" t="22716" r="28261" b="74804"/>
            <a:stretch/>
          </p:blipFill>
          <p:spPr>
            <a:xfrm>
              <a:off x="3404964" y="3001353"/>
              <a:ext cx="5186296" cy="256746"/>
            </a:xfrm>
            <a:prstGeom prst="rect">
              <a:avLst/>
            </a:prstGeom>
          </p:spPr>
        </p:pic>
        <p:pic>
          <p:nvPicPr>
            <p:cNvPr id="13" name="Picture 12">
              <a:extLst>
                <a:ext uri="{FF2B5EF4-FFF2-40B4-BE49-F238E27FC236}">
                  <a16:creationId xmlns:a16="http://schemas.microsoft.com/office/drawing/2014/main" id="{BCED1A2E-50F0-45C7-B030-0D4F32375E72}"/>
                </a:ext>
              </a:extLst>
            </p:cNvPr>
            <p:cNvPicPr>
              <a:picLocks noChangeAspect="1"/>
            </p:cNvPicPr>
            <p:nvPr/>
          </p:nvPicPr>
          <p:blipFill rotWithShape="1">
            <a:blip r:embed="rId5"/>
            <a:srcRect l="55190" t="62952" r="39592" b="34568"/>
            <a:stretch/>
          </p:blipFill>
          <p:spPr>
            <a:xfrm>
              <a:off x="5141865" y="3442483"/>
              <a:ext cx="1675028" cy="261725"/>
            </a:xfrm>
            <a:prstGeom prst="rect">
              <a:avLst/>
            </a:prstGeom>
          </p:spPr>
        </p:pic>
        <p:pic>
          <p:nvPicPr>
            <p:cNvPr id="14" name="Picture 13">
              <a:extLst>
                <a:ext uri="{FF2B5EF4-FFF2-40B4-BE49-F238E27FC236}">
                  <a16:creationId xmlns:a16="http://schemas.microsoft.com/office/drawing/2014/main" id="{B9FAB28A-2445-42A0-8098-BAF102157C39}"/>
                </a:ext>
              </a:extLst>
            </p:cNvPr>
            <p:cNvPicPr>
              <a:picLocks noChangeAspect="1"/>
            </p:cNvPicPr>
            <p:nvPr/>
          </p:nvPicPr>
          <p:blipFill rotWithShape="1">
            <a:blip r:embed="rId6"/>
            <a:srcRect l="55109" t="18251" r="41059" b="79021"/>
            <a:stretch/>
          </p:blipFill>
          <p:spPr>
            <a:xfrm>
              <a:off x="5348943" y="3824091"/>
              <a:ext cx="1260875" cy="295101"/>
            </a:xfrm>
            <a:prstGeom prst="rect">
              <a:avLst/>
            </a:prstGeom>
          </p:spPr>
        </p:pic>
        <p:pic>
          <p:nvPicPr>
            <p:cNvPr id="15" name="Picture 14">
              <a:extLst>
                <a:ext uri="{FF2B5EF4-FFF2-40B4-BE49-F238E27FC236}">
                  <a16:creationId xmlns:a16="http://schemas.microsoft.com/office/drawing/2014/main" id="{6F45AF67-9077-46DD-B62B-0EF7608AFB54}"/>
                </a:ext>
              </a:extLst>
            </p:cNvPr>
            <p:cNvPicPr>
              <a:picLocks noChangeAspect="1"/>
            </p:cNvPicPr>
            <p:nvPr/>
          </p:nvPicPr>
          <p:blipFill rotWithShape="1">
            <a:blip r:embed="rId6"/>
            <a:srcRect l="55190" t="35614" r="41142" b="61309"/>
            <a:stretch/>
          </p:blipFill>
          <p:spPr>
            <a:xfrm>
              <a:off x="5400754" y="4249288"/>
              <a:ext cx="1194711" cy="329355"/>
            </a:xfrm>
            <a:prstGeom prst="rect">
              <a:avLst/>
            </a:prstGeom>
          </p:spPr>
        </p:pic>
        <p:pic>
          <p:nvPicPr>
            <p:cNvPr id="16" name="Picture 15">
              <a:extLst>
                <a:ext uri="{FF2B5EF4-FFF2-40B4-BE49-F238E27FC236}">
                  <a16:creationId xmlns:a16="http://schemas.microsoft.com/office/drawing/2014/main" id="{74DDA9C9-2610-4B46-B0B3-BCDB7D8A60E0}"/>
                </a:ext>
              </a:extLst>
            </p:cNvPr>
            <p:cNvPicPr>
              <a:picLocks noChangeAspect="1"/>
            </p:cNvPicPr>
            <p:nvPr/>
          </p:nvPicPr>
          <p:blipFill rotWithShape="1">
            <a:blip r:embed="rId6"/>
            <a:srcRect l="55028" t="53657" r="41222" b="44295"/>
            <a:stretch/>
          </p:blipFill>
          <p:spPr>
            <a:xfrm>
              <a:off x="5392859" y="4745154"/>
              <a:ext cx="1173039" cy="210588"/>
            </a:xfrm>
            <a:prstGeom prst="rect">
              <a:avLst/>
            </a:prstGeom>
          </p:spPr>
        </p:pic>
        <p:pic>
          <p:nvPicPr>
            <p:cNvPr id="17" name="Picture 16">
              <a:extLst>
                <a:ext uri="{FF2B5EF4-FFF2-40B4-BE49-F238E27FC236}">
                  <a16:creationId xmlns:a16="http://schemas.microsoft.com/office/drawing/2014/main" id="{453831A0-AF68-41E1-AD61-19F197C3BB0B}"/>
                </a:ext>
              </a:extLst>
            </p:cNvPr>
            <p:cNvPicPr>
              <a:picLocks noChangeAspect="1"/>
            </p:cNvPicPr>
            <p:nvPr/>
          </p:nvPicPr>
          <p:blipFill rotWithShape="1">
            <a:blip r:embed="rId6"/>
            <a:srcRect l="55072" t="70557" r="33229" b="26517"/>
            <a:stretch/>
          </p:blipFill>
          <p:spPr>
            <a:xfrm>
              <a:off x="4181304" y="5119440"/>
              <a:ext cx="3621649" cy="297640"/>
            </a:xfrm>
            <a:prstGeom prst="rect">
              <a:avLst/>
            </a:prstGeom>
          </p:spPr>
        </p:pic>
        <p:pic>
          <p:nvPicPr>
            <p:cNvPr id="19" name="Picture 18">
              <a:extLst>
                <a:ext uri="{FF2B5EF4-FFF2-40B4-BE49-F238E27FC236}">
                  <a16:creationId xmlns:a16="http://schemas.microsoft.com/office/drawing/2014/main" id="{1C4412E8-B95E-4D1F-BB20-14D06F3D6D86}"/>
                </a:ext>
              </a:extLst>
            </p:cNvPr>
            <p:cNvPicPr>
              <a:picLocks noChangeAspect="1"/>
            </p:cNvPicPr>
            <p:nvPr/>
          </p:nvPicPr>
          <p:blipFill rotWithShape="1">
            <a:blip r:embed="rId7"/>
            <a:srcRect l="55234" t="36336" r="36425" b="60671"/>
            <a:stretch/>
          </p:blipFill>
          <p:spPr>
            <a:xfrm>
              <a:off x="4834077" y="5513839"/>
              <a:ext cx="2523845" cy="297639"/>
            </a:xfrm>
            <a:prstGeom prst="rect">
              <a:avLst/>
            </a:prstGeom>
          </p:spPr>
        </p:pic>
        <p:pic>
          <p:nvPicPr>
            <p:cNvPr id="20" name="Picture 19">
              <a:extLst>
                <a:ext uri="{FF2B5EF4-FFF2-40B4-BE49-F238E27FC236}">
                  <a16:creationId xmlns:a16="http://schemas.microsoft.com/office/drawing/2014/main" id="{EBD94D0A-5A28-4A05-A967-91AB6BEB71E8}"/>
                </a:ext>
              </a:extLst>
            </p:cNvPr>
            <p:cNvPicPr>
              <a:picLocks noChangeAspect="1"/>
            </p:cNvPicPr>
            <p:nvPr/>
          </p:nvPicPr>
          <p:blipFill rotWithShape="1">
            <a:blip r:embed="rId7"/>
            <a:srcRect l="55335" t="54265" r="41351" b="43499"/>
            <a:stretch/>
          </p:blipFill>
          <p:spPr>
            <a:xfrm>
              <a:off x="5494907" y="5914202"/>
              <a:ext cx="994445" cy="220520"/>
            </a:xfrm>
            <a:prstGeom prst="rect">
              <a:avLst/>
            </a:prstGeom>
          </p:spPr>
        </p:pic>
      </p:grpSp>
      <p:grpSp>
        <p:nvGrpSpPr>
          <p:cNvPr id="94" name="Group 93">
            <a:extLst>
              <a:ext uri="{FF2B5EF4-FFF2-40B4-BE49-F238E27FC236}">
                <a16:creationId xmlns:a16="http://schemas.microsoft.com/office/drawing/2014/main" id="{EFCD087A-DEBE-444D-B307-D49B3ADD9FF7}"/>
              </a:ext>
            </a:extLst>
          </p:cNvPr>
          <p:cNvGrpSpPr/>
          <p:nvPr/>
        </p:nvGrpSpPr>
        <p:grpSpPr>
          <a:xfrm>
            <a:off x="631668" y="2653658"/>
            <a:ext cx="4510197" cy="1042070"/>
            <a:chOff x="631668" y="2653658"/>
            <a:chExt cx="4510197" cy="1042070"/>
          </a:xfrm>
        </p:grpSpPr>
        <p:cxnSp>
          <p:nvCxnSpPr>
            <p:cNvPr id="47" name="Straight Connector 46">
              <a:extLst>
                <a:ext uri="{FF2B5EF4-FFF2-40B4-BE49-F238E27FC236}">
                  <a16:creationId xmlns:a16="http://schemas.microsoft.com/office/drawing/2014/main" id="{A760B7BA-59EF-4050-BB9C-8B8C89DBD815}"/>
                </a:ext>
              </a:extLst>
            </p:cNvPr>
            <p:cNvCxnSpPr>
              <a:cxnSpLocks/>
            </p:cNvCxnSpPr>
            <p:nvPr/>
          </p:nvCxnSpPr>
          <p:spPr>
            <a:xfrm>
              <a:off x="1780138" y="2915268"/>
              <a:ext cx="3361727" cy="780460"/>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8F4314B-22F5-440F-9197-62113124DBA9}"/>
                </a:ext>
              </a:extLst>
            </p:cNvPr>
            <p:cNvSpPr txBox="1"/>
            <p:nvPr/>
          </p:nvSpPr>
          <p:spPr>
            <a:xfrm>
              <a:off x="631668" y="2653658"/>
              <a:ext cx="1018903" cy="261610"/>
            </a:xfrm>
            <a:prstGeom prst="rect">
              <a:avLst/>
            </a:prstGeom>
            <a:solidFill>
              <a:schemeClr val="accent1">
                <a:lumMod val="20000"/>
                <a:lumOff val="80000"/>
              </a:schemeClr>
            </a:solidFill>
          </p:spPr>
          <p:txBody>
            <a:bodyPr wrap="square" rtlCol="0">
              <a:spAutoFit/>
            </a:bodyPr>
            <a:lstStyle/>
            <a:p>
              <a:r>
                <a:rPr lang="en-GB" sz="1100" dirty="0"/>
                <a:t>Open text box</a:t>
              </a:r>
            </a:p>
          </p:txBody>
        </p:sp>
      </p:grpSp>
      <p:grpSp>
        <p:nvGrpSpPr>
          <p:cNvPr id="84" name="Group 83">
            <a:extLst>
              <a:ext uri="{FF2B5EF4-FFF2-40B4-BE49-F238E27FC236}">
                <a16:creationId xmlns:a16="http://schemas.microsoft.com/office/drawing/2014/main" id="{93B7F444-6447-4B70-9E52-AD6C141926B6}"/>
              </a:ext>
            </a:extLst>
          </p:cNvPr>
          <p:cNvGrpSpPr/>
          <p:nvPr/>
        </p:nvGrpSpPr>
        <p:grpSpPr>
          <a:xfrm>
            <a:off x="8230870" y="150842"/>
            <a:ext cx="2924874" cy="2970044"/>
            <a:chOff x="8230870" y="150842"/>
            <a:chExt cx="2924874" cy="2970044"/>
          </a:xfrm>
        </p:grpSpPr>
        <p:cxnSp>
          <p:nvCxnSpPr>
            <p:cNvPr id="22" name="Straight Connector 21">
              <a:extLst>
                <a:ext uri="{FF2B5EF4-FFF2-40B4-BE49-F238E27FC236}">
                  <a16:creationId xmlns:a16="http://schemas.microsoft.com/office/drawing/2014/main" id="{B7970BA5-3C2A-4822-8DE3-228F7114D973}"/>
                </a:ext>
              </a:extLst>
            </p:cNvPr>
            <p:cNvCxnSpPr>
              <a:cxnSpLocks/>
            </p:cNvCxnSpPr>
            <p:nvPr/>
          </p:nvCxnSpPr>
          <p:spPr>
            <a:xfrm flipV="1">
              <a:off x="8230870" y="1880595"/>
              <a:ext cx="1671365" cy="1126151"/>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CF23B25-5936-4B41-858A-D8D0BA248B3A}"/>
                </a:ext>
              </a:extLst>
            </p:cNvPr>
            <p:cNvSpPr txBox="1"/>
            <p:nvPr/>
          </p:nvSpPr>
          <p:spPr>
            <a:xfrm>
              <a:off x="10051025" y="150842"/>
              <a:ext cx="1104719" cy="2970044"/>
            </a:xfrm>
            <a:prstGeom prst="rect">
              <a:avLst/>
            </a:prstGeom>
            <a:solidFill>
              <a:schemeClr val="accent1">
                <a:lumMod val="20000"/>
                <a:lumOff val="80000"/>
              </a:schemeClr>
            </a:solidFill>
          </p:spPr>
          <p:txBody>
            <a:bodyPr wrap="square" rtlCol="0">
              <a:spAutoFit/>
            </a:bodyPr>
            <a:lstStyle/>
            <a:p>
              <a:pPr fontAlgn="b"/>
              <a:r>
                <a:rPr lang="en-GB" sz="1100" dirty="0">
                  <a:solidFill>
                    <a:srgbClr val="000000"/>
                  </a:solidFill>
                  <a:latin typeface="Calibri" panose="020F0502020204030204" pitchFamily="34" charset="0"/>
                </a:rPr>
                <a:t>Excited</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Anxious</a:t>
              </a:r>
            </a:p>
            <a:p>
              <a:pPr fontAlgn="b"/>
              <a:r>
                <a:rPr lang="en-GB" sz="1100" dirty="0">
                  <a:solidFill>
                    <a:srgbClr val="000000"/>
                  </a:solidFill>
                  <a:latin typeface="Calibri" panose="020F0502020204030204" pitchFamily="34" charset="0"/>
                </a:rPr>
                <a:t>Calm</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Angry</a:t>
              </a:r>
            </a:p>
            <a:p>
              <a:pPr fontAlgn="b"/>
              <a:r>
                <a:rPr lang="en-GB" sz="1100" dirty="0">
                  <a:solidFill>
                    <a:srgbClr val="000000"/>
                  </a:solidFill>
                  <a:latin typeface="Calibri" panose="020F0502020204030204" pitchFamily="34" charset="0"/>
                </a:rPr>
                <a:t>Confident</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Bored</a:t>
              </a:r>
            </a:p>
            <a:p>
              <a:pPr fontAlgn="b"/>
              <a:r>
                <a:rPr lang="en-GB" sz="1100" dirty="0">
                  <a:solidFill>
                    <a:srgbClr val="000000"/>
                  </a:solidFill>
                  <a:latin typeface="Calibri" panose="020F0502020204030204" pitchFamily="34" charset="0"/>
                </a:rPr>
                <a:t>Curious</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Confused</a:t>
              </a:r>
            </a:p>
            <a:p>
              <a:pPr fontAlgn="b"/>
              <a:r>
                <a:rPr lang="en-GB" sz="1100" dirty="0">
                  <a:solidFill>
                    <a:srgbClr val="000000"/>
                  </a:solidFill>
                  <a:latin typeface="Calibri" panose="020F0502020204030204" pitchFamily="34" charset="0"/>
                </a:rPr>
                <a:t>Happy</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Disappointed</a:t>
              </a:r>
            </a:p>
            <a:p>
              <a:pPr fontAlgn="b"/>
              <a:r>
                <a:rPr lang="en-GB" sz="1100" dirty="0">
                  <a:solidFill>
                    <a:srgbClr val="000000"/>
                  </a:solidFill>
                  <a:latin typeface="Calibri" panose="020F0502020204030204" pitchFamily="34" charset="0"/>
                </a:rPr>
                <a:t>Proud</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Embarrassed</a:t>
              </a:r>
            </a:p>
            <a:p>
              <a:pPr fontAlgn="b"/>
              <a:r>
                <a:rPr lang="en-GB" sz="1100" dirty="0">
                  <a:solidFill>
                    <a:srgbClr val="000000"/>
                  </a:solidFill>
                  <a:latin typeface="Calibri" panose="020F0502020204030204" pitchFamily="34" charset="0"/>
                </a:rPr>
                <a:t>Relieved</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Frustrated</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Hopeful</a:t>
              </a:r>
            </a:p>
            <a:p>
              <a:pPr fontAlgn="b"/>
              <a:r>
                <a:rPr lang="en-GB" sz="1100" dirty="0">
                  <a:solidFill>
                    <a:srgbClr val="000000"/>
                  </a:solidFill>
                  <a:latin typeface="Calibri" panose="020F0502020204030204" pitchFamily="34" charset="0"/>
                </a:rPr>
                <a:t>Overwhelmed</a:t>
              </a:r>
              <a:endParaRPr lang="en-GB" sz="2400" dirty="0">
                <a:latin typeface="Arial" panose="020B0604020202020204" pitchFamily="34" charset="0"/>
              </a:endParaRPr>
            </a:p>
            <a:p>
              <a:pPr fontAlgn="b"/>
              <a:r>
                <a:rPr lang="en-GB" sz="1100" dirty="0">
                  <a:solidFill>
                    <a:srgbClr val="000000"/>
                  </a:solidFill>
                  <a:latin typeface="Calibri" panose="020F0502020204030204" pitchFamily="34" charset="0"/>
                </a:rPr>
                <a:t>Other</a:t>
              </a:r>
              <a:endParaRPr lang="en-GB" sz="2400" dirty="0">
                <a:latin typeface="Arial" panose="020B0604020202020204" pitchFamily="34" charset="0"/>
              </a:endParaRPr>
            </a:p>
          </p:txBody>
        </p:sp>
      </p:grpSp>
      <p:grpSp>
        <p:nvGrpSpPr>
          <p:cNvPr id="93" name="Group 92">
            <a:extLst>
              <a:ext uri="{FF2B5EF4-FFF2-40B4-BE49-F238E27FC236}">
                <a16:creationId xmlns:a16="http://schemas.microsoft.com/office/drawing/2014/main" id="{48E29024-FA92-4022-BF15-24599106DCEC}"/>
              </a:ext>
            </a:extLst>
          </p:cNvPr>
          <p:cNvGrpSpPr/>
          <p:nvPr/>
        </p:nvGrpSpPr>
        <p:grpSpPr>
          <a:xfrm>
            <a:off x="425805" y="3265987"/>
            <a:ext cx="5020107" cy="1166649"/>
            <a:chOff x="425805" y="3265987"/>
            <a:chExt cx="5020107" cy="1166649"/>
          </a:xfrm>
        </p:grpSpPr>
        <p:cxnSp>
          <p:nvCxnSpPr>
            <p:cNvPr id="56" name="Straight Connector 55">
              <a:extLst>
                <a:ext uri="{FF2B5EF4-FFF2-40B4-BE49-F238E27FC236}">
                  <a16:creationId xmlns:a16="http://schemas.microsoft.com/office/drawing/2014/main" id="{30DC2C5D-0DA4-4D4E-9E16-E03F2BF4F20A}"/>
                </a:ext>
              </a:extLst>
            </p:cNvPr>
            <p:cNvCxnSpPr>
              <a:cxnSpLocks/>
            </p:cNvCxnSpPr>
            <p:nvPr/>
          </p:nvCxnSpPr>
          <p:spPr>
            <a:xfrm>
              <a:off x="2065353" y="3772406"/>
              <a:ext cx="3380559" cy="660230"/>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8F24DC4-5186-47E3-A90C-B34F91A431AB}"/>
                </a:ext>
              </a:extLst>
            </p:cNvPr>
            <p:cNvSpPr txBox="1"/>
            <p:nvPr/>
          </p:nvSpPr>
          <p:spPr>
            <a:xfrm>
              <a:off x="425805" y="3265987"/>
              <a:ext cx="1474589" cy="600164"/>
            </a:xfrm>
            <a:prstGeom prst="rect">
              <a:avLst/>
            </a:prstGeom>
            <a:solidFill>
              <a:schemeClr val="accent1">
                <a:lumMod val="20000"/>
                <a:lumOff val="80000"/>
              </a:schemeClr>
            </a:solidFill>
          </p:spPr>
          <p:txBody>
            <a:bodyPr wrap="square" rtlCol="0">
              <a:spAutoFit/>
            </a:bodyPr>
            <a:lstStyle/>
            <a:p>
              <a:r>
                <a:rPr lang="en-GB" sz="1100" dirty="0"/>
                <a:t>Good</a:t>
              </a:r>
            </a:p>
            <a:p>
              <a:r>
                <a:rPr lang="en-GB" sz="1100" dirty="0"/>
                <a:t>Bad</a:t>
              </a:r>
            </a:p>
            <a:p>
              <a:r>
                <a:rPr lang="en-GB" sz="1100" dirty="0"/>
                <a:t>Neither good nor bad</a:t>
              </a:r>
            </a:p>
          </p:txBody>
        </p:sp>
      </p:grpSp>
      <p:grpSp>
        <p:nvGrpSpPr>
          <p:cNvPr id="85" name="Group 84">
            <a:extLst>
              <a:ext uri="{FF2B5EF4-FFF2-40B4-BE49-F238E27FC236}">
                <a16:creationId xmlns:a16="http://schemas.microsoft.com/office/drawing/2014/main" id="{48C659E5-6DAE-47D8-A739-9D9210ADAC96}"/>
              </a:ext>
            </a:extLst>
          </p:cNvPr>
          <p:cNvGrpSpPr/>
          <p:nvPr/>
        </p:nvGrpSpPr>
        <p:grpSpPr>
          <a:xfrm>
            <a:off x="6516039" y="3138395"/>
            <a:ext cx="3430237" cy="938719"/>
            <a:chOff x="6516039" y="3138395"/>
            <a:chExt cx="3430237" cy="938719"/>
          </a:xfrm>
        </p:grpSpPr>
        <p:cxnSp>
          <p:nvCxnSpPr>
            <p:cNvPr id="54" name="Straight Connector 53">
              <a:extLst>
                <a:ext uri="{FF2B5EF4-FFF2-40B4-BE49-F238E27FC236}">
                  <a16:creationId xmlns:a16="http://schemas.microsoft.com/office/drawing/2014/main" id="{5F774148-59BC-4999-BBA1-DDE0FC0947C7}"/>
                </a:ext>
              </a:extLst>
            </p:cNvPr>
            <p:cNvCxnSpPr>
              <a:cxnSpLocks/>
            </p:cNvCxnSpPr>
            <p:nvPr/>
          </p:nvCxnSpPr>
          <p:spPr>
            <a:xfrm flipV="1">
              <a:off x="6516039" y="3695728"/>
              <a:ext cx="2349287" cy="324317"/>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892ECF7-E8EC-4D49-8BD5-A4713FE53473}"/>
                </a:ext>
              </a:extLst>
            </p:cNvPr>
            <p:cNvSpPr txBox="1"/>
            <p:nvPr/>
          </p:nvSpPr>
          <p:spPr>
            <a:xfrm>
              <a:off x="8950517" y="3138395"/>
              <a:ext cx="995759" cy="938719"/>
            </a:xfrm>
            <a:prstGeom prst="rect">
              <a:avLst/>
            </a:prstGeom>
            <a:solidFill>
              <a:schemeClr val="accent1">
                <a:lumMod val="20000"/>
                <a:lumOff val="80000"/>
              </a:schemeClr>
            </a:solidFill>
          </p:spPr>
          <p:txBody>
            <a:bodyPr wrap="square" rtlCol="0">
              <a:spAutoFit/>
            </a:bodyPr>
            <a:lstStyle/>
            <a:p>
              <a:r>
                <a:rPr lang="en-GB" sz="1100" dirty="0"/>
                <a:t>Very strong</a:t>
              </a:r>
            </a:p>
            <a:p>
              <a:r>
                <a:rPr lang="en-GB" sz="1100" dirty="0"/>
                <a:t>Strong</a:t>
              </a:r>
            </a:p>
            <a:p>
              <a:r>
                <a:rPr lang="en-GB" sz="1100" dirty="0"/>
                <a:t>Moderate</a:t>
              </a:r>
            </a:p>
            <a:p>
              <a:r>
                <a:rPr lang="en-GB" sz="1100" dirty="0"/>
                <a:t>Weak</a:t>
              </a:r>
            </a:p>
            <a:p>
              <a:r>
                <a:rPr lang="en-GB" sz="1100" dirty="0"/>
                <a:t>Very weak</a:t>
              </a:r>
            </a:p>
          </p:txBody>
        </p:sp>
      </p:grpSp>
      <p:grpSp>
        <p:nvGrpSpPr>
          <p:cNvPr id="92" name="Group 91">
            <a:extLst>
              <a:ext uri="{FF2B5EF4-FFF2-40B4-BE49-F238E27FC236}">
                <a16:creationId xmlns:a16="http://schemas.microsoft.com/office/drawing/2014/main" id="{DC1CE059-81C8-4335-88F2-AA8B3FA67769}"/>
              </a:ext>
            </a:extLst>
          </p:cNvPr>
          <p:cNvGrpSpPr/>
          <p:nvPr/>
        </p:nvGrpSpPr>
        <p:grpSpPr>
          <a:xfrm>
            <a:off x="151338" y="4249288"/>
            <a:ext cx="4029966" cy="2292935"/>
            <a:chOff x="151338" y="4249288"/>
            <a:chExt cx="4029966" cy="2292935"/>
          </a:xfrm>
        </p:grpSpPr>
        <p:cxnSp>
          <p:nvCxnSpPr>
            <p:cNvPr id="65" name="Straight Connector 64">
              <a:extLst>
                <a:ext uri="{FF2B5EF4-FFF2-40B4-BE49-F238E27FC236}">
                  <a16:creationId xmlns:a16="http://schemas.microsoft.com/office/drawing/2014/main" id="{8109FE13-709E-49CD-94EE-4261F5E2F6C8}"/>
                </a:ext>
              </a:extLst>
            </p:cNvPr>
            <p:cNvCxnSpPr>
              <a:cxnSpLocks/>
              <a:endCxn id="17" idx="1"/>
            </p:cNvCxnSpPr>
            <p:nvPr/>
          </p:nvCxnSpPr>
          <p:spPr>
            <a:xfrm>
              <a:off x="3164094" y="5119440"/>
              <a:ext cx="1017210" cy="148820"/>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C3F7DCCD-E6AC-49EF-941B-549BF41DE56D}"/>
                </a:ext>
              </a:extLst>
            </p:cNvPr>
            <p:cNvSpPr txBox="1"/>
            <p:nvPr/>
          </p:nvSpPr>
          <p:spPr>
            <a:xfrm>
              <a:off x="151338" y="4249288"/>
              <a:ext cx="2909345" cy="2292935"/>
            </a:xfrm>
            <a:prstGeom prst="rect">
              <a:avLst/>
            </a:prstGeom>
            <a:solidFill>
              <a:schemeClr val="accent1">
                <a:lumMod val="20000"/>
                <a:lumOff val="80000"/>
              </a:schemeClr>
            </a:solidFill>
          </p:spPr>
          <p:txBody>
            <a:bodyPr wrap="square" rtlCol="0">
              <a:spAutoFit/>
            </a:bodyPr>
            <a:lstStyle/>
            <a:p>
              <a:pPr fontAlgn="b"/>
              <a:r>
                <a:rPr lang="en-GB" sz="1100" dirty="0">
                  <a:solidFill>
                    <a:srgbClr val="000000"/>
                  </a:solidFill>
                  <a:latin typeface="Calibri" panose="020F0502020204030204" pitchFamily="34" charset="0"/>
                </a:rPr>
                <a:t>Talking to others in the group</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Focusing on the task</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Supporting and encouraging others in the group</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Talking to my tutor</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Creating a good plan</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Thinking positively</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Making sure that I don't become complacent</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Changing the plan or approach</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Carrying on as I am doing</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Taking time to relax</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Talking to family and/or friends</a:t>
              </a:r>
              <a:endParaRPr lang="en-GB" dirty="0">
                <a:latin typeface="Arial" panose="020B0604020202020204" pitchFamily="34" charset="0"/>
              </a:endParaRPr>
            </a:p>
            <a:p>
              <a:pPr fontAlgn="b"/>
              <a:r>
                <a:rPr lang="en-GB" sz="1100" dirty="0">
                  <a:solidFill>
                    <a:srgbClr val="000000"/>
                  </a:solidFill>
                  <a:latin typeface="Calibri" panose="020F0502020204030204" pitchFamily="34" charset="0"/>
                </a:rPr>
                <a:t>Changing my thoughts or beliefs</a:t>
              </a:r>
            </a:p>
            <a:p>
              <a:pPr fontAlgn="b"/>
              <a:r>
                <a:rPr lang="en-GB" sz="1100" dirty="0">
                  <a:solidFill>
                    <a:srgbClr val="000000"/>
                  </a:solidFill>
                  <a:latin typeface="Calibri" panose="020F0502020204030204" pitchFamily="34" charset="0"/>
                </a:rPr>
                <a:t>Other (Please specify)</a:t>
              </a:r>
            </a:p>
          </p:txBody>
        </p:sp>
      </p:grpSp>
      <p:grpSp>
        <p:nvGrpSpPr>
          <p:cNvPr id="87" name="Group 86">
            <a:extLst>
              <a:ext uri="{FF2B5EF4-FFF2-40B4-BE49-F238E27FC236}">
                <a16:creationId xmlns:a16="http://schemas.microsoft.com/office/drawing/2014/main" id="{A5ECC1DF-3053-4F31-87F3-FF9FBA410F24}"/>
              </a:ext>
            </a:extLst>
          </p:cNvPr>
          <p:cNvGrpSpPr/>
          <p:nvPr/>
        </p:nvGrpSpPr>
        <p:grpSpPr>
          <a:xfrm>
            <a:off x="6609818" y="4119976"/>
            <a:ext cx="4991604" cy="769441"/>
            <a:chOff x="6609818" y="4119976"/>
            <a:chExt cx="4991604" cy="769441"/>
          </a:xfrm>
        </p:grpSpPr>
        <p:cxnSp>
          <p:nvCxnSpPr>
            <p:cNvPr id="64" name="Straight Connector 63">
              <a:extLst>
                <a:ext uri="{FF2B5EF4-FFF2-40B4-BE49-F238E27FC236}">
                  <a16:creationId xmlns:a16="http://schemas.microsoft.com/office/drawing/2014/main" id="{15447325-2CC6-4FC9-B607-295718DED921}"/>
                </a:ext>
              </a:extLst>
            </p:cNvPr>
            <p:cNvCxnSpPr>
              <a:cxnSpLocks/>
            </p:cNvCxnSpPr>
            <p:nvPr/>
          </p:nvCxnSpPr>
          <p:spPr>
            <a:xfrm flipV="1">
              <a:off x="6609818" y="4409486"/>
              <a:ext cx="3004445" cy="381154"/>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D517B1D-3282-4A71-89BB-C2182A110062}"/>
                </a:ext>
              </a:extLst>
            </p:cNvPr>
            <p:cNvSpPr txBox="1"/>
            <p:nvPr/>
          </p:nvSpPr>
          <p:spPr>
            <a:xfrm>
              <a:off x="9737276" y="4119976"/>
              <a:ext cx="1864146" cy="769441"/>
            </a:xfrm>
            <a:prstGeom prst="rect">
              <a:avLst/>
            </a:prstGeom>
            <a:solidFill>
              <a:schemeClr val="accent1">
                <a:lumMod val="20000"/>
                <a:lumOff val="80000"/>
              </a:schemeClr>
            </a:solidFill>
          </p:spPr>
          <p:txBody>
            <a:bodyPr wrap="square" rtlCol="0">
              <a:spAutoFit/>
            </a:bodyPr>
            <a:lstStyle/>
            <a:p>
              <a:r>
                <a:rPr lang="en-GB" sz="1100" dirty="0"/>
                <a:t>Increase this feeling</a:t>
              </a:r>
            </a:p>
            <a:p>
              <a:r>
                <a:rPr lang="en-GB" sz="1100" dirty="0"/>
                <a:t>Decrease this feeling</a:t>
              </a:r>
            </a:p>
            <a:p>
              <a:r>
                <a:rPr lang="en-GB" sz="1100" dirty="0"/>
                <a:t>Maintain this feeling</a:t>
              </a:r>
            </a:p>
            <a:p>
              <a:r>
                <a:rPr lang="en-GB" sz="1100" dirty="0"/>
                <a:t>Do nothing about this feeling</a:t>
              </a:r>
            </a:p>
          </p:txBody>
        </p:sp>
      </p:grpSp>
      <p:grpSp>
        <p:nvGrpSpPr>
          <p:cNvPr id="88" name="Group 87">
            <a:extLst>
              <a:ext uri="{FF2B5EF4-FFF2-40B4-BE49-F238E27FC236}">
                <a16:creationId xmlns:a16="http://schemas.microsoft.com/office/drawing/2014/main" id="{1C2838FD-4229-4455-977C-9A677B1973C0}"/>
              </a:ext>
            </a:extLst>
          </p:cNvPr>
          <p:cNvGrpSpPr/>
          <p:nvPr/>
        </p:nvGrpSpPr>
        <p:grpSpPr>
          <a:xfrm>
            <a:off x="7357922" y="4981373"/>
            <a:ext cx="2961742" cy="681286"/>
            <a:chOff x="7357922" y="4981373"/>
            <a:chExt cx="2471708" cy="681286"/>
          </a:xfrm>
        </p:grpSpPr>
        <p:cxnSp>
          <p:nvCxnSpPr>
            <p:cNvPr id="68" name="Straight Connector 67">
              <a:extLst>
                <a:ext uri="{FF2B5EF4-FFF2-40B4-BE49-F238E27FC236}">
                  <a16:creationId xmlns:a16="http://schemas.microsoft.com/office/drawing/2014/main" id="{47CF252A-DC71-450C-A56D-532A83BDF238}"/>
                </a:ext>
              </a:extLst>
            </p:cNvPr>
            <p:cNvCxnSpPr>
              <a:cxnSpLocks/>
              <a:stCxn id="19" idx="3"/>
            </p:cNvCxnSpPr>
            <p:nvPr/>
          </p:nvCxnSpPr>
          <p:spPr>
            <a:xfrm flipV="1">
              <a:off x="7357922" y="5202423"/>
              <a:ext cx="1681304" cy="460236"/>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17666FE-A0B1-44A0-A44E-3F7D55430231}"/>
                </a:ext>
              </a:extLst>
            </p:cNvPr>
            <p:cNvSpPr txBox="1"/>
            <p:nvPr/>
          </p:nvSpPr>
          <p:spPr>
            <a:xfrm>
              <a:off x="9114848" y="4981373"/>
              <a:ext cx="714782" cy="600164"/>
            </a:xfrm>
            <a:prstGeom prst="rect">
              <a:avLst/>
            </a:prstGeom>
            <a:solidFill>
              <a:schemeClr val="accent1">
                <a:lumMod val="20000"/>
                <a:lumOff val="80000"/>
              </a:schemeClr>
            </a:solidFill>
          </p:spPr>
          <p:txBody>
            <a:bodyPr wrap="square" rtlCol="0">
              <a:spAutoFit/>
            </a:bodyPr>
            <a:lstStyle/>
            <a:p>
              <a:r>
                <a:rPr lang="en-GB" sz="1100" dirty="0"/>
                <a:t>Positive </a:t>
              </a:r>
            </a:p>
            <a:p>
              <a:r>
                <a:rPr lang="en-GB" sz="1100" dirty="0"/>
                <a:t>Negative Neutral</a:t>
              </a:r>
            </a:p>
          </p:txBody>
        </p:sp>
      </p:grpSp>
      <p:grpSp>
        <p:nvGrpSpPr>
          <p:cNvPr id="89" name="Group 88">
            <a:extLst>
              <a:ext uri="{FF2B5EF4-FFF2-40B4-BE49-F238E27FC236}">
                <a16:creationId xmlns:a16="http://schemas.microsoft.com/office/drawing/2014/main" id="{933812F3-C188-4496-9C28-A97DCE6CB2D2}"/>
              </a:ext>
            </a:extLst>
          </p:cNvPr>
          <p:cNvGrpSpPr/>
          <p:nvPr/>
        </p:nvGrpSpPr>
        <p:grpSpPr>
          <a:xfrm>
            <a:off x="6522290" y="5849635"/>
            <a:ext cx="4620942" cy="769441"/>
            <a:chOff x="6522290" y="5849635"/>
            <a:chExt cx="4620942" cy="769441"/>
          </a:xfrm>
        </p:grpSpPr>
        <p:cxnSp>
          <p:nvCxnSpPr>
            <p:cNvPr id="69" name="Straight Connector 68">
              <a:extLst>
                <a:ext uri="{FF2B5EF4-FFF2-40B4-BE49-F238E27FC236}">
                  <a16:creationId xmlns:a16="http://schemas.microsoft.com/office/drawing/2014/main" id="{41FA9B79-A605-4BA6-A9A5-CC507EC5D442}"/>
                </a:ext>
              </a:extLst>
            </p:cNvPr>
            <p:cNvCxnSpPr>
              <a:cxnSpLocks/>
            </p:cNvCxnSpPr>
            <p:nvPr/>
          </p:nvCxnSpPr>
          <p:spPr>
            <a:xfrm>
              <a:off x="6522290" y="6057954"/>
              <a:ext cx="1505772" cy="230484"/>
            </a:xfrm>
            <a:prstGeom prst="line">
              <a:avLst/>
            </a:prstGeom>
            <a:ln w="12700">
              <a:solidFill>
                <a:srgbClr val="B917A6"/>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15680CD-477C-44CA-821B-ADB1BB0B1CF3}"/>
                </a:ext>
              </a:extLst>
            </p:cNvPr>
            <p:cNvSpPr txBox="1"/>
            <p:nvPr/>
          </p:nvSpPr>
          <p:spPr>
            <a:xfrm>
              <a:off x="8181490" y="5849635"/>
              <a:ext cx="2961742" cy="769441"/>
            </a:xfrm>
            <a:prstGeom prst="rect">
              <a:avLst/>
            </a:prstGeom>
            <a:solidFill>
              <a:schemeClr val="accent1">
                <a:lumMod val="20000"/>
                <a:lumOff val="80000"/>
              </a:schemeClr>
            </a:solidFill>
          </p:spPr>
          <p:txBody>
            <a:bodyPr wrap="square" rtlCol="0">
              <a:spAutoFit/>
            </a:bodyPr>
            <a:lstStyle/>
            <a:p>
              <a:r>
                <a:rPr lang="en-GB" sz="1100" dirty="0"/>
                <a:t>Very satisfied with how things are going</a:t>
              </a:r>
            </a:p>
            <a:p>
              <a:r>
                <a:rPr lang="en-GB" sz="1100" dirty="0"/>
                <a:t>Moderately satisfied with how things are going</a:t>
              </a:r>
            </a:p>
            <a:p>
              <a:r>
                <a:rPr lang="en-GB" sz="1100" dirty="0"/>
                <a:t>Not very satisfied with how things are going</a:t>
              </a:r>
            </a:p>
            <a:p>
              <a:r>
                <a:rPr lang="en-GB" sz="1100" dirty="0"/>
                <a:t>Not at all satisfied with how things are going</a:t>
              </a:r>
            </a:p>
          </p:txBody>
        </p:sp>
      </p:grpSp>
      <p:grpSp>
        <p:nvGrpSpPr>
          <p:cNvPr id="6" name="Group 5">
            <a:extLst>
              <a:ext uri="{FF2B5EF4-FFF2-40B4-BE49-F238E27FC236}">
                <a16:creationId xmlns:a16="http://schemas.microsoft.com/office/drawing/2014/main" id="{14D00913-D12D-4E68-87F6-D1D3FA03902D}"/>
              </a:ext>
            </a:extLst>
          </p:cNvPr>
          <p:cNvGrpSpPr/>
          <p:nvPr/>
        </p:nvGrpSpPr>
        <p:grpSpPr>
          <a:xfrm>
            <a:off x="83926" y="105914"/>
            <a:ext cx="11634776" cy="6673138"/>
            <a:chOff x="31085" y="184862"/>
            <a:chExt cx="11634776" cy="6673138"/>
          </a:xfrm>
        </p:grpSpPr>
        <p:grpSp>
          <p:nvGrpSpPr>
            <p:cNvPr id="3" name="Group 2">
              <a:extLst>
                <a:ext uri="{FF2B5EF4-FFF2-40B4-BE49-F238E27FC236}">
                  <a16:creationId xmlns:a16="http://schemas.microsoft.com/office/drawing/2014/main" id="{CE4E4334-5992-4A53-8901-42490FAE299D}"/>
                </a:ext>
              </a:extLst>
            </p:cNvPr>
            <p:cNvGrpSpPr/>
            <p:nvPr/>
          </p:nvGrpSpPr>
          <p:grpSpPr>
            <a:xfrm>
              <a:off x="31085" y="184862"/>
              <a:ext cx="11634776" cy="6673138"/>
              <a:chOff x="45489" y="51025"/>
              <a:chExt cx="11634776" cy="6673138"/>
            </a:xfrm>
          </p:grpSpPr>
          <p:grpSp>
            <p:nvGrpSpPr>
              <p:cNvPr id="103" name="Group 102">
                <a:extLst>
                  <a:ext uri="{FF2B5EF4-FFF2-40B4-BE49-F238E27FC236}">
                    <a16:creationId xmlns:a16="http://schemas.microsoft.com/office/drawing/2014/main" id="{51B865EF-07DF-490D-A907-58662E9CD48F}"/>
                  </a:ext>
                </a:extLst>
              </p:cNvPr>
              <p:cNvGrpSpPr/>
              <p:nvPr/>
            </p:nvGrpSpPr>
            <p:grpSpPr>
              <a:xfrm>
                <a:off x="45489" y="51025"/>
                <a:ext cx="11634776" cy="6673138"/>
                <a:chOff x="45489" y="51025"/>
                <a:chExt cx="11634776" cy="6673138"/>
              </a:xfrm>
            </p:grpSpPr>
            <p:grpSp>
              <p:nvGrpSpPr>
                <p:cNvPr id="96" name="Group 95">
                  <a:extLst>
                    <a:ext uri="{FF2B5EF4-FFF2-40B4-BE49-F238E27FC236}">
                      <a16:creationId xmlns:a16="http://schemas.microsoft.com/office/drawing/2014/main" id="{15000559-7E2E-4917-A90C-7293298FE188}"/>
                    </a:ext>
                  </a:extLst>
                </p:cNvPr>
                <p:cNvGrpSpPr/>
                <p:nvPr/>
              </p:nvGrpSpPr>
              <p:grpSpPr>
                <a:xfrm>
                  <a:off x="45489" y="51025"/>
                  <a:ext cx="11634776" cy="6671992"/>
                  <a:chOff x="45489" y="51025"/>
                  <a:chExt cx="11634776" cy="6671992"/>
                </a:xfrm>
              </p:grpSpPr>
              <p:sp>
                <p:nvSpPr>
                  <p:cNvPr id="95" name="Rectangle 94">
                    <a:extLst>
                      <a:ext uri="{FF2B5EF4-FFF2-40B4-BE49-F238E27FC236}">
                        <a16:creationId xmlns:a16="http://schemas.microsoft.com/office/drawing/2014/main" id="{C2B35A91-1B72-4DA6-BFE5-A366B4A6AF15}"/>
                      </a:ext>
                    </a:extLst>
                  </p:cNvPr>
                  <p:cNvSpPr/>
                  <p:nvPr/>
                </p:nvSpPr>
                <p:spPr>
                  <a:xfrm>
                    <a:off x="45489" y="1507073"/>
                    <a:ext cx="9900787" cy="5215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FF720E45-59BA-4A9F-878E-97E991C93C34}"/>
                      </a:ext>
                    </a:extLst>
                  </p:cNvPr>
                  <p:cNvSpPr/>
                  <p:nvPr/>
                </p:nvSpPr>
                <p:spPr>
                  <a:xfrm>
                    <a:off x="9181883" y="51025"/>
                    <a:ext cx="2498382" cy="6568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85B552AD-DB00-4EF2-A24B-983F6C524F98}"/>
                    </a:ext>
                  </a:extLst>
                </p:cNvPr>
                <p:cNvGrpSpPr/>
                <p:nvPr/>
              </p:nvGrpSpPr>
              <p:grpSpPr>
                <a:xfrm>
                  <a:off x="203056" y="1929049"/>
                  <a:ext cx="5397317" cy="4429432"/>
                  <a:chOff x="203056" y="1929049"/>
                  <a:chExt cx="5397317" cy="4429432"/>
                </a:xfrm>
              </p:grpSpPr>
              <p:sp>
                <p:nvSpPr>
                  <p:cNvPr id="97" name="TextBox 96">
                    <a:extLst>
                      <a:ext uri="{FF2B5EF4-FFF2-40B4-BE49-F238E27FC236}">
                        <a16:creationId xmlns:a16="http://schemas.microsoft.com/office/drawing/2014/main" id="{86AA2211-7901-4641-AAC9-BDBD76E62797}"/>
                      </a:ext>
                    </a:extLst>
                  </p:cNvPr>
                  <p:cNvSpPr txBox="1"/>
                  <p:nvPr/>
                </p:nvSpPr>
                <p:spPr>
                  <a:xfrm>
                    <a:off x="461353" y="2572829"/>
                    <a:ext cx="5033554" cy="3785652"/>
                  </a:xfrm>
                  <a:prstGeom prst="rect">
                    <a:avLst/>
                  </a:prstGeom>
                  <a:noFill/>
                </p:spPr>
                <p:txBody>
                  <a:bodyPr wrap="square" rtlCol="0">
                    <a:spAutoFit/>
                  </a:bodyPr>
                  <a:lstStyle/>
                  <a:p>
                    <a:r>
                      <a:rPr lang="en-GB" sz="1200" dirty="0"/>
                      <a:t>Thanks for completing this short survey.</a:t>
                    </a:r>
                  </a:p>
                  <a:p>
                    <a:endParaRPr lang="en-GB" sz="1200" dirty="0"/>
                  </a:p>
                  <a:p>
                    <a:r>
                      <a:rPr lang="en-GB" sz="1200" dirty="0">
                        <a:highlight>
                          <a:srgbClr val="FFFF00"/>
                        </a:highlight>
                      </a:rPr>
                      <a:t>It’s great that you are feeling satisfied with the collaborative project. This way of learning, although different to what you might have experienced at the OU so far, provides a good way for students to interact with one another, build friendships, and develop skills that are highly valued by employers.   </a:t>
                    </a:r>
                  </a:p>
                  <a:p>
                    <a:endParaRPr lang="en-GB" sz="1200" dirty="0"/>
                  </a:p>
                  <a:p>
                    <a:r>
                      <a:rPr lang="en-GB" sz="1200" dirty="0"/>
                      <a:t>Hopefully filling out this survey has helped you reflect a little more about your feelings on the activity and how you can maintain or change any feelings you are currently experiencing.</a:t>
                    </a:r>
                  </a:p>
                  <a:p>
                    <a:endParaRPr lang="en-GB" sz="1200" dirty="0"/>
                  </a:p>
                  <a:p>
                    <a:r>
                      <a:rPr lang="en-GB" sz="1200" dirty="0"/>
                      <a:t>In the coming weeks, there will be two more surveys like this one: one in Week 13 and another in Week 21. The first one will ask you to reflect on how you are feeling about the project mid-way through activity and the second will explore your feelings about the project after it has been completed. It would be great if you could fill out both of these.</a:t>
                    </a:r>
                  </a:p>
                  <a:p>
                    <a:endParaRPr lang="en-GB" sz="1200" dirty="0"/>
                  </a:p>
                  <a:p>
                    <a:r>
                      <a:rPr lang="en-GB" sz="1200" dirty="0">
                        <a:highlight>
                          <a:srgbClr val="FFFF00"/>
                        </a:highlight>
                      </a:rPr>
                      <a:t>Please also remember that if you ever feel you need more support, at any point during the project, you can always speak to your tutor about any issues you may be experiencing.</a:t>
                    </a:r>
                  </a:p>
                </p:txBody>
              </p:sp>
              <p:sp>
                <p:nvSpPr>
                  <p:cNvPr id="98" name="TextBox 97">
                    <a:extLst>
                      <a:ext uri="{FF2B5EF4-FFF2-40B4-BE49-F238E27FC236}">
                        <a16:creationId xmlns:a16="http://schemas.microsoft.com/office/drawing/2014/main" id="{0D420652-3F43-43CB-82F8-CCADBFA72648}"/>
                      </a:ext>
                    </a:extLst>
                  </p:cNvPr>
                  <p:cNvSpPr txBox="1"/>
                  <p:nvPr/>
                </p:nvSpPr>
                <p:spPr>
                  <a:xfrm>
                    <a:off x="203056" y="1929049"/>
                    <a:ext cx="5397317" cy="369332"/>
                  </a:xfrm>
                  <a:prstGeom prst="rect">
                    <a:avLst/>
                  </a:prstGeom>
                  <a:noFill/>
                </p:spPr>
                <p:txBody>
                  <a:bodyPr wrap="square" rtlCol="0">
                    <a:spAutoFit/>
                  </a:bodyPr>
                  <a:lstStyle/>
                  <a:p>
                    <a:r>
                      <a:rPr lang="en-GB" dirty="0">
                        <a:solidFill>
                          <a:srgbClr val="0070C0"/>
                        </a:solidFill>
                      </a:rPr>
                      <a:t>Very or moderately satisfied with how things are going</a:t>
                    </a:r>
                  </a:p>
                </p:txBody>
              </p:sp>
            </p:grpSp>
            <p:grpSp>
              <p:nvGrpSpPr>
                <p:cNvPr id="100" name="Group 99">
                  <a:extLst>
                    <a:ext uri="{FF2B5EF4-FFF2-40B4-BE49-F238E27FC236}">
                      <a16:creationId xmlns:a16="http://schemas.microsoft.com/office/drawing/2014/main" id="{873FBDEC-755B-499A-B11A-AF191877D409}"/>
                    </a:ext>
                  </a:extLst>
                </p:cNvPr>
                <p:cNvGrpSpPr/>
                <p:nvPr/>
              </p:nvGrpSpPr>
              <p:grpSpPr>
                <a:xfrm>
                  <a:off x="5975540" y="1967275"/>
                  <a:ext cx="5397317" cy="4756888"/>
                  <a:chOff x="5975540" y="1967275"/>
                  <a:chExt cx="5397317" cy="4756888"/>
                </a:xfrm>
              </p:grpSpPr>
              <p:sp>
                <p:nvSpPr>
                  <p:cNvPr id="105" name="TextBox 104">
                    <a:extLst>
                      <a:ext uri="{FF2B5EF4-FFF2-40B4-BE49-F238E27FC236}">
                        <a16:creationId xmlns:a16="http://schemas.microsoft.com/office/drawing/2014/main" id="{DBF62524-80F9-4C69-A9DD-8EAE66DBC209}"/>
                      </a:ext>
                    </a:extLst>
                  </p:cNvPr>
                  <p:cNvSpPr txBox="1"/>
                  <p:nvPr/>
                </p:nvSpPr>
                <p:spPr>
                  <a:xfrm>
                    <a:off x="6168673" y="2384513"/>
                    <a:ext cx="5033554" cy="4339650"/>
                  </a:xfrm>
                  <a:prstGeom prst="rect">
                    <a:avLst/>
                  </a:prstGeom>
                  <a:noFill/>
                </p:spPr>
                <p:txBody>
                  <a:bodyPr wrap="square" rtlCol="0">
                    <a:spAutoFit/>
                  </a:bodyPr>
                  <a:lstStyle/>
                  <a:p>
                    <a:r>
                      <a:rPr lang="en-GB" sz="1200" dirty="0"/>
                      <a:t>Thanks for completing this short survey.</a:t>
                    </a:r>
                  </a:p>
                  <a:p>
                    <a:endParaRPr lang="en-GB" sz="1200" dirty="0"/>
                  </a:p>
                  <a:p>
                    <a:r>
                      <a:rPr lang="en-GB" sz="1200" dirty="0">
                        <a:highlight>
                          <a:srgbClr val="FFFF00"/>
                        </a:highlight>
                      </a:rPr>
                      <a:t>We’re sorry to hear that you might not be as satisfied with the activity as you would like to be. We understand that online group learning can be challenging, especially at the OU, where many students have additional commitments that make it difficult to interact at specific times of the day. However, from previous experiences we have found that, although some students may experience some negative feelings during the activity, their reflections after the activity are often very positive.</a:t>
                    </a:r>
                  </a:p>
                  <a:p>
                    <a:endParaRPr lang="en-GB" sz="1200" dirty="0"/>
                  </a:p>
                  <a:p>
                    <a:r>
                      <a:rPr lang="en-GB" sz="1200" dirty="0"/>
                      <a:t>Hopefully filling out this survey has helped you reflect a little more about your feelings on the activity, and how you can change (or maintain) any feelings you are currently experiencing. In the coming weeks, there will be two more surveys like this one: one in Week 13 and another in Week 21. The first one will ask you to reflect on how you are feeling about the project mid-way through the activity and the second will explore your feelings about the project after it has been completed. It would be great if you could fill out both of these.</a:t>
                    </a:r>
                  </a:p>
                  <a:p>
                    <a:endParaRPr lang="en-GB" sz="1200" dirty="0"/>
                  </a:p>
                  <a:p>
                    <a:r>
                      <a:rPr lang="en-GB" sz="1200" dirty="0">
                        <a:highlight>
                          <a:srgbClr val="FFFF00"/>
                        </a:highlight>
                      </a:rPr>
                      <a:t>Please also remember that if you ever feel you need more support, at any point during the project, you can always speak to your tutor about any issues you may be experiencing. There is also some additional information about study support on OU Support area.</a:t>
                    </a:r>
                  </a:p>
                </p:txBody>
              </p:sp>
              <p:sp>
                <p:nvSpPr>
                  <p:cNvPr id="107" name="TextBox 106">
                    <a:extLst>
                      <a:ext uri="{FF2B5EF4-FFF2-40B4-BE49-F238E27FC236}">
                        <a16:creationId xmlns:a16="http://schemas.microsoft.com/office/drawing/2014/main" id="{9DD5BE50-59EE-4363-86C1-35A9FE84C179}"/>
                      </a:ext>
                    </a:extLst>
                  </p:cNvPr>
                  <p:cNvSpPr txBox="1"/>
                  <p:nvPr/>
                </p:nvSpPr>
                <p:spPr>
                  <a:xfrm>
                    <a:off x="5975540" y="1967275"/>
                    <a:ext cx="5397317" cy="369332"/>
                  </a:xfrm>
                  <a:prstGeom prst="rect">
                    <a:avLst/>
                  </a:prstGeom>
                  <a:noFill/>
                </p:spPr>
                <p:txBody>
                  <a:bodyPr wrap="square" rtlCol="0">
                    <a:spAutoFit/>
                  </a:bodyPr>
                  <a:lstStyle/>
                  <a:p>
                    <a:r>
                      <a:rPr lang="en-GB" dirty="0">
                        <a:solidFill>
                          <a:srgbClr val="0070C0"/>
                        </a:solidFill>
                      </a:rPr>
                      <a:t>Not very or not at all satisfied with how things are going</a:t>
                    </a:r>
                  </a:p>
                </p:txBody>
              </p:sp>
            </p:grpSp>
          </p:grpSp>
          <p:sp>
            <p:nvSpPr>
              <p:cNvPr id="2" name="Rectangle 1">
                <a:extLst>
                  <a:ext uri="{FF2B5EF4-FFF2-40B4-BE49-F238E27FC236}">
                    <a16:creationId xmlns:a16="http://schemas.microsoft.com/office/drawing/2014/main" id="{08D322B6-FD19-440A-A42C-DE2F9238860A}"/>
                  </a:ext>
                </a:extLst>
              </p:cNvPr>
              <p:cNvSpPr/>
              <p:nvPr/>
            </p:nvSpPr>
            <p:spPr>
              <a:xfrm>
                <a:off x="151338" y="1880595"/>
                <a:ext cx="5449035" cy="461228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A0065D8-A1F6-41E8-B404-6860841395AF}"/>
                  </a:ext>
                </a:extLst>
              </p:cNvPr>
              <p:cNvSpPr/>
              <p:nvPr/>
            </p:nvSpPr>
            <p:spPr>
              <a:xfrm>
                <a:off x="5910389" y="1877663"/>
                <a:ext cx="5639888" cy="484122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E5F552C7-CFFF-449A-BC44-050CDA385BEA}"/>
                </a:ext>
              </a:extLst>
            </p:cNvPr>
            <p:cNvSpPr txBox="1"/>
            <p:nvPr/>
          </p:nvSpPr>
          <p:spPr>
            <a:xfrm>
              <a:off x="238644" y="1625197"/>
              <a:ext cx="5397317" cy="369332"/>
            </a:xfrm>
            <a:prstGeom prst="rect">
              <a:avLst/>
            </a:prstGeom>
            <a:noFill/>
          </p:spPr>
          <p:txBody>
            <a:bodyPr wrap="square" rtlCol="0">
              <a:spAutoFit/>
            </a:bodyPr>
            <a:lstStyle/>
            <a:p>
              <a:r>
                <a:rPr lang="en-GB" dirty="0">
                  <a:solidFill>
                    <a:srgbClr val="B917A6"/>
                  </a:solidFill>
                </a:rPr>
                <a:t>Feedback to students</a:t>
              </a:r>
            </a:p>
          </p:txBody>
        </p:sp>
      </p:grpSp>
    </p:spTree>
    <p:extLst>
      <p:ext uri="{BB962C8B-B14F-4D97-AF65-F5344CB8AC3E}">
        <p14:creationId xmlns:p14="http://schemas.microsoft.com/office/powerpoint/2010/main" val="13331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graphicFrame>
        <p:nvGraphicFramePr>
          <p:cNvPr id="40" name="Chart 39">
            <a:extLst>
              <a:ext uri="{FF2B5EF4-FFF2-40B4-BE49-F238E27FC236}">
                <a16:creationId xmlns:a16="http://schemas.microsoft.com/office/drawing/2014/main" id="{F679C1E2-3DF6-49DB-9351-7C0C61182050}"/>
              </a:ext>
            </a:extLst>
          </p:cNvPr>
          <p:cNvGraphicFramePr>
            <a:graphicFrameLocks/>
          </p:cNvGraphicFramePr>
          <p:nvPr>
            <p:extLst>
              <p:ext uri="{D42A27DB-BD31-4B8C-83A1-F6EECF244321}">
                <p14:modId xmlns:p14="http://schemas.microsoft.com/office/powerpoint/2010/main" val="1916116743"/>
              </p:ext>
            </p:extLst>
          </p:nvPr>
        </p:nvGraphicFramePr>
        <p:xfrm>
          <a:off x="796412" y="1869169"/>
          <a:ext cx="6740013" cy="4042446"/>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82284F6A-03D1-4C01-8F6F-8E10A3D3D386}"/>
              </a:ext>
            </a:extLst>
          </p:cNvPr>
          <p:cNvSpPr txBox="1"/>
          <p:nvPr/>
        </p:nvSpPr>
        <p:spPr>
          <a:xfrm>
            <a:off x="8983416" y="4067200"/>
            <a:ext cx="1702112" cy="1200329"/>
          </a:xfrm>
          <a:prstGeom prst="rect">
            <a:avLst/>
          </a:prstGeom>
          <a:noFill/>
          <a:ln>
            <a:solidFill>
              <a:schemeClr val="bg1">
                <a:lumMod val="65000"/>
              </a:schemeClr>
            </a:solidFill>
          </a:ln>
        </p:spPr>
        <p:txBody>
          <a:bodyPr wrap="square" rtlCol="0">
            <a:spAutoFit/>
          </a:bodyPr>
          <a:lstStyle/>
          <a:p>
            <a:pPr algn="ctr"/>
            <a:r>
              <a:rPr lang="en-GB" dirty="0">
                <a:solidFill>
                  <a:srgbClr val="0070C0"/>
                </a:solidFill>
              </a:rPr>
              <a:t>The majority of students were uncertain about the activity</a:t>
            </a:r>
          </a:p>
        </p:txBody>
      </p:sp>
      <p:sp>
        <p:nvSpPr>
          <p:cNvPr id="43" name="TextBox 42">
            <a:extLst>
              <a:ext uri="{FF2B5EF4-FFF2-40B4-BE49-F238E27FC236}">
                <a16:creationId xmlns:a16="http://schemas.microsoft.com/office/drawing/2014/main" id="{20DF7C9E-E4FB-40A4-AC46-1C7F9C2905A9}"/>
              </a:ext>
            </a:extLst>
          </p:cNvPr>
          <p:cNvSpPr txBox="1"/>
          <p:nvPr/>
        </p:nvSpPr>
        <p:spPr>
          <a:xfrm>
            <a:off x="1485627" y="1230450"/>
            <a:ext cx="6443855" cy="369332"/>
          </a:xfrm>
          <a:prstGeom prst="rect">
            <a:avLst/>
          </a:prstGeom>
          <a:noFill/>
        </p:spPr>
        <p:txBody>
          <a:bodyPr wrap="square" rtlCol="0">
            <a:spAutoFit/>
          </a:bodyPr>
          <a:lstStyle/>
          <a:p>
            <a:pPr algn="ctr"/>
            <a:r>
              <a:rPr lang="en-GB" dirty="0">
                <a:solidFill>
                  <a:srgbClr val="0070C0"/>
                </a:solidFill>
              </a:rPr>
              <a:t>Perceptions before the collaborative activity (RTSF 1) </a:t>
            </a:r>
          </a:p>
        </p:txBody>
      </p:sp>
      <p:sp>
        <p:nvSpPr>
          <p:cNvPr id="22" name="TextBox 21">
            <a:extLst>
              <a:ext uri="{FF2B5EF4-FFF2-40B4-BE49-F238E27FC236}">
                <a16:creationId xmlns:a16="http://schemas.microsoft.com/office/drawing/2014/main" id="{B9C5C16F-7D25-40ED-86FC-E58FF09223C1}"/>
              </a:ext>
            </a:extLst>
          </p:cNvPr>
          <p:cNvSpPr txBox="1"/>
          <p:nvPr/>
        </p:nvSpPr>
        <p:spPr>
          <a:xfrm>
            <a:off x="1302882" y="6185098"/>
            <a:ext cx="6443855" cy="307777"/>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Feelings about the assessed, online, collaborative activity, before it began.</a:t>
            </a:r>
          </a:p>
        </p:txBody>
      </p:sp>
      <p:grpSp>
        <p:nvGrpSpPr>
          <p:cNvPr id="23" name="Group 22">
            <a:extLst>
              <a:ext uri="{FF2B5EF4-FFF2-40B4-BE49-F238E27FC236}">
                <a16:creationId xmlns:a16="http://schemas.microsoft.com/office/drawing/2014/main" id="{93744408-55E6-4C61-81D1-355772249D08}"/>
              </a:ext>
            </a:extLst>
          </p:cNvPr>
          <p:cNvGrpSpPr/>
          <p:nvPr/>
        </p:nvGrpSpPr>
        <p:grpSpPr>
          <a:xfrm>
            <a:off x="8387153" y="288439"/>
            <a:ext cx="3295208" cy="1811884"/>
            <a:chOff x="8687803" y="66891"/>
            <a:chExt cx="3295208" cy="1811884"/>
          </a:xfrm>
        </p:grpSpPr>
        <p:grpSp>
          <p:nvGrpSpPr>
            <p:cNvPr id="24" name="Group 23">
              <a:extLst>
                <a:ext uri="{FF2B5EF4-FFF2-40B4-BE49-F238E27FC236}">
                  <a16:creationId xmlns:a16="http://schemas.microsoft.com/office/drawing/2014/main" id="{BC492F21-0791-452D-8077-22D13EE8BFF8}"/>
                </a:ext>
              </a:extLst>
            </p:cNvPr>
            <p:cNvGrpSpPr/>
            <p:nvPr/>
          </p:nvGrpSpPr>
          <p:grpSpPr>
            <a:xfrm>
              <a:off x="9677023" y="66891"/>
              <a:ext cx="1177535" cy="1811884"/>
              <a:chOff x="10156000" y="2652887"/>
              <a:chExt cx="1548864" cy="2392569"/>
            </a:xfrm>
          </p:grpSpPr>
          <p:pic>
            <p:nvPicPr>
              <p:cNvPr id="27" name="Picture 16" descr="Emoji, Smilie, Whatsapp, Emotion, Laugh, Face, Happy">
                <a:extLst>
                  <a:ext uri="{FF2B5EF4-FFF2-40B4-BE49-F238E27FC236}">
                    <a16:creationId xmlns:a16="http://schemas.microsoft.com/office/drawing/2014/main" id="{B409F3CC-9887-4613-B99B-B23D8468E76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758559" y="2652887"/>
                <a:ext cx="946305" cy="9760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Emoji, Smilie, Whatsapp, Emotion, Laugh, Face, Happy">
                <a:extLst>
                  <a:ext uri="{FF2B5EF4-FFF2-40B4-BE49-F238E27FC236}">
                    <a16:creationId xmlns:a16="http://schemas.microsoft.com/office/drawing/2014/main" id="{71B62C75-32CA-4CF0-B5FE-62265B5CAB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156000" y="3963621"/>
                <a:ext cx="1205117" cy="1081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18" descr="Emoji, Smilie, Whatsapp, Emotion, Laugh, Face, Happy">
              <a:extLst>
                <a:ext uri="{FF2B5EF4-FFF2-40B4-BE49-F238E27FC236}">
                  <a16:creationId xmlns:a16="http://schemas.microsoft.com/office/drawing/2014/main" id="{F7758D67-2501-4A1E-88CD-792E780CA3D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687803" y="161606"/>
              <a:ext cx="1093694" cy="1079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Emoji, Smilie, Whatsapp, Emotion, Laugh, Face, Happy">
              <a:extLst>
                <a:ext uri="{FF2B5EF4-FFF2-40B4-BE49-F238E27FC236}">
                  <a16:creationId xmlns:a16="http://schemas.microsoft.com/office/drawing/2014/main" id="{40FD2462-2869-4C21-A6A4-CF6B1F891F4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35"/>
            <a:stretch/>
          </p:blipFill>
          <p:spPr bwMode="auto">
            <a:xfrm>
              <a:off x="10889317" y="481837"/>
              <a:ext cx="1093694" cy="107576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19358E31-1780-4D99-8DCF-4B232F33F754}"/>
              </a:ext>
            </a:extLst>
          </p:cNvPr>
          <p:cNvSpPr txBox="1"/>
          <p:nvPr/>
        </p:nvSpPr>
        <p:spPr>
          <a:xfrm>
            <a:off x="8385783" y="2677049"/>
            <a:ext cx="2727960" cy="83099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GB" sz="1600" dirty="0">
                <a:solidFill>
                  <a:srgbClr val="B917A6"/>
                </a:solidFill>
              </a:rPr>
              <a:t>281 respondents out of a possible 491 </a:t>
            </a:r>
          </a:p>
          <a:p>
            <a:pPr algn="ctr"/>
            <a:r>
              <a:rPr lang="en-GB" sz="1600" dirty="0">
                <a:solidFill>
                  <a:srgbClr val="B917A6"/>
                </a:solidFill>
              </a:rPr>
              <a:t>(57.2% response rate)</a:t>
            </a:r>
          </a:p>
        </p:txBody>
      </p:sp>
    </p:spTree>
    <p:extLst>
      <p:ext uri="{BB962C8B-B14F-4D97-AF65-F5344CB8AC3E}">
        <p14:creationId xmlns:p14="http://schemas.microsoft.com/office/powerpoint/2010/main" val="9952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sp>
        <p:nvSpPr>
          <p:cNvPr id="17" name="Rectangle 16">
            <a:extLst>
              <a:ext uri="{FF2B5EF4-FFF2-40B4-BE49-F238E27FC236}">
                <a16:creationId xmlns:a16="http://schemas.microsoft.com/office/drawing/2014/main" id="{3D5CDB57-5068-4BDA-A7D8-0D90A0F17EDF}"/>
              </a:ext>
            </a:extLst>
          </p:cNvPr>
          <p:cNvSpPr/>
          <p:nvPr/>
        </p:nvSpPr>
        <p:spPr>
          <a:xfrm>
            <a:off x="6786387" y="4674699"/>
            <a:ext cx="1070161" cy="1815882"/>
          </a:xfrm>
          <a:prstGeom prst="rect">
            <a:avLst/>
          </a:prstGeom>
        </p:spPr>
        <p:txBody>
          <a:bodyPr wrap="square">
            <a:spAutoFit/>
          </a:bodyPr>
          <a:lstStyle/>
          <a:p>
            <a:r>
              <a:rPr lang="en-GB" sz="1400" dirty="0">
                <a:solidFill>
                  <a:srgbClr val="B917A6"/>
                </a:solidFill>
              </a:rPr>
              <a:t>Calm</a:t>
            </a:r>
          </a:p>
          <a:p>
            <a:r>
              <a:rPr lang="en-GB" sz="1400" dirty="0">
                <a:solidFill>
                  <a:srgbClr val="B917A6"/>
                </a:solidFill>
              </a:rPr>
              <a:t>Confident</a:t>
            </a:r>
          </a:p>
          <a:p>
            <a:r>
              <a:rPr lang="en-GB" sz="1400" dirty="0">
                <a:solidFill>
                  <a:srgbClr val="B917A6"/>
                </a:solidFill>
              </a:rPr>
              <a:t>Curious</a:t>
            </a:r>
          </a:p>
          <a:p>
            <a:r>
              <a:rPr lang="en-GB" sz="1400" dirty="0">
                <a:solidFill>
                  <a:srgbClr val="B917A6"/>
                </a:solidFill>
              </a:rPr>
              <a:t>Excited</a:t>
            </a:r>
          </a:p>
          <a:p>
            <a:r>
              <a:rPr lang="en-GB" sz="1400" dirty="0">
                <a:solidFill>
                  <a:srgbClr val="B917A6"/>
                </a:solidFill>
              </a:rPr>
              <a:t>Happy</a:t>
            </a:r>
          </a:p>
          <a:p>
            <a:r>
              <a:rPr lang="en-GB" sz="1400" dirty="0">
                <a:solidFill>
                  <a:srgbClr val="B917A6"/>
                </a:solidFill>
              </a:rPr>
              <a:t>Hopeful</a:t>
            </a:r>
          </a:p>
          <a:p>
            <a:r>
              <a:rPr lang="en-GB" sz="1400" dirty="0">
                <a:solidFill>
                  <a:srgbClr val="B917A6"/>
                </a:solidFill>
              </a:rPr>
              <a:t>Proud</a:t>
            </a:r>
          </a:p>
          <a:p>
            <a:r>
              <a:rPr lang="en-GB" sz="1400" dirty="0">
                <a:solidFill>
                  <a:srgbClr val="B917A6"/>
                </a:solidFill>
              </a:rPr>
              <a:t>Relieved </a:t>
            </a:r>
            <a:endParaRPr lang="en-GB" sz="1200" dirty="0">
              <a:solidFill>
                <a:srgbClr val="B917A6"/>
              </a:solidFill>
            </a:endParaRPr>
          </a:p>
        </p:txBody>
      </p:sp>
      <p:sp>
        <p:nvSpPr>
          <p:cNvPr id="14" name="Rectangle 13">
            <a:extLst>
              <a:ext uri="{FF2B5EF4-FFF2-40B4-BE49-F238E27FC236}">
                <a16:creationId xmlns:a16="http://schemas.microsoft.com/office/drawing/2014/main" id="{901528F2-E0E3-4D69-9BA4-E3FE93E73D5E}"/>
              </a:ext>
            </a:extLst>
          </p:cNvPr>
          <p:cNvSpPr/>
          <p:nvPr/>
        </p:nvSpPr>
        <p:spPr>
          <a:xfrm>
            <a:off x="6762923" y="2370396"/>
            <a:ext cx="1340002" cy="1815882"/>
          </a:xfrm>
          <a:prstGeom prst="rect">
            <a:avLst/>
          </a:prstGeom>
        </p:spPr>
        <p:txBody>
          <a:bodyPr wrap="square">
            <a:spAutoFit/>
          </a:bodyPr>
          <a:lstStyle/>
          <a:p>
            <a:r>
              <a:rPr lang="en-GB" sz="1400" dirty="0">
                <a:solidFill>
                  <a:srgbClr val="0070C0"/>
                </a:solidFill>
              </a:rPr>
              <a:t>Angry</a:t>
            </a:r>
          </a:p>
          <a:p>
            <a:r>
              <a:rPr lang="en-GB" sz="1400" dirty="0">
                <a:solidFill>
                  <a:srgbClr val="0070C0"/>
                </a:solidFill>
              </a:rPr>
              <a:t>Anxious</a:t>
            </a:r>
          </a:p>
          <a:p>
            <a:r>
              <a:rPr lang="en-GB" sz="1400" dirty="0">
                <a:solidFill>
                  <a:srgbClr val="0070C0"/>
                </a:solidFill>
              </a:rPr>
              <a:t>Bored</a:t>
            </a:r>
          </a:p>
          <a:p>
            <a:r>
              <a:rPr lang="en-GB" sz="1400" dirty="0">
                <a:solidFill>
                  <a:srgbClr val="0070C0"/>
                </a:solidFill>
              </a:rPr>
              <a:t>Confused</a:t>
            </a:r>
          </a:p>
          <a:p>
            <a:r>
              <a:rPr lang="en-GB" sz="1400" dirty="0">
                <a:solidFill>
                  <a:srgbClr val="0070C0"/>
                </a:solidFill>
              </a:rPr>
              <a:t>Disappointed</a:t>
            </a:r>
          </a:p>
          <a:p>
            <a:r>
              <a:rPr lang="en-GB" sz="1400" dirty="0">
                <a:solidFill>
                  <a:srgbClr val="0070C0"/>
                </a:solidFill>
              </a:rPr>
              <a:t>Embarrassed </a:t>
            </a:r>
          </a:p>
          <a:p>
            <a:r>
              <a:rPr lang="en-GB" sz="1400" dirty="0">
                <a:solidFill>
                  <a:srgbClr val="0070C0"/>
                </a:solidFill>
              </a:rPr>
              <a:t>Frustrated</a:t>
            </a:r>
          </a:p>
          <a:p>
            <a:r>
              <a:rPr lang="en-GB" sz="1400" dirty="0">
                <a:solidFill>
                  <a:srgbClr val="0070C0"/>
                </a:solidFill>
              </a:rPr>
              <a:t>Overwhelmed</a:t>
            </a:r>
          </a:p>
        </p:txBody>
      </p:sp>
      <p:graphicFrame>
        <p:nvGraphicFramePr>
          <p:cNvPr id="18" name="Chart 17">
            <a:extLst>
              <a:ext uri="{FF2B5EF4-FFF2-40B4-BE49-F238E27FC236}">
                <a16:creationId xmlns:a16="http://schemas.microsoft.com/office/drawing/2014/main" id="{5702C593-DB7E-4B4E-847C-3D9184472427}"/>
              </a:ext>
            </a:extLst>
          </p:cNvPr>
          <p:cNvGraphicFramePr>
            <a:graphicFrameLocks/>
          </p:cNvGraphicFramePr>
          <p:nvPr>
            <p:extLst>
              <p:ext uri="{D42A27DB-BD31-4B8C-83A1-F6EECF244321}">
                <p14:modId xmlns:p14="http://schemas.microsoft.com/office/powerpoint/2010/main" val="1848521935"/>
              </p:ext>
            </p:extLst>
          </p:nvPr>
        </p:nvGraphicFramePr>
        <p:xfrm>
          <a:off x="298369" y="1726251"/>
          <a:ext cx="6145486" cy="4097852"/>
        </p:xfrm>
        <a:graphic>
          <a:graphicData uri="http://schemas.openxmlformats.org/drawingml/2006/chart">
            <c:chart xmlns:c="http://schemas.openxmlformats.org/drawingml/2006/chart" xmlns:r="http://schemas.openxmlformats.org/officeDocument/2006/relationships" r:id="rId4"/>
          </a:graphicData>
        </a:graphic>
      </p:graphicFrame>
      <p:pic>
        <p:nvPicPr>
          <p:cNvPr id="22" name="Picture 21">
            <a:extLst>
              <a:ext uri="{FF2B5EF4-FFF2-40B4-BE49-F238E27FC236}">
                <a16:creationId xmlns:a16="http://schemas.microsoft.com/office/drawing/2014/main" id="{8B10840F-B964-4134-B78B-A74271405C75}"/>
              </a:ext>
            </a:extLst>
          </p:cNvPr>
          <p:cNvPicPr>
            <a:picLocks noChangeAspect="1"/>
          </p:cNvPicPr>
          <p:nvPr/>
        </p:nvPicPr>
        <p:blipFill rotWithShape="1">
          <a:blip r:embed="rId5"/>
          <a:srcRect l="60092" t="66854" r="36678" b="31004"/>
          <a:stretch/>
        </p:blipFill>
        <p:spPr>
          <a:xfrm>
            <a:off x="6669686" y="4390549"/>
            <a:ext cx="1303565" cy="284150"/>
          </a:xfrm>
          <a:prstGeom prst="rect">
            <a:avLst/>
          </a:prstGeom>
        </p:spPr>
      </p:pic>
      <p:pic>
        <p:nvPicPr>
          <p:cNvPr id="23" name="Picture 22">
            <a:extLst>
              <a:ext uri="{FF2B5EF4-FFF2-40B4-BE49-F238E27FC236}">
                <a16:creationId xmlns:a16="http://schemas.microsoft.com/office/drawing/2014/main" id="{6ADF9517-2BE0-4639-B733-88C727918FC4}"/>
              </a:ext>
            </a:extLst>
          </p:cNvPr>
          <p:cNvPicPr>
            <a:picLocks noChangeAspect="1"/>
          </p:cNvPicPr>
          <p:nvPr/>
        </p:nvPicPr>
        <p:blipFill rotWithShape="1">
          <a:blip r:embed="rId5"/>
          <a:srcRect l="60214" t="70103" r="36088" b="26909"/>
          <a:stretch/>
        </p:blipFill>
        <p:spPr>
          <a:xfrm>
            <a:off x="6674816" y="2061311"/>
            <a:ext cx="1529133" cy="406140"/>
          </a:xfrm>
          <a:prstGeom prst="rect">
            <a:avLst/>
          </a:prstGeom>
        </p:spPr>
      </p:pic>
      <p:sp>
        <p:nvSpPr>
          <p:cNvPr id="25" name="TextBox 24">
            <a:extLst>
              <a:ext uri="{FF2B5EF4-FFF2-40B4-BE49-F238E27FC236}">
                <a16:creationId xmlns:a16="http://schemas.microsoft.com/office/drawing/2014/main" id="{A33B4895-035D-4BD7-AB27-3E6864577808}"/>
              </a:ext>
            </a:extLst>
          </p:cNvPr>
          <p:cNvSpPr txBox="1"/>
          <p:nvPr/>
        </p:nvSpPr>
        <p:spPr>
          <a:xfrm>
            <a:off x="8833427" y="2820888"/>
            <a:ext cx="2739036" cy="3139321"/>
          </a:xfrm>
          <a:prstGeom prst="rect">
            <a:avLst/>
          </a:prstGeom>
          <a:noFill/>
          <a:ln>
            <a:solidFill>
              <a:schemeClr val="bg1">
                <a:lumMod val="65000"/>
              </a:schemeClr>
            </a:solidFill>
          </a:ln>
        </p:spPr>
        <p:txBody>
          <a:bodyPr wrap="square" rtlCol="0">
            <a:spAutoFit/>
          </a:bodyPr>
          <a:lstStyle/>
          <a:p>
            <a:pPr algn="ctr"/>
            <a:r>
              <a:rPr lang="en-GB" dirty="0">
                <a:solidFill>
                  <a:srgbClr val="0070C0"/>
                </a:solidFill>
              </a:rPr>
              <a:t>A range of emotions were reported by students. During the middle of the activity more unpleasant emotions were reported whilst after the activity more pleasant emotion were reported. Overall, the emotions of anxiety, frustration and relief most frequently reported</a:t>
            </a:r>
          </a:p>
        </p:txBody>
      </p:sp>
      <p:sp>
        <p:nvSpPr>
          <p:cNvPr id="15" name="TextBox 14">
            <a:extLst>
              <a:ext uri="{FF2B5EF4-FFF2-40B4-BE49-F238E27FC236}">
                <a16:creationId xmlns:a16="http://schemas.microsoft.com/office/drawing/2014/main" id="{70762AD8-31CE-4121-8203-21CCDE6F859E}"/>
              </a:ext>
            </a:extLst>
          </p:cNvPr>
          <p:cNvSpPr txBox="1"/>
          <p:nvPr/>
        </p:nvSpPr>
        <p:spPr>
          <a:xfrm>
            <a:off x="0" y="6115736"/>
            <a:ext cx="644385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Frequencies of pleasant and unpleasant emotions reported during the assessed, online collaborative project.</a:t>
            </a:r>
          </a:p>
        </p:txBody>
      </p:sp>
      <p:sp>
        <p:nvSpPr>
          <p:cNvPr id="16" name="TextBox 15">
            <a:extLst>
              <a:ext uri="{FF2B5EF4-FFF2-40B4-BE49-F238E27FC236}">
                <a16:creationId xmlns:a16="http://schemas.microsoft.com/office/drawing/2014/main" id="{FBECA5CD-DCDF-45E3-BE52-EF91227FEB3A}"/>
              </a:ext>
            </a:extLst>
          </p:cNvPr>
          <p:cNvSpPr txBox="1"/>
          <p:nvPr/>
        </p:nvSpPr>
        <p:spPr>
          <a:xfrm>
            <a:off x="2184839" y="1190173"/>
            <a:ext cx="6453114" cy="646331"/>
          </a:xfrm>
          <a:prstGeom prst="rect">
            <a:avLst/>
          </a:prstGeom>
          <a:noFill/>
        </p:spPr>
        <p:txBody>
          <a:bodyPr wrap="square" rtlCol="0">
            <a:spAutoFit/>
          </a:bodyPr>
          <a:lstStyle/>
          <a:p>
            <a:r>
              <a:rPr lang="en-GB" dirty="0">
                <a:solidFill>
                  <a:srgbClr val="0070C0"/>
                </a:solidFill>
              </a:rPr>
              <a:t>Emotions experienced during and after the collaborative activity (RTSF 2, 3 and 4) </a:t>
            </a:r>
          </a:p>
        </p:txBody>
      </p:sp>
      <p:grpSp>
        <p:nvGrpSpPr>
          <p:cNvPr id="19" name="Group 18">
            <a:extLst>
              <a:ext uri="{FF2B5EF4-FFF2-40B4-BE49-F238E27FC236}">
                <a16:creationId xmlns:a16="http://schemas.microsoft.com/office/drawing/2014/main" id="{3124DBC3-B27A-4EE8-AFC6-FCA032D5EDF7}"/>
              </a:ext>
            </a:extLst>
          </p:cNvPr>
          <p:cNvGrpSpPr/>
          <p:nvPr/>
        </p:nvGrpSpPr>
        <p:grpSpPr>
          <a:xfrm>
            <a:off x="9101935" y="266894"/>
            <a:ext cx="2470528" cy="2103502"/>
            <a:chOff x="8936553" y="-471771"/>
            <a:chExt cx="2470528" cy="2103502"/>
          </a:xfrm>
        </p:grpSpPr>
        <p:grpSp>
          <p:nvGrpSpPr>
            <p:cNvPr id="20" name="Group 19">
              <a:extLst>
                <a:ext uri="{FF2B5EF4-FFF2-40B4-BE49-F238E27FC236}">
                  <a16:creationId xmlns:a16="http://schemas.microsoft.com/office/drawing/2014/main" id="{4AA15785-3297-46CD-862F-0C123F843510}"/>
                </a:ext>
              </a:extLst>
            </p:cNvPr>
            <p:cNvGrpSpPr/>
            <p:nvPr/>
          </p:nvGrpSpPr>
          <p:grpSpPr>
            <a:xfrm>
              <a:off x="8936553" y="-460245"/>
              <a:ext cx="2470528" cy="2091976"/>
              <a:chOff x="9687299" y="2146584"/>
              <a:chExt cx="3249595" cy="2762424"/>
            </a:xfrm>
          </p:grpSpPr>
          <p:pic>
            <p:nvPicPr>
              <p:cNvPr id="26" name="Picture 14" descr="Emoji, Smilie, Whatsapp, Emotion, Laugh, Face, Happy">
                <a:extLst>
                  <a:ext uri="{FF2B5EF4-FFF2-40B4-BE49-F238E27FC236}">
                    <a16:creationId xmlns:a16="http://schemas.microsoft.com/office/drawing/2014/main" id="{5B03F06E-7A4D-4AD7-A08E-C2CE5C0EA6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687299" y="3424715"/>
                <a:ext cx="1450642" cy="14842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Emoji, Smilie, Whatsapp, Emotion, Laugh, Face, Happy">
                <a:extLst>
                  <a:ext uri="{FF2B5EF4-FFF2-40B4-BE49-F238E27FC236}">
                    <a16:creationId xmlns:a16="http://schemas.microsoft.com/office/drawing/2014/main" id="{C2603B6D-2ADE-4A3F-8BF6-BDFFA777A6B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890849" y="2146584"/>
                <a:ext cx="1046045" cy="102464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descr="Emoji, Smilie, Whatsapp, Emotion, Laugh, Face, Happy">
              <a:extLst>
                <a:ext uri="{FF2B5EF4-FFF2-40B4-BE49-F238E27FC236}">
                  <a16:creationId xmlns:a16="http://schemas.microsoft.com/office/drawing/2014/main" id="{ABD7DA41-99CA-4140-AF59-D86933FD6C8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35"/>
            <a:stretch/>
          </p:blipFill>
          <p:spPr bwMode="auto">
            <a:xfrm>
              <a:off x="10212635" y="463720"/>
              <a:ext cx="819373" cy="8812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Emoji, Smilie, Whatsapp, Emotion, Laugh, Face, Happy">
              <a:extLst>
                <a:ext uri="{FF2B5EF4-FFF2-40B4-BE49-F238E27FC236}">
                  <a16:creationId xmlns:a16="http://schemas.microsoft.com/office/drawing/2014/main" id="{2ECB018D-B111-4201-974F-3C2889D0B9A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418615" y="-471771"/>
              <a:ext cx="956181" cy="93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992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graphicFrame>
        <p:nvGraphicFramePr>
          <p:cNvPr id="15" name="Chart 14">
            <a:extLst>
              <a:ext uri="{FF2B5EF4-FFF2-40B4-BE49-F238E27FC236}">
                <a16:creationId xmlns:a16="http://schemas.microsoft.com/office/drawing/2014/main" id="{D0BF951A-0463-4D1B-B0FF-AD0A5926C49A}"/>
              </a:ext>
            </a:extLst>
          </p:cNvPr>
          <p:cNvGraphicFramePr>
            <a:graphicFrameLocks/>
          </p:cNvGraphicFramePr>
          <p:nvPr>
            <p:extLst>
              <p:ext uri="{D42A27DB-BD31-4B8C-83A1-F6EECF244321}">
                <p14:modId xmlns:p14="http://schemas.microsoft.com/office/powerpoint/2010/main" val="4122087129"/>
              </p:ext>
            </p:extLst>
          </p:nvPr>
        </p:nvGraphicFramePr>
        <p:xfrm>
          <a:off x="994230" y="1967687"/>
          <a:ext cx="6158894" cy="4023811"/>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D1780353-9884-439A-B9A6-16C774295189}"/>
              </a:ext>
            </a:extLst>
          </p:cNvPr>
          <p:cNvPicPr>
            <a:picLocks noChangeAspect="1"/>
          </p:cNvPicPr>
          <p:nvPr/>
        </p:nvPicPr>
        <p:blipFill rotWithShape="1">
          <a:blip r:embed="rId5"/>
          <a:srcRect l="60092" t="66854" r="36678" b="31004"/>
          <a:stretch/>
        </p:blipFill>
        <p:spPr>
          <a:xfrm>
            <a:off x="6732486" y="4136572"/>
            <a:ext cx="1468210" cy="320039"/>
          </a:xfrm>
          <a:prstGeom prst="rect">
            <a:avLst/>
          </a:prstGeom>
        </p:spPr>
      </p:pic>
      <p:pic>
        <p:nvPicPr>
          <p:cNvPr id="19" name="Picture 18">
            <a:extLst>
              <a:ext uri="{FF2B5EF4-FFF2-40B4-BE49-F238E27FC236}">
                <a16:creationId xmlns:a16="http://schemas.microsoft.com/office/drawing/2014/main" id="{254DCC0E-908E-4C01-A7B2-869A5F497241}"/>
              </a:ext>
            </a:extLst>
          </p:cNvPr>
          <p:cNvPicPr>
            <a:picLocks noChangeAspect="1"/>
          </p:cNvPicPr>
          <p:nvPr/>
        </p:nvPicPr>
        <p:blipFill rotWithShape="1">
          <a:blip r:embed="rId5"/>
          <a:srcRect l="60214" t="70103" r="36088" b="26909"/>
          <a:stretch/>
        </p:blipFill>
        <p:spPr>
          <a:xfrm>
            <a:off x="6795150" y="3753409"/>
            <a:ext cx="1759319" cy="467278"/>
          </a:xfrm>
          <a:prstGeom prst="rect">
            <a:avLst/>
          </a:prstGeom>
        </p:spPr>
      </p:pic>
      <p:sp>
        <p:nvSpPr>
          <p:cNvPr id="13" name="TextBox 12">
            <a:extLst>
              <a:ext uri="{FF2B5EF4-FFF2-40B4-BE49-F238E27FC236}">
                <a16:creationId xmlns:a16="http://schemas.microsoft.com/office/drawing/2014/main" id="{337EA5E3-C230-43EB-85FC-25122AA0DC28}"/>
              </a:ext>
            </a:extLst>
          </p:cNvPr>
          <p:cNvSpPr txBox="1"/>
          <p:nvPr/>
        </p:nvSpPr>
        <p:spPr>
          <a:xfrm>
            <a:off x="9027790" y="2686193"/>
            <a:ext cx="2739036" cy="3139321"/>
          </a:xfrm>
          <a:prstGeom prst="rect">
            <a:avLst/>
          </a:prstGeom>
          <a:noFill/>
          <a:ln>
            <a:solidFill>
              <a:schemeClr val="bg1">
                <a:lumMod val="65000"/>
              </a:schemeClr>
            </a:solidFill>
          </a:ln>
        </p:spPr>
        <p:txBody>
          <a:bodyPr wrap="square" rtlCol="0">
            <a:spAutoFit/>
          </a:bodyPr>
          <a:lstStyle/>
          <a:p>
            <a:pPr algn="ctr"/>
            <a:r>
              <a:rPr lang="en-GB" dirty="0">
                <a:solidFill>
                  <a:srgbClr val="0070C0"/>
                </a:solidFill>
              </a:rPr>
              <a:t>As may be expected, pleasant emotions were predominantly perceived as ‘good’ whilst most unpleasant emotions were perceived as ‘bad’. There was some instances where students perceived pleasant and unpleasant emotions as ‘bad’ and ‘good’, respectively.</a:t>
            </a:r>
          </a:p>
        </p:txBody>
      </p:sp>
      <p:sp>
        <p:nvSpPr>
          <p:cNvPr id="14" name="TextBox 13">
            <a:extLst>
              <a:ext uri="{FF2B5EF4-FFF2-40B4-BE49-F238E27FC236}">
                <a16:creationId xmlns:a16="http://schemas.microsoft.com/office/drawing/2014/main" id="{20232CCD-99C4-4A63-8CF8-B01F9D5C5C93}"/>
              </a:ext>
            </a:extLst>
          </p:cNvPr>
          <p:cNvSpPr txBox="1"/>
          <p:nvPr/>
        </p:nvSpPr>
        <p:spPr>
          <a:xfrm>
            <a:off x="822961" y="6094032"/>
            <a:ext cx="644385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Students’ evaluations of pleasant and unpleasant emotions during the assessed, online collaborative project.</a:t>
            </a:r>
          </a:p>
        </p:txBody>
      </p:sp>
      <p:sp>
        <p:nvSpPr>
          <p:cNvPr id="17" name="TextBox 16">
            <a:extLst>
              <a:ext uri="{FF2B5EF4-FFF2-40B4-BE49-F238E27FC236}">
                <a16:creationId xmlns:a16="http://schemas.microsoft.com/office/drawing/2014/main" id="{8017ADBD-FBC0-472B-9E4D-02FC327F62DE}"/>
              </a:ext>
            </a:extLst>
          </p:cNvPr>
          <p:cNvSpPr txBox="1"/>
          <p:nvPr/>
        </p:nvSpPr>
        <p:spPr>
          <a:xfrm>
            <a:off x="2184838" y="1218822"/>
            <a:ext cx="6453114" cy="369332"/>
          </a:xfrm>
          <a:prstGeom prst="rect">
            <a:avLst/>
          </a:prstGeom>
          <a:noFill/>
        </p:spPr>
        <p:txBody>
          <a:bodyPr wrap="square" rtlCol="0">
            <a:spAutoFit/>
          </a:bodyPr>
          <a:lstStyle/>
          <a:p>
            <a:r>
              <a:rPr lang="en-GB" dirty="0">
                <a:solidFill>
                  <a:srgbClr val="0070C0"/>
                </a:solidFill>
              </a:rPr>
              <a:t>Evaluation of emotions (RTSF 2, 3 and 4) </a:t>
            </a:r>
          </a:p>
        </p:txBody>
      </p:sp>
      <p:grpSp>
        <p:nvGrpSpPr>
          <p:cNvPr id="18" name="Group 17">
            <a:extLst>
              <a:ext uri="{FF2B5EF4-FFF2-40B4-BE49-F238E27FC236}">
                <a16:creationId xmlns:a16="http://schemas.microsoft.com/office/drawing/2014/main" id="{096757E3-7AC1-4EE8-BC38-6C5D2F5876C2}"/>
              </a:ext>
            </a:extLst>
          </p:cNvPr>
          <p:cNvGrpSpPr/>
          <p:nvPr/>
        </p:nvGrpSpPr>
        <p:grpSpPr>
          <a:xfrm>
            <a:off x="8387153" y="288439"/>
            <a:ext cx="3295208" cy="1811884"/>
            <a:chOff x="8687803" y="66891"/>
            <a:chExt cx="3295208" cy="1811884"/>
          </a:xfrm>
        </p:grpSpPr>
        <p:grpSp>
          <p:nvGrpSpPr>
            <p:cNvPr id="20" name="Group 19">
              <a:extLst>
                <a:ext uri="{FF2B5EF4-FFF2-40B4-BE49-F238E27FC236}">
                  <a16:creationId xmlns:a16="http://schemas.microsoft.com/office/drawing/2014/main" id="{4E7C543A-56A3-485C-8382-EE17D60F71D9}"/>
                </a:ext>
              </a:extLst>
            </p:cNvPr>
            <p:cNvGrpSpPr/>
            <p:nvPr/>
          </p:nvGrpSpPr>
          <p:grpSpPr>
            <a:xfrm>
              <a:off x="9677023" y="66891"/>
              <a:ext cx="1177535" cy="1811884"/>
              <a:chOff x="10156000" y="2652887"/>
              <a:chExt cx="1548864" cy="2392569"/>
            </a:xfrm>
          </p:grpSpPr>
          <p:pic>
            <p:nvPicPr>
              <p:cNvPr id="23" name="Picture 16" descr="Emoji, Smilie, Whatsapp, Emotion, Laugh, Face, Happy">
                <a:extLst>
                  <a:ext uri="{FF2B5EF4-FFF2-40B4-BE49-F238E27FC236}">
                    <a16:creationId xmlns:a16="http://schemas.microsoft.com/office/drawing/2014/main" id="{274A45F1-1EEB-4E42-AA8D-7CC04CBCDA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758559" y="2652887"/>
                <a:ext cx="946305" cy="9760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Emoji, Smilie, Whatsapp, Emotion, Laugh, Face, Happy">
                <a:extLst>
                  <a:ext uri="{FF2B5EF4-FFF2-40B4-BE49-F238E27FC236}">
                    <a16:creationId xmlns:a16="http://schemas.microsoft.com/office/drawing/2014/main" id="{F1C9F57C-3C4C-4D43-BA4C-845C263166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156000" y="3963621"/>
                <a:ext cx="1205117" cy="1081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18" descr="Emoji, Smilie, Whatsapp, Emotion, Laugh, Face, Happy">
              <a:extLst>
                <a:ext uri="{FF2B5EF4-FFF2-40B4-BE49-F238E27FC236}">
                  <a16:creationId xmlns:a16="http://schemas.microsoft.com/office/drawing/2014/main" id="{134EA0AF-1A30-495B-880D-FA21C3380E9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687803" y="161606"/>
              <a:ext cx="1093694" cy="10798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Emoji, Smilie, Whatsapp, Emotion, Laugh, Face, Happy">
              <a:extLst>
                <a:ext uri="{FF2B5EF4-FFF2-40B4-BE49-F238E27FC236}">
                  <a16:creationId xmlns:a16="http://schemas.microsoft.com/office/drawing/2014/main" id="{8EBBF24B-3E0E-44FF-9309-8B3FB1F7CD1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3335"/>
            <a:stretch/>
          </p:blipFill>
          <p:spPr bwMode="auto">
            <a:xfrm>
              <a:off x="10889317" y="481837"/>
              <a:ext cx="1093694" cy="10757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255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0"/>
            <a:ext cx="1645920" cy="1463040"/>
          </a:xfrm>
          <a:prstGeom prst="homePlate">
            <a:avLst>
              <a:gd name="adj" fmla="val 30091"/>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2166425" y="365125"/>
            <a:ext cx="4566061" cy="1325563"/>
          </a:xfrm>
        </p:spPr>
        <p:txBody>
          <a:bodyPr>
            <a:normAutofit/>
          </a:bodyPr>
          <a:lstStyle/>
          <a:p>
            <a:r>
              <a:rPr lang="en-GB" dirty="0">
                <a:solidFill>
                  <a:srgbClr val="990099"/>
                </a:solidFill>
              </a:rPr>
              <a:t>Findings</a:t>
            </a:r>
          </a:p>
        </p:txBody>
      </p:sp>
      <p:sp>
        <p:nvSpPr>
          <p:cNvPr id="12" name="TextBox 11">
            <a:extLst>
              <a:ext uri="{FF2B5EF4-FFF2-40B4-BE49-F238E27FC236}">
                <a16:creationId xmlns:a16="http://schemas.microsoft.com/office/drawing/2014/main" id="{B8A99E3E-9F25-4585-9C4B-37FAF9CA8578}"/>
              </a:ext>
            </a:extLst>
          </p:cNvPr>
          <p:cNvSpPr txBox="1"/>
          <p:nvPr/>
        </p:nvSpPr>
        <p:spPr>
          <a:xfrm>
            <a:off x="8972350" y="2873058"/>
            <a:ext cx="2739036" cy="2862322"/>
          </a:xfrm>
          <a:prstGeom prst="rect">
            <a:avLst/>
          </a:prstGeom>
          <a:noFill/>
          <a:ln>
            <a:solidFill>
              <a:schemeClr val="bg1">
                <a:lumMod val="65000"/>
              </a:schemeClr>
            </a:solidFill>
          </a:ln>
        </p:spPr>
        <p:txBody>
          <a:bodyPr wrap="square" rtlCol="0">
            <a:spAutoFit/>
          </a:bodyPr>
          <a:lstStyle/>
          <a:p>
            <a:pPr algn="ctr"/>
            <a:r>
              <a:rPr lang="en-GB" dirty="0">
                <a:solidFill>
                  <a:srgbClr val="0070C0"/>
                </a:solidFill>
              </a:rPr>
              <a:t>Students planned to predominantly maintain or increase pleasant emotions and decrease unpleasant emotions. There were some instances where students planned to increase unpleasant feelings and decrease pleasant emotions.</a:t>
            </a:r>
          </a:p>
        </p:txBody>
      </p:sp>
      <p:sp>
        <p:nvSpPr>
          <p:cNvPr id="13" name="TextBox 12">
            <a:extLst>
              <a:ext uri="{FF2B5EF4-FFF2-40B4-BE49-F238E27FC236}">
                <a16:creationId xmlns:a16="http://schemas.microsoft.com/office/drawing/2014/main" id="{A0C45C21-8BA3-48C4-A3BB-5E9C5FBD2E82}"/>
              </a:ext>
            </a:extLst>
          </p:cNvPr>
          <p:cNvSpPr txBox="1"/>
          <p:nvPr/>
        </p:nvSpPr>
        <p:spPr>
          <a:xfrm>
            <a:off x="822961" y="6076358"/>
            <a:ext cx="6443855" cy="523220"/>
          </a:xfrm>
          <a:prstGeom prst="rect">
            <a:avLst/>
          </a:prstGeom>
          <a:noFill/>
        </p:spPr>
        <p:txBody>
          <a:bodyPr wrap="square" rtlCol="0">
            <a:spAutoFit/>
          </a:bodyPr>
          <a:lstStyle/>
          <a:p>
            <a:pPr algn="ctr"/>
            <a:r>
              <a:rPr lang="en-GB" sz="1400" b="1" dirty="0">
                <a:solidFill>
                  <a:schemeClr val="bg2">
                    <a:lumMod val="25000"/>
                  </a:schemeClr>
                </a:solidFill>
              </a:rPr>
              <a:t>Figure.  </a:t>
            </a:r>
            <a:r>
              <a:rPr lang="en-GB" sz="1400" dirty="0">
                <a:solidFill>
                  <a:schemeClr val="bg2">
                    <a:lumMod val="25000"/>
                  </a:schemeClr>
                </a:solidFill>
              </a:rPr>
              <a:t>Students’ goals for regulating pleasant and unpleasant emotions during the assessed, online collaborative project.</a:t>
            </a:r>
          </a:p>
        </p:txBody>
      </p:sp>
      <p:pic>
        <p:nvPicPr>
          <p:cNvPr id="17" name="Picture 16">
            <a:extLst>
              <a:ext uri="{FF2B5EF4-FFF2-40B4-BE49-F238E27FC236}">
                <a16:creationId xmlns:a16="http://schemas.microsoft.com/office/drawing/2014/main" id="{E563F6C1-F4CC-41FA-AA70-D7431310049D}"/>
              </a:ext>
            </a:extLst>
          </p:cNvPr>
          <p:cNvPicPr>
            <a:picLocks noChangeAspect="1"/>
          </p:cNvPicPr>
          <p:nvPr/>
        </p:nvPicPr>
        <p:blipFill rotWithShape="1">
          <a:blip r:embed="rId4"/>
          <a:srcRect l="60092" t="66854" r="36678" b="31004"/>
          <a:stretch/>
        </p:blipFill>
        <p:spPr>
          <a:xfrm>
            <a:off x="6617483" y="3604283"/>
            <a:ext cx="1468210" cy="320039"/>
          </a:xfrm>
          <a:prstGeom prst="rect">
            <a:avLst/>
          </a:prstGeom>
        </p:spPr>
      </p:pic>
      <p:pic>
        <p:nvPicPr>
          <p:cNvPr id="18" name="Picture 17">
            <a:extLst>
              <a:ext uri="{FF2B5EF4-FFF2-40B4-BE49-F238E27FC236}">
                <a16:creationId xmlns:a16="http://schemas.microsoft.com/office/drawing/2014/main" id="{5592FF0C-68DE-4F1A-96DD-AF321B49CA34}"/>
              </a:ext>
            </a:extLst>
          </p:cNvPr>
          <p:cNvPicPr>
            <a:picLocks noChangeAspect="1"/>
          </p:cNvPicPr>
          <p:nvPr/>
        </p:nvPicPr>
        <p:blipFill rotWithShape="1">
          <a:blip r:embed="rId4"/>
          <a:srcRect l="60214" t="70103" r="36088" b="26909"/>
          <a:stretch/>
        </p:blipFill>
        <p:spPr>
          <a:xfrm>
            <a:off x="6659896" y="3161623"/>
            <a:ext cx="1759319" cy="467278"/>
          </a:xfrm>
          <a:prstGeom prst="rect">
            <a:avLst/>
          </a:prstGeom>
        </p:spPr>
      </p:pic>
      <p:graphicFrame>
        <p:nvGraphicFramePr>
          <p:cNvPr id="20" name="Chart 19">
            <a:extLst>
              <a:ext uri="{FF2B5EF4-FFF2-40B4-BE49-F238E27FC236}">
                <a16:creationId xmlns:a16="http://schemas.microsoft.com/office/drawing/2014/main" id="{9FE09586-A841-418D-94E8-2BE5BDDC13C2}"/>
              </a:ext>
            </a:extLst>
          </p:cNvPr>
          <p:cNvGraphicFramePr>
            <a:graphicFrameLocks/>
          </p:cNvGraphicFramePr>
          <p:nvPr>
            <p:extLst>
              <p:ext uri="{D42A27DB-BD31-4B8C-83A1-F6EECF244321}">
                <p14:modId xmlns:p14="http://schemas.microsoft.com/office/powerpoint/2010/main" val="1910195968"/>
              </p:ext>
            </p:extLst>
          </p:nvPr>
        </p:nvGraphicFramePr>
        <p:xfrm>
          <a:off x="933698" y="1732510"/>
          <a:ext cx="5857424" cy="418884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BF20709B-C8EC-44E5-8A4B-EB684B7D2E1E}"/>
              </a:ext>
            </a:extLst>
          </p:cNvPr>
          <p:cNvSpPr txBox="1"/>
          <p:nvPr/>
        </p:nvSpPr>
        <p:spPr>
          <a:xfrm>
            <a:off x="2184838" y="1218822"/>
            <a:ext cx="6453114" cy="369332"/>
          </a:xfrm>
          <a:prstGeom prst="rect">
            <a:avLst/>
          </a:prstGeom>
          <a:noFill/>
        </p:spPr>
        <p:txBody>
          <a:bodyPr wrap="square" rtlCol="0">
            <a:spAutoFit/>
          </a:bodyPr>
          <a:lstStyle/>
          <a:p>
            <a:r>
              <a:rPr lang="en-GB" dirty="0">
                <a:solidFill>
                  <a:srgbClr val="0070C0"/>
                </a:solidFill>
              </a:rPr>
              <a:t>Goals for regulating emotions (RTSF 2 and 3) </a:t>
            </a:r>
          </a:p>
        </p:txBody>
      </p:sp>
      <p:grpSp>
        <p:nvGrpSpPr>
          <p:cNvPr id="22" name="Group 21">
            <a:extLst>
              <a:ext uri="{FF2B5EF4-FFF2-40B4-BE49-F238E27FC236}">
                <a16:creationId xmlns:a16="http://schemas.microsoft.com/office/drawing/2014/main" id="{AE9C830B-1054-444F-AC5F-B05B1440A5DA}"/>
              </a:ext>
            </a:extLst>
          </p:cNvPr>
          <p:cNvGrpSpPr/>
          <p:nvPr/>
        </p:nvGrpSpPr>
        <p:grpSpPr>
          <a:xfrm>
            <a:off x="8441203" y="190973"/>
            <a:ext cx="3270183" cy="2055697"/>
            <a:chOff x="8724005" y="-471771"/>
            <a:chExt cx="3270183" cy="2055697"/>
          </a:xfrm>
        </p:grpSpPr>
        <p:grpSp>
          <p:nvGrpSpPr>
            <p:cNvPr id="23" name="Group 22">
              <a:extLst>
                <a:ext uri="{FF2B5EF4-FFF2-40B4-BE49-F238E27FC236}">
                  <a16:creationId xmlns:a16="http://schemas.microsoft.com/office/drawing/2014/main" id="{CAF0FC6E-0227-4C1D-BFBC-D978C9F30684}"/>
                </a:ext>
              </a:extLst>
            </p:cNvPr>
            <p:cNvGrpSpPr/>
            <p:nvPr/>
          </p:nvGrpSpPr>
          <p:grpSpPr>
            <a:xfrm>
              <a:off x="8724005" y="-103014"/>
              <a:ext cx="3270183" cy="1686940"/>
              <a:chOff x="9407726" y="2618303"/>
              <a:chExt cx="4301417" cy="2227581"/>
            </a:xfrm>
          </p:grpSpPr>
          <p:pic>
            <p:nvPicPr>
              <p:cNvPr id="26" name="Picture 14" descr="Emoji, Smilie, Whatsapp, Emotion, Laugh, Face, Happy">
                <a:extLst>
                  <a:ext uri="{FF2B5EF4-FFF2-40B4-BE49-F238E27FC236}">
                    <a16:creationId xmlns:a16="http://schemas.microsoft.com/office/drawing/2014/main" id="{8BF8C992-7211-4D57-90FC-5359FA7CB32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407726" y="3361591"/>
                <a:ext cx="1450642" cy="14842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Emoji, Smilie, Whatsapp, Emotion, Laugh, Face, Happy">
                <a:extLst>
                  <a:ext uri="{FF2B5EF4-FFF2-40B4-BE49-F238E27FC236}">
                    <a16:creationId xmlns:a16="http://schemas.microsoft.com/office/drawing/2014/main" id="{81880DCF-52FF-45C6-B164-5DA7C47FD12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2663098" y="2618303"/>
                <a:ext cx="1046045" cy="1024644"/>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0" descr="Emoji, Smilie, Whatsapp, Emotion, Laugh, Face, Happy">
              <a:extLst>
                <a:ext uri="{FF2B5EF4-FFF2-40B4-BE49-F238E27FC236}">
                  <a16:creationId xmlns:a16="http://schemas.microsoft.com/office/drawing/2014/main" id="{5AA7A1E6-37F5-4F9F-83E9-32185624A18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35"/>
            <a:stretch/>
          </p:blipFill>
          <p:spPr bwMode="auto">
            <a:xfrm>
              <a:off x="10319464" y="555483"/>
              <a:ext cx="956180" cy="10284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Emoji, Smilie, Whatsapp, Emotion, Laugh, Face, Happy">
              <a:extLst>
                <a:ext uri="{FF2B5EF4-FFF2-40B4-BE49-F238E27FC236}">
                  <a16:creationId xmlns:a16="http://schemas.microsoft.com/office/drawing/2014/main" id="{F607B94B-4122-40B6-9087-89243E7DE69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418615" y="-471771"/>
              <a:ext cx="956181" cy="93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0036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7853</TotalTime>
  <Words>2121</Words>
  <Application>Microsoft Office PowerPoint</Application>
  <PresentationFormat>Widescreen</PresentationFormat>
  <Paragraphs>185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Using Real Time Student Feedback (RTSF) as an Emotion Awareness and Regulation Tool in an Assessed, Online, Collaborative Project</vt:lpstr>
      <vt:lpstr>Background</vt:lpstr>
      <vt:lpstr>Aim and research questions</vt:lpstr>
      <vt:lpstr>Study context</vt:lpstr>
      <vt:lpstr>The RTSF emotion awareness and regulation tool </vt:lpstr>
      <vt:lpstr>Findings</vt:lpstr>
      <vt:lpstr>Findings</vt:lpstr>
      <vt:lpstr>Findings</vt:lpstr>
      <vt:lpstr>Findings</vt:lpstr>
      <vt:lpstr>Findings</vt:lpstr>
      <vt:lpstr>Findings</vt:lpstr>
      <vt:lpstr>Findings</vt:lpstr>
      <vt:lpstr>Conclusions</vt:lpstr>
      <vt:lpstr>Conclusions </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exploration of students’ goals, appraisals and emotions in an online collaborative project</dc:title>
  <dc:creator>Jake.Hilliard</dc:creator>
  <cp:lastModifiedBy>Diane.Ford</cp:lastModifiedBy>
  <cp:revision>182</cp:revision>
  <dcterms:created xsi:type="dcterms:W3CDTF">2019-06-12T21:49:23Z</dcterms:created>
  <dcterms:modified xsi:type="dcterms:W3CDTF">2020-04-24T15:02:23Z</dcterms:modified>
</cp:coreProperties>
</file>