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5" r:id="rId9"/>
    <p:sldId id="273" r:id="rId10"/>
    <p:sldId id="274" r:id="rId11"/>
    <p:sldId id="280" r:id="rId12"/>
    <p:sldId id="266" r:id="rId13"/>
    <p:sldId id="267" r:id="rId14"/>
    <p:sldId id="264" r:id="rId15"/>
    <p:sldId id="268" r:id="rId16"/>
    <p:sldId id="269" r:id="rId17"/>
    <p:sldId id="275" r:id="rId18"/>
    <p:sldId id="281" r:id="rId19"/>
    <p:sldId id="263" r:id="rId20"/>
    <p:sldId id="270" r:id="rId21"/>
    <p:sldId id="276" r:id="rId22"/>
    <p:sldId id="271" r:id="rId23"/>
    <p:sldId id="278" r:id="rId24"/>
    <p:sldId id="272" r:id="rId25"/>
    <p:sldId id="279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7" autoAdjust="0"/>
    <p:restoredTop sz="94660"/>
  </p:normalViewPr>
  <p:slideViewPr>
    <p:cSldViewPr snapToGrid="0">
      <p:cViewPr varScale="1">
        <p:scale>
          <a:sx n="72" d="100"/>
          <a:sy n="72" d="100"/>
        </p:scale>
        <p:origin x="126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1B53D-0A8D-49AF-BF7E-BD5DE5C51B09}" type="datetimeFigureOut">
              <a:rPr lang="en-GB" smtClean="0"/>
              <a:t>30/04/2020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23461-9BD3-4679-A855-1DB012AB59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6790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1B53D-0A8D-49AF-BF7E-BD5DE5C51B09}" type="datetimeFigureOut">
              <a:rPr lang="en-GB" smtClean="0"/>
              <a:t>30/04/2020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23461-9BD3-4679-A855-1DB012AB59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2474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1B53D-0A8D-49AF-BF7E-BD5DE5C51B09}" type="datetimeFigureOut">
              <a:rPr lang="en-GB" smtClean="0"/>
              <a:t>30/04/2020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23461-9BD3-4679-A855-1DB012AB59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9632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1B53D-0A8D-49AF-BF7E-BD5DE5C51B09}" type="datetimeFigureOut">
              <a:rPr lang="en-GB" smtClean="0"/>
              <a:t>30/04/2020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23461-9BD3-4679-A855-1DB012AB59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3989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1B53D-0A8D-49AF-BF7E-BD5DE5C51B09}" type="datetimeFigureOut">
              <a:rPr lang="en-GB" smtClean="0"/>
              <a:t>30/04/2020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23461-9BD3-4679-A855-1DB012AB59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3404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1B53D-0A8D-49AF-BF7E-BD5DE5C51B09}" type="datetimeFigureOut">
              <a:rPr lang="en-GB" smtClean="0"/>
              <a:t>30/04/2020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23461-9BD3-4679-A855-1DB012AB59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8697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1B53D-0A8D-49AF-BF7E-BD5DE5C51B09}" type="datetimeFigureOut">
              <a:rPr lang="en-GB" smtClean="0"/>
              <a:t>30/04/2020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23461-9BD3-4679-A855-1DB012AB59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2440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1B53D-0A8D-49AF-BF7E-BD5DE5C51B09}" type="datetimeFigureOut">
              <a:rPr lang="en-GB" smtClean="0"/>
              <a:t>30/04/2020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23461-9BD3-4679-A855-1DB012AB59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1475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1B53D-0A8D-49AF-BF7E-BD5DE5C51B09}" type="datetimeFigureOut">
              <a:rPr lang="en-GB" smtClean="0"/>
              <a:t>30/04/2020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23461-9BD3-4679-A855-1DB012AB59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0725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1B53D-0A8D-49AF-BF7E-BD5DE5C51B09}" type="datetimeFigureOut">
              <a:rPr lang="en-GB" smtClean="0"/>
              <a:t>30/04/2020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23461-9BD3-4679-A855-1DB012AB59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9255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1B53D-0A8D-49AF-BF7E-BD5DE5C51B09}" type="datetimeFigureOut">
              <a:rPr lang="en-GB" smtClean="0"/>
              <a:t>30/04/2020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323461-9BD3-4679-A855-1DB012AB59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7751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41B53D-0A8D-49AF-BF7E-BD5DE5C51B09}" type="datetimeFigureOut">
              <a:rPr lang="en-GB" smtClean="0"/>
              <a:t>30/04/2020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323461-9BD3-4679-A855-1DB012AB59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1494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forms.office.com/Pages/ResponsePage.aspx?id=VdQuDq-WAEG-06jl_ZgWhZoZZKKc539MlF7lol5VP9tUQ0dCUkxFOEFITVczTE5aR1ZLMUZDRU9LTC4u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forms.office.com/Pages/AnalysisPage.aspx?id=VdQuDq-WAEG-06jl_ZgWhZoZZKKc539MlF7lol5VP9tUQ0dCUkxFOEFITVczTE5aR1ZLMUZDRU9LTC4u&amp;AnalyzerToken=AB5G7vbXiMu2hgXKpWE6DkU1Rt0tMRrg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teams.microsoft.com/l/meetup-join/19%3a30ded83447af4d66b4c1f825e149bfd6%40thread.skype/1588106518771?context=%7b%22Tid%22%3a%220e2ed455-96af-4100-bed3-a8e5fd981685%22%2c%22Oid%22%3a%227534b7c7-3e9f-4437-ba3a-d951ade88885%22%7d" TargetMode="External"/><Relationship Id="rId7" Type="http://schemas.openxmlformats.org/officeDocument/2006/relationships/hyperlink" Target="https://teams.microsoft.com/l/meetup-join/19%3a30ded83447af4d66b4c1f825e149bfd6%40thread.skype/1588106772755?context=%7b%22Tid%22%3a%220e2ed455-96af-4100-bed3-a8e5fd981685%22%2c%22Oid%22%3a%227534b7c7-3e9f-4437-ba3a-d951ade88885%22%7d" TargetMode="External"/><Relationship Id="rId2" Type="http://schemas.openxmlformats.org/officeDocument/2006/relationships/hyperlink" Target="https://teams.microsoft.com/l/meetup-join/19%3a30ded83447af4d66b4c1f825e149bfd6%40thread.skype/1588106468259?context=%7b%22Tid%22%3a%220e2ed455-96af-4100-bed3-a8e5fd981685%22%2c%22Oid%22%3a%227534b7c7-3e9f-4437-ba3a-d951ade88885%22%7d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teams.microsoft.com/l/meetup-join/19%3a30ded83447af4d66b4c1f825e149bfd6%40thread.skype/1588106712003?context=%7b%22Tid%22%3a%220e2ed455-96af-4100-bed3-a8e5fd981685%22%2c%22Oid%22%3a%227534b7c7-3e9f-4437-ba3a-d951ade88885%22%7d" TargetMode="External"/><Relationship Id="rId5" Type="http://schemas.openxmlformats.org/officeDocument/2006/relationships/hyperlink" Target="https://teams.microsoft.com/l/meetup-join/19%3a30ded83447af4d66b4c1f825e149bfd6%40thread.skype/1588106656176?context=%7b%22Tid%22%3a%220e2ed455-96af-4100-bed3-a8e5fd981685%22%2c%22Oid%22%3a%227534b7c7-3e9f-4437-ba3a-d951ade88885%22%7d" TargetMode="External"/><Relationship Id="rId4" Type="http://schemas.openxmlformats.org/officeDocument/2006/relationships/hyperlink" Target="https://teams.microsoft.com/l/meetup-join/19%3a30ded83447af4d66b4c1f825e149bfd6%40thread.skype/1588106599641?context=%7b%22Tid%22%3a%220e2ed455-96af-4100-bed3-a8e5fd981685%22%2c%22Oid%22%3a%227534b7c7-3e9f-4437-ba3a-d951ade88885%22%7d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forms.office.com/Pages/ResponsePage.aspx?id=VdQuDq-WAEG-06jl_ZgWhZoZZKKc539MlF7lol5VP9tUQ0VVTDZaSjBJWldUUFpJOTdaRVlVQVI1VS4u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CCF52-A743-4227-BAED-7BDC490DA9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6688" y="1975469"/>
            <a:ext cx="8266814" cy="1790700"/>
          </a:xfrm>
        </p:spPr>
        <p:txBody>
          <a:bodyPr>
            <a:noAutofit/>
          </a:bodyPr>
          <a:lstStyle/>
          <a:p>
            <a:r>
              <a:rPr lang="en-GB" sz="3600" b="1" dirty="0">
                <a:solidFill>
                  <a:schemeClr val="accent1"/>
                </a:solidFill>
              </a:rPr>
              <a:t>Generating graphical content for teaching</a:t>
            </a:r>
            <a:r>
              <a:rPr lang="en-GB" sz="3200" dirty="0">
                <a:solidFill>
                  <a:schemeClr val="accent1"/>
                </a:solidFill>
              </a:rPr>
              <a:t>:</a:t>
            </a:r>
            <a:br>
              <a:rPr lang="en-GB" sz="3200" dirty="0">
                <a:solidFill>
                  <a:schemeClr val="accent1"/>
                </a:solidFill>
              </a:rPr>
            </a:br>
            <a:r>
              <a:rPr lang="en-GB" sz="3200" dirty="0">
                <a:solidFill>
                  <a:schemeClr val="accent1"/>
                </a:solidFill>
              </a:rPr>
              <a:t>a simple and cheap way to produce diagrams/symbol rich content for forum postings and for live streaming in Adobe Connect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9FD77E-987F-4255-8E05-0B4B16624B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2999" y="4505806"/>
            <a:ext cx="6858000" cy="1655762"/>
          </a:xfrm>
        </p:spPr>
        <p:txBody>
          <a:bodyPr/>
          <a:lstStyle/>
          <a:p>
            <a:r>
              <a:rPr lang="en-GB" dirty="0"/>
              <a:t>Nick Chatterton, Eleanor Crabb and Kate Bradshaw</a:t>
            </a:r>
          </a:p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27E6CB-64AF-4EF6-96AC-8D2F83A00083}"/>
              </a:ext>
            </a:extLst>
          </p:cNvPr>
          <p:cNvSpPr txBox="1"/>
          <p:nvPr/>
        </p:nvSpPr>
        <p:spPr>
          <a:xfrm>
            <a:off x="1211943" y="5798457"/>
            <a:ext cx="7091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Please complete the following poll – </a:t>
            </a:r>
            <a:r>
              <a:rPr lang="en-GB" dirty="0">
                <a:hlinkClick r:id="rId2"/>
              </a:rPr>
              <a:t>Your current technology and practice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12617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5D311-D173-44F8-BE0D-E937676D2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1"/>
                </a:solidFill>
              </a:rPr>
              <a:t>Considered different technologies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E633E02-CE78-4300-AF33-A1D0E2718CB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9" t="19377" r="309" b="20024"/>
          <a:stretch/>
        </p:blipFill>
        <p:spPr bwMode="auto">
          <a:xfrm>
            <a:off x="1632098" y="2812312"/>
            <a:ext cx="4361403" cy="3742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F2C41A-4707-4FDD-9A9F-5CB34F3841A5}"/>
              </a:ext>
            </a:extLst>
          </p:cNvPr>
          <p:cNvSpPr txBox="1"/>
          <p:nvPr/>
        </p:nvSpPr>
        <p:spPr>
          <a:xfrm>
            <a:off x="188348" y="1591212"/>
            <a:ext cx="907389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Tried Surface pro and pen – not ideal especially for equations</a:t>
            </a:r>
          </a:p>
          <a:p>
            <a:r>
              <a:rPr lang="en-GB" sz="2800" dirty="0"/>
              <a:t>V4K USB camera – best for chalk and talk</a:t>
            </a:r>
          </a:p>
        </p:txBody>
      </p:sp>
    </p:spTree>
    <p:extLst>
      <p:ext uri="{BB962C8B-B14F-4D97-AF65-F5344CB8AC3E}">
        <p14:creationId xmlns:p14="http://schemas.microsoft.com/office/powerpoint/2010/main" val="33712148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870AE-EA92-4459-94A1-97D2997C42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Smart phone/inbuilt cameras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C09D72F-7C38-45A5-9FE2-8E19012B1D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362" y="2027643"/>
            <a:ext cx="2684530" cy="3041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table, computer&#10;&#10;Description automatically generated">
            <a:extLst>
              <a:ext uri="{FF2B5EF4-FFF2-40B4-BE49-F238E27FC236}">
                <a16:creationId xmlns:a16="http://schemas.microsoft.com/office/drawing/2014/main" id="{D8761FD7-7A90-4839-A416-71BBBD2805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88" t="33952"/>
          <a:stretch/>
        </p:blipFill>
        <p:spPr>
          <a:xfrm>
            <a:off x="6139543" y="3490686"/>
            <a:ext cx="2242858" cy="25187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D3F65A-ECED-4C71-B7F2-E0AE419519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026" y="1836057"/>
            <a:ext cx="2866468" cy="31858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587380F-DD17-4B54-B8AB-397696E5BFBB}"/>
              </a:ext>
            </a:extLst>
          </p:cNvPr>
          <p:cNvSpPr txBox="1"/>
          <p:nvPr/>
        </p:nvSpPr>
        <p:spPr>
          <a:xfrm>
            <a:off x="813223" y="5463616"/>
            <a:ext cx="3563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DroidCam</a:t>
            </a:r>
            <a:r>
              <a:rPr lang="en-GB" dirty="0"/>
              <a:t> (Android) or </a:t>
            </a:r>
            <a:r>
              <a:rPr lang="en-GB" dirty="0" err="1"/>
              <a:t>EpocCam</a:t>
            </a:r>
            <a:r>
              <a:rPr lang="en-GB" dirty="0"/>
              <a:t> (Apple)</a:t>
            </a:r>
          </a:p>
        </p:txBody>
      </p:sp>
    </p:spTree>
    <p:extLst>
      <p:ext uri="{BB962C8B-B14F-4D97-AF65-F5344CB8AC3E}">
        <p14:creationId xmlns:p14="http://schemas.microsoft.com/office/powerpoint/2010/main" val="8596636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66D8A-7288-4C0D-B9B8-228AAA416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1"/>
                </a:solidFill>
              </a:rPr>
              <a:t>Use in forum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463C07-4555-4F3A-A741-C8DE885F6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90699"/>
            <a:ext cx="7886700" cy="4351338"/>
          </a:xfrm>
        </p:spPr>
        <p:txBody>
          <a:bodyPr/>
          <a:lstStyle/>
          <a:p>
            <a:r>
              <a:rPr lang="en-GB" dirty="0"/>
              <a:t>In response to specific student queries</a:t>
            </a:r>
          </a:p>
          <a:p>
            <a:r>
              <a:rPr lang="en-GB" dirty="0"/>
              <a:t>Uploaded to YouTube then posted in forum posts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E73491-979B-4F8B-B5BD-0652EC3E4F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644" t="38354" r="32642"/>
          <a:stretch/>
        </p:blipFill>
        <p:spPr>
          <a:xfrm>
            <a:off x="1322382" y="2487298"/>
            <a:ext cx="4359510" cy="41879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21D4F4-91AE-4CD0-8DC0-C38DFF1514E4}"/>
              </a:ext>
            </a:extLst>
          </p:cNvPr>
          <p:cNvSpPr txBox="1"/>
          <p:nvPr/>
        </p:nvSpPr>
        <p:spPr>
          <a:xfrm>
            <a:off x="6368903" y="5653832"/>
            <a:ext cx="20839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Automatic captioning available</a:t>
            </a:r>
          </a:p>
        </p:txBody>
      </p:sp>
    </p:spTree>
    <p:extLst>
      <p:ext uri="{BB962C8B-B14F-4D97-AF65-F5344CB8AC3E}">
        <p14:creationId xmlns:p14="http://schemas.microsoft.com/office/powerpoint/2010/main" val="2594131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2B418-6FBB-4FA2-A7C9-E1ACB2687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1094"/>
            <a:ext cx="7886700" cy="994172"/>
          </a:xfrm>
        </p:spPr>
        <p:txBody>
          <a:bodyPr/>
          <a:lstStyle/>
          <a:p>
            <a:r>
              <a:rPr lang="en-GB" dirty="0">
                <a:solidFill>
                  <a:schemeClr val="accent1"/>
                </a:solidFill>
              </a:rPr>
              <a:t>Advantages of these video assets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401935-C825-44FE-978A-F687B37B1A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26469"/>
            <a:ext cx="7886700" cy="3263504"/>
          </a:xfrm>
        </p:spPr>
        <p:txBody>
          <a:bodyPr/>
          <a:lstStyle/>
          <a:p>
            <a:r>
              <a:rPr lang="en-GB"/>
              <a:t>Can be re-used over multiple presentations</a:t>
            </a:r>
          </a:p>
          <a:p>
            <a:r>
              <a:rPr lang="en-GB"/>
              <a:t>Placed at appropriate place in text of forum to emphasise key points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624EED-D6C2-45BE-93AB-5117D6AE86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8854" y="3538927"/>
            <a:ext cx="3273396" cy="20522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896856-D5F6-4F65-98EB-D4E3CE265F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2454" y="3210299"/>
            <a:ext cx="1976225" cy="962844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F2357A7-3C46-4693-9060-F89DD2067D23}"/>
              </a:ext>
            </a:extLst>
          </p:cNvPr>
          <p:cNvCxnSpPr>
            <a:cxnSpLocks/>
          </p:cNvCxnSpPr>
          <p:nvPr/>
        </p:nvCxnSpPr>
        <p:spPr>
          <a:xfrm flipH="1">
            <a:off x="4288659" y="3595552"/>
            <a:ext cx="1113796" cy="5259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01477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EAD0C-4278-4236-8A53-EFB5FDA99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8207006" cy="1325563"/>
          </a:xfrm>
        </p:spPr>
        <p:txBody>
          <a:bodyPr/>
          <a:lstStyle/>
          <a:p>
            <a:r>
              <a:rPr lang="en-GB" dirty="0">
                <a:solidFill>
                  <a:schemeClr val="accent1"/>
                </a:solidFill>
              </a:rPr>
              <a:t>Use in module team forum in S112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EBD308-AA62-4D04-909C-C869EBB835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Clarification of module materials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56F291-33DD-4547-A582-FBF3A7BF5B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94" y="2400333"/>
            <a:ext cx="6947469" cy="348064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FFD1D0D-B72A-4B9B-99D0-B5C734F63C42}"/>
              </a:ext>
            </a:extLst>
          </p:cNvPr>
          <p:cNvSpPr/>
          <p:nvPr/>
        </p:nvSpPr>
        <p:spPr>
          <a:xfrm>
            <a:off x="1354314" y="6262319"/>
            <a:ext cx="5407430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35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https://www.youtube.com/watch?v=vWLkcy1y8yY&amp;feature=emb_logo</a:t>
            </a:r>
            <a:endParaRPr lang="en-GB" sz="13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3374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34B43-6271-4A12-A7D3-BCFBB1FA7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1"/>
                </a:solidFill>
              </a:rPr>
              <a:t>Some student feedback: S112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5222A5-230A-4F11-B7CA-C1F41A3589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“</a:t>
            </a:r>
            <a:r>
              <a:rPr lang="en-GB" i="1" dirty="0"/>
              <a:t>As one who is an 'onlooker' in this discussion, I have found this to be a great 'innovation' in OU instruction and much more accessible than the normal 1 hr tutorial (which are great if I'm up to speed with the subject matter) hut where I am often behind or more rarely ahead of where the tutorial is pitched.</a:t>
            </a:r>
          </a:p>
          <a:p>
            <a:pPr marL="0" indent="0">
              <a:buNone/>
            </a:pPr>
            <a:r>
              <a:rPr lang="en-GB" i="1" dirty="0"/>
              <a:t>    A five minute explanation is very digestible!</a:t>
            </a:r>
            <a:r>
              <a:rPr lang="en-GB" dirty="0"/>
              <a:t>” </a:t>
            </a:r>
          </a:p>
          <a:p>
            <a:r>
              <a:rPr lang="en-GB" dirty="0"/>
              <a:t>“</a:t>
            </a:r>
            <a:r>
              <a:rPr lang="en-GB" i="1" dirty="0"/>
              <a:t>Just found this and it's made the topic much clearer - thanks so much for this clip.”</a:t>
            </a:r>
          </a:p>
          <a:p>
            <a:r>
              <a:rPr lang="en-GB" dirty="0"/>
              <a:t> “</a:t>
            </a:r>
            <a:r>
              <a:rPr lang="en-GB" i="1" dirty="0"/>
              <a:t>It would be great to have a 'library' of 'tricky bits' to access in this format. Straight to the point and informative with minimal time - something I think most of us are short of!!!”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56360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EF45A-13DA-44BB-B0CB-A8006044F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1"/>
                </a:solidFill>
              </a:rPr>
              <a:t>Some feedback: S315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1D6786-7AFF-4CE4-AE88-5BB215EC1D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2704" y="3877708"/>
            <a:ext cx="464509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/>
              <a:t>That's amazing, thank you! It's the factorisation step I was missing, I hadn't considered to do that. I feel relieved now I can see how to get there. </a:t>
            </a:r>
          </a:p>
          <a:p>
            <a:pPr marL="0" indent="0">
              <a:buNone/>
            </a:pPr>
            <a:r>
              <a:rPr lang="en-GB" sz="2000" dirty="0"/>
              <a:t>Thanks again for posting the videos, they are excellent resources. </a:t>
            </a:r>
          </a:p>
          <a:p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FBCB53-9966-4623-988B-3B4BC2B5EA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75" y="3726965"/>
            <a:ext cx="3902775" cy="25833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A5B32E-45A8-466C-B5C1-4FAB196B78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861" y="1487608"/>
            <a:ext cx="8160489" cy="2043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7564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69F12-A1DA-41EE-B952-C52A1BC7D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221" y="1265012"/>
            <a:ext cx="7886700" cy="1325563"/>
          </a:xfrm>
        </p:spPr>
        <p:txBody>
          <a:bodyPr/>
          <a:lstStyle/>
          <a:p>
            <a:r>
              <a:rPr lang="en-GB" dirty="0"/>
              <a:t>Demonstration of forum posts</a:t>
            </a:r>
          </a:p>
        </p:txBody>
      </p:sp>
    </p:spTree>
    <p:extLst>
      <p:ext uri="{BB962C8B-B14F-4D97-AF65-F5344CB8AC3E}">
        <p14:creationId xmlns:p14="http://schemas.microsoft.com/office/powerpoint/2010/main" val="27334103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A2370-A561-4D8D-BB83-98F80FBEF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Poll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64DCA6-F52E-42D3-84E3-746280AB1C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Poll results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82459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3391D-CDFF-4DB0-BE21-9DFEEF67F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1094"/>
            <a:ext cx="7886700" cy="994172"/>
          </a:xfrm>
        </p:spPr>
        <p:txBody>
          <a:bodyPr/>
          <a:lstStyle/>
          <a:p>
            <a:r>
              <a:rPr lang="en-GB" dirty="0">
                <a:solidFill>
                  <a:schemeClr val="accent1"/>
                </a:solidFill>
              </a:rPr>
              <a:t>Chalk and talk in AC tutorials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FACB48-DF85-438E-8FEE-F7995FFA81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26468"/>
            <a:ext cx="7886700" cy="4206229"/>
          </a:xfrm>
        </p:spPr>
        <p:txBody>
          <a:bodyPr>
            <a:normAutofit/>
          </a:bodyPr>
          <a:lstStyle/>
          <a:p>
            <a:r>
              <a:rPr lang="en-GB" dirty="0"/>
              <a:t>Either using drawing tool via mouse</a:t>
            </a:r>
          </a:p>
          <a:p>
            <a:pPr marL="0" indent="0">
              <a:buNone/>
            </a:pPr>
            <a:r>
              <a:rPr lang="en-GB" dirty="0"/>
              <a:t> or with  Wacom Bamboo type tablets</a:t>
            </a:r>
          </a:p>
          <a:p>
            <a:r>
              <a:rPr lang="en-GB" dirty="0"/>
              <a:t>Problematic to work with</a:t>
            </a:r>
          </a:p>
          <a:p>
            <a:r>
              <a:rPr lang="en-GB" dirty="0"/>
              <a:t> Slow writing speed</a:t>
            </a:r>
          </a:p>
          <a:p>
            <a:endParaRPr lang="en-GB" dirty="0"/>
          </a:p>
          <a:p>
            <a:r>
              <a:rPr lang="en-GB" dirty="0"/>
              <a:t>“</a:t>
            </a:r>
            <a:r>
              <a:rPr lang="en-GB" i="1" dirty="0"/>
              <a:t>But I think Adobe Connect is not the best system for science needs (e.g. drawing chemical structures on it is, at best, quite challenging).”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C2D9F3-853D-46DE-9ABF-DDFBB3DB3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9984" y="3143319"/>
            <a:ext cx="2777399" cy="160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9066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4C521-634C-4131-9930-92A0C9754A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Online chalk and talk in chemistry teaching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633F18-700C-481F-9C8A-5B9C633669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2016-2017 </a:t>
            </a:r>
            <a:r>
              <a:rPr lang="en-GB" dirty="0" err="1"/>
              <a:t>eSTEeM</a:t>
            </a:r>
            <a:r>
              <a:rPr lang="en-GB" dirty="0"/>
              <a:t> Chemistry Clinics project</a:t>
            </a:r>
          </a:p>
          <a:p>
            <a:r>
              <a:rPr lang="en-GB" dirty="0"/>
              <a:t> Utilised well known YouTube content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730,000 subscribers			5.9 million subscribes	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E3BDC1-E8F5-40FD-B332-5A2828568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3141492"/>
            <a:ext cx="3470507" cy="19206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9CD9E9-40C9-4A7C-B549-11F170E859D1}"/>
              </a:ext>
            </a:extLst>
          </p:cNvPr>
          <p:cNvSpPr txBox="1"/>
          <p:nvPr/>
        </p:nvSpPr>
        <p:spPr>
          <a:xfrm>
            <a:off x="4229100" y="3087139"/>
            <a:ext cx="6858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35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0BF6A8-8BE9-4585-B5EB-A189A3C807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4900" y="2811712"/>
            <a:ext cx="3470507" cy="209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4826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7BA89-BF38-422B-A685-E605CE3D1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1"/>
                </a:solidFill>
              </a:rPr>
              <a:t>Use of camera in AC tutorials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10479B1-08FD-4C48-AE8B-A8445950AF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8053" y="2262426"/>
            <a:ext cx="3646985" cy="24405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9E2A20-26E5-4A35-8756-298C282531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2783" y="2262426"/>
            <a:ext cx="4331945" cy="27187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080E3E-BE1D-4779-A918-6ED4F4DED6F1}"/>
              </a:ext>
            </a:extLst>
          </p:cNvPr>
          <p:cNvSpPr txBox="1"/>
          <p:nvPr/>
        </p:nvSpPr>
        <p:spPr>
          <a:xfrm>
            <a:off x="1118062" y="5208963"/>
            <a:ext cx="2830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“How” to draw things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EEB5D7-7534-4F95-8E6B-9AFD8E7E5577}"/>
              </a:ext>
            </a:extLst>
          </p:cNvPr>
          <p:cNvSpPr txBox="1"/>
          <p:nvPr/>
        </p:nvSpPr>
        <p:spPr>
          <a:xfrm>
            <a:off x="5274426" y="5196795"/>
            <a:ext cx="2265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Additional explanation</a:t>
            </a:r>
          </a:p>
        </p:txBody>
      </p:sp>
    </p:spTree>
    <p:extLst>
      <p:ext uri="{BB962C8B-B14F-4D97-AF65-F5344CB8AC3E}">
        <p14:creationId xmlns:p14="http://schemas.microsoft.com/office/powerpoint/2010/main" val="7547046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1101C-D2BE-456E-B540-5AED1CD8D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079" y="1061812"/>
            <a:ext cx="7886700" cy="1325563"/>
          </a:xfrm>
        </p:spPr>
        <p:txBody>
          <a:bodyPr/>
          <a:lstStyle/>
          <a:p>
            <a:r>
              <a:rPr lang="en-GB" dirty="0"/>
              <a:t>Demonstration in </a:t>
            </a:r>
            <a:r>
              <a:rPr lang="en-GB" dirty="0" err="1"/>
              <a:t>AdobeConnect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06723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75289-FCB6-4CC8-9EB8-7DE3E2CAA3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1"/>
                </a:solidFill>
              </a:rPr>
              <a:t>AL usage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635391-6027-408F-AA4B-1951346783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dirty="0"/>
              <a:t>All S315 tutors were given a camera to use either in tutorials or in forum posts</a:t>
            </a:r>
          </a:p>
          <a:p>
            <a:pPr marL="0" indent="0">
              <a:buNone/>
            </a:pPr>
            <a:r>
              <a:rPr lang="en-GB" dirty="0"/>
              <a:t>Some feedback: </a:t>
            </a:r>
          </a:p>
          <a:p>
            <a:pPr marL="0" indent="0">
              <a:buNone/>
            </a:pPr>
            <a:r>
              <a:rPr lang="en-GB" dirty="0"/>
              <a:t>“</a:t>
            </a:r>
            <a:r>
              <a:rPr lang="en-GB" i="1" dirty="0"/>
              <a:t>I like to think that it was helpful for them to see me draw out the possible structures, mistakes and all. </a:t>
            </a:r>
          </a:p>
          <a:p>
            <a:pPr marL="0" indent="0">
              <a:buNone/>
            </a:pPr>
            <a:r>
              <a:rPr lang="en-GB" i="1" dirty="0"/>
              <a:t>I've also used it in some tutor group tutorials for some organic chemistry and inorganic (I think I drew some orbitals). I think it is the most useful for drawing molecules. </a:t>
            </a:r>
          </a:p>
          <a:p>
            <a:pPr marL="0" indent="0">
              <a:buNone/>
            </a:pPr>
            <a:r>
              <a:rPr lang="en-GB" i="1" dirty="0"/>
              <a:t>I know the first time I turned it on in my first tutor group tutorial the students were very excited and had a lot more questions</a:t>
            </a:r>
            <a:r>
              <a:rPr lang="en-GB" dirty="0"/>
              <a:t>.”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59538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EF6B-E70A-4E6B-B973-1B2BFD371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Break out rooms (10 min)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92B95A-D904-4532-8141-6AD3A07528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5382122" cy="4351338"/>
          </a:xfrm>
        </p:spPr>
        <p:txBody>
          <a:bodyPr>
            <a:noAutofit/>
          </a:bodyPr>
          <a:lstStyle/>
          <a:p>
            <a:r>
              <a:rPr lang="en-GB" sz="2400" b="1" i="1" dirty="0"/>
              <a:t>Please discuss the following in your group and capture your thoughts in the chat or on a word file.</a:t>
            </a:r>
            <a:endParaRPr lang="en-GB" sz="2400" dirty="0"/>
          </a:p>
          <a:p>
            <a:r>
              <a:rPr lang="en-GB" sz="2400" dirty="0"/>
              <a:t>Is this technology something that would be useful to you in your discipline? If yes, how might you see this being used?</a:t>
            </a:r>
          </a:p>
          <a:p>
            <a:r>
              <a:rPr lang="en-GB" sz="2400" dirty="0"/>
              <a:t>What are the pitfalls that you might envisage could arise and how might you mitigate these?</a:t>
            </a:r>
          </a:p>
          <a:p>
            <a:r>
              <a:rPr lang="en-GB" sz="2400" dirty="0"/>
              <a:t>What advantages do you foresee that might arise in terms of student experience?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AD6340-FA59-4E8B-BB38-D98220CABC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7790" y="1825625"/>
            <a:ext cx="2257559" cy="4351338"/>
          </a:xfrm>
        </p:spPr>
        <p:txBody>
          <a:bodyPr>
            <a:normAutofit lnSpcReduction="10000"/>
          </a:bodyPr>
          <a:lstStyle/>
          <a:p>
            <a:r>
              <a:rPr lang="en-GB" sz="2400" dirty="0">
                <a:hlinkClick r:id="rId2"/>
              </a:rPr>
              <a:t>C&amp;C and </a:t>
            </a:r>
            <a:r>
              <a:rPr lang="en-GB" sz="2400" dirty="0" err="1">
                <a:hlinkClick r:id="rId2"/>
              </a:rPr>
              <a:t>KMi</a:t>
            </a:r>
            <a:r>
              <a:rPr lang="en-GB" sz="2400" dirty="0">
                <a:hlinkClick r:id="rId2"/>
              </a:rPr>
              <a:t> Room</a:t>
            </a:r>
            <a:endParaRPr lang="en-GB" sz="2400" dirty="0"/>
          </a:p>
          <a:p>
            <a:r>
              <a:rPr lang="en-GB" sz="2400" dirty="0">
                <a:hlinkClick r:id="rId3"/>
              </a:rPr>
              <a:t>E&amp;I Breakout Room</a:t>
            </a:r>
            <a:endParaRPr lang="en-GB" sz="2400" dirty="0"/>
          </a:p>
          <a:p>
            <a:r>
              <a:rPr lang="en-GB" sz="2400" dirty="0">
                <a:hlinkClick r:id="rId4"/>
              </a:rPr>
              <a:t>EEES Breakout Room</a:t>
            </a:r>
            <a:endParaRPr lang="en-GB" sz="2400" dirty="0"/>
          </a:p>
          <a:p>
            <a:r>
              <a:rPr lang="en-GB" sz="2400" dirty="0">
                <a:hlinkClick r:id="rId5"/>
              </a:rPr>
              <a:t>LHCS Breakout Room</a:t>
            </a:r>
            <a:endParaRPr lang="en-GB" sz="2400" dirty="0"/>
          </a:p>
          <a:p>
            <a:r>
              <a:rPr lang="en-GB" sz="2400" dirty="0">
                <a:hlinkClick r:id="rId6"/>
              </a:rPr>
              <a:t>M&amp;S Breakout Room</a:t>
            </a:r>
            <a:endParaRPr lang="en-GB" sz="2400" dirty="0"/>
          </a:p>
          <a:p>
            <a:r>
              <a:rPr lang="en-GB" sz="2400" dirty="0">
                <a:hlinkClick r:id="rId7"/>
              </a:rPr>
              <a:t>SPS Breakout Room</a:t>
            </a:r>
            <a:endParaRPr lang="en-GB" sz="2400" dirty="0"/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23497C69-17DB-4DCA-89BA-9B83CA7990EE}"/>
              </a:ext>
            </a:extLst>
          </p:cNvPr>
          <p:cNvSpPr/>
          <p:nvPr/>
        </p:nvSpPr>
        <p:spPr>
          <a:xfrm>
            <a:off x="6010772" y="1776796"/>
            <a:ext cx="203681" cy="4585001"/>
          </a:xfrm>
          <a:prstGeom prst="leftBrace">
            <a:avLst>
              <a:gd name="adj1" fmla="val 8333"/>
              <a:gd name="adj2" fmla="val 19565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38738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9770B-DB40-45C9-A55A-504F8DA54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1"/>
                </a:solidFill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53CDF3-B10F-43EE-A4A5-74F2889399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USB cameras acting provide a convenient and reasonably economic way of enhancing student engagement in both forums and online tutorials</a:t>
            </a:r>
          </a:p>
          <a:p>
            <a:r>
              <a:rPr lang="en-GB" dirty="0"/>
              <a:t>Mobile phones are also an option</a:t>
            </a:r>
          </a:p>
          <a:p>
            <a:r>
              <a:rPr lang="en-GB" dirty="0"/>
              <a:t>Particularly beneficial if you need to demonstrate “how” to draw something, annotate diagrams or go through steps of calculation</a:t>
            </a:r>
          </a:p>
          <a:p>
            <a:r>
              <a:rPr lang="en-GB" dirty="0"/>
              <a:t>Easy to use in tutorials and no problems to date with bandwidth etc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55075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EBDBD-D39C-4B06-B46B-93FDA6B21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Interested in getting involved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4251E-E515-4A1E-A890-5895BCE8BB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If you are interested in getting involved with this project please enter your details via the following link – </a:t>
            </a:r>
            <a:r>
              <a:rPr lang="en-GB" dirty="0">
                <a:hlinkClick r:id="rId2"/>
              </a:rPr>
              <a:t>Further details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58100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84C3D-3521-42E5-9B34-BA719149E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1094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accent1"/>
                </a:solidFill>
              </a:rPr>
              <a:t>Using chalk and talk in </a:t>
            </a:r>
            <a:r>
              <a:rPr lang="en-GB" dirty="0" err="1">
                <a:solidFill>
                  <a:schemeClr val="accent1"/>
                </a:solidFill>
              </a:rPr>
              <a:t>Labcasts</a:t>
            </a:r>
            <a:r>
              <a:rPr lang="en-GB" dirty="0">
                <a:solidFill>
                  <a:schemeClr val="accent1"/>
                </a:solidFill>
              </a:rPr>
              <a:t> since 16J (S315)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8144899-956B-4794-8831-0EDA83366F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5708" y="2327188"/>
            <a:ext cx="3639093" cy="28987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2FF404-5C8F-44B5-B0B7-205468C80B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3052" y="4039611"/>
            <a:ext cx="4800468" cy="2818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451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6009A-272F-4527-AE8B-AD9199C30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1"/>
                </a:solidFill>
              </a:rPr>
              <a:t>In assets produced for modules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B95D8C2-F936-463C-9355-26741BB1D6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53563" y="4316249"/>
            <a:ext cx="4655398" cy="25005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27786E8-8AC3-44AF-8894-D12397BABC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497" y="1466048"/>
            <a:ext cx="3987625" cy="2806981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64364CC-53A5-4FD3-A5A7-3624F09703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6274" y="1547088"/>
            <a:ext cx="4027002" cy="243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3384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C8C1C-50CA-4C2C-8848-9310AB66C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1"/>
                </a:solidFill>
              </a:rPr>
              <a:t>In assets produced for modules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55A3DF-ED88-4FBB-B21B-1E05019250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Calculations in S112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ABDA34-294F-4B85-9D17-36CCB782FB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487" y="1520456"/>
            <a:ext cx="4957847" cy="339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5098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CDB3E-7CB0-4ACC-9ED0-964FB0456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365126"/>
            <a:ext cx="8387759" cy="1325563"/>
          </a:xfrm>
        </p:spPr>
        <p:txBody>
          <a:bodyPr/>
          <a:lstStyle/>
          <a:p>
            <a:r>
              <a:rPr lang="en-GB" dirty="0">
                <a:solidFill>
                  <a:schemeClr val="accent1"/>
                </a:solidFill>
              </a:rPr>
              <a:t>AL involvement in production of assets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536E2-53AE-4B5A-A80B-02354E47D3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226468"/>
            <a:ext cx="7886700" cy="3618418"/>
          </a:xfrm>
        </p:spPr>
        <p:txBody>
          <a:bodyPr>
            <a:normAutofit fontScale="85000" lnSpcReduction="20000"/>
          </a:bodyPr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Tricky topics in S215</a:t>
            </a:r>
          </a:p>
          <a:p>
            <a:pPr marL="0" indent="0">
              <a:buNone/>
            </a:pPr>
            <a:r>
              <a:rPr lang="en-GB" dirty="0"/>
              <a:t>				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0F99D6-1B34-4633-B773-51CC7DCBB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818682"/>
            <a:ext cx="3289635" cy="20699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07D23A-39C9-4267-809D-67A5A7D576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951"/>
          <a:stretch/>
        </p:blipFill>
        <p:spPr>
          <a:xfrm>
            <a:off x="4539773" y="3720096"/>
            <a:ext cx="3529706" cy="20228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047617-7501-4621-BAE3-9EF1D8400B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9773" y="1690689"/>
            <a:ext cx="3354089" cy="19275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4F542B-B0F2-4D57-9946-25E3A2A62662}"/>
              </a:ext>
            </a:extLst>
          </p:cNvPr>
          <p:cNvSpPr txBox="1"/>
          <p:nvPr/>
        </p:nvSpPr>
        <p:spPr>
          <a:xfrm>
            <a:off x="4501386" y="5844886"/>
            <a:ext cx="356809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Additional exam support in S315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36723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DEFFB-338F-474B-BA71-05EF1BB1C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1"/>
                </a:solidFill>
              </a:rPr>
              <a:t>Perceived advantages of talk and chalk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B71DFA-F768-4AAD-874D-60782DDF9D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 drawing molecules or anything pictorial – where “how” you draw something matters and has meaning and is assessed</a:t>
            </a:r>
          </a:p>
          <a:p>
            <a:r>
              <a:rPr lang="en-GB" dirty="0"/>
              <a:t>Pacing of calculations </a:t>
            </a:r>
          </a:p>
          <a:p>
            <a:r>
              <a:rPr lang="en-GB" dirty="0"/>
              <a:t>Seeing an experts “approach”</a:t>
            </a:r>
          </a:p>
          <a:p>
            <a:r>
              <a:rPr lang="en-GB" dirty="0"/>
              <a:t>Tricks/short-cuts that students can use in assessment</a:t>
            </a:r>
          </a:p>
          <a:p>
            <a:r>
              <a:rPr lang="en-GB" dirty="0"/>
              <a:t>You are doing what you are asking them to do</a:t>
            </a:r>
          </a:p>
        </p:txBody>
      </p:sp>
    </p:spTree>
    <p:extLst>
      <p:ext uri="{BB962C8B-B14F-4D97-AF65-F5344CB8AC3E}">
        <p14:creationId xmlns:p14="http://schemas.microsoft.com/office/powerpoint/2010/main" val="40337193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F1070-EC91-4577-BDAD-DDB264296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1"/>
                </a:solidFill>
              </a:rPr>
              <a:t>Aims of </a:t>
            </a:r>
            <a:r>
              <a:rPr lang="en-GB" dirty="0" err="1">
                <a:solidFill>
                  <a:schemeClr val="accent1"/>
                </a:solidFill>
              </a:rPr>
              <a:t>eSTEeM</a:t>
            </a:r>
            <a:r>
              <a:rPr lang="en-GB" dirty="0">
                <a:solidFill>
                  <a:schemeClr val="accent1"/>
                </a:solidFill>
              </a:rPr>
              <a:t>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7B704-BB9C-45CC-8EBB-DB29AD231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To develop responsive “chalk and talk” teaching resources for S315 i.e. in response to specific forum queries.</a:t>
            </a:r>
          </a:p>
          <a:p>
            <a:r>
              <a:rPr lang="en-GB" dirty="0"/>
              <a:t>To produce recorded “chalk and talk” sessions on topics that are known to be problematic for students</a:t>
            </a:r>
          </a:p>
          <a:p>
            <a:r>
              <a:rPr lang="en-GB" dirty="0"/>
              <a:t>Scope </a:t>
            </a:r>
            <a:r>
              <a:rPr lang="en-GB" b="1" dirty="0"/>
              <a:t>affordable hard and software solutions </a:t>
            </a:r>
            <a:r>
              <a:rPr lang="en-GB" dirty="0"/>
              <a:t>that allow for the production of these resources that might of use to the university more widely</a:t>
            </a:r>
          </a:p>
          <a:p>
            <a:r>
              <a:rPr lang="en-GB" dirty="0"/>
              <a:t>To compare effectiveness of different approaches</a:t>
            </a:r>
          </a:p>
          <a:p>
            <a:pPr marL="0" indent="0">
              <a:buNone/>
            </a:pPr>
            <a:r>
              <a:rPr lang="en-GB" b="1" dirty="0"/>
              <a:t>Initial focus on production of video assets for forum posts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08206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764FA-BAC3-42CD-AF0B-C55DDB416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accent1"/>
                </a:solidFill>
              </a:rPr>
              <a:t>Considered different technologies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A69653-66E6-47FF-B569-292EAE973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61977"/>
            <a:ext cx="7886700" cy="4714986"/>
          </a:xfrm>
        </p:spPr>
        <p:txBody>
          <a:bodyPr>
            <a:normAutofit fontScale="92500" lnSpcReduction="10000"/>
          </a:bodyPr>
          <a:lstStyle/>
          <a:p>
            <a:r>
              <a:rPr lang="en-GB" dirty="0" err="1"/>
              <a:t>Pencasts</a:t>
            </a:r>
            <a:r>
              <a:rPr lang="en-GB" dirty="0"/>
              <a:t> using </a:t>
            </a:r>
            <a:r>
              <a:rPr lang="en-GB" dirty="0" err="1"/>
              <a:t>Livescribe</a:t>
            </a: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Students save to desktop and drag to </a:t>
            </a:r>
            <a:r>
              <a:rPr lang="en-GB" dirty="0" err="1"/>
              <a:t>Livescribe</a:t>
            </a:r>
            <a:r>
              <a:rPr lang="en-GB" dirty="0"/>
              <a:t> Player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769293-BF8F-4148-B8EE-28C970B0020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999180" y="1815501"/>
            <a:ext cx="5731510" cy="3471545"/>
          </a:xfrm>
          <a:prstGeom prst="rect">
            <a:avLst/>
          </a:prstGeom>
        </p:spPr>
      </p:pic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17CE9FE2-F915-4CD2-88D4-33435387A8C4}"/>
              </a:ext>
            </a:extLst>
          </p:cNvPr>
          <p:cNvSpPr/>
          <p:nvPr/>
        </p:nvSpPr>
        <p:spPr>
          <a:xfrm>
            <a:off x="6661298" y="1461977"/>
            <a:ext cx="2482702" cy="2248786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400" dirty="0"/>
              <a:t>that pdf tool worked and was really helpful. Words said sometimes make that bit more sense than written - brilliant learning tool.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9D546772-175E-4AAA-8139-279CB996F30D}"/>
              </a:ext>
            </a:extLst>
          </p:cNvPr>
          <p:cNvSpPr/>
          <p:nvPr/>
        </p:nvSpPr>
        <p:spPr>
          <a:xfrm>
            <a:off x="5060050" y="3429000"/>
            <a:ext cx="2333846" cy="1669312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600" dirty="0"/>
              <a:t> so much better for me to listen as well as seeing the working through</a:t>
            </a:r>
          </a:p>
        </p:txBody>
      </p:sp>
    </p:spTree>
    <p:extLst>
      <p:ext uri="{BB962C8B-B14F-4D97-AF65-F5344CB8AC3E}">
        <p14:creationId xmlns:p14="http://schemas.microsoft.com/office/powerpoint/2010/main" val="1507047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567</TotalTime>
  <Words>935</Words>
  <Application>Microsoft Office PowerPoint</Application>
  <PresentationFormat>On-screen Show (4:3)</PresentationFormat>
  <Paragraphs>123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 Theme</vt:lpstr>
      <vt:lpstr>Generating graphical content for teaching: a simple and cheap way to produce diagrams/symbol rich content for forum postings and for live streaming in Adobe Connect</vt:lpstr>
      <vt:lpstr>Online chalk and talk in chemistry teaching</vt:lpstr>
      <vt:lpstr>Using chalk and talk in Labcasts since 16J (S315)</vt:lpstr>
      <vt:lpstr>In assets produced for modules</vt:lpstr>
      <vt:lpstr>In assets produced for modules</vt:lpstr>
      <vt:lpstr>AL involvement in production of assets</vt:lpstr>
      <vt:lpstr>Perceived advantages of talk and chalk</vt:lpstr>
      <vt:lpstr>Aims of eSTEeM project</vt:lpstr>
      <vt:lpstr>Considered different technologies</vt:lpstr>
      <vt:lpstr>Considered different technologies</vt:lpstr>
      <vt:lpstr>Smart phone/inbuilt cameras</vt:lpstr>
      <vt:lpstr>Use in forum</vt:lpstr>
      <vt:lpstr>Advantages of these video assets</vt:lpstr>
      <vt:lpstr>Use in module team forum in S112</vt:lpstr>
      <vt:lpstr>Some student feedback: S112</vt:lpstr>
      <vt:lpstr>Some feedback: S315</vt:lpstr>
      <vt:lpstr>Demonstration of forum posts</vt:lpstr>
      <vt:lpstr>Poll 1</vt:lpstr>
      <vt:lpstr>Chalk and talk in AC tutorials</vt:lpstr>
      <vt:lpstr>Use of camera in AC tutorials </vt:lpstr>
      <vt:lpstr>Demonstration in AdobeConnect</vt:lpstr>
      <vt:lpstr>AL usage</vt:lpstr>
      <vt:lpstr>Break out rooms (10 min)</vt:lpstr>
      <vt:lpstr>Summary</vt:lpstr>
      <vt:lpstr>Interested in getting involved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Generating graphical content for teaching: a simple and cheap way to produce diagrams/symbol rich content for forum postings and for live streaming in Adobe Connect</dc:title>
  <dc:creator>Nicholas.Chatterton</dc:creator>
  <cp:lastModifiedBy>Diane.Ford</cp:lastModifiedBy>
  <cp:revision>50</cp:revision>
  <dcterms:created xsi:type="dcterms:W3CDTF">2020-01-31T14:15:02Z</dcterms:created>
  <dcterms:modified xsi:type="dcterms:W3CDTF">2020-04-30T08:07:59Z</dcterms:modified>
</cp:coreProperties>
</file>