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  <p:sldMasterId id="2147483700" r:id="rId3"/>
    <p:sldMasterId id="2147483702" r:id="rId4"/>
  </p:sldMasterIdLst>
  <p:notesMasterIdLst>
    <p:notesMasterId r:id="rId18"/>
  </p:notesMasterIdLst>
  <p:handoutMasterIdLst>
    <p:handoutMasterId r:id="rId19"/>
  </p:handoutMasterIdLst>
  <p:sldIdLst>
    <p:sldId id="280" r:id="rId5"/>
    <p:sldId id="2949" r:id="rId6"/>
    <p:sldId id="2929" r:id="rId7"/>
    <p:sldId id="2933" r:id="rId8"/>
    <p:sldId id="433" r:id="rId9"/>
    <p:sldId id="2934" r:id="rId10"/>
    <p:sldId id="2935" r:id="rId11"/>
    <p:sldId id="2943" r:id="rId12"/>
    <p:sldId id="432" r:id="rId13"/>
    <p:sldId id="2951" r:id="rId14"/>
    <p:sldId id="2947" r:id="rId15"/>
    <p:sldId id="2950" r:id="rId16"/>
    <p:sldId id="294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01558B-D138-46E4-BDC0-82AE91B256D2}">
          <p14:sldIdLst>
            <p14:sldId id="280"/>
            <p14:sldId id="2949"/>
            <p14:sldId id="2929"/>
            <p14:sldId id="2933"/>
            <p14:sldId id="433"/>
            <p14:sldId id="2934"/>
            <p14:sldId id="2935"/>
            <p14:sldId id="2943"/>
            <p14:sldId id="432"/>
            <p14:sldId id="2951"/>
            <p14:sldId id="2947"/>
            <p14:sldId id="2950"/>
            <p14:sldId id="29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A882C"/>
    <a:srgbClr val="ED672D"/>
    <a:srgbClr val="E9530C"/>
    <a:srgbClr val="EA5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5226" autoAdjust="0"/>
  </p:normalViewPr>
  <p:slideViewPr>
    <p:cSldViewPr snapToGrid="0" snapToObjects="1">
      <p:cViewPr varScale="1">
        <p:scale>
          <a:sx n="68" d="100"/>
          <a:sy n="68" d="100"/>
        </p:scale>
        <p:origin x="7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2"/>
    </p:cViewPr>
  </p:sorterViewPr>
  <p:notesViewPr>
    <p:cSldViewPr snapToGrid="0" snapToObjects="1">
      <p:cViewPr varScale="1">
        <p:scale>
          <a:sx n="60" d="100"/>
          <a:sy n="60" d="100"/>
        </p:scale>
        <p:origin x="32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539D-C97B-4748-AA98-E6A2D6C58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24008-5868-4414-B4B0-41DA3664B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E14B1-09DC-493C-A45F-B9B0CC1C6F1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49B59-F430-44CC-986F-08B13CFF7E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F2284-E445-4A8B-9F8C-0E8713AFF3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9C4A7-7005-43E1-9E86-15B681483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4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0964A-13D8-FC4F-9AB4-0F9D1BE92EE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75FC-2D05-C54C-BD94-77E4B56D2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A75FC-2D05-C54C-BD94-77E4B56D20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A75FC-2D05-C54C-BD94-77E4B56D20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A75FC-2D05-C54C-BD94-77E4B56D20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9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5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" y="-2926"/>
            <a:ext cx="12192001" cy="6863158"/>
          </a:xfrm>
          <a:prstGeom prst="rect">
            <a:avLst/>
          </a:prstGeom>
          <a:solidFill>
            <a:srgbClr val="E800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400">
                <a:solidFill>
                  <a:srgbClr val="FFFFFF"/>
                </a:solidFill>
              </a:defRPr>
            </a:pPr>
            <a:endParaRPr sz="2391"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97276" y="2081894"/>
            <a:ext cx="11199111" cy="32724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609885">
              <a:lnSpc>
                <a:spcPts val="4640"/>
              </a:lnSpc>
              <a:defRPr sz="5625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625" b="1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502014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6482231"/>
            <a:ext cx="12198701" cy="378002"/>
          </a:xfrm>
          <a:prstGeom prst="rect">
            <a:avLst/>
          </a:prstGeom>
          <a:solidFill>
            <a:srgbClr val="E800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400">
                <a:solidFill>
                  <a:srgbClr val="FFFFFF"/>
                </a:solidFill>
              </a:defRPr>
            </a:pPr>
            <a:endParaRPr sz="2391"/>
          </a:p>
        </p:txBody>
      </p:sp>
      <p:pic>
        <p:nvPicPr>
          <p:cNvPr id="31" name="image6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772" y="262243"/>
            <a:ext cx="1016254" cy="74782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71351" y="293140"/>
            <a:ext cx="8921787" cy="14439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609885">
              <a:lnSpc>
                <a:spcPts val="4851"/>
              </a:lnSpc>
              <a:defRPr sz="4219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4219" b="1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76314" y="1737092"/>
            <a:ext cx="8893261" cy="5120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7157" indent="-247157" defTabSz="609885">
              <a:lnSpc>
                <a:spcPts val="2391"/>
              </a:lnSpc>
              <a:spcBef>
                <a:spcPts val="984"/>
              </a:spcBef>
              <a:buClr>
                <a:srgbClr val="E80074"/>
              </a:buClr>
              <a:buSzPct val="90000"/>
              <a:buFont typeface="Lucida Grande"/>
              <a:buChar char="●"/>
              <a:defRPr sz="2250">
                <a:latin typeface="+mj-lt"/>
                <a:ea typeface="+mj-ea"/>
                <a:cs typeface="+mj-cs"/>
                <a:sym typeface="Helvetica"/>
              </a:defRPr>
            </a:lvl1pPr>
            <a:lvl2pPr marL="589108" indent="-277926" defTabSz="609885">
              <a:lnSpc>
                <a:spcPts val="2391"/>
              </a:lnSpc>
              <a:spcBef>
                <a:spcPts val="984"/>
              </a:spcBef>
              <a:buClr>
                <a:srgbClr val="E80074"/>
              </a:buClr>
              <a:buSzPct val="90000"/>
              <a:buFont typeface="Lucida Grande"/>
              <a:buChar char="●"/>
              <a:defRPr sz="2250">
                <a:latin typeface="+mj-lt"/>
                <a:ea typeface="+mj-ea"/>
                <a:cs typeface="+mj-cs"/>
                <a:sym typeface="Helvetica"/>
              </a:defRPr>
            </a:lvl2pPr>
            <a:lvl3pPr marL="321601" indent="-321601" defTabSz="609885">
              <a:lnSpc>
                <a:spcPts val="2391"/>
              </a:lnSpc>
              <a:spcBef>
                <a:spcPts val="984"/>
              </a:spcBef>
              <a:buClr>
                <a:srgbClr val="E80074"/>
              </a:buClr>
              <a:buSzPct val="90000"/>
              <a:buFont typeface="Lucida Grande"/>
              <a:buChar char="●"/>
              <a:defRPr sz="2250">
                <a:latin typeface="+mj-lt"/>
                <a:ea typeface="+mj-ea"/>
                <a:cs typeface="+mj-cs"/>
                <a:sym typeface="Helvetica"/>
              </a:defRPr>
            </a:lvl3pPr>
            <a:lvl4pPr marL="0" indent="0" defTabSz="609885">
              <a:lnSpc>
                <a:spcPts val="2391"/>
              </a:lnSpc>
              <a:spcBef>
                <a:spcPts val="984"/>
              </a:spcBef>
              <a:buClr>
                <a:srgbClr val="E80074"/>
              </a:buClr>
              <a:buSzTx/>
              <a:buFont typeface="Lucida Grande"/>
              <a:buNone/>
              <a:defRPr sz="2250">
                <a:latin typeface="+mj-lt"/>
                <a:ea typeface="+mj-ea"/>
                <a:cs typeface="+mj-cs"/>
                <a:sym typeface="Helvetica"/>
              </a:defRPr>
            </a:lvl4pPr>
            <a:lvl5pPr marL="0" indent="0" defTabSz="609885">
              <a:lnSpc>
                <a:spcPts val="2391"/>
              </a:lnSpc>
              <a:spcBef>
                <a:spcPts val="984"/>
              </a:spcBef>
              <a:buClr>
                <a:srgbClr val="E80074"/>
              </a:buClr>
              <a:buSzTx/>
              <a:buFont typeface="Lucida Grande"/>
              <a:buNone/>
              <a:defRPr sz="225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1289698" y="6466049"/>
            <a:ext cx="472153" cy="234321"/>
          </a:xfrm>
          <a:prstGeom prst="rect">
            <a:avLst/>
          </a:prstGeom>
        </p:spPr>
        <p:txBody>
          <a:bodyPr lIns="65028" tIns="65028" rIns="65028" bIns="65028"/>
          <a:lstStyle>
            <a:lvl1pPr algn="ctr" defTabSz="457209">
              <a:defRPr sz="91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8339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86619" y="505730"/>
            <a:ext cx="1356583" cy="277127"/>
          </a:xfrm>
          <a:prstGeom prst="rect">
            <a:avLst/>
          </a:prstGeom>
          <a:solidFill>
            <a:schemeClr val="accent1"/>
          </a:solidFill>
        </p:spPr>
        <p:txBody>
          <a:bodyPr wrap="square" lIns="48000" tIns="0" rIns="0" bIns="0" rtlCol="0" anchor="ctr" anchorCtr="0">
            <a:spAutoFit/>
          </a:bodyPr>
          <a:lstStyle/>
          <a:p>
            <a:r>
              <a:rPr lang="en-US" sz="1801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86613" y="1051397"/>
            <a:ext cx="72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6006613" y="1051393"/>
            <a:ext cx="48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6006613" y="1410244"/>
            <a:ext cx="48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333" b="0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286613" y="1985406"/>
            <a:ext cx="72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6006613" y="1985403"/>
            <a:ext cx="48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006613" y="2344253"/>
            <a:ext cx="48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333" b="0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286613" y="2919415"/>
            <a:ext cx="72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6006613" y="2919412"/>
            <a:ext cx="48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006613" y="3278263"/>
            <a:ext cx="48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333" b="0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286613" y="3853422"/>
            <a:ext cx="72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006613" y="3853421"/>
            <a:ext cx="48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6006613" y="4212272"/>
            <a:ext cx="48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333" b="0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286613" y="4787433"/>
            <a:ext cx="72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6006613" y="4787431"/>
            <a:ext cx="48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6006613" y="5146281"/>
            <a:ext cx="48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333" b="0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86613" y="5721443"/>
            <a:ext cx="72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6006613" y="5721440"/>
            <a:ext cx="48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6006613" y="6080291"/>
            <a:ext cx="48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333" b="0"/>
            </a:lvl1pPr>
            <a:lvl2pPr marL="609570" indent="0">
              <a:buNone/>
              <a:defRPr sz="1600" b="1"/>
            </a:lvl2pPr>
            <a:lvl3pPr marL="1219139" indent="0">
              <a:buNone/>
              <a:defRPr sz="1600" b="1"/>
            </a:lvl3pPr>
            <a:lvl4pPr marL="1828709" indent="0">
              <a:buNone/>
              <a:defRPr sz="1600" b="1"/>
            </a:lvl4pPr>
            <a:lvl5pPr marL="2438278" indent="0">
              <a:buNone/>
              <a:defRPr sz="16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800000" cy="68580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600" b="1" baseline="0"/>
            </a:lvl1pPr>
          </a:lstStyle>
          <a:p>
            <a:pPr marL="304784" marR="0" lvl="0" indent="-304784" algn="l" defTabSz="121913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9275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401" y="535839"/>
            <a:ext cx="1356583" cy="277127"/>
          </a:xfrm>
          <a:prstGeom prst="rect">
            <a:avLst/>
          </a:prstGeom>
          <a:solidFill>
            <a:schemeClr val="accent1"/>
          </a:solidFill>
        </p:spPr>
        <p:txBody>
          <a:bodyPr wrap="square" lIns="48000" tIns="0" rIns="0" bIns="0" rtlCol="0" anchor="ctr" anchorCtr="0">
            <a:spAutoFit/>
          </a:bodyPr>
          <a:lstStyle/>
          <a:p>
            <a:r>
              <a:rPr lang="en-US" sz="1801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440000"/>
            <a:ext cx="11136000" cy="49380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383981">
              <a:lnSpc>
                <a:spcPts val="2133"/>
              </a:lnSpc>
              <a:buNone/>
              <a:defRPr sz="16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208406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440000"/>
            <a:ext cx="11136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609570" indent="0">
              <a:buNone/>
              <a:defRPr sz="1600"/>
            </a:lvl2pPr>
            <a:lvl3pPr marL="1219139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712000" y="6378000"/>
            <a:ext cx="48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416452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76000" y="1440000"/>
            <a:ext cx="11136000" cy="493751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600" b="1" baseline="0"/>
            </a:lvl1pPr>
          </a:lstStyle>
          <a:p>
            <a:pPr marL="304784" marR="0" lvl="0" indent="-304784" algn="l" defTabSz="121913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709507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440000"/>
            <a:ext cx="2400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6001" y="1440483"/>
            <a:ext cx="8256000" cy="493751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79958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2" y="1440000"/>
            <a:ext cx="4527551" cy="493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568000" y="1440000"/>
            <a:ext cx="6144000" cy="493751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600" b="1" baseline="0"/>
            </a:lvl1pPr>
          </a:lstStyle>
          <a:p>
            <a:pPr marL="304784" marR="0" lvl="0" indent="-304784" algn="l" defTabSz="121913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25924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2" y="4182563"/>
            <a:ext cx="4527551" cy="2195437"/>
          </a:xfrm>
          <a:prstGeom prst="rect">
            <a:avLst/>
          </a:prstGeom>
        </p:spPr>
        <p:txBody>
          <a:bodyPr lIns="0" tIns="0" rIns="0" bIns="0"/>
          <a:lstStyle>
            <a:lvl1pPr marL="228589" indent="-228589" algn="l">
              <a:buClr>
                <a:schemeClr val="accent2"/>
              </a:buClr>
              <a:buFont typeface="Arial" charset="0"/>
              <a:buChar char="•"/>
              <a:defRPr sz="16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582403" y="1440483"/>
            <a:ext cx="6129599" cy="493751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2" y="1440000"/>
            <a:ext cx="4527551" cy="245456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6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349643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5999" y="1440000"/>
            <a:ext cx="2880000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840000" y="1440000"/>
            <a:ext cx="2880000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104003" y="1440000"/>
            <a:ext cx="4607999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228589" indent="-228589" algn="l">
              <a:buClr>
                <a:schemeClr val="accent2"/>
              </a:buClr>
              <a:buFont typeface="Arial" charset="0"/>
              <a:buChar char="•"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378017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5999" y="1440003"/>
            <a:ext cx="11136000" cy="2226767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4771"/>
            <a:ext cx="11136000" cy="2423231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228589" indent="-228589" algn="l">
              <a:buClr>
                <a:schemeClr val="accent2"/>
              </a:buClr>
              <a:buFont typeface="Arial" charset="0"/>
              <a:buChar char="•"/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90466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815" y="2160001"/>
            <a:ext cx="10561031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815" y="3166993"/>
            <a:ext cx="1056103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31962"/>
            <a:ext cx="27432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143" y="5538158"/>
            <a:ext cx="2011888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2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629CF4-9576-4FE2-95B1-49B5DEAFF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32" y="2715349"/>
            <a:ext cx="9588536" cy="1427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B6370-0455-45B4-9641-ABBA1E7C55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8845" y="188069"/>
            <a:ext cx="2536076" cy="10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112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45-1D64-CE4F-91B0-CA0B6D736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313420"/>
            <a:ext cx="1069848" cy="732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6FC09D-2F71-405F-B868-500BFE3A9F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" y="241076"/>
            <a:ext cx="3198600" cy="476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AC824-1CDA-4A71-A2F2-C39FA14D51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8845" y="188069"/>
            <a:ext cx="2536076" cy="10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45-1D64-CE4F-91B0-CA0B6D736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313420"/>
            <a:ext cx="1069848" cy="732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12A3A-F5D4-4C3E-AD0C-9C6D01C92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8845" y="188069"/>
            <a:ext cx="2536076" cy="104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1FE03-1A55-4C76-B5E9-36134D75FC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53" y="6068452"/>
            <a:ext cx="3198600" cy="4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45-1D64-CE4F-91B0-CA0B6D736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313420"/>
            <a:ext cx="1069848" cy="732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1FE03-1A55-4C76-B5E9-36134D75F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53" y="6068452"/>
            <a:ext cx="3198600" cy="476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38F6C-1BDE-4137-8699-889A18676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8845" y="188069"/>
            <a:ext cx="2536076" cy="10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45-1D64-CE4F-91B0-CA0B6D736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313420"/>
            <a:ext cx="1069848" cy="732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307CC-C820-AE4B-AB23-A10B3B35F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38" y="5709612"/>
            <a:ext cx="1497777" cy="834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12A3A-F5D4-4C3E-AD0C-9C6D01C925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8845" y="188069"/>
            <a:ext cx="2536076" cy="10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3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4F274-571F-C443-A6C2-3CFCE3C44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21" y="2698680"/>
            <a:ext cx="9425237" cy="14029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C4999-830F-ED44-A3D3-804B6F6C5F71}"/>
              </a:ext>
            </a:extLst>
          </p:cNvPr>
          <p:cNvSpPr/>
          <p:nvPr userDrawn="1"/>
        </p:nvSpPr>
        <p:spPr>
          <a:xfrm>
            <a:off x="178085" y="469503"/>
            <a:ext cx="5082283" cy="389785"/>
          </a:xfrm>
          <a:prstGeom prst="rect">
            <a:avLst/>
          </a:prstGeom>
          <a:solidFill>
            <a:srgbClr val="FDB912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9143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33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2486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3831E-DA70-DE48-8517-DAE29D6A8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6" y="6068452"/>
            <a:ext cx="3198600" cy="4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9789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3D46E-73D1-7041-A91D-307AEEBA9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70" y="1876749"/>
            <a:ext cx="4935063" cy="27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78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3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4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9B92-94C8-BB40-95BF-941D3E41E2B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B2CA-E4F2-E944-9957-0B32D0C6F4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761" y="217428"/>
            <a:ext cx="1088747" cy="7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106" y="221057"/>
            <a:ext cx="859989" cy="5912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712000" y="6378000"/>
            <a:ext cx="48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1219139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39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68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6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med"/>
  <p:txStyles>
    <p:titleStyle>
      <a:lvl1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defTabSz="1219139">
        <a:lnSpc>
          <a:spcPct val="90000"/>
        </a:lnSpc>
        <a:defRPr sz="1867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defTabSz="1219139">
        <a:lnSpc>
          <a:spcPct val="90000"/>
        </a:lnSpc>
        <a:spcBef>
          <a:spcPts val="1333"/>
        </a:spcBef>
        <a:defRPr sz="1600">
          <a:latin typeface="Arial"/>
          <a:ea typeface="Arial"/>
          <a:cs typeface="Arial"/>
          <a:sym typeface="Arial"/>
        </a:defRPr>
      </a:lvl1pPr>
      <a:lvl2pPr indent="609570" defTabSz="1219139">
        <a:lnSpc>
          <a:spcPct val="90000"/>
        </a:lnSpc>
        <a:spcBef>
          <a:spcPts val="1333"/>
        </a:spcBef>
        <a:defRPr sz="1600">
          <a:latin typeface="Arial"/>
          <a:ea typeface="Arial"/>
          <a:cs typeface="Arial"/>
          <a:sym typeface="Arial"/>
        </a:defRPr>
      </a:lvl2pPr>
      <a:lvl3pPr indent="1219139" defTabSz="1219139">
        <a:lnSpc>
          <a:spcPct val="90000"/>
        </a:lnSpc>
        <a:spcBef>
          <a:spcPts val="1333"/>
        </a:spcBef>
        <a:defRPr sz="1600">
          <a:latin typeface="Arial"/>
          <a:ea typeface="Arial"/>
          <a:cs typeface="Arial"/>
          <a:sym typeface="Arial"/>
        </a:defRPr>
      </a:lvl3pPr>
      <a:lvl4pPr indent="1828708" defTabSz="1219139">
        <a:lnSpc>
          <a:spcPct val="90000"/>
        </a:lnSpc>
        <a:spcBef>
          <a:spcPts val="1333"/>
        </a:spcBef>
        <a:defRPr sz="1600">
          <a:latin typeface="Arial"/>
          <a:ea typeface="Arial"/>
          <a:cs typeface="Arial"/>
          <a:sym typeface="Arial"/>
        </a:defRPr>
      </a:lvl4pPr>
      <a:lvl5pPr indent="2438278" defTabSz="1219139">
        <a:lnSpc>
          <a:spcPct val="90000"/>
        </a:lnSpc>
        <a:spcBef>
          <a:spcPts val="1333"/>
        </a:spcBef>
        <a:defRPr sz="1600">
          <a:latin typeface="Arial"/>
          <a:ea typeface="Arial"/>
          <a:cs typeface="Arial"/>
          <a:sym typeface="Arial"/>
        </a:defRPr>
      </a:lvl5pPr>
      <a:lvl6pPr marL="3251036" indent="-203188" defTabSz="1219139">
        <a:lnSpc>
          <a:spcPct val="90000"/>
        </a:lnSpc>
        <a:spcBef>
          <a:spcPts val="1333"/>
        </a:spcBef>
        <a:buSzPct val="100000"/>
        <a:buChar char="•"/>
        <a:defRPr sz="1600">
          <a:latin typeface="Arial"/>
          <a:ea typeface="Arial"/>
          <a:cs typeface="Arial"/>
          <a:sym typeface="Arial"/>
        </a:defRPr>
      </a:lvl6pPr>
      <a:lvl7pPr marL="3860606" indent="-203188" defTabSz="1219139">
        <a:lnSpc>
          <a:spcPct val="90000"/>
        </a:lnSpc>
        <a:spcBef>
          <a:spcPts val="1333"/>
        </a:spcBef>
        <a:buSzPct val="100000"/>
        <a:buChar char="•"/>
        <a:defRPr sz="1600">
          <a:latin typeface="Arial"/>
          <a:ea typeface="Arial"/>
          <a:cs typeface="Arial"/>
          <a:sym typeface="Arial"/>
        </a:defRPr>
      </a:lvl7pPr>
      <a:lvl8pPr marL="4470175" indent="-203188" defTabSz="1219139">
        <a:lnSpc>
          <a:spcPct val="90000"/>
        </a:lnSpc>
        <a:spcBef>
          <a:spcPts val="1333"/>
        </a:spcBef>
        <a:buSzPct val="100000"/>
        <a:buChar char="•"/>
        <a:defRPr sz="1600">
          <a:latin typeface="Arial"/>
          <a:ea typeface="Arial"/>
          <a:cs typeface="Arial"/>
          <a:sym typeface="Arial"/>
        </a:defRPr>
      </a:lvl8pPr>
      <a:lvl9pPr marL="5079746" indent="-203188" defTabSz="1219139">
        <a:lnSpc>
          <a:spcPct val="90000"/>
        </a:lnSpc>
        <a:spcBef>
          <a:spcPts val="1333"/>
        </a:spcBef>
        <a:buSzPct val="100000"/>
        <a:buChar char="•"/>
        <a:defRPr sz="1600">
          <a:latin typeface="Arial"/>
          <a:ea typeface="Arial"/>
          <a:cs typeface="Arial"/>
          <a:sym typeface="Arial"/>
        </a:defRPr>
      </a:lvl9pPr>
    </p:bodyStyle>
    <p:otherStyle>
      <a:lvl1pPr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189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377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566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754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5943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131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320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509" algn="ctr" defTabSz="914377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5.open.ac.uk/course/view.php?id=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2" y="586469"/>
            <a:ext cx="7920773" cy="553998"/>
          </a:xfrm>
        </p:spPr>
        <p:txBody>
          <a:bodyPr/>
          <a:lstStyle/>
          <a:p>
            <a:r>
              <a:rPr lang="en-GB" sz="4000" b="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eSTEeM</a:t>
            </a:r>
            <a:r>
              <a:rPr lang="en-GB" sz="4000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2020 </a:t>
            </a:r>
            <a:r>
              <a:rPr lang="en-GB" sz="2400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Day 2 Session N</a:t>
            </a:r>
            <a:endParaRPr lang="en-GB" sz="4000" b="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://myicodel.org/2018/wp-content/uploads/2018/07/cendlos2.jpg">
            <a:extLst>
              <a:ext uri="{FF2B5EF4-FFF2-40B4-BE49-F238E27FC236}">
                <a16:creationId xmlns:a16="http://schemas.microsoft.com/office/drawing/2014/main" id="{EF22A79D-D207-4BDC-AB20-6D9AB6D0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14" y="322658"/>
            <a:ext cx="2436949" cy="12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1DACA2C-E746-4085-A935-AF91DE57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699" y="4185438"/>
            <a:ext cx="10738601" cy="959237"/>
          </a:xfrm>
        </p:spPr>
        <p:txBody>
          <a:bodyPr/>
          <a:lstStyle/>
          <a:p>
            <a:r>
              <a:rPr lang="en-GB" sz="2000" i="1" dirty="0"/>
              <a:t>STEM: Kerry Murphy, Maria Velasco, Sarah Davies, Janice </a:t>
            </a:r>
            <a:r>
              <a:rPr lang="en-GB" sz="2000" i="1" dirty="0" err="1"/>
              <a:t>Ansine</a:t>
            </a:r>
            <a:r>
              <a:rPr lang="en-GB" sz="2000" i="1" dirty="0"/>
              <a:t> &amp; Clem Herman</a:t>
            </a:r>
          </a:p>
          <a:p>
            <a:pPr>
              <a:spcBef>
                <a:spcPts val="0"/>
              </a:spcBef>
            </a:pPr>
            <a:r>
              <a:rPr lang="en-GB" sz="2000" i="1" dirty="0"/>
              <a:t>WELS: Jane Cullen (Academic Director), Eric </a:t>
            </a:r>
            <a:r>
              <a:rPr lang="en-GB" sz="2000" i="1" dirty="0" err="1"/>
              <a:t>Addae-Kyeremeh</a:t>
            </a:r>
            <a:r>
              <a:rPr lang="en-GB" sz="2000" i="1" dirty="0"/>
              <a:t>, Kris </a:t>
            </a:r>
            <a:r>
              <a:rPr lang="en-GB" sz="2000" i="1" dirty="0" err="1"/>
              <a:t>Stutchbury</a:t>
            </a:r>
            <a:r>
              <a:rPr lang="en-GB" sz="2000" i="1" dirty="0"/>
              <a:t> &amp; Olivier </a:t>
            </a:r>
            <a:r>
              <a:rPr lang="en-GB" sz="2000" i="1" dirty="0" err="1"/>
              <a:t>Biard</a:t>
            </a:r>
            <a:r>
              <a:rPr lang="en-GB" sz="2000" i="1" dirty="0"/>
              <a:t> </a:t>
            </a:r>
          </a:p>
          <a:p>
            <a:r>
              <a:rPr lang="en-GB" sz="2000" i="1" dirty="0"/>
              <a:t>CENDLOS: Joshua Mallet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C4A32-0D43-490F-B661-4CAEBF35082E}"/>
              </a:ext>
            </a:extLst>
          </p:cNvPr>
          <p:cNvSpPr txBox="1"/>
          <p:nvPr/>
        </p:nvSpPr>
        <p:spPr>
          <a:xfrm>
            <a:off x="1223624" y="2258704"/>
            <a:ext cx="974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OpenSTEM</a:t>
            </a:r>
            <a:r>
              <a:rPr lang="en-GB" sz="3600" b="1" dirty="0">
                <a:solidFill>
                  <a:schemeClr val="bg1"/>
                </a:solidFill>
              </a:rPr>
              <a:t> Africa: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Strengthening science education in Ghana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4F565-5B80-4D0A-BA1C-86F8DBCB4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946" y="5435924"/>
            <a:ext cx="3058850" cy="1301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BE7F7-C8D3-4371-AD7F-C12F065E72D5}"/>
              </a:ext>
            </a:extLst>
          </p:cNvPr>
          <p:cNvSpPr txBox="1"/>
          <p:nvPr/>
        </p:nvSpPr>
        <p:spPr>
          <a:xfrm>
            <a:off x="335128" y="627153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05722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11F86-65CD-F344-AC19-BA64D9CC07B3}"/>
              </a:ext>
            </a:extLst>
          </p:cNvPr>
          <p:cNvSpPr txBox="1"/>
          <p:nvPr/>
        </p:nvSpPr>
        <p:spPr>
          <a:xfrm>
            <a:off x="363584" y="1142124"/>
            <a:ext cx="9208205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latinLnBrk="1" hangingPunct="0"/>
            <a:r>
              <a:rPr lang="en-US" sz="3200" b="1" kern="0" dirty="0">
                <a:solidFill>
                  <a:srgbClr val="0C6C40"/>
                </a:solidFill>
                <a:latin typeface="Montserrat" panose="02000505000000020004" pitchFamily="2" charset="77"/>
                <a:ea typeface="Arial"/>
                <a:cs typeface="Arial"/>
                <a:sym typeface="Arial"/>
              </a:rPr>
              <a:t>The 1st lesson &amp; practical science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27BFF-14A2-064C-89A5-17683A6667B6}"/>
              </a:ext>
            </a:extLst>
          </p:cNvPr>
          <p:cNvSpPr txBox="1"/>
          <p:nvPr/>
        </p:nvSpPr>
        <p:spPr>
          <a:xfrm>
            <a:off x="449144" y="1757675"/>
            <a:ext cx="8048897" cy="533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latinLnBrk="1" hangingPunct="0"/>
            <a:r>
              <a:rPr lang="en-US" sz="2667" kern="0" dirty="0">
                <a:solidFill>
                  <a:srgbClr val="707070">
                    <a:lumMod val="75000"/>
                  </a:srgbClr>
                </a:solidFill>
                <a:latin typeface="Montserrat" panose="02000505000000020004" pitchFamily="2" charset="77"/>
                <a:ea typeface="Arial"/>
                <a:cs typeface="Arial"/>
                <a:sym typeface="Arial"/>
              </a:rPr>
              <a:t>Biology: virtual microscope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BD6E0-C0A7-463D-9BBB-EC2B56F7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3" y="2471423"/>
            <a:ext cx="5823094" cy="3672832"/>
          </a:xfrm>
          <a:prstGeom prst="rect">
            <a:avLst/>
          </a:prstGeom>
        </p:spPr>
      </p:pic>
      <p:pic>
        <p:nvPicPr>
          <p:cNvPr id="7" name="Picture 6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4AC06931-F4D0-4307-9D59-99B9A190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39659" y="2617924"/>
            <a:ext cx="4566783" cy="33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834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C32EB-D7A1-4727-A14D-9E9EA2659A9B}"/>
              </a:ext>
            </a:extLst>
          </p:cNvPr>
          <p:cNvSpPr txBox="1"/>
          <p:nvPr/>
        </p:nvSpPr>
        <p:spPr>
          <a:xfrm>
            <a:off x="576052" y="577417"/>
            <a:ext cx="77396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OSA Virtual microscope – introductory video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CA571-8D95-491C-8DC9-59837E25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1" y="1788080"/>
            <a:ext cx="2621436" cy="1628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E2BA1-8F3F-4269-9D63-BCC410347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78" y="1788079"/>
            <a:ext cx="2578695" cy="1628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4990A-B052-4BE1-BD90-12DBA0CA9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94" y="1788079"/>
            <a:ext cx="2433517" cy="1628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058C00-1648-4E2F-BF47-568A414E4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332" y="1788079"/>
            <a:ext cx="2864613" cy="1628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8397E-0E9F-4CB9-A111-3C080C30E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21" y="4150906"/>
            <a:ext cx="2586036" cy="1595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0E8F1D-5053-4BEF-8CB5-2D0BAF78F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679" y="4179711"/>
            <a:ext cx="2493796" cy="1548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4C119-A2FA-4E59-AE87-0888506C6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094" y="4150906"/>
            <a:ext cx="2608697" cy="1606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A9E11-A503-4734-8557-48FF28308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8745" y="4150906"/>
            <a:ext cx="2607203" cy="1628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6A8BBB-E53C-4ABF-93AC-644A370070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3162" y="334712"/>
            <a:ext cx="1742786" cy="10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939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1A1F55-D13D-4032-91BA-36B6F050F790}"/>
              </a:ext>
            </a:extLst>
          </p:cNvPr>
          <p:cNvSpPr/>
          <p:nvPr/>
        </p:nvSpPr>
        <p:spPr>
          <a:xfrm>
            <a:off x="5044747" y="923731"/>
            <a:ext cx="4544008" cy="5750842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7F75A7-00FC-4A5F-BF66-F6F2B0A53128}"/>
              </a:ext>
            </a:extLst>
          </p:cNvPr>
          <p:cNvSpPr/>
          <p:nvPr/>
        </p:nvSpPr>
        <p:spPr>
          <a:xfrm>
            <a:off x="345229" y="923731"/>
            <a:ext cx="4544008" cy="5750842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01AAE-9A06-40B7-BDD8-A53C3B19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2" y="1259637"/>
            <a:ext cx="3839941" cy="5256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3321E-FDBF-4C2B-A926-15CFED92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3" y="1390262"/>
            <a:ext cx="3683312" cy="50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9599F-5038-4024-9192-F528E59D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51" y="794066"/>
            <a:ext cx="6624687" cy="4114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2257F-3D46-42C9-BEBE-68B9AF586754}"/>
              </a:ext>
            </a:extLst>
          </p:cNvPr>
          <p:cNvSpPr txBox="1"/>
          <p:nvPr/>
        </p:nvSpPr>
        <p:spPr>
          <a:xfrm>
            <a:off x="3659757" y="5085184"/>
            <a:ext cx="487248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99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erry.murphy@open.ac.uk</a:t>
            </a:r>
          </a:p>
        </p:txBody>
      </p:sp>
    </p:spTree>
    <p:extLst>
      <p:ext uri="{BB962C8B-B14F-4D97-AF65-F5344CB8AC3E}">
        <p14:creationId xmlns:p14="http://schemas.microsoft.com/office/powerpoint/2010/main" val="8833914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6B5142-67D5-40CE-A4BB-702F2BAE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72" y="811763"/>
            <a:ext cx="6052932" cy="52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18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yicodel.org/2018/wp-content/uploads/2018/07/cendlos2.jpg">
            <a:extLst>
              <a:ext uri="{FF2B5EF4-FFF2-40B4-BE49-F238E27FC236}">
                <a16:creationId xmlns:a16="http://schemas.microsoft.com/office/drawing/2014/main" id="{3F0AE447-D024-4188-AB9C-D510EE2B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93" y="341269"/>
            <a:ext cx="2109897" cy="10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960E6-3F3C-4865-96C0-E4D02BBB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914" y="5540054"/>
            <a:ext cx="2510053" cy="1091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57448F-0487-48EF-9F01-F099777BC738}"/>
              </a:ext>
            </a:extLst>
          </p:cNvPr>
          <p:cNvSpPr txBox="1"/>
          <p:nvPr/>
        </p:nvSpPr>
        <p:spPr>
          <a:xfrm>
            <a:off x="1286557" y="1468723"/>
            <a:ext cx="89760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for the teaching &amp; learning of science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student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ICT equipment &amp; skills in using 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smartphone/tablets in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science laboratory, equipment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people, especially girls, transitioning to study sciences at tertiary level and into STEM careers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3B793-90C4-4D1D-A974-AAB612A1B289}"/>
              </a:ext>
            </a:extLst>
          </p:cNvPr>
          <p:cNvSpPr txBox="1"/>
          <p:nvPr/>
        </p:nvSpPr>
        <p:spPr>
          <a:xfrm>
            <a:off x="1003177" y="5575953"/>
            <a:ext cx="656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(source: Ministry of Education/Ghana Education Strategic Plan 2018-2030) 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B29DD-9709-48EF-A411-D20D64D53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946" y="5435924"/>
            <a:ext cx="3058850" cy="13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yicodel.org/2018/wp-content/uploads/2018/07/cendlos2.jpg">
            <a:extLst>
              <a:ext uri="{FF2B5EF4-FFF2-40B4-BE49-F238E27FC236}">
                <a16:creationId xmlns:a16="http://schemas.microsoft.com/office/drawing/2014/main" id="{10EE0793-FE63-4C2B-B31C-A7A60C47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24" y="5525828"/>
            <a:ext cx="2109897" cy="10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E620E-2A9F-46E1-9794-D56DCE98BC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88812" y="1803154"/>
            <a:ext cx="4215107" cy="3251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FA6638-4524-4CE1-9AC4-96A76439F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534" y="1350090"/>
            <a:ext cx="3429000" cy="4424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B21DDD-B26A-42E7-9696-82ABD0104B4B}"/>
              </a:ext>
            </a:extLst>
          </p:cNvPr>
          <p:cNvSpPr txBox="1"/>
          <p:nvPr/>
        </p:nvSpPr>
        <p:spPr>
          <a:xfrm>
            <a:off x="875244" y="696141"/>
            <a:ext cx="444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iBox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Senior High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6CF52-EE17-44A7-8B88-914234F849B3}"/>
              </a:ext>
            </a:extLst>
          </p:cNvPr>
          <p:cNvSpPr txBox="1"/>
          <p:nvPr/>
        </p:nvSpPr>
        <p:spPr>
          <a:xfrm>
            <a:off x="8044909" y="694487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344A1-798A-45CD-90A3-7641BAF49E2D}"/>
              </a:ext>
            </a:extLst>
          </p:cNvPr>
          <p:cNvSpPr txBox="1"/>
          <p:nvPr/>
        </p:nvSpPr>
        <p:spPr>
          <a:xfrm>
            <a:off x="3141110" y="5146196"/>
            <a:ext cx="20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Kaneshie SHS, Accra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D91B3B-B791-40A1-B850-EF528A9A6AB1}"/>
              </a:ext>
            </a:extLst>
          </p:cNvPr>
          <p:cNvSpPr/>
          <p:nvPr/>
        </p:nvSpPr>
        <p:spPr>
          <a:xfrm>
            <a:off x="8202966" y="3657600"/>
            <a:ext cx="763480" cy="363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24A987-6BF9-4ED0-8EC4-19633E047A3E}"/>
              </a:ext>
            </a:extLst>
          </p:cNvPr>
          <p:cNvSpPr/>
          <p:nvPr/>
        </p:nvSpPr>
        <p:spPr>
          <a:xfrm>
            <a:off x="5823213" y="5194915"/>
            <a:ext cx="763480" cy="363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EAE8AC-278F-4E05-9CBD-49DF43335EC2}"/>
              </a:ext>
            </a:extLst>
          </p:cNvPr>
          <p:cNvSpPr/>
          <p:nvPr/>
        </p:nvSpPr>
        <p:spPr>
          <a:xfrm>
            <a:off x="7016318" y="5182559"/>
            <a:ext cx="763480" cy="363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3D83E6-9D5A-44B0-985A-DB3E36060C7B}"/>
              </a:ext>
            </a:extLst>
          </p:cNvPr>
          <p:cNvSpPr/>
          <p:nvPr/>
        </p:nvSpPr>
        <p:spPr>
          <a:xfrm>
            <a:off x="988812" y="6048027"/>
            <a:ext cx="300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https://www.icampusgh.com</a:t>
            </a:r>
          </a:p>
        </p:txBody>
      </p:sp>
    </p:spTree>
    <p:extLst>
      <p:ext uri="{BB962C8B-B14F-4D97-AF65-F5344CB8AC3E}">
        <p14:creationId xmlns:p14="http://schemas.microsoft.com/office/powerpoint/2010/main" val="330025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3FA8-97AC-C44F-A481-411317A0F2C0}"/>
              </a:ext>
            </a:extLst>
          </p:cNvPr>
          <p:cNvSpPr txBox="1"/>
          <p:nvPr/>
        </p:nvSpPr>
        <p:spPr>
          <a:xfrm>
            <a:off x="438001" y="435341"/>
            <a:ext cx="11315999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latinLnBrk="1" hangingPunct="0"/>
            <a:r>
              <a:rPr lang="en-US" sz="3200" b="1" kern="0" dirty="0">
                <a:solidFill>
                  <a:srgbClr val="FFFFFF"/>
                </a:solidFill>
                <a:latin typeface="Montserrat" panose="02000505000000020004" pitchFamily="2" charset="77"/>
                <a:ea typeface="Arial"/>
                <a:cs typeface="Arial"/>
                <a:sym typeface="Arial"/>
              </a:rPr>
              <a:t>Practical science teaching at the OU</a:t>
            </a:r>
          </a:p>
          <a:p>
            <a:pPr defTabSz="914377" latinLnBrk="1" hangingPunct="0"/>
            <a:r>
              <a:rPr lang="en-US" sz="3200" b="1" i="1" kern="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  <a:sym typeface="Arial"/>
              </a:rPr>
              <a:t>Historical perspective</a:t>
            </a:r>
            <a:endParaRPr lang="en-US" sz="3200" b="1" i="1" kern="0" dirty="0">
              <a:solidFill>
                <a:srgbClr val="FFFFFF"/>
              </a:solidFill>
              <a:latin typeface="Montserrat" panose="0200050500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6A38C5-61F5-4D99-8F07-DA2378ACCC7B}"/>
              </a:ext>
            </a:extLst>
          </p:cNvPr>
          <p:cNvSpPr txBox="1">
            <a:spLocks/>
          </p:cNvSpPr>
          <p:nvPr/>
        </p:nvSpPr>
        <p:spPr>
          <a:xfrm>
            <a:off x="748633" y="1377500"/>
            <a:ext cx="7357979" cy="4388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6502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Lucida Grande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222250" algn="l" defTabSz="6502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6502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Lucida Grande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502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502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358" indent="-351358" defTabSz="867013">
              <a:buClr>
                <a:srgbClr val="A7A7A7"/>
              </a:buClr>
            </a:pPr>
            <a:endParaRPr lang="en-GB" sz="2667" dirty="0">
              <a:solidFill>
                <a:srgbClr val="197D11"/>
              </a:solidFill>
              <a:latin typeface="Avenir Roman"/>
              <a:sym typeface="Arial"/>
            </a:endParaRPr>
          </a:p>
          <a:p>
            <a:pPr marL="0" indent="0" defTabSz="867013">
              <a:buClr>
                <a:srgbClr val="A7A7A7"/>
              </a:buClr>
              <a:buNone/>
            </a:pPr>
            <a:r>
              <a:rPr lang="en-GB" sz="2667" b="1" dirty="0">
                <a:solidFill>
                  <a:srgbClr val="197D11"/>
                </a:solidFill>
                <a:latin typeface="Avenir Roman"/>
                <a:sym typeface="Arial"/>
              </a:rPr>
              <a:t>Home experimental kits and broadcasts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Microscope, skulls, chemicals, rubber balls </a:t>
            </a:r>
            <a:r>
              <a:rPr lang="en-GB" sz="2133" dirty="0" err="1">
                <a:solidFill>
                  <a:srgbClr val="197D11"/>
                </a:solidFill>
                <a:latin typeface="Avenir Roman"/>
                <a:sym typeface="Arial"/>
              </a:rPr>
              <a:t>etc</a:t>
            </a: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	</a:t>
            </a:r>
          </a:p>
          <a:p>
            <a:pPr marL="0" indent="0" defTabSz="867013">
              <a:buClr>
                <a:srgbClr val="A7A7A7"/>
              </a:buClr>
              <a:buNone/>
            </a:pPr>
            <a:r>
              <a:rPr lang="en-GB" sz="2667" dirty="0">
                <a:solidFill>
                  <a:srgbClr val="197D11"/>
                </a:solidFill>
                <a:latin typeface="Avenir Roman"/>
                <a:sym typeface="Arial"/>
              </a:rPr>
              <a:t>				</a:t>
            </a:r>
          </a:p>
          <a:p>
            <a:pPr marL="0" indent="0" defTabSz="867013">
              <a:buClr>
                <a:srgbClr val="A7A7A7"/>
              </a:buClr>
              <a:buNone/>
            </a:pPr>
            <a:r>
              <a:rPr lang="en-GB" sz="2667" b="1" dirty="0">
                <a:solidFill>
                  <a:srgbClr val="197D11"/>
                </a:solidFill>
                <a:latin typeface="Avenir Roman"/>
                <a:sym typeface="Arial"/>
              </a:rPr>
              <a:t>Residential laboratory based classes</a:t>
            </a:r>
            <a:r>
              <a:rPr lang="en-GB" sz="2667" dirty="0">
                <a:solidFill>
                  <a:srgbClr val="197D11"/>
                </a:solidFill>
                <a:latin typeface="Avenir Roman"/>
                <a:sym typeface="Arial"/>
              </a:rPr>
              <a:t>			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6 day residential practical programmes 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Embedded in theory modules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Free-standing modules</a:t>
            </a:r>
          </a:p>
          <a:p>
            <a:pPr marL="738699" lvl="1" indent="-296326" defTabSz="867013">
              <a:buClr>
                <a:srgbClr val="A7A7A7"/>
              </a:buClr>
            </a:pPr>
            <a:endParaRPr lang="en-GB" sz="2133" dirty="0">
              <a:solidFill>
                <a:srgbClr val="197D11"/>
              </a:solidFill>
              <a:latin typeface="Avenir Roman"/>
              <a:sym typeface="Arial"/>
            </a:endParaRPr>
          </a:p>
          <a:p>
            <a:pPr marL="0" indent="0" defTabSz="867013">
              <a:buClr>
                <a:srgbClr val="A7A7A7"/>
              </a:buClr>
              <a:buNone/>
            </a:pPr>
            <a:r>
              <a:rPr lang="en-GB" sz="2667" b="1" dirty="0">
                <a:solidFill>
                  <a:srgbClr val="197D11"/>
                </a:solidFill>
                <a:latin typeface="Avenir Roman"/>
                <a:sym typeface="Arial"/>
              </a:rPr>
              <a:t>Onscreen interactive experiments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CD/DVD by mail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Web-delivered-downloadable</a:t>
            </a:r>
          </a:p>
          <a:p>
            <a:pPr marL="738699" lvl="1" indent="-296326" defTabSz="867013">
              <a:buClr>
                <a:srgbClr val="A7A7A7"/>
              </a:buClr>
            </a:pPr>
            <a:r>
              <a:rPr lang="en-GB" sz="2133" dirty="0">
                <a:solidFill>
                  <a:srgbClr val="197D11"/>
                </a:solidFill>
                <a:latin typeface="Avenir Roman"/>
                <a:sym typeface="Arial"/>
              </a:rPr>
              <a:t>Online</a:t>
            </a:r>
          </a:p>
          <a:p>
            <a:pPr marL="738699" lvl="1" indent="-296326" defTabSz="867013">
              <a:buClr>
                <a:srgbClr val="A7A7A7"/>
              </a:buClr>
            </a:pPr>
            <a:endParaRPr lang="en-GB" sz="2133" dirty="0">
              <a:solidFill>
                <a:srgbClr val="197D11"/>
              </a:solidFill>
              <a:latin typeface="Avenir Roman"/>
              <a:sym typeface="Arial"/>
            </a:endParaRPr>
          </a:p>
          <a:p>
            <a:pPr marL="738699" lvl="1" indent="-296326" defTabSz="867013">
              <a:buClr>
                <a:srgbClr val="A7A7A7"/>
              </a:buClr>
            </a:pPr>
            <a:endParaRPr lang="en-GB" sz="2133" dirty="0">
              <a:solidFill>
                <a:srgbClr val="197D11"/>
              </a:solidFill>
              <a:latin typeface="Avenir Roman"/>
              <a:sym typeface="Arial"/>
            </a:endParaRPr>
          </a:p>
          <a:p>
            <a:pPr marL="0" indent="0" defTabSz="867013">
              <a:buClr>
                <a:srgbClr val="A7A7A7"/>
              </a:buClr>
              <a:buNone/>
            </a:pPr>
            <a:r>
              <a:rPr lang="en-GB" sz="2667" dirty="0">
                <a:solidFill>
                  <a:srgbClr val="197D11"/>
                </a:solidFill>
                <a:latin typeface="Avenir Roman"/>
                <a:sym typeface="Arial"/>
              </a:rPr>
              <a:t>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F29BC-2BDF-4762-AF07-90C5B417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75" y="1104305"/>
            <a:ext cx="3184703" cy="39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84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03893-39D4-41EE-9F0D-2CCD2C413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3" y="799881"/>
            <a:ext cx="5852177" cy="507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EF424-416E-430D-B35B-28CEB851F79A}"/>
              </a:ext>
            </a:extLst>
          </p:cNvPr>
          <p:cNvSpPr txBox="1"/>
          <p:nvPr/>
        </p:nvSpPr>
        <p:spPr>
          <a:xfrm>
            <a:off x="6744071" y="799881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Teaching Practical Science</a:t>
            </a:r>
          </a:p>
          <a:p>
            <a:r>
              <a:rPr lang="en-GB" sz="2400" i="1" dirty="0"/>
              <a:t>without a physical 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50E03-CB1E-4853-A63E-D26CA8D522CA}"/>
              </a:ext>
            </a:extLst>
          </p:cNvPr>
          <p:cNvSpPr txBox="1"/>
          <p:nvPr/>
        </p:nvSpPr>
        <p:spPr>
          <a:xfrm>
            <a:off x="6365327" y="2541234"/>
            <a:ext cx="555594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Onscreen virtual instrument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Immersive laboratory experience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Object manipulation in 3D space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Citizen science platforms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AE09A-2A00-439E-89C8-B6C704A2722C}"/>
              </a:ext>
            </a:extLst>
          </p:cNvPr>
          <p:cNvSpPr/>
          <p:nvPr/>
        </p:nvSpPr>
        <p:spPr>
          <a:xfrm>
            <a:off x="418453" y="6200895"/>
            <a:ext cx="474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https://learn5.open.ac.uk/course/view.php?id=2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55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3C0A2-8D9D-4160-8E6A-469F7E9A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0" y="1780856"/>
            <a:ext cx="5739848" cy="2580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9D76F-B72F-4A72-90A3-0430027BE50D}"/>
              </a:ext>
            </a:extLst>
          </p:cNvPr>
          <p:cNvSpPr txBox="1"/>
          <p:nvPr/>
        </p:nvSpPr>
        <p:spPr>
          <a:xfrm>
            <a:off x="7077336" y="1362845"/>
            <a:ext cx="363580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Lesson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Practical onscreen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Summary and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Service CPD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B76D0-6333-427C-87B3-A9336209F629}"/>
              </a:ext>
            </a:extLst>
          </p:cNvPr>
          <p:cNvSpPr txBox="1"/>
          <p:nvPr/>
        </p:nvSpPr>
        <p:spPr>
          <a:xfrm>
            <a:off x="1091953" y="4724685"/>
            <a:ext cx="5217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Co-design workshop with </a:t>
            </a:r>
            <a:r>
              <a:rPr lang="en-GB" b="1" dirty="0"/>
              <a:t>Senior High School </a:t>
            </a:r>
            <a:r>
              <a:rPr lang="en-GB" dirty="0"/>
              <a:t>teachers</a:t>
            </a:r>
          </a:p>
          <a:p>
            <a:r>
              <a:rPr lang="en-GB" dirty="0"/>
              <a:t>in Accra, Ghana, July 2019</a:t>
            </a:r>
          </a:p>
        </p:txBody>
      </p:sp>
      <p:pic>
        <p:nvPicPr>
          <p:cNvPr id="5" name="Picture 4" descr="http://myicodel.org/2018/wp-content/uploads/2018/07/cendlos2.jpg">
            <a:extLst>
              <a:ext uri="{FF2B5EF4-FFF2-40B4-BE49-F238E27FC236}">
                <a16:creationId xmlns:a16="http://schemas.microsoft.com/office/drawing/2014/main" id="{2BEE2BB0-FDB8-4333-B3A3-5F82CA45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24" y="5525828"/>
            <a:ext cx="2109897" cy="10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E0A51-085D-42A9-9582-07E3C49D75A6}"/>
              </a:ext>
            </a:extLst>
          </p:cNvPr>
          <p:cNvSpPr txBox="1"/>
          <p:nvPr/>
        </p:nvSpPr>
        <p:spPr>
          <a:xfrm>
            <a:off x="790112" y="911087"/>
            <a:ext cx="383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Senior High School education</a:t>
            </a:r>
          </a:p>
        </p:txBody>
      </p:sp>
    </p:spTree>
    <p:extLst>
      <p:ext uri="{BB962C8B-B14F-4D97-AF65-F5344CB8AC3E}">
        <p14:creationId xmlns:p14="http://schemas.microsoft.com/office/powerpoint/2010/main" val="318358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yicodel.org/2018/wp-content/uploads/2018/07/cendlos2.jpg">
            <a:extLst>
              <a:ext uri="{FF2B5EF4-FFF2-40B4-BE49-F238E27FC236}">
                <a16:creationId xmlns:a16="http://schemas.microsoft.com/office/drawing/2014/main" id="{3CFCCA5F-2DAA-49FA-B7CF-A8A66FFB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24" y="5525828"/>
            <a:ext cx="2109897" cy="10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F2C78-8404-43C4-ABC8-AAD5B092FA91}"/>
              </a:ext>
            </a:extLst>
          </p:cNvPr>
          <p:cNvSpPr txBox="1"/>
          <p:nvPr/>
        </p:nvSpPr>
        <p:spPr>
          <a:xfrm>
            <a:off x="448681" y="432658"/>
            <a:ext cx="833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12 practical science apps: Ghana virtual laboratory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0F565-1E30-40F8-B2FB-0467E02F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68" y="1283278"/>
            <a:ext cx="6938613" cy="51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0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4F9FD-7A4F-4012-AC9B-778578E7D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1" y="1423816"/>
            <a:ext cx="5130609" cy="467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FCCF6-F4BD-4851-B4F5-7613C0043C7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20444"/>
          <a:stretch/>
        </p:blipFill>
        <p:spPr bwMode="auto">
          <a:xfrm>
            <a:off x="6245290" y="2843913"/>
            <a:ext cx="4466253" cy="3081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40594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3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7070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7029</TotalTime>
  <Words>270</Words>
  <Application>Microsoft Office PowerPoint</Application>
  <PresentationFormat>Widescreen</PresentationFormat>
  <Paragraphs>67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Bold</vt:lpstr>
      <vt:lpstr>Avenir Roman</vt:lpstr>
      <vt:lpstr>Calibri</vt:lpstr>
      <vt:lpstr>Calibri Light</vt:lpstr>
      <vt:lpstr>Lucida Grande</vt:lpstr>
      <vt:lpstr>Montserrat</vt:lpstr>
      <vt:lpstr>Wingdings</vt:lpstr>
      <vt:lpstr>Office Theme</vt:lpstr>
      <vt:lpstr>OU Layouts</vt:lpstr>
      <vt:lpstr>OU Title</vt:lpstr>
      <vt:lpstr>Default</vt:lpstr>
      <vt:lpstr>eSTEeM 2020 Day 2 Session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OpenSTEM Africa: Ghana</dc:title>
  <dc:creator>Kerry.Murphy</dc:creator>
  <cp:lastModifiedBy>Diane.Ford</cp:lastModifiedBy>
  <cp:revision>46</cp:revision>
  <cp:lastPrinted>2019-11-06T11:12:40Z</cp:lastPrinted>
  <dcterms:created xsi:type="dcterms:W3CDTF">2019-07-16T07:47:59Z</dcterms:created>
  <dcterms:modified xsi:type="dcterms:W3CDTF">2020-04-30T06:37:03Z</dcterms:modified>
</cp:coreProperties>
</file>