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2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4843FA-DCBB-4E3E-A3E5-FC9B86CA6E9A}" v="22" dt="2021-04-22T07:43:36.0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4" autoAdjust="0"/>
    <p:restoredTop sz="94125" autoAdjust="0"/>
  </p:normalViewPr>
  <p:slideViewPr>
    <p:cSldViewPr snapToGrid="0">
      <p:cViewPr varScale="1">
        <p:scale>
          <a:sx n="68" d="100"/>
          <a:sy n="68" d="100"/>
        </p:scale>
        <p:origin x="942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761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89302" y="310483"/>
            <a:ext cx="11613396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Typical Support Seeking Behaviour of STEM Students, their </a:t>
            </a:r>
            <a:b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 and Successes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Collier, Fiona Aiken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502" y="312158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219" y="5673617"/>
            <a:ext cx="2856161" cy="873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1964FFD-2A6D-4236-8ED1-3E447BFB4BFC}"/>
              </a:ext>
            </a:extLst>
          </p:cNvPr>
          <p:cNvSpPr txBox="1"/>
          <p:nvPr/>
        </p:nvSpPr>
        <p:spPr>
          <a:xfrm>
            <a:off x="289302" y="1537806"/>
            <a:ext cx="4372345" cy="40318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>
                <a:latin typeface="Arial"/>
                <a:ea typeface="+mj-ea"/>
                <a:cs typeface="Arial"/>
              </a:rPr>
              <a:t>Introduction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GB" altLang="en-US" sz="1600" b="1" dirty="0">
              <a:latin typeface="Arial"/>
              <a:cs typeface="Arial"/>
            </a:endParaRPr>
          </a:p>
          <a:p>
            <a:pPr marL="285750" indent="-285750">
              <a:buFont typeface="Wingdings"/>
              <a:buChar char="Ø"/>
            </a:pPr>
            <a:r>
              <a:rPr lang="en-GB" sz="1400" dirty="0">
                <a:latin typeface="Arial"/>
                <a:cs typeface="Arial"/>
              </a:rPr>
              <a:t>The importance of personal, non-academic support of students especially in a distance learning environment is well documented in literature (Jacklin et al 2007)</a:t>
            </a:r>
            <a:endParaRPr lang="en-GB" dirty="0">
              <a:latin typeface="Calibri"/>
              <a:cs typeface="Calibri"/>
            </a:endParaRPr>
          </a:p>
          <a:p>
            <a:pPr marL="285750" indent="-285750">
              <a:buFont typeface="Wingdings"/>
              <a:buChar char="Ø"/>
            </a:pPr>
            <a:r>
              <a:rPr lang="en-GB" sz="1400" dirty="0">
                <a:latin typeface="Arial"/>
                <a:cs typeface="Arial"/>
              </a:rPr>
              <a:t>The way that support is provided and organised is important and negative experiences result from delays in students receiving a response </a:t>
            </a:r>
            <a:endParaRPr lang="en-GB" dirty="0">
              <a:latin typeface="Calibri"/>
              <a:cs typeface="Calibri"/>
            </a:endParaRPr>
          </a:p>
          <a:p>
            <a:pPr marL="285750" indent="-285750">
              <a:buFont typeface="Wingdings"/>
              <a:buChar char="Ø"/>
            </a:pPr>
            <a:r>
              <a:rPr lang="en-GB" sz="1400" dirty="0">
                <a:latin typeface="Arial"/>
                <a:cs typeface="Arial"/>
              </a:rPr>
              <a:t>Students indicated that it can be difficult to commence their studies and managing students' expectations versus the realities of life in Higher education can be a challenge at the start of a module</a:t>
            </a:r>
            <a:endParaRPr lang="en-GB" dirty="0">
              <a:latin typeface="Calibri"/>
              <a:cs typeface="Calibri"/>
            </a:endParaRPr>
          </a:p>
          <a:p>
            <a:pPr marL="285750" indent="-285750">
              <a:buFont typeface="Wingdings"/>
              <a:buChar char="Ø"/>
            </a:pPr>
            <a:r>
              <a:rPr lang="en-GB" sz="1400" dirty="0">
                <a:latin typeface="Arial"/>
                <a:cs typeface="Arial"/>
              </a:rPr>
              <a:t>It is important  students know who to contact, where to go and what support is available</a:t>
            </a:r>
            <a:endParaRPr lang="en-GB" dirty="0">
              <a:cs typeface="Calibri"/>
            </a:endParaRPr>
          </a:p>
          <a:p>
            <a:pPr marL="285750" indent="-285750">
              <a:buFont typeface="Wingdings"/>
              <a:buChar char="Ø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/>
              <a:buChar char="Ø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94C108-F2CD-42FD-8E0B-6260B57E4788}"/>
              </a:ext>
            </a:extLst>
          </p:cNvPr>
          <p:cNvSpPr txBox="1"/>
          <p:nvPr/>
        </p:nvSpPr>
        <p:spPr>
          <a:xfrm>
            <a:off x="4879231" y="1537805"/>
            <a:ext cx="7023467" cy="2277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>
                <a:latin typeface="Arial"/>
                <a:ea typeface="+mj-ea"/>
                <a:cs typeface="Arial"/>
              </a:rPr>
              <a:t>Investigation</a:t>
            </a:r>
          </a:p>
          <a:p>
            <a:endParaRPr lang="en-GB" sz="1400" dirty="0">
              <a:latin typeface="Arial"/>
              <a:cs typeface="Arial"/>
            </a:endParaRPr>
          </a:p>
          <a:p>
            <a:pPr marL="285750" indent="-285750">
              <a:buFont typeface="Wingdings"/>
              <a:buChar char="Ø"/>
            </a:pPr>
            <a:r>
              <a:rPr lang="en-GB" sz="1400" dirty="0">
                <a:latin typeface="Arial"/>
                <a:cs typeface="Arial"/>
              </a:rPr>
              <a:t>This project will investigate student triggered  interactions  with the STEMA SST in terms of volume, nature and composition to increase understanding of the overall position of our dialogue with students</a:t>
            </a:r>
            <a:endParaRPr lang="en-GB" sz="1400" dirty="0">
              <a:latin typeface="Arial"/>
              <a:ea typeface="+mn-lt"/>
              <a:cs typeface="Arial"/>
            </a:endParaRPr>
          </a:p>
          <a:p>
            <a:pPr marL="285750" indent="-285750">
              <a:buFont typeface="Wingdings"/>
              <a:buChar char="Ø"/>
            </a:pPr>
            <a:r>
              <a:rPr lang="en-GB" sz="1400" dirty="0">
                <a:latin typeface="Arial"/>
                <a:cs typeface="Arial"/>
              </a:rPr>
              <a:t>Focus will be on  the crucial 6 weeks from the Final Enrolment Date through to the submission of the 1st TMA in a module</a:t>
            </a:r>
            <a:endParaRPr lang="en-GB" sz="1400" dirty="0">
              <a:latin typeface="Arial"/>
              <a:ea typeface="+mn-lt"/>
              <a:cs typeface="Arial"/>
            </a:endParaRPr>
          </a:p>
          <a:p>
            <a:pPr marL="285750" indent="-285750">
              <a:buFont typeface="Wingdings"/>
              <a:buChar char="Ø"/>
            </a:pPr>
            <a:r>
              <a:rPr lang="en-GB" sz="1400" dirty="0">
                <a:latin typeface="Arial"/>
                <a:cs typeface="Arial"/>
              </a:rPr>
              <a:t>Once  a baseline has been established  the  research will be on queries relating to STEM specific modules/qualifications and cut the performance using APS characteristics to see how they impact on the baselines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33399A-918F-40AC-A220-31828C02669C}"/>
              </a:ext>
            </a:extLst>
          </p:cNvPr>
          <p:cNvSpPr txBox="1"/>
          <p:nvPr/>
        </p:nvSpPr>
        <p:spPr>
          <a:xfrm>
            <a:off x="4879231" y="3950068"/>
            <a:ext cx="4614393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>
                <a:latin typeface="Arial"/>
                <a:ea typeface="+mj-ea"/>
                <a:cs typeface="Arial"/>
              </a:rPr>
              <a:t>Action and Outcomes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latin typeface="Arial"/>
                <a:cs typeface="Arial"/>
              </a:rPr>
              <a:t>Based on the investigation we will develop a series of recommendations  to enhance the directed interaction between students and the university 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400" dirty="0">
                <a:latin typeface="Arial"/>
                <a:cs typeface="Arial"/>
              </a:rPr>
              <a:t>Pilots of the recommendations will be carried out in 22J, the impacts will be evaluated and shared with colleagues</a:t>
            </a:r>
            <a:endParaRPr lang="en-GB" dirty="0">
              <a:cs typeface="Calibri"/>
            </a:endParaRP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B24586C6-C63A-4076-A637-3299826C21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18298" y="4363825"/>
            <a:ext cx="2184400" cy="121745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807949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4011</TotalTime>
  <Words>253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Typical Support Seeking Behaviour of STEM Students, their  Outcomes and Successes Paul Collier, Fiona Aiken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567</cp:revision>
  <cp:lastPrinted>2018-10-16T09:27:54Z</cp:lastPrinted>
  <dcterms:created xsi:type="dcterms:W3CDTF">2017-05-06T04:58:44Z</dcterms:created>
  <dcterms:modified xsi:type="dcterms:W3CDTF">2021-04-23T16:42:25Z</dcterms:modified>
</cp:coreProperties>
</file>