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6"/>
  </p:notesMasterIdLst>
  <p:handoutMasterIdLst>
    <p:handoutMasterId r:id="rId7"/>
  </p:handoutMasterIdLst>
  <p:sldIdLst>
    <p:sldId id="331" r:id="rId5"/>
  </p:sldIdLst>
  <p:sldSz cx="12192000" cy="6858000"/>
  <p:notesSz cx="7010400" cy="9296400"/>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A77"/>
    <a:srgbClr val="06061D"/>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750" autoAdjust="0"/>
    <p:restoredTop sz="86410" autoAdjust="0"/>
  </p:normalViewPr>
  <p:slideViewPr>
    <p:cSldViewPr snapToGrid="0">
      <p:cViewPr varScale="1">
        <p:scale>
          <a:sx n="74" d="100"/>
          <a:sy n="74" d="100"/>
        </p:scale>
        <p:origin x="178" y="43"/>
      </p:cViewPr>
      <p:guideLst>
        <p:guide orient="horz" pos="2160"/>
        <p:guide pos="3840"/>
      </p:guideLst>
    </p:cSldViewPr>
  </p:slideViewPr>
  <p:outlineViewPr>
    <p:cViewPr>
      <p:scale>
        <a:sx n="33" d="100"/>
        <a:sy n="33" d="100"/>
      </p:scale>
      <p:origin x="0" y="-5630"/>
    </p:cViewPr>
  </p:outlineViewPr>
  <p:notesTextViewPr>
    <p:cViewPr>
      <p:scale>
        <a:sx n="1" d="1"/>
        <a:sy n="1" d="1"/>
      </p:scale>
      <p:origin x="0" y="0"/>
    </p:cViewPr>
  </p:notesTextViewPr>
  <p:sorterViewPr>
    <p:cViewPr>
      <p:scale>
        <a:sx n="140" d="100"/>
        <a:sy n="140" d="100"/>
      </p:scale>
      <p:origin x="0" y="-4937"/>
    </p:cViewPr>
  </p:sorterViewPr>
  <p:notesViewPr>
    <p:cSldViewPr snapToGrid="0">
      <p:cViewPr varScale="1">
        <p:scale>
          <a:sx n="64" d="100"/>
          <a:sy n="64" d="100"/>
        </p:scale>
        <p:origin x="3149"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8CC96A8-6ED5-4539-87D6-AFCB6A9ADD7A}"/>
              </a:ext>
            </a:extLst>
          </p:cNvPr>
          <p:cNvSpPr>
            <a:spLocks noGrp="1"/>
          </p:cNvSpPr>
          <p:nvPr>
            <p:ph type="hdr" sz="quarter"/>
          </p:nvPr>
        </p:nvSpPr>
        <p:spPr>
          <a:xfrm>
            <a:off x="1" y="1"/>
            <a:ext cx="3038475" cy="466725"/>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0501CA9-6E9A-4637-835A-572E070E7FDA}"/>
              </a:ext>
            </a:extLst>
          </p:cNvPr>
          <p:cNvSpPr>
            <a:spLocks noGrp="1"/>
          </p:cNvSpPr>
          <p:nvPr>
            <p:ph type="dt" sz="quarter" idx="1"/>
          </p:nvPr>
        </p:nvSpPr>
        <p:spPr>
          <a:xfrm>
            <a:off x="3970339" y="1"/>
            <a:ext cx="3038475" cy="466725"/>
          </a:xfrm>
          <a:prstGeom prst="rect">
            <a:avLst/>
          </a:prstGeom>
        </p:spPr>
        <p:txBody>
          <a:bodyPr vert="horz" lIns="91440" tIns="45720" rIns="91440" bIns="45720" rtlCol="0"/>
          <a:lstStyle>
            <a:lvl1pPr algn="r">
              <a:defRPr sz="1200"/>
            </a:lvl1pPr>
          </a:lstStyle>
          <a:p>
            <a:fld id="{75431E61-F304-4060-A71B-12EF89F2AB62}" type="datetimeFigureOut">
              <a:rPr lang="en-GB" smtClean="0"/>
              <a:t>18/05/2023</a:t>
            </a:fld>
            <a:endParaRPr lang="en-GB"/>
          </a:p>
        </p:txBody>
      </p:sp>
      <p:sp>
        <p:nvSpPr>
          <p:cNvPr id="4" name="Footer Placeholder 3">
            <a:extLst>
              <a:ext uri="{FF2B5EF4-FFF2-40B4-BE49-F238E27FC236}">
                <a16:creationId xmlns:a16="http://schemas.microsoft.com/office/drawing/2014/main" id="{67A7BD09-F700-4294-844B-B16BB42D4517}"/>
              </a:ext>
            </a:extLst>
          </p:cNvPr>
          <p:cNvSpPr>
            <a:spLocks noGrp="1"/>
          </p:cNvSpPr>
          <p:nvPr>
            <p:ph type="ftr" sz="quarter" idx="2"/>
          </p:nvPr>
        </p:nvSpPr>
        <p:spPr>
          <a:xfrm>
            <a:off x="1" y="8829676"/>
            <a:ext cx="3038475" cy="46672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C3BD03D2-9D32-4973-B2F2-CBB43172B8F0}"/>
              </a:ext>
            </a:extLst>
          </p:cNvPr>
          <p:cNvSpPr>
            <a:spLocks noGrp="1"/>
          </p:cNvSpPr>
          <p:nvPr>
            <p:ph type="sldNum" sz="quarter" idx="3"/>
          </p:nvPr>
        </p:nvSpPr>
        <p:spPr>
          <a:xfrm>
            <a:off x="3970339" y="8829676"/>
            <a:ext cx="3038475" cy="466725"/>
          </a:xfrm>
          <a:prstGeom prst="rect">
            <a:avLst/>
          </a:prstGeom>
        </p:spPr>
        <p:txBody>
          <a:bodyPr vert="horz" lIns="91440" tIns="45720" rIns="91440" bIns="45720" rtlCol="0" anchor="b"/>
          <a:lstStyle>
            <a:lvl1pPr algn="r">
              <a:defRPr sz="1200"/>
            </a:lvl1pPr>
          </a:lstStyle>
          <a:p>
            <a:fld id="{96F62D12-9E5E-493C-BE47-C6A094F24C03}" type="slidenum">
              <a:rPr lang="en-GB" smtClean="0"/>
              <a:t>‹#›</a:t>
            </a:fld>
            <a:endParaRPr lang="en-GB"/>
          </a:p>
        </p:txBody>
      </p:sp>
    </p:spTree>
    <p:extLst>
      <p:ext uri="{BB962C8B-B14F-4D97-AF65-F5344CB8AC3E}">
        <p14:creationId xmlns:p14="http://schemas.microsoft.com/office/powerpoint/2010/main" val="3837103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938" y="1"/>
            <a:ext cx="3037840" cy="466435"/>
          </a:xfrm>
          <a:prstGeom prst="rect">
            <a:avLst/>
          </a:prstGeom>
        </p:spPr>
        <p:txBody>
          <a:bodyPr vert="horz" lIns="91440" tIns="45720" rIns="91440" bIns="45720" rtlCol="0"/>
          <a:lstStyle>
            <a:lvl1pPr algn="r">
              <a:defRPr sz="1200"/>
            </a:lvl1pPr>
          </a:lstStyle>
          <a:p>
            <a:fld id="{FEB1C1C4-A2CA-4E67-A1F5-602634E2BCF5}" type="datetimeFigureOut">
              <a:rPr lang="en-GB" smtClean="0"/>
              <a:t>18/05/2023</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8"/>
            <a:ext cx="3037840" cy="4664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1440" tIns="45720" rIns="91440" bIns="45720" rtlCol="0" anchor="b"/>
          <a:lstStyle>
            <a:lvl1pPr algn="r">
              <a:defRPr sz="1200"/>
            </a:lvl1pPr>
          </a:lstStyle>
          <a:p>
            <a:fld id="{2C755DF9-41A9-4B2A-8603-E47104E21A85}" type="slidenum">
              <a:rPr lang="en-GB" smtClean="0"/>
              <a:t>‹#›</a:t>
            </a:fld>
            <a:endParaRPr lang="en-GB"/>
          </a:p>
        </p:txBody>
      </p:sp>
    </p:spTree>
    <p:extLst>
      <p:ext uri="{BB962C8B-B14F-4D97-AF65-F5344CB8AC3E}">
        <p14:creationId xmlns:p14="http://schemas.microsoft.com/office/powerpoint/2010/main" val="2875099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755DF9-41A9-4B2A-8603-E47104E21A85}" type="slidenum">
              <a:rPr lang="en-GB" smtClean="0"/>
              <a:t>1</a:t>
            </a:fld>
            <a:endParaRPr lang="en-GB"/>
          </a:p>
        </p:txBody>
      </p:sp>
    </p:spTree>
    <p:extLst>
      <p:ext uri="{BB962C8B-B14F-4D97-AF65-F5344CB8AC3E}">
        <p14:creationId xmlns:p14="http://schemas.microsoft.com/office/powerpoint/2010/main" val="2534922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5024934-070C-DA4D-AC21-0DC55BDEFAC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32869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28544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4269705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90747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
        <p:nvSpPr>
          <p:cNvPr id="7" name="Rectangle 6">
            <a:extLst>
              <a:ext uri="{FF2B5EF4-FFF2-40B4-BE49-F238E27FC236}">
                <a16:creationId xmlns:a16="http://schemas.microsoft.com/office/drawing/2014/main" id="{F62414B7-E694-DD45-8C62-70FE79ADDF1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4358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a:t>Click to edit Master title style</a:t>
            </a:r>
            <a:endParaRPr lang="en-GB"/>
          </a:p>
        </p:txBody>
      </p:sp>
      <p:sp>
        <p:nvSpPr>
          <p:cNvPr id="3" name="Content Placeholder 2"/>
          <p:cNvSpPr>
            <a:spLocks noGrp="1"/>
          </p:cNvSpPr>
          <p:nvPr>
            <p:ph sz="half" idx="1"/>
          </p:nvPr>
        </p:nvSpPr>
        <p:spPr>
          <a:xfrm>
            <a:off x="838200" y="1368107"/>
            <a:ext cx="5181600" cy="480885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200" y="1368107"/>
            <a:ext cx="5181600" cy="4808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1498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r>
              <a:rPr lang="en-US"/>
              <a:t>Monday, 4th May 2020</a:t>
            </a:r>
            <a:endParaRPr lang="en-GB"/>
          </a:p>
        </p:txBody>
      </p:sp>
      <p:sp>
        <p:nvSpPr>
          <p:cNvPr id="8" name="Footer Placeholder 7"/>
          <p:cNvSpPr>
            <a:spLocks noGrp="1"/>
          </p:cNvSpPr>
          <p:nvPr>
            <p:ph type="ftr" sz="quarter" idx="11"/>
          </p:nvPr>
        </p:nvSpPr>
        <p:spPr/>
        <p:txBody>
          <a:bodyPr/>
          <a:lstStyle/>
          <a:p>
            <a:r>
              <a:rPr lang="en-US"/>
              <a:t>eSTEeM 16th Project Cohort Induction</a:t>
            </a:r>
            <a:endParaRPr lang="en-GB"/>
          </a:p>
        </p:txBody>
      </p:sp>
      <p:sp>
        <p:nvSpPr>
          <p:cNvPr id="9" name="Slide Number Placeholder 8"/>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8415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r>
              <a:rPr lang="en-US"/>
              <a:t>Monday, 4th May 2020</a:t>
            </a:r>
            <a:endParaRPr lang="en-GB"/>
          </a:p>
        </p:txBody>
      </p:sp>
      <p:sp>
        <p:nvSpPr>
          <p:cNvPr id="4" name="Footer Placeholder 3"/>
          <p:cNvSpPr>
            <a:spLocks noGrp="1"/>
          </p:cNvSpPr>
          <p:nvPr>
            <p:ph type="ftr" sz="quarter" idx="11"/>
          </p:nvPr>
        </p:nvSpPr>
        <p:spPr/>
        <p:txBody>
          <a:bodyPr/>
          <a:lstStyle/>
          <a:p>
            <a:r>
              <a:rPr lang="en-US"/>
              <a:t>eSTEeM 16th Project Cohort Induction</a:t>
            </a:r>
            <a:endParaRPr lang="en-GB"/>
          </a:p>
        </p:txBody>
      </p:sp>
      <p:sp>
        <p:nvSpPr>
          <p:cNvPr id="5" name="Slide Number Placeholder 4"/>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17539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Monday, 4th May 2020</a:t>
            </a:r>
            <a:endParaRPr lang="en-GB"/>
          </a:p>
        </p:txBody>
      </p:sp>
      <p:sp>
        <p:nvSpPr>
          <p:cNvPr id="3" name="Footer Placeholder 2"/>
          <p:cNvSpPr>
            <a:spLocks noGrp="1"/>
          </p:cNvSpPr>
          <p:nvPr>
            <p:ph type="ftr" sz="quarter" idx="11"/>
          </p:nvPr>
        </p:nvSpPr>
        <p:spPr/>
        <p:txBody>
          <a:bodyPr/>
          <a:lstStyle/>
          <a:p>
            <a:r>
              <a:rPr lang="en-US"/>
              <a:t>eSTEeM 16th Project Cohort Induction</a:t>
            </a:r>
            <a:endParaRPr lang="en-GB"/>
          </a:p>
        </p:txBody>
      </p:sp>
      <p:sp>
        <p:nvSpPr>
          <p:cNvPr id="4" name="Slide Number Placeholder 3"/>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21443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027989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3253764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823595"/>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351280"/>
            <a:ext cx="10515600" cy="484632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Monday, 4th May 2020</a:t>
            </a:r>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eSTEeM 16th Project Cohort Induction</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D4F6A-8D54-49B9-8B0E-EEA58E4D334B}" type="slidenum">
              <a:rPr lang="en-GB" smtClean="0"/>
              <a:t>‹#›</a:t>
            </a:fld>
            <a:endParaRPr lang="en-GB"/>
          </a:p>
        </p:txBody>
      </p:sp>
      <p:pic>
        <p:nvPicPr>
          <p:cNvPr id="7" name="Picture 2" descr="Image result for open university logo">
            <a:extLst>
              <a:ext uri="{FF2B5EF4-FFF2-40B4-BE49-F238E27FC236}">
                <a16:creationId xmlns:a16="http://schemas.microsoft.com/office/drawing/2014/main" id="{73F5A3A6-890C-3C44-8E85-866FAD5E91E9}"/>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0119712" y="361703"/>
            <a:ext cx="1234088" cy="841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027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108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8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8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BC9E42-CF55-F942-9572-3ACDE7694071}"/>
              </a:ext>
            </a:extLst>
          </p:cNvPr>
          <p:cNvSpPr txBox="1"/>
          <p:nvPr/>
        </p:nvSpPr>
        <p:spPr>
          <a:xfrm>
            <a:off x="5285678" y="6646127"/>
            <a:ext cx="184731" cy="369332"/>
          </a:xfrm>
          <a:prstGeom prst="rect">
            <a:avLst/>
          </a:prstGeom>
          <a:noFill/>
        </p:spPr>
        <p:txBody>
          <a:bodyPr wrap="none" rtlCol="0">
            <a:spAutoFit/>
          </a:bodyPr>
          <a:lstStyle/>
          <a:p>
            <a:endParaRPr lang="en-US" dirty="0"/>
          </a:p>
        </p:txBody>
      </p:sp>
      <p:sp>
        <p:nvSpPr>
          <p:cNvPr id="3" name="Rectangle 1">
            <a:extLst>
              <a:ext uri="{FF2B5EF4-FFF2-40B4-BE49-F238E27FC236}">
                <a16:creationId xmlns:a16="http://schemas.microsoft.com/office/drawing/2014/main" id="{BF465D11-9EEB-4425-A721-333EF169DD5E}"/>
              </a:ext>
            </a:extLst>
          </p:cNvPr>
          <p:cNvSpPr>
            <a:spLocks noGrp="1" noChangeArrowheads="1"/>
          </p:cNvSpPr>
          <p:nvPr>
            <p:ph type="ctrTitle"/>
          </p:nvPr>
        </p:nvSpPr>
        <p:spPr bwMode="auto">
          <a:xfrm>
            <a:off x="857794" y="42886"/>
            <a:ext cx="11178977" cy="6140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lvl="0" algn="l" eaLnBrk="0" fontAlgn="base" hangingPunct="0">
              <a:lnSpc>
                <a:spcPct val="100000"/>
              </a:lnSpc>
              <a:spcAft>
                <a:spcPct val="0"/>
              </a:spcAft>
            </a:pPr>
            <a:r>
              <a:rPr lang="en-GB" altLang="en-US" sz="2400" b="1" dirty="0">
                <a:solidFill>
                  <a:srgbClr val="FF8A77"/>
                </a:solidFill>
                <a:latin typeface="Arial" panose="020B0604020202020204" pitchFamily="34" charset="0"/>
                <a:cs typeface="Arial" panose="020B0604020202020204" pitchFamily="34" charset="0"/>
              </a:rPr>
              <a:t>Creating a suite of resources </a:t>
            </a:r>
            <a:br>
              <a:rPr lang="en-GB" altLang="en-US" sz="2400" b="1" dirty="0">
                <a:solidFill>
                  <a:srgbClr val="FF8A77"/>
                </a:solidFill>
                <a:latin typeface="Arial" panose="020B0604020202020204" pitchFamily="34" charset="0"/>
                <a:cs typeface="Arial" panose="020B0604020202020204" pitchFamily="34" charset="0"/>
              </a:rPr>
            </a:br>
            <a:r>
              <a:rPr lang="en-GB" altLang="en-US" sz="2400" b="1" dirty="0">
                <a:solidFill>
                  <a:srgbClr val="FF8A77"/>
                </a:solidFill>
                <a:latin typeface="Arial" panose="020B0604020202020204" pitchFamily="34" charset="0"/>
                <a:cs typeface="Arial" panose="020B0604020202020204" pitchFamily="34" charset="0"/>
              </a:rPr>
              <a:t>to support students with Maths Anxiety </a:t>
            </a:r>
            <a:br>
              <a:rPr lang="en-GB" altLang="en-US" sz="1800" b="1" dirty="0">
                <a:solidFill>
                  <a:schemeClr val="tx1"/>
                </a:solidFill>
                <a:latin typeface="Arial" panose="020B0604020202020204" pitchFamily="34" charset="0"/>
                <a:cs typeface="Arial" panose="020B0604020202020204" pitchFamily="34" charset="0"/>
              </a:rPr>
            </a:br>
            <a:r>
              <a:rPr lang="en-GB" altLang="en-US" sz="2000" b="1" dirty="0">
                <a:solidFill>
                  <a:schemeClr val="tx1"/>
                </a:solidFill>
                <a:latin typeface="Arial" panose="020B0604020202020204" pitchFamily="34" charset="0"/>
                <a:cs typeface="Arial" panose="020B0604020202020204" pitchFamily="34" charset="0"/>
              </a:rPr>
              <a:t>Susan Pawley, Nicola McIntyre, Gemma Warriner, Becca Whitehead</a:t>
            </a:r>
            <a:br>
              <a:rPr lang="en-GB" altLang="en-US" sz="1800" b="1" dirty="0">
                <a:solidFill>
                  <a:schemeClr val="tx1"/>
                </a:solidFill>
                <a:latin typeface="Arial" panose="020B0604020202020204" pitchFamily="34" charset="0"/>
                <a:cs typeface="Arial" panose="020B0604020202020204" pitchFamily="34" charset="0"/>
              </a:rPr>
            </a:br>
            <a:br>
              <a:rPr lang="en-GB" altLang="en-US" sz="1800" b="1" dirty="0">
                <a:solidFill>
                  <a:schemeClr val="tx1"/>
                </a:solidFill>
                <a:latin typeface="Arial" panose="020B0604020202020204" pitchFamily="34" charset="0"/>
                <a:cs typeface="Arial" panose="020B0604020202020204" pitchFamily="34" charset="0"/>
              </a:rPr>
            </a:br>
            <a:br>
              <a:rPr kumimoji="0" lang="en-GB" altLang="en-US" sz="1400" i="0" u="none" strike="noStrike" cap="none" normalizeH="0" baseline="0" dirty="0">
                <a:ln>
                  <a:noFill/>
                </a:ln>
                <a:solidFill>
                  <a:schemeClr val="tx1"/>
                </a:solidFill>
                <a:effectLst/>
                <a:latin typeface="Arial" panose="020B0604020202020204" pitchFamily="34" charset="0"/>
                <a:cs typeface="Arial" panose="020B0604020202020204" pitchFamily="34" charset="0"/>
              </a:rPr>
            </a:br>
            <a:br>
              <a:rPr lang="en-GB" altLang="en-US" sz="1800" dirty="0">
                <a:solidFill>
                  <a:schemeClr val="tx1"/>
                </a:solidFill>
                <a:latin typeface="Arial" panose="020B0604020202020204" pitchFamily="34" charset="0"/>
                <a:ea typeface="Times New Roman" panose="02020603050405020304" pitchFamily="18" charset="0"/>
                <a:cs typeface="Arial" panose="020B0604020202020204" pitchFamily="34" charset="0"/>
              </a:rPr>
            </a:br>
            <a:br>
              <a:rPr lang="en-GB" altLang="en-US" sz="1800" dirty="0">
                <a:solidFill>
                  <a:schemeClr val="tx1"/>
                </a:solidFill>
                <a:latin typeface="Arial" panose="020B0604020202020204" pitchFamily="34" charset="0"/>
                <a:ea typeface="Times New Roman" panose="02020603050405020304" pitchFamily="18" charset="0"/>
                <a:cs typeface="Arial" panose="020B0604020202020204" pitchFamily="34" charset="0"/>
              </a:rPr>
            </a:br>
            <a:endParaRPr kumimoji="0" lang="en-GB" altLang="en-US" sz="18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a:extLst>
              <a:ext uri="{FF2B5EF4-FFF2-40B4-BE49-F238E27FC236}">
                <a16:creationId xmlns:a16="http://schemas.microsoft.com/office/drawing/2014/main" id="{B246E7F0-9E49-4431-8EB9-672D860D99B5}"/>
              </a:ext>
            </a:extLst>
          </p:cNvPr>
          <p:cNvPicPr>
            <a:picLocks noChangeAspect="1"/>
          </p:cNvPicPr>
          <p:nvPr/>
        </p:nvPicPr>
        <p:blipFill>
          <a:blip r:embed="rId4"/>
          <a:stretch>
            <a:fillRect/>
          </a:stretch>
        </p:blipFill>
        <p:spPr>
          <a:xfrm>
            <a:off x="372047" y="5931895"/>
            <a:ext cx="2589363" cy="792268"/>
          </a:xfrm>
          <a:prstGeom prst="rect">
            <a:avLst/>
          </a:prstGeom>
        </p:spPr>
      </p:pic>
      <p:pic>
        <p:nvPicPr>
          <p:cNvPr id="9" name="Picture 8" descr="A black and white logo&#10;&#10;Description automatically generated with low confidence">
            <a:extLst>
              <a:ext uri="{FF2B5EF4-FFF2-40B4-BE49-F238E27FC236}">
                <a16:creationId xmlns:a16="http://schemas.microsoft.com/office/drawing/2014/main" id="{6C7A6090-39D0-B303-D8E4-96EDB08762E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28464" y="379696"/>
            <a:ext cx="2273415" cy="744026"/>
          </a:xfrm>
          <a:prstGeom prst="rect">
            <a:avLst/>
          </a:prstGeom>
        </p:spPr>
      </p:pic>
      <p:sp>
        <p:nvSpPr>
          <p:cNvPr id="5" name="TextBox 4">
            <a:extLst>
              <a:ext uri="{FF2B5EF4-FFF2-40B4-BE49-F238E27FC236}">
                <a16:creationId xmlns:a16="http://schemas.microsoft.com/office/drawing/2014/main" id="{ACEF01C6-38AE-68DF-29D6-BF469D1DD68E}"/>
              </a:ext>
            </a:extLst>
          </p:cNvPr>
          <p:cNvSpPr txBox="1"/>
          <p:nvPr/>
        </p:nvSpPr>
        <p:spPr>
          <a:xfrm>
            <a:off x="857794" y="1412491"/>
            <a:ext cx="9807377" cy="4985980"/>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Background</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This cross-faculty project builds on previous work carried out: “Exploring the extent of maths anxiety within the STEM faculty at the Open University” that found there are a significant proportion of level 1 students that are suffering with maths anxiety</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Students may display physical and emotional signs of anxiety when faced with mathematical work. They may react with avoidance techniques, withdraw from regular study and ultimately may either fail or choose to withdraw from modules entirely</a:t>
            </a:r>
          </a:p>
          <a:p>
            <a:endParaRPr lang="en-GB" sz="1400"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What will we do?</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Identify and support students from all three schools (We represent M&amp;S, LHCS and SPS) with Maths Anxiety</a:t>
            </a:r>
          </a:p>
          <a:p>
            <a:pPr marL="285750" indent="-285750">
              <a:buFont typeface="Arial" panose="020B0604020202020204" pitchFamily="34" charset="0"/>
              <a:buChar char="•"/>
            </a:pPr>
            <a:endParaRPr lang="en-GB" sz="1400"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How will we do this?</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Provide self-guided support materials</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We will train 10 ALs from across the faculty to become Maths Anxiety Champions</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Facilitate group support in conjunction with SST</a:t>
            </a:r>
          </a:p>
          <a:p>
            <a:pPr marL="285750" indent="-285750">
              <a:buFont typeface="Arial" panose="020B0604020202020204" pitchFamily="34" charset="0"/>
              <a:buChar char="•"/>
            </a:pPr>
            <a:endParaRPr lang="en-GB" sz="1400"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What do we hope to achieve?</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Enable students to become less anxious about maths</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Help students find effective coping strategies for future study</a:t>
            </a:r>
          </a:p>
          <a:p>
            <a:br>
              <a:rPr lang="en-GB" dirty="0"/>
            </a:br>
            <a:endParaRPr lang="en-GB" dirty="0"/>
          </a:p>
        </p:txBody>
      </p:sp>
    </p:spTree>
    <p:custDataLst>
      <p:tags r:id="rId1"/>
    </p:custDataLst>
    <p:extLst>
      <p:ext uri="{BB962C8B-B14F-4D97-AF65-F5344CB8AC3E}">
        <p14:creationId xmlns:p14="http://schemas.microsoft.com/office/powerpoint/2010/main" val="4385722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MICROSOFT_TRANSLATOR_CLM_PRESENTATIONINFO" val="{&quot;DocumentId&quot;:&quot;29ad3a3ebe5e404357d4ecaf534720f0&quot;,&quot;LanguageCode&quot;:&quot;en-US&quot;,&quot;SlideGuids&quot;:[&quot;c9357629-6185-4467-a39f-3b7c432b5c10&quot;,&quot;a4878e81-4d15-4d43-9531-39680c84ecfd&quot;,&quot;f5b398ea-cf7c-4b3e-8177-824a4a8ab1cf&quot;,&quot;c49b6e99-fa39-4211-a779-fc7790e6eed6&quot;,&quot;dd196faf-b12c-483b-aa38-b2c4502e2f6b&quot;,&quot;18aba1ed-efdf-4f22-8d7a-ad6c440525cb&quot;,&quot;7158b587-1b31-406f-8257-87dc7fa3f787&quot;,&quot;05797c85-1add-41f0-b160-1fadf135e4cf&quot;,&quot;adaa4fae-b221-436f-8dba-057a16a6d2e7&quot;,&quot;e72066f0-097a-49a3-a904-6929ad9723e8&quot;,&quot;34c97da7-b5dc-453c-a409-7a366c37ccaf&quot;,&quot;6cc20db3-ea89-47d1-a321-ca87e78ad727&quot;,&quot;6538ee61-a74c-46f4-87b8-1761415f06fa&quot;],&quot;TimeStamp&quot;:&quot;2018-10-04T22:54:38.6356615+01:00&quot;}"/>
</p:tagLst>
</file>

<file path=ppt/tags/tag2.xml><?xml version="1.0" encoding="utf-8"?>
<p:tagLst xmlns:a="http://schemas.openxmlformats.org/drawingml/2006/main" xmlns:r="http://schemas.openxmlformats.org/officeDocument/2006/relationships" xmlns:p="http://schemas.openxmlformats.org/presentationml/2006/main">
  <p:tag name="__MICROSOFT_TRANSLATOR_CLM_SLIDEINFO" val="{&quot;Guid&quot;:&quot;c9357629-6185-4467-a39f-3b7c432b5c10&quot;,&quot;TimeStamp&quot;:&quot;2018-10-04T22:54:38.5658229+01:00&qu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B518E19555E524BB642840CD7DDD187" ma:contentTypeVersion="4" ma:contentTypeDescription="Create a new document." ma:contentTypeScope="" ma:versionID="88dd13eeb81eb8aabc59a01c821e42f7">
  <xsd:schema xmlns:xsd="http://www.w3.org/2001/XMLSchema" xmlns:xs="http://www.w3.org/2001/XMLSchema" xmlns:p="http://schemas.microsoft.com/office/2006/metadata/properties" xmlns:ns2="c50037e6-bda1-49d0-8c68-9496f426cd02" xmlns:ns3="0ae720a5-00f8-4276-ac52-18ed5848b341" targetNamespace="http://schemas.microsoft.com/office/2006/metadata/properties" ma:root="true" ma:fieldsID="5d5dfd5a184b6cb5045b216606adc114" ns2:_="" ns3:_="">
    <xsd:import namespace="c50037e6-bda1-49d0-8c68-9496f426cd02"/>
    <xsd:import namespace="0ae720a5-00f8-4276-ac52-18ed5848b34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0037e6-bda1-49d0-8c68-9496f426cd0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ae720a5-00f8-4276-ac52-18ed5848b34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E4F441A-0D9D-4FA4-BE71-4FDB0D63E1F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D988D10B-93F3-4F40-B6D6-22F05EFA67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0037e6-bda1-49d0-8c68-9496f426cd02"/>
    <ds:schemaRef ds:uri="0ae720a5-00f8-4276-ac52-18ed5848b3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B2241F4-8052-4762-8579-B302DE6505C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5528</TotalTime>
  <Words>211</Words>
  <Application>Microsoft Office PowerPoint</Application>
  <PresentationFormat>Widescreen</PresentationFormat>
  <Paragraphs>19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Creating a suite of resources  to support students with Maths Anxiety  Susan Pawley, Nicola McIntyre, Gemma Warriner, Becca Whitehead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Embedding and sustaining inclusive STEM practices</dc:title>
  <dc:creator>Trevor Collins</dc:creator>
  <cp:lastModifiedBy>Diane.Ford</cp:lastModifiedBy>
  <cp:revision>480</cp:revision>
  <cp:lastPrinted>2018-10-16T09:27:54Z</cp:lastPrinted>
  <dcterms:created xsi:type="dcterms:W3CDTF">2017-05-06T04:58:44Z</dcterms:created>
  <dcterms:modified xsi:type="dcterms:W3CDTF">2023-05-18T08:57:02Z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0x0101006B518E19555E524BB642840CD7DDD187</vt:lpwstr>
  </property>
</Properties>
</file>