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256" r:id="rId3"/>
    <p:sldId id="262" r:id="rId4"/>
    <p:sldId id="267" r:id="rId5"/>
    <p:sldId id="268" r:id="rId6"/>
    <p:sldId id="269" r:id="rId7"/>
    <p:sldId id="270" r:id="rId8"/>
    <p:sldId id="271" r:id="rId9"/>
    <p:sldId id="265" r:id="rId10"/>
    <p:sldId id="263" r:id="rId11"/>
    <p:sldId id="264" r:id="rId12"/>
    <p:sldId id="266" r:id="rId13"/>
    <p:sldId id="272" r:id="rId14"/>
    <p:sldId id="261" r:id="rId15"/>
    <p:sldId id="273" r:id="rId16"/>
    <p:sldId id="274" r:id="rId17"/>
    <p:sldId id="275" r:id="rId18"/>
    <p:sldId id="260" r:id="rId19"/>
    <p:sldId id="276" r:id="rId20"/>
    <p:sldId id="277" r:id="rId21"/>
    <p:sldId id="278" r:id="rId22"/>
    <p:sldId id="279" r:id="rId23"/>
    <p:sldId id="280" r:id="rId24"/>
    <p:sldId id="281" r:id="rId25"/>
    <p:sldId id="258" r:id="rId26"/>
  </p:sldIdLst>
  <p:sldSz cx="13003213" cy="9756775"/>
  <p:notesSz cx="6858000" cy="91440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52221" autoAdjust="0"/>
  </p:normalViewPr>
  <p:slideViewPr>
    <p:cSldViewPr snapToGrid="0">
      <p:cViewPr varScale="1">
        <p:scale>
          <a:sx n="32" d="100"/>
          <a:sy n="32" d="100"/>
        </p:scale>
        <p:origin x="2016" y="66"/>
      </p:cViewPr>
      <p:guideLst>
        <p:guide orient="horz" pos="2908"/>
        <p:guide pos="4096"/>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BD4A1A-25BD-5A4B-8262-7637D0EF5D4F}" type="datetimeFigureOut">
              <a:rPr lang="en-US" smtClean="0"/>
              <a:t>6/27/2017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F97ABF-097C-B144-83E2-BB2FD59F363F}" type="slidenum">
              <a:rPr lang="en-GB" smtClean="0"/>
              <a:t>‹#›</a:t>
            </a:fld>
            <a:endParaRPr lang="en-GB"/>
          </a:p>
        </p:txBody>
      </p:sp>
    </p:spTree>
    <p:extLst>
      <p:ext uri="{BB962C8B-B14F-4D97-AF65-F5344CB8AC3E}">
        <p14:creationId xmlns:p14="http://schemas.microsoft.com/office/powerpoint/2010/main" val="1226824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5CC16-585F-864B-90A1-B63321EF5334}" type="datetimeFigureOut">
              <a:rPr lang="en-US" smtClean="0"/>
              <a:t>6/27/2017</a:t>
            </a:fld>
            <a:endParaRPr lang="en-GB"/>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5EB07-C2F8-2C48-8B7E-66B2468E546C}" type="slidenum">
              <a:rPr lang="en-GB" smtClean="0"/>
              <a:t>‹#›</a:t>
            </a:fld>
            <a:endParaRPr lang="en-GB"/>
          </a:p>
        </p:txBody>
      </p:sp>
    </p:spTree>
    <p:extLst>
      <p:ext uri="{BB962C8B-B14F-4D97-AF65-F5344CB8AC3E}">
        <p14:creationId xmlns:p14="http://schemas.microsoft.com/office/powerpoint/2010/main" val="3456036225"/>
      </p:ext>
    </p:extLst>
  </p:cSld>
  <p:clrMap bg1="lt1" tx1="dk1" bg2="lt2" tx2="dk2" accent1="accent1" accent2="accent2" accent3="accent3" accent4="accent4" accent5="accent5" accent6="accent6" hlink="hlink" folHlink="folHlink"/>
  <p:hf hdr="0" ftr="0" dt="0"/>
  <p:notesStyle>
    <a:lvl1pPr marL="0" algn="l" defTabSz="650276" rtl="0" eaLnBrk="1" latinLnBrk="0" hangingPunct="1">
      <a:defRPr sz="1700" kern="1200">
        <a:solidFill>
          <a:schemeClr val="tx1"/>
        </a:solidFill>
        <a:latin typeface="+mn-lt"/>
        <a:ea typeface="+mn-ea"/>
        <a:cs typeface="+mn-cs"/>
      </a:defRPr>
    </a:lvl1pPr>
    <a:lvl2pPr marL="650276" algn="l" defTabSz="650276" rtl="0" eaLnBrk="1" latinLnBrk="0" hangingPunct="1">
      <a:defRPr sz="1700" kern="1200">
        <a:solidFill>
          <a:schemeClr val="tx1"/>
        </a:solidFill>
        <a:latin typeface="+mn-lt"/>
        <a:ea typeface="+mn-ea"/>
        <a:cs typeface="+mn-cs"/>
      </a:defRPr>
    </a:lvl2pPr>
    <a:lvl3pPr marL="1300551" algn="l" defTabSz="650276" rtl="0" eaLnBrk="1" latinLnBrk="0" hangingPunct="1">
      <a:defRPr sz="1700" kern="1200">
        <a:solidFill>
          <a:schemeClr val="tx1"/>
        </a:solidFill>
        <a:latin typeface="+mn-lt"/>
        <a:ea typeface="+mn-ea"/>
        <a:cs typeface="+mn-cs"/>
      </a:defRPr>
    </a:lvl3pPr>
    <a:lvl4pPr marL="1950827" algn="l" defTabSz="650276" rtl="0" eaLnBrk="1" latinLnBrk="0" hangingPunct="1">
      <a:defRPr sz="1700" kern="1200">
        <a:solidFill>
          <a:schemeClr val="tx1"/>
        </a:solidFill>
        <a:latin typeface="+mn-lt"/>
        <a:ea typeface="+mn-ea"/>
        <a:cs typeface="+mn-cs"/>
      </a:defRPr>
    </a:lvl4pPr>
    <a:lvl5pPr marL="2601102" algn="l" defTabSz="650276" rtl="0" eaLnBrk="1" latinLnBrk="0" hangingPunct="1">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the-browne-report-higher-education-funding-and-student-fina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learn.open.ac.uk/course/view.php?id=7697\m=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tranet9.open.ac.uk/collaboration/ScholarshipExchange/Wiki/Document.aspx?DocumentID=92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tranet9.open.ac.uk/collaboration/Scholarship-Exchange/documents/Results/%20of/%20Tutorials/%20Survey/%202013.doc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team</a:t>
            </a:r>
            <a:r>
              <a:rPr lang="en-GB" dirty="0" smtClean="0"/>
              <a:t> carried out an eSTEeM</a:t>
            </a:r>
            <a:r>
              <a:rPr lang="en-GB" baseline="0" dirty="0" smtClean="0"/>
              <a:t> project to examine perceptions of tuition in the OU.  We started looking at tuition when the new Group Tuition Policy was being introduced, and eSTEeM put out a call for group tuition related projects.  At the time we were unclear what group tuition meant.  We decided it meant tuition of groups, that is provision of group tutorials, which is what the OU has been doing since its inception.</a:t>
            </a:r>
          </a:p>
          <a:p>
            <a:r>
              <a:rPr lang="en-GB" baseline="0" dirty="0" smtClean="0"/>
              <a:t>The first phase of the project examined tutor perspectives.  This is our prize-winning poster summarising the findings.  I will talk in greater detail about the various sections.</a:t>
            </a:r>
          </a:p>
          <a:p>
            <a:r>
              <a:rPr lang="en-GB" b="1" baseline="0" dirty="0" smtClean="0"/>
              <a:t>The literature </a:t>
            </a:r>
            <a:r>
              <a:rPr lang="en-GB" baseline="0" dirty="0" smtClean="0"/>
              <a:t>tells us that a common understanding of the role of the tutor is crucial.</a:t>
            </a:r>
          </a:p>
          <a:p>
            <a:r>
              <a:rPr lang="en-GB" b="1" baseline="0" dirty="0" smtClean="0"/>
              <a:t>The thoughts for the day </a:t>
            </a:r>
            <a:r>
              <a:rPr lang="en-GB" baseline="0" dirty="0" smtClean="0"/>
              <a:t>which we presented over a year ago are even more relevant in the context of the recently announced OU Redesign.</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a:t>
            </a:fld>
            <a:endParaRPr lang="en-GB"/>
          </a:p>
        </p:txBody>
      </p:sp>
    </p:spTree>
    <p:extLst>
      <p:ext uri="{BB962C8B-B14F-4D97-AF65-F5344CB8AC3E}">
        <p14:creationId xmlns:p14="http://schemas.microsoft.com/office/powerpoint/2010/main" val="75792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kern="1200" dirty="0" smtClean="0">
                <a:solidFill>
                  <a:schemeClr val="tx1"/>
                </a:solidFill>
                <a:effectLst/>
                <a:latin typeface="+mn-lt"/>
                <a:ea typeface="+mn-ea"/>
                <a:cs typeface="+mn-cs"/>
              </a:rPr>
              <a:t>By asking for volunteers, our interviewees may have had a strong prior interest in tutorials and their purposes, which may have led to bias. </a:t>
            </a:r>
          </a:p>
          <a:p>
            <a:endParaRPr lang="en-GB" sz="1700" kern="1200" dirty="0" smtClean="0">
              <a:solidFill>
                <a:schemeClr val="tx1"/>
              </a:solidFill>
              <a:effectLst/>
              <a:latin typeface="+mn-lt"/>
              <a:ea typeface="+mn-ea"/>
              <a:cs typeface="+mn-cs"/>
            </a:endParaRPr>
          </a:p>
          <a:p>
            <a:r>
              <a:rPr lang="en-GB" sz="1700" kern="1200" dirty="0" smtClean="0">
                <a:solidFill>
                  <a:schemeClr val="tx1"/>
                </a:solidFill>
                <a:effectLst/>
                <a:latin typeface="+mn-lt"/>
                <a:ea typeface="+mn-ea"/>
                <a:cs typeface="+mn-cs"/>
              </a:rPr>
              <a:t>Graphs by Anne Campbell.</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11</a:t>
            </a:fld>
            <a:endParaRPr lang="en-GB"/>
          </a:p>
        </p:txBody>
      </p:sp>
    </p:spTree>
    <p:extLst>
      <p:ext uri="{BB962C8B-B14F-4D97-AF65-F5344CB8AC3E}">
        <p14:creationId xmlns:p14="http://schemas.microsoft.com/office/powerpoint/2010/main" val="57175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kern="1200" dirty="0" smtClean="0">
                <a:solidFill>
                  <a:schemeClr val="tx1"/>
                </a:solidFill>
                <a:effectLst/>
                <a:latin typeface="+mn-lt"/>
                <a:ea typeface="+mn-ea"/>
                <a:cs typeface="+mn-cs"/>
              </a:rPr>
              <a:t>Case study: The perceptions of STEM Tutors on the role of tutorials in distance learning</a:t>
            </a:r>
          </a:p>
          <a:p>
            <a:r>
              <a:rPr lang="en-GB" sz="1700" b="1" kern="1200" dirty="0" smtClean="0">
                <a:solidFill>
                  <a:schemeClr val="tx1"/>
                </a:solidFill>
                <a:effectLst/>
                <a:latin typeface="+mn-lt"/>
                <a:ea typeface="+mn-ea"/>
                <a:cs typeface="+mn-cs"/>
              </a:rPr>
              <a:t>Authors</a:t>
            </a:r>
            <a:r>
              <a:rPr lang="en-GB" sz="1700" kern="1200" dirty="0" smtClean="0">
                <a:solidFill>
                  <a:schemeClr val="tx1"/>
                </a:solidFill>
                <a:effectLst/>
                <a:latin typeface="+mn-lt"/>
                <a:ea typeface="+mn-ea"/>
                <a:cs typeface="+mn-cs"/>
              </a:rPr>
              <a:t>  Anne Campbell, Anne-Marie Gallen, Mark H. Jones, Ann Walshe</a:t>
            </a:r>
          </a:p>
          <a:p>
            <a:r>
              <a:rPr lang="en-GB" dirty="0" smtClean="0"/>
              <a:t>Submitted to Journal of Open Learning 2017</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12</a:t>
            </a:fld>
            <a:endParaRPr lang="en-GB"/>
          </a:p>
        </p:txBody>
      </p:sp>
    </p:spTree>
    <p:extLst>
      <p:ext uri="{BB962C8B-B14F-4D97-AF65-F5344CB8AC3E}">
        <p14:creationId xmlns:p14="http://schemas.microsoft.com/office/powerpoint/2010/main" val="53114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kern="1200" dirty="0" smtClean="0">
                <a:solidFill>
                  <a:schemeClr val="tx1"/>
                </a:solidFill>
                <a:effectLst/>
                <a:latin typeface="+mn-lt"/>
                <a:ea typeface="+mn-ea"/>
                <a:cs typeface="+mn-cs"/>
              </a:rPr>
              <a:t>Case study: The perceptions of STEM Tutors on the role of tutorials in distance learning</a:t>
            </a:r>
          </a:p>
          <a:p>
            <a:r>
              <a:rPr lang="en-GB" sz="1700" b="1" kern="1200" dirty="0" smtClean="0">
                <a:solidFill>
                  <a:schemeClr val="tx1"/>
                </a:solidFill>
                <a:effectLst/>
                <a:latin typeface="+mn-lt"/>
                <a:ea typeface="+mn-ea"/>
                <a:cs typeface="+mn-cs"/>
              </a:rPr>
              <a:t>Authors</a:t>
            </a:r>
            <a:r>
              <a:rPr lang="en-GB" sz="1700" kern="1200" dirty="0" smtClean="0">
                <a:solidFill>
                  <a:schemeClr val="tx1"/>
                </a:solidFill>
                <a:effectLst/>
                <a:latin typeface="+mn-lt"/>
                <a:ea typeface="+mn-ea"/>
                <a:cs typeface="+mn-cs"/>
              </a:rPr>
              <a:t>  Anne Campbell, Anne-Marie Gallen, Mark H. Jones, Ann Walshe</a:t>
            </a:r>
          </a:p>
          <a:p>
            <a:r>
              <a:rPr lang="en-GB" dirty="0" smtClean="0"/>
              <a:t>Submitted to Journal of Open Learning 2017</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13</a:t>
            </a:fld>
            <a:endParaRPr lang="en-GB"/>
          </a:p>
        </p:txBody>
      </p:sp>
    </p:spTree>
    <p:extLst>
      <p:ext uri="{BB962C8B-B14F-4D97-AF65-F5344CB8AC3E}">
        <p14:creationId xmlns:p14="http://schemas.microsoft.com/office/powerpoint/2010/main" val="314715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that at University level, students are not being informed of the benefits of attending tutorials, what can we do at School or Module level? Pause for initial thoughts.</a:t>
            </a:r>
          </a:p>
          <a:p>
            <a:r>
              <a:rPr lang="en-GB" baseline="0" dirty="0" smtClean="0"/>
              <a:t>Should we be doing something?  If so , then what?</a:t>
            </a:r>
          </a:p>
          <a:p>
            <a:r>
              <a:rPr lang="en-GB" baseline="0" dirty="0" smtClean="0"/>
              <a:t>School level – qualification website?</a:t>
            </a:r>
          </a:p>
          <a:p>
            <a:r>
              <a:rPr lang="en-GB" baseline="0" dirty="0" smtClean="0"/>
              <a:t>Module level – module tuition strategy, module guide, learning design</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14</a:t>
            </a:fld>
            <a:endParaRPr lang="en-GB"/>
          </a:p>
        </p:txBody>
      </p:sp>
    </p:spTree>
    <p:extLst>
      <p:ext uri="{BB962C8B-B14F-4D97-AF65-F5344CB8AC3E}">
        <p14:creationId xmlns:p14="http://schemas.microsoft.com/office/powerpoint/2010/main" val="10773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that at University level, students are not being informed of the benefits of attending tutorials, what can we do at School or Module level? Pause for </a:t>
            </a:r>
            <a:r>
              <a:rPr lang="en-GB" baseline="0" smtClean="0"/>
              <a:t>initial thoughts.</a:t>
            </a:r>
            <a:endParaRPr lang="en-GB" baseline="0" dirty="0" smtClean="0"/>
          </a:p>
          <a:p>
            <a:r>
              <a:rPr lang="en-GB" baseline="0" dirty="0" smtClean="0"/>
              <a:t>Should we be doing something?  If so , then what?</a:t>
            </a:r>
          </a:p>
          <a:p>
            <a:r>
              <a:rPr lang="en-GB" baseline="0" dirty="0" smtClean="0"/>
              <a:t>School level – qualification website?</a:t>
            </a:r>
          </a:p>
          <a:p>
            <a:r>
              <a:rPr lang="en-GB" baseline="0" dirty="0" smtClean="0"/>
              <a:t>Module level – module tuition strategy, module guide, learning design</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15</a:t>
            </a:fld>
            <a:endParaRPr lang="en-GB"/>
          </a:p>
        </p:txBody>
      </p:sp>
    </p:spTree>
    <p:extLst>
      <p:ext uri="{BB962C8B-B14F-4D97-AF65-F5344CB8AC3E}">
        <p14:creationId xmlns:p14="http://schemas.microsoft.com/office/powerpoint/2010/main" val="122352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that at University level, students are not being informed of the benefits of attending tutorials, what can we do at School or Module level? Pause for </a:t>
            </a:r>
            <a:r>
              <a:rPr lang="en-GB" baseline="0" smtClean="0"/>
              <a:t>initial thoughts.</a:t>
            </a:r>
            <a:endParaRPr lang="en-GB" baseline="0" dirty="0" smtClean="0"/>
          </a:p>
          <a:p>
            <a:r>
              <a:rPr lang="en-GB" baseline="0" dirty="0" smtClean="0"/>
              <a:t>Should we be doing something?  If so , then what?</a:t>
            </a:r>
          </a:p>
          <a:p>
            <a:r>
              <a:rPr lang="en-GB" baseline="0" dirty="0" smtClean="0"/>
              <a:t>School level – qualification website?</a:t>
            </a:r>
          </a:p>
          <a:p>
            <a:r>
              <a:rPr lang="en-GB" baseline="0" dirty="0" smtClean="0"/>
              <a:t>Module level – module tuition strategy, module guide, learning design</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16</a:t>
            </a:fld>
            <a:endParaRPr lang="en-GB"/>
          </a:p>
        </p:txBody>
      </p:sp>
    </p:spTree>
    <p:extLst>
      <p:ext uri="{BB962C8B-B14F-4D97-AF65-F5344CB8AC3E}">
        <p14:creationId xmlns:p14="http://schemas.microsoft.com/office/powerpoint/2010/main" val="64469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that at University level, students are not being informed of the benefits of attending tutorials, what can we do at School or Module level? Pause for </a:t>
            </a:r>
            <a:r>
              <a:rPr lang="en-GB" baseline="0" smtClean="0"/>
              <a:t>initial thoughts.</a:t>
            </a:r>
            <a:endParaRPr lang="en-GB" baseline="0" dirty="0" smtClean="0"/>
          </a:p>
          <a:p>
            <a:r>
              <a:rPr lang="en-GB" baseline="0" dirty="0" smtClean="0"/>
              <a:t>Should we be doing something?  If so , then what?</a:t>
            </a:r>
          </a:p>
          <a:p>
            <a:r>
              <a:rPr lang="en-GB" baseline="0" dirty="0" smtClean="0"/>
              <a:t>School level – qualification website?</a:t>
            </a:r>
          </a:p>
          <a:p>
            <a:r>
              <a:rPr lang="en-GB" baseline="0" dirty="0" smtClean="0"/>
              <a:t>Module level – module tuition strategy, module guide, learning design</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17</a:t>
            </a:fld>
            <a:endParaRPr lang="en-GB"/>
          </a:p>
        </p:txBody>
      </p:sp>
    </p:spTree>
    <p:extLst>
      <p:ext uri="{BB962C8B-B14F-4D97-AF65-F5344CB8AC3E}">
        <p14:creationId xmlns:p14="http://schemas.microsoft.com/office/powerpoint/2010/main" val="205361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M250 tuition strategy.  A lot of work has gone into writing the description following feedback from the last presentation..  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18</a:t>
            </a:fld>
            <a:endParaRPr lang="en-GB"/>
          </a:p>
        </p:txBody>
      </p:sp>
    </p:spTree>
    <p:extLst>
      <p:ext uri="{BB962C8B-B14F-4D97-AF65-F5344CB8AC3E}">
        <p14:creationId xmlns:p14="http://schemas.microsoft.com/office/powerpoint/2010/main" val="16991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M250 tuition strategy.  A lot of work has gone into writing the description following feedback from the last presentation..  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19</a:t>
            </a:fld>
            <a:endParaRPr lang="en-GB"/>
          </a:p>
        </p:txBody>
      </p:sp>
    </p:spTree>
    <p:extLst>
      <p:ext uri="{BB962C8B-B14F-4D97-AF65-F5344CB8AC3E}">
        <p14:creationId xmlns:p14="http://schemas.microsoft.com/office/powerpoint/2010/main" val="14800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M250 tuition strategy.  A lot of work has gone into writing the description following feedback from the last presentation..  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20</a:t>
            </a:fld>
            <a:endParaRPr lang="en-GB"/>
          </a:p>
        </p:txBody>
      </p:sp>
    </p:spTree>
    <p:extLst>
      <p:ext uri="{BB962C8B-B14F-4D97-AF65-F5344CB8AC3E}">
        <p14:creationId xmlns:p14="http://schemas.microsoft.com/office/powerpoint/2010/main" val="157341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students know what tuition</a:t>
            </a:r>
            <a:r>
              <a:rPr lang="en-GB" baseline="0" dirty="0" smtClean="0"/>
              <a:t> is for?  Do they know what it is for?  Does the OU tell them what it is for?</a:t>
            </a:r>
          </a:p>
          <a:p>
            <a:r>
              <a:rPr lang="en-GB" baseline="0" dirty="0" smtClean="0"/>
              <a:t>This is a screenshot of my </a:t>
            </a:r>
            <a:r>
              <a:rPr lang="en-GB" baseline="0" dirty="0" err="1" smtClean="0"/>
              <a:t>StudentHome</a:t>
            </a:r>
            <a:r>
              <a:rPr lang="en-GB" baseline="0" dirty="0" smtClean="0"/>
              <a:t> page.  At the top centre of the page I am invited to book my tutorials.  If I view my tutorials and study events …..</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3</a:t>
            </a:fld>
            <a:endParaRPr lang="en-GB"/>
          </a:p>
        </p:txBody>
      </p:sp>
    </p:spTree>
    <p:extLst>
      <p:ext uri="{BB962C8B-B14F-4D97-AF65-F5344CB8AC3E}">
        <p14:creationId xmlns:p14="http://schemas.microsoft.com/office/powerpoint/2010/main" val="65995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M250 tuition strategy.  A lot of work has gone into writing the description following feedback from the last presentation..  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21</a:t>
            </a:fld>
            <a:endParaRPr lang="en-GB"/>
          </a:p>
        </p:txBody>
      </p:sp>
    </p:spTree>
    <p:extLst>
      <p:ext uri="{BB962C8B-B14F-4D97-AF65-F5344CB8AC3E}">
        <p14:creationId xmlns:p14="http://schemas.microsoft.com/office/powerpoint/2010/main" val="4071379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TM351 tuition strategy. </a:t>
            </a:r>
          </a:p>
          <a:p>
            <a:pPr marL="0" marR="0" lvl="0" indent="0" algn="l" defTabSz="650276" rtl="0" eaLnBrk="1" fontAlgn="auto" latinLnBrk="0" hangingPunct="1">
              <a:lnSpc>
                <a:spcPct val="100000"/>
              </a:lnSpc>
              <a:spcBef>
                <a:spcPts val="0"/>
              </a:spcBef>
              <a:spcAft>
                <a:spcPts val="0"/>
              </a:spcAft>
              <a:buClrTx/>
              <a:buSzTx/>
              <a:buFontTx/>
              <a:buNone/>
              <a:tabLst/>
              <a:defRPr/>
            </a:pPr>
            <a:r>
              <a:rPr lang="en-GB" baseline="0" dirty="0" smtClean="0"/>
              <a:t>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22</a:t>
            </a:fld>
            <a:endParaRPr lang="en-GB"/>
          </a:p>
        </p:txBody>
      </p:sp>
    </p:spTree>
    <p:extLst>
      <p:ext uri="{BB962C8B-B14F-4D97-AF65-F5344CB8AC3E}">
        <p14:creationId xmlns:p14="http://schemas.microsoft.com/office/powerpoint/2010/main" val="156347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TM351 tuition strategy.   Does this adequately explain the purpose to the student?  How could it be improved?</a:t>
            </a:r>
          </a:p>
          <a:p>
            <a:pPr marL="0" marR="0" lvl="0" indent="0" algn="l" defTabSz="650276" rtl="0" eaLnBrk="1" fontAlgn="auto" latinLnBrk="0" hangingPunct="1">
              <a:lnSpc>
                <a:spcPct val="100000"/>
              </a:lnSpc>
              <a:spcBef>
                <a:spcPts val="0"/>
              </a:spcBef>
              <a:spcAft>
                <a:spcPts val="0"/>
              </a:spcAft>
              <a:buClrTx/>
              <a:buSzTx/>
              <a:buFontTx/>
              <a:buNone/>
              <a:tabLst/>
              <a:defRPr/>
            </a:pPr>
            <a:r>
              <a:rPr lang="en-GB" baseline="0" dirty="0" smtClean="0"/>
              <a:t>Do you think that improved description will make a difference to student understanding the benefits and wanting to attend?</a:t>
            </a:r>
          </a:p>
          <a:p>
            <a:pPr marL="0" marR="0" lvl="0" indent="0" algn="l" defTabSz="650276" rtl="0" eaLnBrk="1" fontAlgn="auto" latinLnBrk="0" hangingPunct="1">
              <a:lnSpc>
                <a:spcPct val="100000"/>
              </a:lnSpc>
              <a:spcBef>
                <a:spcPts val="0"/>
              </a:spcBef>
              <a:spcAft>
                <a:spcPts val="0"/>
              </a:spcAft>
              <a:buClrTx/>
              <a:buSzTx/>
              <a:buFontTx/>
              <a:buNone/>
              <a:tabLst/>
              <a:defRPr/>
            </a:pPr>
            <a:r>
              <a:rPr lang="en-GB" baseline="0" dirty="0" smtClean="0"/>
              <a:t>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23</a:t>
            </a:fld>
            <a:endParaRPr lang="en-GB"/>
          </a:p>
        </p:txBody>
      </p:sp>
    </p:spTree>
    <p:extLst>
      <p:ext uri="{BB962C8B-B14F-4D97-AF65-F5344CB8AC3E}">
        <p14:creationId xmlns:p14="http://schemas.microsoft.com/office/powerpoint/2010/main" val="1230589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Here is a</a:t>
            </a:r>
            <a:r>
              <a:rPr lang="en-GB" baseline="0" dirty="0" smtClean="0"/>
              <a:t> tutorial description from the TM351 tuition strategy.   How can this description be improved?</a:t>
            </a:r>
          </a:p>
          <a:p>
            <a:pPr marL="0" marR="0" lvl="0" indent="0" algn="l" defTabSz="650276" rtl="0" eaLnBrk="1" fontAlgn="auto" latinLnBrk="0" hangingPunct="1">
              <a:lnSpc>
                <a:spcPct val="100000"/>
              </a:lnSpc>
              <a:spcBef>
                <a:spcPts val="0"/>
              </a:spcBef>
              <a:spcAft>
                <a:spcPts val="0"/>
              </a:spcAft>
              <a:buClrTx/>
              <a:buSzTx/>
              <a:buFontTx/>
              <a:buNone/>
              <a:tabLst/>
              <a:defRPr/>
            </a:pPr>
            <a:r>
              <a:rPr lang="en-GB" baseline="0" dirty="0" smtClean="0"/>
              <a:t>What are the purposes of this tutorial?</a:t>
            </a:r>
          </a:p>
          <a:p>
            <a:r>
              <a:rPr lang="en-GB" baseline="0" dirty="0" smtClean="0"/>
              <a:t>Which of these purposes are addressed:</a:t>
            </a:r>
          </a:p>
          <a:p>
            <a:pPr lvl="0"/>
            <a:r>
              <a:rPr lang="en-GB" dirty="0" smtClean="0"/>
              <a:t>ALs facilitating learning</a:t>
            </a:r>
          </a:p>
          <a:p>
            <a:pPr lvl="0"/>
            <a:r>
              <a:rPr lang="en-GB" dirty="0" smtClean="0"/>
              <a:t>Building student confidence and maintaining motivation</a:t>
            </a:r>
          </a:p>
          <a:p>
            <a:pPr lvl="0"/>
            <a:r>
              <a:rPr lang="en-GB" dirty="0" smtClean="0"/>
              <a:t>Social interaction/sharing between students</a:t>
            </a:r>
          </a:p>
          <a:p>
            <a:pPr lvl="0"/>
            <a:r>
              <a:rPr lang="en-GB" dirty="0" smtClean="0"/>
              <a:t>Helping students to understand threshold concepts</a:t>
            </a:r>
          </a:p>
          <a:p>
            <a:pPr lvl="0"/>
            <a:r>
              <a:rPr lang="en-GB" dirty="0" smtClean="0"/>
              <a:t>Developing skills</a:t>
            </a:r>
          </a:p>
          <a:p>
            <a:pPr lvl="0"/>
            <a:r>
              <a:rPr lang="en-GB" dirty="0" smtClean="0"/>
              <a:t>Collaboration/group work</a:t>
            </a:r>
          </a:p>
          <a:p>
            <a:pPr lvl="0"/>
            <a:r>
              <a:rPr lang="en-GB" dirty="0" smtClean="0"/>
              <a:t>Preparation for assessment </a:t>
            </a:r>
          </a:p>
          <a:p>
            <a:pPr lvl="0"/>
            <a:r>
              <a:rPr lang="en-GB" dirty="0" smtClean="0"/>
              <a:t>Challenging students intellectually</a:t>
            </a: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24</a:t>
            </a:fld>
            <a:endParaRPr lang="en-GB"/>
          </a:p>
        </p:txBody>
      </p:sp>
    </p:spTree>
    <p:extLst>
      <p:ext uri="{BB962C8B-B14F-4D97-AF65-F5344CB8AC3E}">
        <p14:creationId xmlns:p14="http://schemas.microsoft.com/office/powerpoint/2010/main" val="48446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see a list.  The</a:t>
            </a:r>
            <a:r>
              <a:rPr lang="en-GB" baseline="0" dirty="0" smtClean="0"/>
              <a:t> first thing I notice is that tutorials are not compulsory.  I also notice I can see the help centre …. I click on Help Centre ….</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4</a:t>
            </a:fld>
            <a:endParaRPr lang="en-GB"/>
          </a:p>
        </p:txBody>
      </p:sp>
    </p:spTree>
    <p:extLst>
      <p:ext uri="{BB962C8B-B14F-4D97-AF65-F5344CB8AC3E}">
        <p14:creationId xmlns:p14="http://schemas.microsoft.com/office/powerpoint/2010/main" val="384467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searched the Help Centre to find out more about</a:t>
            </a:r>
            <a:r>
              <a:rPr lang="en-GB" baseline="0" dirty="0" smtClean="0"/>
              <a:t> tutorials and I find this.   Why are tutorials optional yet at the same time they are an important part of any module?</a:t>
            </a:r>
          </a:p>
          <a:p>
            <a:r>
              <a:rPr lang="en-GB" baseline="0" dirty="0" smtClean="0"/>
              <a:t>Why are they important?  Does this description say enough to convince students that attending tutorials will benefit them?</a:t>
            </a:r>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5</a:t>
            </a:fld>
            <a:endParaRPr lang="en-GB"/>
          </a:p>
        </p:txBody>
      </p:sp>
    </p:spTree>
    <p:extLst>
      <p:ext uri="{BB962C8B-B14F-4D97-AF65-F5344CB8AC3E}">
        <p14:creationId xmlns:p14="http://schemas.microsoft.com/office/powerpoint/2010/main" val="394457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Worse still … what if you can’t attend tutorials?</a:t>
            </a:r>
          </a:p>
          <a:p>
            <a:r>
              <a:rPr lang="en-GB" dirty="0" smtClean="0"/>
              <a:t>You can simply cancel your</a:t>
            </a:r>
            <a:r>
              <a:rPr lang="en-GB" baseline="0" dirty="0" smtClean="0"/>
              <a:t> place.  </a:t>
            </a:r>
          </a:p>
          <a:p>
            <a:r>
              <a:rPr lang="en-GB" baseline="0" dirty="0" smtClean="0"/>
              <a:t>What message is this giving to students?</a:t>
            </a:r>
          </a:p>
          <a:p>
            <a:r>
              <a:rPr lang="en-GB" baseline="0" dirty="0" smtClean="0"/>
              <a:t>Has the OU told students what tuition is for?  Do we know ourselves what tuition is for?</a:t>
            </a:r>
          </a:p>
        </p:txBody>
      </p:sp>
      <p:sp>
        <p:nvSpPr>
          <p:cNvPr id="4" name="Slide Number Placeholder 3"/>
          <p:cNvSpPr>
            <a:spLocks noGrp="1"/>
          </p:cNvSpPr>
          <p:nvPr>
            <p:ph type="sldNum" sz="quarter" idx="10"/>
          </p:nvPr>
        </p:nvSpPr>
        <p:spPr/>
        <p:txBody>
          <a:bodyPr/>
          <a:lstStyle/>
          <a:p>
            <a:fld id="{5DC5EB07-C2F8-2C48-8B7E-66B2468E546C}" type="slidenum">
              <a:rPr lang="en-GB" smtClean="0"/>
              <a:t>6</a:t>
            </a:fld>
            <a:endParaRPr lang="en-GB"/>
          </a:p>
        </p:txBody>
      </p:sp>
    </p:spTree>
    <p:extLst>
      <p:ext uri="{BB962C8B-B14F-4D97-AF65-F5344CB8AC3E}">
        <p14:creationId xmlns:p14="http://schemas.microsoft.com/office/powerpoint/2010/main" val="208493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In response to the changes in the HE environment following the Browne report (2010) the OU carried out a tuition review. </a:t>
            </a:r>
          </a:p>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Workshops in our faculty (MCT Tuition Review 2012) elicited these suggestions about group tuition.</a:t>
            </a:r>
          </a:p>
          <a:p>
            <a:pPr marL="0" marR="0" lvl="0" indent="0" algn="l" defTabSz="650276" rtl="0" eaLnBrk="1" fontAlgn="auto" latinLnBrk="0" hangingPunct="1">
              <a:lnSpc>
                <a:spcPct val="100000"/>
              </a:lnSpc>
              <a:spcBef>
                <a:spcPts val="0"/>
              </a:spcBef>
              <a:spcAft>
                <a:spcPts val="0"/>
              </a:spcAft>
              <a:buClrTx/>
              <a:buSzTx/>
              <a:buFontTx/>
              <a:buNone/>
              <a:tabLst/>
              <a:defRPr/>
            </a:pPr>
            <a:endParaRPr lang="en-US"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Browne (2010) `Securing a sustainable future for higher education: an independent review of higher education funding and student finance [Browne report]'  Available at  </a:t>
            </a:r>
            <a:r>
              <a:rPr lang="en-US" sz="1700" u="sng" kern="1200" dirty="0" smtClean="0">
                <a:solidFill>
                  <a:schemeClr val="tx1"/>
                </a:solidFill>
                <a:effectLst/>
                <a:latin typeface="+mn-lt"/>
                <a:ea typeface="+mn-ea"/>
                <a:cs typeface="+mn-cs"/>
                <a:hlinkClick r:id="rId3"/>
              </a:rPr>
              <a:t>https://www.gov.uk/government/publications/the-browne-report-higher-education-funding-and-student-finance</a:t>
            </a:r>
            <a:r>
              <a:rPr lang="en-US" sz="1700" kern="1200" dirty="0" smtClean="0">
                <a:solidFill>
                  <a:schemeClr val="tx1"/>
                </a:solidFill>
                <a:effectLst/>
                <a:latin typeface="+mn-lt"/>
                <a:ea typeface="+mn-ea"/>
                <a:cs typeface="+mn-cs"/>
              </a:rPr>
              <a:t>  (Accessed February 2016)</a:t>
            </a: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MCT Tuition Review (2012) `Final MCT Tuition Review Report (March 2012)', Available at  </a:t>
            </a:r>
            <a:r>
              <a:rPr lang="en-US" sz="1700" u="sng" kern="1200" dirty="0" smtClean="0">
                <a:solidFill>
                  <a:schemeClr val="tx1"/>
                </a:solidFill>
                <a:effectLst/>
                <a:latin typeface="+mn-lt"/>
                <a:ea typeface="+mn-ea"/>
                <a:cs typeface="+mn-cs"/>
                <a:hlinkClick r:id="rId4"/>
              </a:rPr>
              <a:t>http://learn.open.ac.uk/course/view.php?id=7697\m=3</a:t>
            </a:r>
            <a:r>
              <a:rPr lang="en-US" sz="1700" kern="1200" dirty="0" smtClean="0">
                <a:solidFill>
                  <a:schemeClr val="tx1"/>
                </a:solidFill>
                <a:effectLst/>
                <a:latin typeface="+mn-lt"/>
                <a:ea typeface="+mn-ea"/>
                <a:cs typeface="+mn-cs"/>
              </a:rPr>
              <a:t>   (Accessed 21</a:t>
            </a:r>
            <a:r>
              <a:rPr lang="en-US" sz="1700" kern="1200" baseline="0" dirty="0" smtClean="0">
                <a:solidFill>
                  <a:schemeClr val="tx1"/>
                </a:solidFill>
                <a:effectLst/>
                <a:latin typeface="+mn-lt"/>
                <a:ea typeface="+mn-ea"/>
                <a:cs typeface="+mn-cs"/>
              </a:rPr>
              <a:t> June 2017</a:t>
            </a:r>
            <a:r>
              <a:rPr lang="en-US" sz="1700" kern="1200" dirty="0" smtClean="0">
                <a:solidFill>
                  <a:schemeClr val="tx1"/>
                </a:solidFill>
                <a:effectLst/>
                <a:latin typeface="+mn-lt"/>
                <a:ea typeface="+mn-ea"/>
                <a:cs typeface="+mn-cs"/>
              </a:rPr>
              <a:t>)</a:t>
            </a:r>
          </a:p>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7</a:t>
            </a:fld>
            <a:endParaRPr lang="en-GB"/>
          </a:p>
        </p:txBody>
      </p:sp>
    </p:spTree>
    <p:extLst>
      <p:ext uri="{BB962C8B-B14F-4D97-AF65-F5344CB8AC3E}">
        <p14:creationId xmlns:p14="http://schemas.microsoft.com/office/powerpoint/2010/main" val="43887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Atkins, Pat (2013) `Existing Research into Tuition in the OU – October 2013 updated version of July 2013 paper'  Available at </a:t>
            </a:r>
            <a:r>
              <a:rPr lang="en-US" sz="1700" u="sng" kern="1200" dirty="0" smtClean="0">
                <a:solidFill>
                  <a:schemeClr val="tx1"/>
                </a:solidFill>
                <a:effectLst/>
                <a:latin typeface="+mn-lt"/>
                <a:ea typeface="+mn-ea"/>
                <a:cs typeface="+mn-cs"/>
                <a:hlinkClick r:id="rId3"/>
              </a:rPr>
              <a:t>https://intranet9.open.ac.uk/collaboration/ScholarshipExchange/Wiki/Document.aspx?DocumentID=921</a:t>
            </a:r>
            <a:r>
              <a:rPr lang="en-US" sz="1700" kern="1200" dirty="0" smtClean="0">
                <a:solidFill>
                  <a:schemeClr val="tx1"/>
                </a:solidFill>
                <a:effectLst/>
                <a:latin typeface="+mn-lt"/>
                <a:ea typeface="+mn-ea"/>
                <a:cs typeface="+mn-cs"/>
              </a:rPr>
              <a:t>  (Accessed January 2016)</a:t>
            </a: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8</a:t>
            </a:fld>
            <a:endParaRPr lang="en-GB"/>
          </a:p>
        </p:txBody>
      </p:sp>
    </p:spTree>
    <p:extLst>
      <p:ext uri="{BB962C8B-B14F-4D97-AF65-F5344CB8AC3E}">
        <p14:creationId xmlns:p14="http://schemas.microsoft.com/office/powerpoint/2010/main" val="278536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Goodfellow, Robin (2014) `Students' attitudes to Face-to-face and Online (Elluminate) Tutorials: 2012J Tutorials Survey – report on findings', Available on the OU Scholarship platform at  </a:t>
            </a:r>
            <a:r>
              <a:rPr lang="en-US" sz="1700" u="sng" kern="1200" dirty="0" smtClean="0">
                <a:solidFill>
                  <a:schemeClr val="tx1"/>
                </a:solidFill>
                <a:effectLst/>
                <a:latin typeface="+mn-lt"/>
                <a:ea typeface="+mn-ea"/>
                <a:cs typeface="+mn-cs"/>
                <a:hlinkClick r:id="rId3"/>
              </a:rPr>
              <a:t>https://intranet9.open.ac.uk/collaboration/Scholarship-Exchange/documents/Results\%20of\%20Tutorials\%20Survey\%202013.docx</a:t>
            </a:r>
            <a:r>
              <a:rPr lang="en-US" sz="1700" kern="1200" dirty="0" smtClean="0">
                <a:solidFill>
                  <a:schemeClr val="tx1"/>
                </a:solidFill>
                <a:effectLst/>
                <a:latin typeface="+mn-lt"/>
                <a:ea typeface="+mn-ea"/>
                <a:cs typeface="+mn-cs"/>
              </a:rPr>
              <a:t> (Accessed 28 September 2015 – no longer at this link)</a:t>
            </a:r>
          </a:p>
          <a:p>
            <a:pPr marL="0" marR="0" lvl="0" indent="0" algn="l" defTabSz="650276" rtl="0" eaLnBrk="1" fontAlgn="auto" latinLnBrk="0" hangingPunct="1">
              <a:lnSpc>
                <a:spcPct val="100000"/>
              </a:lnSpc>
              <a:spcBef>
                <a:spcPts val="0"/>
              </a:spcBef>
              <a:spcAft>
                <a:spcPts val="0"/>
              </a:spcAft>
              <a:buClrTx/>
              <a:buSzTx/>
              <a:buFontTx/>
              <a:buNone/>
              <a:tabLst/>
              <a:defRPr/>
            </a:pPr>
            <a:endParaRPr lang="en-US"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effectLst/>
                <a:latin typeface="+mn-lt"/>
                <a:ea typeface="+mn-ea"/>
                <a:cs typeface="+mn-cs"/>
              </a:rPr>
              <a:t>See scholarship</a:t>
            </a:r>
            <a:r>
              <a:rPr lang="en-US" sz="1700" kern="1200" baseline="0" dirty="0" smtClean="0">
                <a:solidFill>
                  <a:schemeClr val="tx1"/>
                </a:solidFill>
                <a:effectLst/>
                <a:latin typeface="+mn-lt"/>
                <a:ea typeface="+mn-ea"/>
                <a:cs typeface="+mn-cs"/>
              </a:rPr>
              <a:t> exchange at https://intranet9.open.ac.uk/collaboration/Scholarship-Exchange/Wiki/Home.aspx accessed 21 June 2017</a:t>
            </a:r>
            <a:endParaRPr lang="en-GB" sz="1700" kern="1200" dirty="0" smtClean="0">
              <a:solidFill>
                <a:schemeClr val="tx1"/>
              </a:solidFill>
              <a:effectLst/>
              <a:latin typeface="+mn-lt"/>
              <a:ea typeface="+mn-ea"/>
              <a:cs typeface="+mn-cs"/>
            </a:endParaRPr>
          </a:p>
          <a:p>
            <a:pPr marL="0" marR="0" lvl="0" indent="0" algn="l" defTabSz="650276" rtl="0" eaLnBrk="1" fontAlgn="auto" latinLnBrk="0" hangingPunct="1">
              <a:lnSpc>
                <a:spcPct val="100000"/>
              </a:lnSpc>
              <a:spcBef>
                <a:spcPts val="0"/>
              </a:spcBef>
              <a:spcAft>
                <a:spcPts val="0"/>
              </a:spcAft>
              <a:buClrTx/>
              <a:buSzTx/>
              <a:buFontTx/>
              <a:buNone/>
              <a:tabLst/>
              <a:defRPr/>
            </a:pPr>
            <a:endParaRPr lang="en-GB" sz="17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9</a:t>
            </a:fld>
            <a:endParaRPr lang="en-GB"/>
          </a:p>
        </p:txBody>
      </p:sp>
    </p:spTree>
    <p:extLst>
      <p:ext uri="{BB962C8B-B14F-4D97-AF65-F5344CB8AC3E}">
        <p14:creationId xmlns:p14="http://schemas.microsoft.com/office/powerpoint/2010/main" val="49282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 are professionals</a:t>
            </a:r>
            <a:r>
              <a:rPr lang="en-GB" baseline="0" dirty="0" smtClean="0"/>
              <a:t> and have experience, they are the ones who have direct student contact, and they have perceptions of what students should get out of attending tutorials.</a:t>
            </a:r>
          </a:p>
          <a:p>
            <a:r>
              <a:rPr lang="en-GB" dirty="0" smtClean="0"/>
              <a:t>ALs see delivering tutorials as part of their professional identity</a:t>
            </a:r>
          </a:p>
          <a:p>
            <a:r>
              <a:rPr lang="en-GB" dirty="0" smtClean="0"/>
              <a:t>ALs are experienced in running and reflecting on their tutorials – there has been a move towards online tuition</a:t>
            </a:r>
          </a:p>
          <a:p>
            <a:pPr marL="0" marR="0" lvl="0" indent="0" algn="l" defTabSz="650276" rtl="0" eaLnBrk="1" fontAlgn="auto" latinLnBrk="0" hangingPunct="1">
              <a:lnSpc>
                <a:spcPct val="100000"/>
              </a:lnSpc>
              <a:spcBef>
                <a:spcPts val="0"/>
              </a:spcBef>
              <a:spcAft>
                <a:spcPts val="0"/>
              </a:spcAft>
              <a:buClrTx/>
              <a:buSzTx/>
              <a:buFontTx/>
              <a:buNone/>
              <a:tabLst/>
              <a:defRPr/>
            </a:pPr>
            <a:r>
              <a:rPr lang="en-GB" dirty="0" smtClean="0"/>
              <a:t>ALs use their judgement to choose tutorial content and teaching style</a:t>
            </a:r>
          </a:p>
          <a:p>
            <a:r>
              <a:rPr lang="en-GB" dirty="0" smtClean="0"/>
              <a:t>ALs have developed views on student expectations of tutorials – now there is an increased</a:t>
            </a:r>
            <a:r>
              <a:rPr lang="en-GB" baseline="0" dirty="0" smtClean="0"/>
              <a:t> emphasis on student satisfaction</a:t>
            </a:r>
            <a:endParaRPr lang="en-GB" dirty="0" smtClean="0"/>
          </a:p>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t>10</a:t>
            </a:fld>
            <a:endParaRPr lang="en-GB"/>
          </a:p>
        </p:txBody>
      </p:sp>
    </p:spTree>
    <p:extLst>
      <p:ext uri="{BB962C8B-B14F-4D97-AF65-F5344CB8AC3E}">
        <p14:creationId xmlns:p14="http://schemas.microsoft.com/office/powerpoint/2010/main" val="2602712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01_backTit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2" name="Title 1"/>
          <p:cNvSpPr>
            <a:spLocks noGrp="1"/>
          </p:cNvSpPr>
          <p:nvPr>
            <p:ph type="ctrTitle"/>
          </p:nvPr>
        </p:nvSpPr>
        <p:spPr>
          <a:xfrm>
            <a:off x="530072" y="4628143"/>
            <a:ext cx="7941248" cy="3410314"/>
          </a:xfrm>
        </p:spPr>
        <p:txBody>
          <a:bodyPr anchor="b"/>
          <a:lstStyle>
            <a:lvl1pPr>
              <a:lnSpc>
                <a:spcPts val="5000"/>
              </a:lnSpc>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30072" y="8356701"/>
            <a:ext cx="7967434" cy="461665"/>
          </a:xfrm>
        </p:spPr>
        <p:txBody>
          <a:bodyPr wrap="square">
            <a:spAutoFit/>
          </a:bodyPr>
          <a:lstStyle>
            <a:lvl1pPr marL="0" indent="0" algn="l">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cxnSp>
        <p:nvCxnSpPr>
          <p:cNvPr id="8" name="Straight Connector 7"/>
          <p:cNvCxnSpPr/>
          <p:nvPr userDrawn="1"/>
        </p:nvCxnSpPr>
        <p:spPr>
          <a:xfrm>
            <a:off x="528435" y="8235340"/>
            <a:ext cx="7942884" cy="0"/>
          </a:xfrm>
          <a:prstGeom prst="line">
            <a:avLst/>
          </a:prstGeom>
          <a:ln w="38100" cap="rnd">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16" descr="lifeChanging.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5094" y="8757215"/>
            <a:ext cx="2350281" cy="545345"/>
          </a:xfrm>
          <a:prstGeom prst="rect">
            <a:avLst/>
          </a:prstGeom>
        </p:spPr>
      </p:pic>
      <p:pic>
        <p:nvPicPr>
          <p:cNvPr id="19" name="Picture 18" descr="1_TheOU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34776" y="368300"/>
            <a:ext cx="1293797" cy="887545"/>
          </a:xfrm>
          <a:prstGeom prst="rect">
            <a:avLst/>
          </a:prstGeom>
        </p:spPr>
      </p:pic>
    </p:spTree>
    <p:extLst>
      <p:ext uri="{BB962C8B-B14F-4D97-AF65-F5344CB8AC3E}">
        <p14:creationId xmlns:p14="http://schemas.microsoft.com/office/powerpoint/2010/main" val="217508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on white">
    <p:spTree>
      <p:nvGrpSpPr>
        <p:cNvPr id="1" name=""/>
        <p:cNvGrpSpPr/>
        <p:nvPr/>
      </p:nvGrpSpPr>
      <p:grpSpPr>
        <a:xfrm>
          <a:off x="0" y="0"/>
          <a:ext cx="0" cy="0"/>
          <a:chOff x="0" y="0"/>
          <a:chExt cx="0" cy="0"/>
        </a:xfrm>
      </p:grpSpPr>
      <p:pic>
        <p:nvPicPr>
          <p:cNvPr id="6" name="Picture 5" descr="02_backTit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2" name="Title 1"/>
          <p:cNvSpPr>
            <a:spLocks noGrp="1"/>
          </p:cNvSpPr>
          <p:nvPr>
            <p:ph type="ctrTitle"/>
          </p:nvPr>
        </p:nvSpPr>
        <p:spPr>
          <a:xfrm>
            <a:off x="530072" y="3921177"/>
            <a:ext cx="7941248" cy="3410314"/>
          </a:xfrm>
        </p:spPr>
        <p:txBody>
          <a:bodyPr anchor="b"/>
          <a:lstStyle>
            <a:lvl1pPr>
              <a:lnSpc>
                <a:spcPts val="5000"/>
              </a:lnSpc>
              <a:defRPr sz="44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30072" y="7662828"/>
            <a:ext cx="7967434" cy="461665"/>
          </a:xfrm>
        </p:spPr>
        <p:txBody>
          <a:bodyPr wrap="square">
            <a:spAutoFit/>
          </a:bodyPr>
          <a:lstStyle>
            <a:lvl1pPr marL="0" indent="0" algn="l">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cxnSp>
        <p:nvCxnSpPr>
          <p:cNvPr id="8" name="Straight Connector 7"/>
          <p:cNvCxnSpPr/>
          <p:nvPr userDrawn="1"/>
        </p:nvCxnSpPr>
        <p:spPr>
          <a:xfrm>
            <a:off x="528435" y="7541467"/>
            <a:ext cx="7942884" cy="0"/>
          </a:xfrm>
          <a:prstGeom prst="line">
            <a:avLst/>
          </a:prstGeom>
          <a:ln w="38100" cap="rnd">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16" descr="lifeChanging.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223" y="8717525"/>
            <a:ext cx="2160703" cy="501356"/>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28426" y="379550"/>
            <a:ext cx="1293797" cy="884094"/>
          </a:xfrm>
          <a:prstGeom prst="rect">
            <a:avLst/>
          </a:prstGeom>
        </p:spPr>
      </p:pic>
    </p:spTree>
    <p:extLst>
      <p:ext uri="{BB962C8B-B14F-4D97-AF65-F5344CB8AC3E}">
        <p14:creationId xmlns:p14="http://schemas.microsoft.com/office/powerpoint/2010/main" val="320961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65"/>
            <a:ext cx="13003213" cy="9752409"/>
          </a:xfrm>
          <a:prstGeom prst="rect">
            <a:avLst/>
          </a:prstGeom>
        </p:spPr>
      </p:pic>
      <p:sp>
        <p:nvSpPr>
          <p:cNvPr id="2" name="Title 1"/>
          <p:cNvSpPr>
            <a:spLocks noGrp="1"/>
          </p:cNvSpPr>
          <p:nvPr>
            <p:ph type="ctrTitle"/>
          </p:nvPr>
        </p:nvSpPr>
        <p:spPr>
          <a:xfrm>
            <a:off x="2133600" y="4294290"/>
            <a:ext cx="8718327" cy="651653"/>
          </a:xfrm>
        </p:spPr>
        <p:txBody>
          <a:bodyPr wrap="square" anchor="b">
            <a:spAutoFit/>
          </a:bodyPr>
          <a:lstStyle>
            <a:lvl1pPr algn="ctr">
              <a:lnSpc>
                <a:spcPts val="5000"/>
              </a:lnSpc>
              <a:defRPr sz="585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133600" y="5358645"/>
            <a:ext cx="8731420" cy="461665"/>
          </a:xfrm>
        </p:spPr>
        <p:txBody>
          <a:bodyPr wrap="square">
            <a:spAutoFit/>
          </a:bodyPr>
          <a:lstStyle>
            <a:lvl1pPr marL="0" indent="0" algn="ctr">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44444" y="363008"/>
            <a:ext cx="750078" cy="887593"/>
          </a:xfrm>
          <a:prstGeom prst="rect">
            <a:avLst/>
          </a:prstGeom>
        </p:spPr>
      </p:pic>
      <p:sp>
        <p:nvSpPr>
          <p:cNvPr id="12" name="Oval 11"/>
          <p:cNvSpPr/>
          <p:nvPr userDrawn="1"/>
        </p:nvSpPr>
        <p:spPr>
          <a:xfrm>
            <a:off x="12131865" y="9224972"/>
            <a:ext cx="292800" cy="29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spTree>
    <p:extLst>
      <p:ext uri="{BB962C8B-B14F-4D97-AF65-F5344CB8AC3E}">
        <p14:creationId xmlns:p14="http://schemas.microsoft.com/office/powerpoint/2010/main" val="362718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Cyan">
    <p:spTree>
      <p:nvGrpSpPr>
        <p:cNvPr id="1" name=""/>
        <p:cNvGrpSpPr/>
        <p:nvPr/>
      </p:nvGrpSpPr>
      <p:grpSpPr>
        <a:xfrm>
          <a:off x="0" y="0"/>
          <a:ext cx="0" cy="0"/>
          <a:chOff x="0" y="0"/>
          <a:chExt cx="0" cy="0"/>
        </a:xfrm>
      </p:grpSpPr>
      <p:sp>
        <p:nvSpPr>
          <p:cNvPr id="2" name="Title 1"/>
          <p:cNvSpPr>
            <a:spLocks noGrp="1"/>
          </p:cNvSpPr>
          <p:nvPr>
            <p:ph type="title"/>
          </p:nvPr>
        </p:nvSpPr>
        <p:spPr>
          <a:xfrm>
            <a:off x="715626" y="416908"/>
            <a:ext cx="9510185" cy="826827"/>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720916" y="2724513"/>
            <a:ext cx="11575130" cy="6222686"/>
          </a:xfrm>
        </p:spPr>
        <p:txBody>
          <a:bodyPr/>
          <a:lstStyle/>
          <a:p>
            <a:pPr lvl="0"/>
            <a:r>
              <a:rPr lang="en-US" smtClean="0"/>
              <a:t>Click to edit Master text styles</a:t>
            </a:r>
          </a:p>
        </p:txBody>
      </p:sp>
      <p:sp>
        <p:nvSpPr>
          <p:cNvPr id="8"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cxnSp>
        <p:nvCxnSpPr>
          <p:cNvPr id="7" name="Straight Connector 6"/>
          <p:cNvCxnSpPr/>
          <p:nvPr userDrawn="1"/>
        </p:nvCxnSpPr>
        <p:spPr>
          <a:xfrm>
            <a:off x="711740" y="1270424"/>
            <a:ext cx="9001419" cy="0"/>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98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ue">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1" cy="2974944"/>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2"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3" name="Title 1"/>
          <p:cNvSpPr>
            <a:spLocks noGrp="1"/>
          </p:cNvSpPr>
          <p:nvPr>
            <p:ph type="title"/>
          </p:nvPr>
        </p:nvSpPr>
        <p:spPr>
          <a:xfrm>
            <a:off x="715626" y="416908"/>
            <a:ext cx="9510185" cy="826827"/>
          </a:xfrm>
        </p:spPr>
        <p:txBody>
          <a:bodyPr/>
          <a:lstStyle>
            <a:lvl1pPr>
              <a:defRPr>
                <a:solidFill>
                  <a:srgbClr val="0B55A8"/>
                </a:solidFill>
              </a:defRPr>
            </a:lvl1pPr>
          </a:lstStyle>
          <a:p>
            <a:r>
              <a:rPr lang="en-US" smtClean="0"/>
              <a:t>Click to edit Master 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2"/>
              </a:buClr>
              <a:defRPr/>
            </a:lvl1pPr>
            <a:lvl2pPr>
              <a:buClr>
                <a:schemeClr val="accent2"/>
              </a:buClr>
              <a:defRPr/>
            </a:lvl2pPr>
            <a:lvl3pPr>
              <a:buClr>
                <a:schemeClr val="accent2"/>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7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Green">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2" cy="2974944"/>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1" name="Title 1"/>
          <p:cNvSpPr>
            <a:spLocks noGrp="1"/>
          </p:cNvSpPr>
          <p:nvPr>
            <p:ph type="title"/>
          </p:nvPr>
        </p:nvSpPr>
        <p:spPr>
          <a:xfrm>
            <a:off x="715626" y="416908"/>
            <a:ext cx="9510185" cy="826827"/>
          </a:xfrm>
        </p:spPr>
        <p:txBody>
          <a:bodyPr/>
          <a:lstStyle>
            <a:lvl1pPr>
              <a:defRPr>
                <a:solidFill>
                  <a:schemeClr val="accent6"/>
                </a:solidFill>
              </a:defRPr>
            </a:lvl1pPr>
          </a:lstStyle>
          <a:p>
            <a:r>
              <a:rPr lang="en-US" smtClean="0"/>
              <a:t>Click to edit Master title style</a:t>
            </a:r>
            <a:endParaRPr lang="en-GB" dirty="0"/>
          </a:p>
        </p:txBody>
      </p:sp>
      <p:sp>
        <p:nvSpPr>
          <p:cNvPr id="13"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6"/>
              </a:buClr>
              <a:defRPr/>
            </a:lvl1pPr>
            <a:lvl2pPr>
              <a:buClr>
                <a:schemeClr val="accent6"/>
              </a:buClr>
              <a:defRPr/>
            </a:lvl2pPr>
            <a:lvl3pPr>
              <a:buClr>
                <a:schemeClr val="accent6"/>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71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red">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2" cy="2974945"/>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1" name="Title 1"/>
          <p:cNvSpPr>
            <a:spLocks noGrp="1"/>
          </p:cNvSpPr>
          <p:nvPr>
            <p:ph type="title"/>
          </p:nvPr>
        </p:nvSpPr>
        <p:spPr>
          <a:xfrm>
            <a:off x="715626" y="416908"/>
            <a:ext cx="9510185" cy="826827"/>
          </a:xfrm>
        </p:spPr>
        <p:txBody>
          <a:bodyPr/>
          <a:lstStyle>
            <a:lvl1pPr>
              <a:defRPr>
                <a:solidFill>
                  <a:schemeClr val="accent3"/>
                </a:solidFill>
              </a:defRPr>
            </a:lvl1pPr>
          </a:lstStyle>
          <a:p>
            <a:r>
              <a:rPr lang="en-US" smtClean="0"/>
              <a:t>Click to edit Master title style</a:t>
            </a:r>
            <a:endParaRPr lang="en-GB" dirty="0"/>
          </a:p>
        </p:txBody>
      </p:sp>
      <p:sp>
        <p:nvSpPr>
          <p:cNvPr id="13"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3"/>
              </a:buClr>
              <a:defRPr/>
            </a:lvl1pPr>
            <a:lvl2pPr>
              <a:buClr>
                <a:schemeClr val="accent3"/>
              </a:buClr>
              <a:defRPr/>
            </a:lvl2pPr>
            <a:lvl3pPr>
              <a:buClr>
                <a:schemeClr val="accent3"/>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1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ext Step">
    <p:spTree>
      <p:nvGrpSpPr>
        <p:cNvPr id="1" name=""/>
        <p:cNvGrpSpPr/>
        <p:nvPr/>
      </p:nvGrpSpPr>
      <p:grpSpPr>
        <a:xfrm>
          <a:off x="0" y="0"/>
          <a:ext cx="0" cy="0"/>
          <a:chOff x="0" y="0"/>
          <a:chExt cx="0" cy="0"/>
        </a:xfrm>
      </p:grpSpPr>
      <p:sp>
        <p:nvSpPr>
          <p:cNvPr id="5" name="Oval 4"/>
          <p:cNvSpPr/>
          <p:nvPr userDrawn="1"/>
        </p:nvSpPr>
        <p:spPr>
          <a:xfrm>
            <a:off x="3647920" y="2029528"/>
            <a:ext cx="5708647" cy="57086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3647919" y="2487471"/>
            <a:ext cx="5708647" cy="4969978"/>
          </a:xfrm>
        </p:spPr>
        <p:txBody>
          <a:bodyPr wrap="square" anchor="ctr">
            <a:noAutofit/>
          </a:bodyPr>
          <a:lstStyle>
            <a:lvl1pPr algn="ctr">
              <a:lnSpc>
                <a:spcPts val="8734"/>
              </a:lnSpc>
              <a:defRPr sz="6000" baseline="0">
                <a:solidFill>
                  <a:schemeClr val="bg2"/>
                </a:solidFill>
              </a:defRPr>
            </a:lvl1pPr>
          </a:lstStyle>
          <a:p>
            <a:r>
              <a:rPr lang="en-US" smtClean="0"/>
              <a:t>Click to edit Master title style</a:t>
            </a:r>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44444" y="363008"/>
            <a:ext cx="750078" cy="887593"/>
          </a:xfrm>
          <a:prstGeom prst="rect">
            <a:avLst/>
          </a:prstGeom>
        </p:spPr>
      </p:pic>
      <p:sp>
        <p:nvSpPr>
          <p:cNvPr id="12" name="Oval 11"/>
          <p:cNvSpPr/>
          <p:nvPr userDrawn="1"/>
        </p:nvSpPr>
        <p:spPr>
          <a:xfrm>
            <a:off x="12131865" y="9224972"/>
            <a:ext cx="292800" cy="292800"/>
          </a:xfrm>
          <a:prstGeom prst="ellipse">
            <a:avLst/>
          </a:prstGeom>
          <a:solidFill>
            <a:srgbClr val="75A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sp>
        <p:nvSpPr>
          <p:cNvPr id="14" name="Oval 13"/>
          <p:cNvSpPr/>
          <p:nvPr userDrawn="1"/>
        </p:nvSpPr>
        <p:spPr>
          <a:xfrm>
            <a:off x="3463139" y="1844748"/>
            <a:ext cx="6078208" cy="6078202"/>
          </a:xfrm>
          <a:prstGeom prst="ellipse">
            <a:avLst/>
          </a:prstGeom>
          <a:ln w="38100"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83419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lue Circle Top.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16320" y="0"/>
            <a:ext cx="2986893" cy="2974945"/>
          </a:xfrm>
          <a:prstGeom prst="rect">
            <a:avLst/>
          </a:prstGeom>
        </p:spPr>
      </p:pic>
      <p:sp>
        <p:nvSpPr>
          <p:cNvPr id="2" name="Title Placeholder 1"/>
          <p:cNvSpPr>
            <a:spLocks noGrp="1"/>
          </p:cNvSpPr>
          <p:nvPr>
            <p:ph type="title"/>
          </p:nvPr>
        </p:nvSpPr>
        <p:spPr>
          <a:xfrm>
            <a:off x="715626" y="416908"/>
            <a:ext cx="9533274" cy="713392"/>
          </a:xfrm>
          <a:prstGeom prst="rect">
            <a:avLst/>
          </a:prstGeom>
        </p:spPr>
        <p:txBody>
          <a:bodyPr vert="horz" lIns="0" tIns="0" rIns="0" bIns="0" rtlCol="0" anchor="t">
            <a:noAutofit/>
          </a:bodyPr>
          <a:lstStyle/>
          <a:p>
            <a:endParaRPr lang="en-GB" dirty="0"/>
          </a:p>
        </p:txBody>
      </p:sp>
      <p:sp>
        <p:nvSpPr>
          <p:cNvPr id="3" name="Text Placeholder 2"/>
          <p:cNvSpPr>
            <a:spLocks noGrp="1"/>
          </p:cNvSpPr>
          <p:nvPr>
            <p:ph type="body" idx="1"/>
          </p:nvPr>
        </p:nvSpPr>
        <p:spPr>
          <a:xfrm>
            <a:off x="720917" y="3112033"/>
            <a:ext cx="11676646" cy="3419834"/>
          </a:xfrm>
          <a:prstGeom prst="rect">
            <a:avLst/>
          </a:prstGeom>
        </p:spPr>
        <p:txBody>
          <a:bodyPr vert="horz" lIns="0" tIns="0" rIns="0" bIns="0" rtlCol="0">
            <a:noAutofit/>
          </a:bodyPr>
          <a:lstStyle/>
          <a:p>
            <a:pPr lvl="0"/>
            <a:endParaRPr lang="en-GB" dirty="0"/>
          </a:p>
        </p:txBody>
      </p:sp>
      <p:sp>
        <p:nvSpPr>
          <p:cNvPr id="8" name="Oval 7"/>
          <p:cNvSpPr/>
          <p:nvPr/>
        </p:nvSpPr>
        <p:spPr>
          <a:xfrm>
            <a:off x="12131865" y="9224972"/>
            <a:ext cx="292800" cy="29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10" name="Picture 9" descr="OU ICON.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Tree>
    <p:extLst>
      <p:ext uri="{BB962C8B-B14F-4D97-AF65-F5344CB8AC3E}">
        <p14:creationId xmlns:p14="http://schemas.microsoft.com/office/powerpoint/2010/main" val="29725186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50" r:id="rId4"/>
    <p:sldLayoutId id="2147483660" r:id="rId5"/>
    <p:sldLayoutId id="2147483659" r:id="rId6"/>
    <p:sldLayoutId id="2147483658" r:id="rId7"/>
    <p:sldLayoutId id="2147483661" r:id="rId8"/>
  </p:sldLayoutIdLst>
  <p:hf hdr="0" ftr="0" dt="0"/>
  <p:txStyles>
    <p:titleStyle>
      <a:lvl1pPr algn="l" defTabSz="650276" rtl="0" eaLnBrk="1" latinLnBrk="0" hangingPunct="1">
        <a:lnSpc>
          <a:spcPts val="5200"/>
        </a:lnSpc>
        <a:spcBef>
          <a:spcPts val="0"/>
        </a:spcBef>
        <a:buNone/>
        <a:defRPr sz="4400" b="1" kern="1200">
          <a:solidFill>
            <a:schemeClr val="tx2"/>
          </a:solidFill>
          <a:latin typeface="+mj-lt"/>
          <a:ea typeface="+mj-ea"/>
          <a:cs typeface="+mj-cs"/>
        </a:defRPr>
      </a:lvl1pPr>
    </p:titleStyle>
    <p:body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solidFill>
                  <a:schemeClr val="accent2">
                    <a:lumMod val="75000"/>
                  </a:schemeClr>
                </a:solidFill>
              </a:rPr>
              <a:t>Perceptions of Tuition: Implications for Module Tuition Strategies</a:t>
            </a:r>
            <a:r>
              <a:rPr lang="en-GB" dirty="0"/>
              <a:t/>
            </a:r>
            <a:br>
              <a:rPr lang="en-GB" dirty="0"/>
            </a:br>
            <a:endParaRPr lang="en-GB" dirty="0"/>
          </a:p>
        </p:txBody>
      </p:sp>
      <p:sp>
        <p:nvSpPr>
          <p:cNvPr id="6" name="Subtitle 5"/>
          <p:cNvSpPr>
            <a:spLocks noGrp="1"/>
          </p:cNvSpPr>
          <p:nvPr>
            <p:ph type="subTitle" idx="1"/>
          </p:nvPr>
        </p:nvSpPr>
        <p:spPr>
          <a:xfrm>
            <a:off x="530072" y="8356701"/>
            <a:ext cx="7967434" cy="923330"/>
          </a:xfrm>
        </p:spPr>
        <p:txBody>
          <a:bodyPr/>
          <a:lstStyle/>
          <a:p>
            <a:r>
              <a:rPr lang="en-GB" dirty="0" smtClean="0"/>
              <a:t>Ann Walshe </a:t>
            </a:r>
          </a:p>
          <a:p>
            <a:r>
              <a:rPr lang="en-GB" dirty="0" smtClean="0"/>
              <a:t>School of Computing and Communications</a:t>
            </a:r>
            <a:endParaRPr lang="en-GB" dirty="0"/>
          </a:p>
        </p:txBody>
      </p:sp>
    </p:spTree>
    <p:extLst>
      <p:ext uri="{BB962C8B-B14F-4D97-AF65-F5344CB8AC3E}">
        <p14:creationId xmlns:p14="http://schemas.microsoft.com/office/powerpoint/2010/main" val="172833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Drawing on AL experience and reflective practice</a:t>
            </a:r>
            <a:endParaRPr lang="en-GB" sz="3200" dirty="0"/>
          </a:p>
        </p:txBody>
      </p:sp>
      <p:sp>
        <p:nvSpPr>
          <p:cNvPr id="19" name="Content Placeholder 18"/>
          <p:cNvSpPr>
            <a:spLocks noGrp="1"/>
          </p:cNvSpPr>
          <p:nvPr>
            <p:ph idx="1"/>
          </p:nvPr>
        </p:nvSpPr>
        <p:spPr>
          <a:xfrm>
            <a:off x="715626" y="1988457"/>
            <a:ext cx="10141060" cy="6545943"/>
          </a:xfrm>
        </p:spPr>
        <p:txBody>
          <a:bodyPr/>
          <a:lstStyle/>
          <a:p>
            <a:pPr marL="0" indent="0">
              <a:buNone/>
            </a:pPr>
            <a:r>
              <a:rPr lang="en-GB" dirty="0" smtClean="0"/>
              <a:t>We interviewed ALs and conducted thematic analysis of the transcripts.</a:t>
            </a:r>
          </a:p>
          <a:p>
            <a:endParaRPr lang="en-GB" dirty="0"/>
          </a:p>
          <a:p>
            <a:pPr marL="0" indent="0">
              <a:buNone/>
            </a:pPr>
            <a:r>
              <a:rPr lang="en-GB" dirty="0" smtClean="0"/>
              <a:t>ALs have:</a:t>
            </a:r>
          </a:p>
          <a:p>
            <a:endParaRPr lang="en-GB" dirty="0"/>
          </a:p>
          <a:p>
            <a:r>
              <a:rPr lang="en-GB" dirty="0" smtClean="0">
                <a:solidFill>
                  <a:schemeClr val="tx2">
                    <a:lumMod val="75000"/>
                  </a:schemeClr>
                </a:solidFill>
              </a:rPr>
              <a:t>Professional identity</a:t>
            </a:r>
          </a:p>
          <a:p>
            <a:pPr marL="0" indent="0">
              <a:buNone/>
            </a:pPr>
            <a:endParaRPr lang="en-GB" dirty="0" smtClean="0">
              <a:solidFill>
                <a:schemeClr val="tx2">
                  <a:lumMod val="75000"/>
                </a:schemeClr>
              </a:solidFill>
            </a:endParaRPr>
          </a:p>
          <a:p>
            <a:endParaRPr lang="en-GB" dirty="0" smtClean="0">
              <a:solidFill>
                <a:schemeClr val="tx2">
                  <a:lumMod val="75000"/>
                </a:schemeClr>
              </a:solidFill>
            </a:endParaRPr>
          </a:p>
          <a:p>
            <a:r>
              <a:rPr lang="en-GB" dirty="0" smtClean="0">
                <a:solidFill>
                  <a:schemeClr val="tx2">
                    <a:lumMod val="75000"/>
                  </a:schemeClr>
                </a:solidFill>
              </a:rPr>
              <a:t>Experience</a:t>
            </a:r>
          </a:p>
          <a:p>
            <a:endParaRPr lang="en-GB" dirty="0" smtClean="0">
              <a:solidFill>
                <a:schemeClr val="tx2">
                  <a:lumMod val="75000"/>
                </a:schemeClr>
              </a:solidFill>
            </a:endParaRPr>
          </a:p>
          <a:p>
            <a:endParaRPr lang="en-GB" dirty="0">
              <a:solidFill>
                <a:schemeClr val="tx2">
                  <a:lumMod val="75000"/>
                </a:schemeClr>
              </a:solidFill>
            </a:endParaRPr>
          </a:p>
          <a:p>
            <a:r>
              <a:rPr lang="en-GB" dirty="0" smtClean="0">
                <a:solidFill>
                  <a:schemeClr val="tx2">
                    <a:lumMod val="75000"/>
                  </a:schemeClr>
                </a:solidFill>
              </a:rPr>
              <a:t>Direct student contact</a:t>
            </a:r>
          </a:p>
          <a:p>
            <a:pPr lvl="3"/>
            <a:endParaRPr lang="en-GB" dirty="0" smtClean="0">
              <a:solidFill>
                <a:schemeClr val="tx2">
                  <a:lumMod val="75000"/>
                </a:schemeClr>
              </a:solidFill>
            </a:endParaRPr>
          </a:p>
          <a:p>
            <a:pPr marL="0" indent="0">
              <a:buNone/>
            </a:pPr>
            <a:endParaRPr lang="en-GB" dirty="0">
              <a:solidFill>
                <a:schemeClr val="tx2">
                  <a:lumMod val="75000"/>
                </a:schemeClr>
              </a:solidFill>
            </a:endParaRPr>
          </a:p>
          <a:p>
            <a:r>
              <a:rPr lang="en-GB" dirty="0">
                <a:solidFill>
                  <a:schemeClr val="tx2">
                    <a:lumMod val="75000"/>
                  </a:schemeClr>
                </a:solidFill>
              </a:rPr>
              <a:t>J</a:t>
            </a:r>
            <a:r>
              <a:rPr lang="en-GB" dirty="0" smtClean="0">
                <a:solidFill>
                  <a:schemeClr val="tx2">
                    <a:lumMod val="75000"/>
                  </a:schemeClr>
                </a:solidFill>
              </a:rPr>
              <a:t>udgement</a:t>
            </a:r>
          </a:p>
          <a:p>
            <a:pPr marL="0" indent="0">
              <a:buNone/>
            </a:pPr>
            <a:endParaRPr lang="en-GB" dirty="0" smtClean="0">
              <a:solidFill>
                <a:schemeClr val="tx2">
                  <a:lumMod val="75000"/>
                </a:schemeClr>
              </a:solidFill>
            </a:endParaRPr>
          </a:p>
          <a:p>
            <a:endParaRPr lang="en-GB" dirty="0" smtClean="0">
              <a:solidFill>
                <a:schemeClr val="tx2">
                  <a:lumMod val="75000"/>
                </a:schemeClr>
              </a:solidFill>
            </a:endParaRPr>
          </a:p>
          <a:p>
            <a:r>
              <a:rPr lang="en-GB" dirty="0">
                <a:solidFill>
                  <a:schemeClr val="tx2">
                    <a:lumMod val="75000"/>
                  </a:schemeClr>
                </a:solidFill>
              </a:rPr>
              <a:t>V</a:t>
            </a:r>
            <a:r>
              <a:rPr lang="en-GB" dirty="0" smtClean="0">
                <a:solidFill>
                  <a:schemeClr val="tx2">
                    <a:lumMod val="75000"/>
                  </a:schemeClr>
                </a:solidFill>
              </a:rPr>
              <a:t>iews on student expectations</a:t>
            </a:r>
          </a:p>
          <a:p>
            <a:pPr marL="0" indent="0">
              <a:buNone/>
            </a:pP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10</a:t>
            </a:fld>
            <a:endParaRPr lang="en-GB" dirty="0"/>
          </a:p>
        </p:txBody>
      </p:sp>
    </p:spTree>
    <p:extLst>
      <p:ext uri="{BB962C8B-B14F-4D97-AF65-F5344CB8AC3E}">
        <p14:creationId xmlns:p14="http://schemas.microsoft.com/office/powerpoint/2010/main" val="8895024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Who did we speak to?</a:t>
            </a:r>
            <a:endParaRPr lang="en-GB" sz="3200" dirty="0"/>
          </a:p>
        </p:txBody>
      </p:sp>
      <p:sp>
        <p:nvSpPr>
          <p:cNvPr id="20" name="Subtitle 19"/>
          <p:cNvSpPr>
            <a:spLocks noGrp="1"/>
          </p:cNvSpPr>
          <p:nvPr>
            <p:ph type="subTitle" idx="13"/>
          </p:nvPr>
        </p:nvSpPr>
        <p:spPr>
          <a:xfrm>
            <a:off x="720917" y="1546538"/>
            <a:ext cx="10048683" cy="2154436"/>
          </a:xfrm>
        </p:spPr>
        <p:txBody>
          <a:bodyPr/>
          <a:lstStyle/>
          <a:p>
            <a:r>
              <a:rPr lang="en-GB" dirty="0" smtClean="0"/>
              <a:t>19 OU STEM AL volunteers</a:t>
            </a:r>
          </a:p>
          <a:p>
            <a:endParaRPr lang="en-GB" dirty="0" smtClean="0"/>
          </a:p>
          <a:p>
            <a:pPr marL="457200" indent="-457200">
              <a:buFont typeface="Arial" panose="020B0604020202020204" pitchFamily="34" charset="0"/>
              <a:buChar char="•"/>
            </a:pPr>
            <a:r>
              <a:rPr lang="en-GB" dirty="0" smtClean="0"/>
              <a:t>Level 1 tutors</a:t>
            </a:r>
          </a:p>
          <a:p>
            <a:pPr marL="457200" indent="-457200">
              <a:buFont typeface="Arial" panose="020B0604020202020204" pitchFamily="34" charset="0"/>
              <a:buChar char="•"/>
            </a:pPr>
            <a:r>
              <a:rPr lang="en-GB" dirty="0" smtClean="0"/>
              <a:t>Most had experience at higher levels and across disciplines</a:t>
            </a:r>
          </a:p>
          <a:p>
            <a:pPr marL="457200" indent="-457200">
              <a:buFont typeface="Arial" panose="020B0604020202020204" pitchFamily="34" charset="0"/>
              <a:buChar char="•"/>
            </a:pPr>
            <a:r>
              <a:rPr lang="en-GB" dirty="0" smtClean="0"/>
              <a:t>Most had extensive teaching experience external to OU</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11</a:t>
            </a:fld>
            <a:endParaRPr lang="en-GB" dirty="0"/>
          </a:p>
        </p:txBody>
      </p:sp>
      <p:pic>
        <p:nvPicPr>
          <p:cNvPr id="6" name="image03.png"/>
          <p:cNvPicPr>
            <a:picLocks noGrp="1"/>
          </p:cNvPicPr>
          <p:nvPr>
            <p:ph idx="1"/>
          </p:nvPr>
        </p:nvPicPr>
        <p:blipFill>
          <a:blip r:embed="rId3"/>
          <a:srcRect/>
          <a:stretch>
            <a:fillRect/>
          </a:stretch>
        </p:blipFill>
        <p:spPr>
          <a:xfrm>
            <a:off x="715626" y="4183516"/>
            <a:ext cx="5612603" cy="4292827"/>
          </a:xfrm>
          <a:prstGeom prst="rect">
            <a:avLst/>
          </a:prstGeom>
          <a:ln/>
        </p:spPr>
      </p:pic>
      <p:pic>
        <p:nvPicPr>
          <p:cNvPr id="7" name="image02.png"/>
          <p:cNvPicPr/>
          <p:nvPr/>
        </p:nvPicPr>
        <p:blipFill>
          <a:blip r:embed="rId4"/>
          <a:srcRect/>
          <a:stretch>
            <a:fillRect/>
          </a:stretch>
        </p:blipFill>
        <p:spPr>
          <a:xfrm>
            <a:off x="6972065" y="4183515"/>
            <a:ext cx="5062198" cy="4292827"/>
          </a:xfrm>
          <a:prstGeom prst="rect">
            <a:avLst/>
          </a:prstGeom>
          <a:ln/>
        </p:spPr>
      </p:pic>
    </p:spTree>
    <p:extLst>
      <p:ext uri="{BB962C8B-B14F-4D97-AF65-F5344CB8AC3E}">
        <p14:creationId xmlns:p14="http://schemas.microsoft.com/office/powerpoint/2010/main" val="241753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AL perceptions of their role</a:t>
            </a:r>
            <a:endParaRPr lang="en-GB" sz="3200" dirty="0"/>
          </a:p>
        </p:txBody>
      </p:sp>
      <p:sp>
        <p:nvSpPr>
          <p:cNvPr id="19" name="Content Placeholder 18"/>
          <p:cNvSpPr>
            <a:spLocks noGrp="1"/>
          </p:cNvSpPr>
          <p:nvPr>
            <p:ph idx="1"/>
          </p:nvPr>
        </p:nvSpPr>
        <p:spPr>
          <a:xfrm>
            <a:off x="715626" y="2381828"/>
            <a:ext cx="11650545" cy="6721230"/>
          </a:xfrm>
        </p:spPr>
        <p:txBody>
          <a:bodyPr/>
          <a:lstStyle/>
          <a:p>
            <a:pPr lvl="0"/>
            <a:r>
              <a:rPr lang="en-GB" dirty="0" smtClean="0"/>
              <a:t>ALs facilitating learning</a:t>
            </a:r>
          </a:p>
          <a:p>
            <a:pPr lvl="0"/>
            <a:endParaRPr lang="en-GB" dirty="0" smtClean="0"/>
          </a:p>
          <a:p>
            <a:pPr marL="0" indent="0">
              <a:buNone/>
            </a:pPr>
            <a:r>
              <a:rPr lang="en-GB" dirty="0" smtClean="0"/>
              <a:t>       </a:t>
            </a:r>
            <a:r>
              <a:rPr lang="en-GB" dirty="0" smtClean="0">
                <a:solidFill>
                  <a:schemeClr val="tx2">
                    <a:lumMod val="75000"/>
                  </a:schemeClr>
                </a:solidFill>
              </a:rPr>
              <a:t>… to guide a student through the material rather than to teach them, </a:t>
            </a:r>
          </a:p>
          <a:p>
            <a:pPr marL="0" lvl="0" indent="0">
              <a:buNone/>
            </a:pPr>
            <a:endParaRPr lang="en-GB" dirty="0" smtClean="0"/>
          </a:p>
          <a:p>
            <a:pPr lvl="0"/>
            <a:r>
              <a:rPr lang="en-GB" dirty="0" smtClean="0"/>
              <a:t>Building student confidence and maintaining motivation</a:t>
            </a:r>
          </a:p>
          <a:p>
            <a:pPr lvl="0"/>
            <a:endParaRPr lang="en-GB" dirty="0" smtClean="0"/>
          </a:p>
          <a:p>
            <a:pPr marL="0" indent="0">
              <a:buNone/>
            </a:pPr>
            <a:r>
              <a:rPr lang="en-GB" dirty="0" smtClean="0">
                <a:solidFill>
                  <a:schemeClr val="tx2">
                    <a:lumMod val="75000"/>
                  </a:schemeClr>
                </a:solidFill>
              </a:rPr>
              <a:t>      ...where you are geeing up the whole group, preparing them for what is coming</a:t>
            </a:r>
          </a:p>
          <a:p>
            <a:pPr marL="0" indent="0">
              <a:buNone/>
            </a:pPr>
            <a:r>
              <a:rPr lang="en-GB" dirty="0" smtClean="0">
                <a:solidFill>
                  <a:schemeClr val="tx2">
                    <a:lumMod val="75000"/>
                  </a:schemeClr>
                </a:solidFill>
              </a:rPr>
              <a:t>         and giving them some advice and guidance on how to tackle it.   </a:t>
            </a:r>
          </a:p>
          <a:p>
            <a:pPr lvl="0"/>
            <a:endParaRPr lang="en-GB" dirty="0" smtClean="0"/>
          </a:p>
          <a:p>
            <a:pPr lvl="0"/>
            <a:r>
              <a:rPr lang="en-GB" dirty="0" smtClean="0"/>
              <a:t>Social interaction/sharing between students</a:t>
            </a:r>
          </a:p>
          <a:p>
            <a:pPr lvl="0"/>
            <a:endParaRPr lang="en-GB" dirty="0" smtClean="0"/>
          </a:p>
          <a:p>
            <a:pPr marL="0" lvl="0" indent="0">
              <a:buNone/>
            </a:pPr>
            <a:r>
              <a:rPr lang="en-GB" dirty="0" smtClean="0"/>
              <a:t>       </a:t>
            </a:r>
            <a:r>
              <a:rPr lang="en-GB" dirty="0" smtClean="0">
                <a:solidFill>
                  <a:schemeClr val="tx2">
                    <a:lumMod val="75000"/>
                  </a:schemeClr>
                </a:solidFill>
              </a:rPr>
              <a:t>… an opportunity to socialise with each other, gain some friends, </a:t>
            </a:r>
          </a:p>
          <a:p>
            <a:pPr marL="0" lvl="0" indent="0">
              <a:buNone/>
            </a:pPr>
            <a:r>
              <a:rPr lang="en-GB" dirty="0" smtClean="0">
                <a:solidFill>
                  <a:schemeClr val="tx2">
                    <a:lumMod val="75000"/>
                  </a:schemeClr>
                </a:solidFill>
              </a:rPr>
              <a:t>            share ideas and expertise and mutually resolve issues. </a:t>
            </a:r>
          </a:p>
          <a:p>
            <a:pPr lvl="0"/>
            <a:endParaRPr lang="en-GB" dirty="0" smtClean="0"/>
          </a:p>
          <a:p>
            <a:pPr lvl="0"/>
            <a:r>
              <a:rPr lang="en-GB" dirty="0" smtClean="0"/>
              <a:t>Helping students to understand threshold concepts</a:t>
            </a:r>
          </a:p>
          <a:p>
            <a:pPr lvl="0"/>
            <a:endParaRPr lang="en-GB" dirty="0" smtClean="0"/>
          </a:p>
          <a:p>
            <a:pPr marL="0" lvl="0" indent="0">
              <a:buNone/>
            </a:pPr>
            <a:r>
              <a:rPr lang="en-GB" dirty="0" smtClean="0"/>
              <a:t>         </a:t>
            </a:r>
            <a:r>
              <a:rPr lang="en-GB" dirty="0" smtClean="0">
                <a:solidFill>
                  <a:schemeClr val="tx2">
                    <a:lumMod val="75000"/>
                  </a:schemeClr>
                </a:solidFill>
              </a:rPr>
              <a:t>... </a:t>
            </a:r>
            <a:r>
              <a:rPr lang="en-GB" i="1" dirty="0" smtClean="0">
                <a:solidFill>
                  <a:schemeClr val="tx2">
                    <a:lumMod val="75000"/>
                  </a:schemeClr>
                </a:solidFill>
              </a:rPr>
              <a:t>[students]</a:t>
            </a:r>
            <a:r>
              <a:rPr lang="en-GB" dirty="0" smtClean="0">
                <a:solidFill>
                  <a:schemeClr val="tx2">
                    <a:lumMod val="75000"/>
                  </a:schemeClr>
                </a:solidFill>
              </a:rPr>
              <a:t> benefit from the reinforcement of concepts through guided practice. </a:t>
            </a:r>
          </a:p>
          <a:p>
            <a:pPr lvl="0"/>
            <a:endParaRPr lang="en-GB" dirty="0"/>
          </a:p>
          <a:p>
            <a:pPr marL="0" indent="0">
              <a:buNone/>
            </a:pPr>
            <a:endParaRPr lang="en-GB" dirty="0"/>
          </a:p>
        </p:txBody>
      </p:sp>
      <p:sp>
        <p:nvSpPr>
          <p:cNvPr id="20" name="Subtitle 19"/>
          <p:cNvSpPr>
            <a:spLocks noGrp="1"/>
          </p:cNvSpPr>
          <p:nvPr>
            <p:ph type="subTitle" idx="13"/>
          </p:nvPr>
        </p:nvSpPr>
        <p:spPr/>
        <p:txBody>
          <a:bodyPr/>
          <a:lstStyle/>
          <a:p>
            <a:r>
              <a:rPr lang="en-GB" dirty="0" smtClean="0"/>
              <a:t>Emerging themes</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12</a:t>
            </a:fld>
            <a:endParaRPr lang="en-GB" dirty="0"/>
          </a:p>
        </p:txBody>
      </p:sp>
    </p:spTree>
    <p:extLst>
      <p:ext uri="{BB962C8B-B14F-4D97-AF65-F5344CB8AC3E}">
        <p14:creationId xmlns:p14="http://schemas.microsoft.com/office/powerpoint/2010/main" val="3617169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AL perceptions of their role</a:t>
            </a:r>
            <a:endParaRPr lang="en-GB" sz="3200" dirty="0"/>
          </a:p>
        </p:txBody>
      </p:sp>
      <p:sp>
        <p:nvSpPr>
          <p:cNvPr id="19" name="Content Placeholder 18"/>
          <p:cNvSpPr>
            <a:spLocks noGrp="1"/>
          </p:cNvSpPr>
          <p:nvPr>
            <p:ph idx="1"/>
          </p:nvPr>
        </p:nvSpPr>
        <p:spPr>
          <a:xfrm>
            <a:off x="715626" y="2381828"/>
            <a:ext cx="11650545" cy="6222686"/>
          </a:xfrm>
        </p:spPr>
        <p:txBody>
          <a:bodyPr/>
          <a:lstStyle/>
          <a:p>
            <a:pPr lvl="0"/>
            <a:r>
              <a:rPr lang="en-GB" dirty="0" smtClean="0"/>
              <a:t>Developing skills</a:t>
            </a:r>
          </a:p>
          <a:p>
            <a:pPr marL="0" lvl="0" indent="0">
              <a:buNone/>
            </a:pPr>
            <a:endParaRPr lang="en-GB" dirty="0" smtClean="0"/>
          </a:p>
          <a:p>
            <a:pPr marL="0" lvl="0" indent="0">
              <a:buNone/>
            </a:pPr>
            <a:r>
              <a:rPr lang="en-GB" dirty="0" smtClean="0"/>
              <a:t>       </a:t>
            </a:r>
            <a:r>
              <a:rPr lang="en-GB" dirty="0" smtClean="0">
                <a:solidFill>
                  <a:schemeClr val="tx2">
                    <a:lumMod val="75000"/>
                  </a:schemeClr>
                </a:solidFill>
              </a:rPr>
              <a:t>… maths skills, professional skills</a:t>
            </a:r>
          </a:p>
          <a:p>
            <a:pPr lvl="0"/>
            <a:endParaRPr lang="en-GB" dirty="0"/>
          </a:p>
          <a:p>
            <a:pPr lvl="0"/>
            <a:r>
              <a:rPr lang="en-GB" dirty="0"/>
              <a:t>Collaboration/group </a:t>
            </a:r>
            <a:r>
              <a:rPr lang="en-GB" dirty="0" smtClean="0"/>
              <a:t>work</a:t>
            </a:r>
          </a:p>
          <a:p>
            <a:pPr marL="0" lvl="0" indent="0">
              <a:buNone/>
            </a:pPr>
            <a:endParaRPr lang="en-GB" dirty="0" smtClean="0"/>
          </a:p>
          <a:p>
            <a:pPr marL="0" lvl="0" indent="0">
              <a:buNone/>
            </a:pPr>
            <a:r>
              <a:rPr lang="en-GB" dirty="0" smtClean="0"/>
              <a:t>       </a:t>
            </a:r>
            <a:r>
              <a:rPr lang="en-GB" dirty="0" smtClean="0">
                <a:solidFill>
                  <a:schemeClr val="tx2">
                    <a:lumMod val="75000"/>
                  </a:schemeClr>
                </a:solidFill>
              </a:rPr>
              <a:t>… </a:t>
            </a:r>
            <a:r>
              <a:rPr lang="en-GB" dirty="0">
                <a:solidFill>
                  <a:schemeClr val="tx2">
                    <a:lumMod val="75000"/>
                  </a:schemeClr>
                </a:solidFill>
              </a:rPr>
              <a:t>a huge opportunity for students to learn from one another</a:t>
            </a:r>
            <a:endParaRPr lang="en-GB" dirty="0" smtClean="0">
              <a:solidFill>
                <a:schemeClr val="tx2">
                  <a:lumMod val="75000"/>
                </a:schemeClr>
              </a:solidFill>
            </a:endParaRPr>
          </a:p>
          <a:p>
            <a:pPr lvl="0"/>
            <a:endParaRPr lang="en-GB" dirty="0"/>
          </a:p>
          <a:p>
            <a:pPr lvl="0"/>
            <a:r>
              <a:rPr lang="en-GB" dirty="0"/>
              <a:t>Preparation for assessment </a:t>
            </a:r>
            <a:endParaRPr lang="en-GB" dirty="0" smtClean="0"/>
          </a:p>
          <a:p>
            <a:pPr marL="0" lvl="0" indent="0">
              <a:buNone/>
            </a:pPr>
            <a:endParaRPr lang="en-GB" dirty="0" smtClean="0"/>
          </a:p>
          <a:p>
            <a:pPr marL="0" lvl="0" indent="0">
              <a:buNone/>
            </a:pPr>
            <a:r>
              <a:rPr lang="en-GB" dirty="0"/>
              <a:t> </a:t>
            </a:r>
            <a:r>
              <a:rPr lang="en-GB" dirty="0" smtClean="0"/>
              <a:t>      </a:t>
            </a:r>
            <a:r>
              <a:rPr lang="en-GB" dirty="0" smtClean="0">
                <a:solidFill>
                  <a:schemeClr val="tx2">
                    <a:lumMod val="75000"/>
                  </a:schemeClr>
                </a:solidFill>
              </a:rPr>
              <a:t>… </a:t>
            </a:r>
            <a:r>
              <a:rPr lang="en-GB" dirty="0">
                <a:solidFill>
                  <a:schemeClr val="tx2">
                    <a:lumMod val="75000"/>
                  </a:schemeClr>
                </a:solidFill>
              </a:rPr>
              <a:t>support for assignments because I think that is what the students want. </a:t>
            </a:r>
            <a:endParaRPr lang="en-GB" dirty="0" smtClean="0">
              <a:solidFill>
                <a:schemeClr val="tx2">
                  <a:lumMod val="75000"/>
                </a:schemeClr>
              </a:solidFill>
            </a:endParaRPr>
          </a:p>
          <a:p>
            <a:pPr lvl="0"/>
            <a:endParaRPr lang="en-GB" dirty="0"/>
          </a:p>
          <a:p>
            <a:pPr lvl="0"/>
            <a:r>
              <a:rPr lang="en-GB" dirty="0"/>
              <a:t>Challenging students </a:t>
            </a:r>
            <a:r>
              <a:rPr lang="en-GB" dirty="0" smtClean="0"/>
              <a:t>intellectually</a:t>
            </a:r>
          </a:p>
          <a:p>
            <a:pPr marL="0" lvl="0" indent="0">
              <a:buNone/>
            </a:pPr>
            <a:endParaRPr lang="en-GB" dirty="0" smtClean="0"/>
          </a:p>
          <a:p>
            <a:pPr marL="0" indent="0">
              <a:buNone/>
            </a:pPr>
            <a:r>
              <a:rPr lang="en-GB" dirty="0" smtClean="0"/>
              <a:t>        </a:t>
            </a:r>
            <a:r>
              <a:rPr lang="en-GB" dirty="0" smtClean="0">
                <a:solidFill>
                  <a:schemeClr val="tx2">
                    <a:lumMod val="75000"/>
                  </a:schemeClr>
                </a:solidFill>
              </a:rPr>
              <a:t>...it is about extending learning …, it is about adding another dimension. </a:t>
            </a:r>
          </a:p>
          <a:p>
            <a:pPr marL="0" lvl="0" indent="0">
              <a:buNone/>
            </a:pPr>
            <a:endParaRPr lang="en-GB" dirty="0"/>
          </a:p>
        </p:txBody>
      </p:sp>
      <p:sp>
        <p:nvSpPr>
          <p:cNvPr id="20" name="Subtitle 19"/>
          <p:cNvSpPr>
            <a:spLocks noGrp="1"/>
          </p:cNvSpPr>
          <p:nvPr>
            <p:ph type="subTitle" idx="13"/>
          </p:nvPr>
        </p:nvSpPr>
        <p:spPr/>
        <p:txBody>
          <a:bodyPr/>
          <a:lstStyle/>
          <a:p>
            <a:r>
              <a:rPr lang="en-GB" dirty="0" smtClean="0"/>
              <a:t>Emerging themes</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13</a:t>
            </a:fld>
            <a:endParaRPr lang="en-GB" dirty="0"/>
          </a:p>
        </p:txBody>
      </p:sp>
    </p:spTree>
    <p:extLst>
      <p:ext uri="{BB962C8B-B14F-4D97-AF65-F5344CB8AC3E}">
        <p14:creationId xmlns:p14="http://schemas.microsoft.com/office/powerpoint/2010/main" val="1490616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Implications for Module Tuition Strategies</a:t>
            </a:r>
            <a:endParaRPr lang="en-GB" sz="3200" dirty="0"/>
          </a:p>
        </p:txBody>
      </p:sp>
      <p:sp>
        <p:nvSpPr>
          <p:cNvPr id="19" name="Content Placeholder 18"/>
          <p:cNvSpPr>
            <a:spLocks noGrp="1"/>
          </p:cNvSpPr>
          <p:nvPr>
            <p:ph idx="1"/>
          </p:nvPr>
        </p:nvSpPr>
        <p:spPr>
          <a:xfrm>
            <a:off x="720916" y="1654629"/>
            <a:ext cx="9656798" cy="7292570"/>
          </a:xfrm>
        </p:spPr>
        <p:txBody>
          <a:bodyPr/>
          <a:lstStyle/>
          <a:p>
            <a:r>
              <a:rPr lang="en-GB" dirty="0" smtClean="0"/>
              <a:t>Students are not told the purpose of tutorials or why they are an important part of any module.</a:t>
            </a:r>
          </a:p>
          <a:p>
            <a:r>
              <a:rPr lang="en-GB" dirty="0" smtClean="0"/>
              <a:t>Scholarship tells us that tutorials should have a clear purpose.</a:t>
            </a:r>
          </a:p>
          <a:p>
            <a:r>
              <a:rPr lang="en-GB" dirty="0" smtClean="0"/>
              <a:t>AL perceptions of the purposes of tutorials are formed through their professional identity, experience and reflective practice</a:t>
            </a:r>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lgn="ctr">
              <a:buNone/>
            </a:pPr>
            <a:r>
              <a:rPr lang="en-GB" sz="2800" dirty="0" smtClean="0"/>
              <a:t>How can we address this at school or module level?</a:t>
            </a:r>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14</a:t>
            </a:fld>
            <a:endParaRPr lang="en-GB" dirty="0"/>
          </a:p>
        </p:txBody>
      </p:sp>
      <p:sp>
        <p:nvSpPr>
          <p:cNvPr id="3" name="Down Arrow 2"/>
          <p:cNvSpPr/>
          <p:nvPr/>
        </p:nvSpPr>
        <p:spPr>
          <a:xfrm>
            <a:off x="3904343" y="3817257"/>
            <a:ext cx="2438400" cy="2016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715626" y="1611086"/>
            <a:ext cx="9691117" cy="2206171"/>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6296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Implications for Module Tuition Strategies</a:t>
            </a:r>
            <a:endParaRPr lang="en-GB" sz="3200" dirty="0"/>
          </a:p>
        </p:txBody>
      </p:sp>
      <p:sp>
        <p:nvSpPr>
          <p:cNvPr id="19" name="Content Placeholder 18"/>
          <p:cNvSpPr>
            <a:spLocks noGrp="1"/>
          </p:cNvSpPr>
          <p:nvPr>
            <p:ph idx="1"/>
          </p:nvPr>
        </p:nvSpPr>
        <p:spPr>
          <a:xfrm>
            <a:off x="720916" y="1654629"/>
            <a:ext cx="9656798" cy="7292570"/>
          </a:xfrm>
        </p:spPr>
        <p:txBody>
          <a:bodyPr/>
          <a:lstStyle/>
          <a:p>
            <a:r>
              <a:rPr lang="en-GB" dirty="0" smtClean="0"/>
              <a:t>Students are not told the purpose of tutorials or why they are an important part of any module.</a:t>
            </a:r>
          </a:p>
          <a:p>
            <a:r>
              <a:rPr lang="en-GB" dirty="0" smtClean="0"/>
              <a:t>Scholarship tells us that tutorials should have a clear purpose.</a:t>
            </a:r>
          </a:p>
          <a:p>
            <a:r>
              <a:rPr lang="en-GB" dirty="0" smtClean="0"/>
              <a:t>AL perceptions of the purposes of tutorials are formed through their professional identity, experience and reflective practice</a:t>
            </a:r>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lgn="ctr">
              <a:buNone/>
            </a:pPr>
            <a:r>
              <a:rPr lang="en-GB" sz="2800" dirty="0" smtClean="0"/>
              <a:t>How can we address this at school or module level?</a:t>
            </a:r>
          </a:p>
          <a:p>
            <a:pPr marL="0" indent="0">
              <a:buNone/>
            </a:pPr>
            <a:endParaRPr lang="en-GB" sz="2800" dirty="0"/>
          </a:p>
          <a:p>
            <a:pPr marL="0" indent="0">
              <a:buNone/>
            </a:pPr>
            <a:r>
              <a:rPr lang="en-GB" sz="2800" dirty="0" smtClean="0"/>
              <a:t>Are tutorials an important part of your module?</a:t>
            </a:r>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15</a:t>
            </a:fld>
            <a:endParaRPr lang="en-GB" dirty="0"/>
          </a:p>
        </p:txBody>
      </p:sp>
      <p:sp>
        <p:nvSpPr>
          <p:cNvPr id="3" name="Down Arrow 2"/>
          <p:cNvSpPr/>
          <p:nvPr/>
        </p:nvSpPr>
        <p:spPr>
          <a:xfrm>
            <a:off x="3904343" y="3817257"/>
            <a:ext cx="2438400" cy="2016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715626" y="1611086"/>
            <a:ext cx="9691117" cy="2206171"/>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866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Implications for Module Tuition Strategies</a:t>
            </a:r>
            <a:endParaRPr lang="en-GB" sz="3200" dirty="0"/>
          </a:p>
        </p:txBody>
      </p:sp>
      <p:sp>
        <p:nvSpPr>
          <p:cNvPr id="19" name="Content Placeholder 18"/>
          <p:cNvSpPr>
            <a:spLocks noGrp="1"/>
          </p:cNvSpPr>
          <p:nvPr>
            <p:ph idx="1"/>
          </p:nvPr>
        </p:nvSpPr>
        <p:spPr>
          <a:xfrm>
            <a:off x="720916" y="1654629"/>
            <a:ext cx="9656798" cy="7292570"/>
          </a:xfrm>
        </p:spPr>
        <p:txBody>
          <a:bodyPr/>
          <a:lstStyle/>
          <a:p>
            <a:r>
              <a:rPr lang="en-GB" dirty="0" smtClean="0"/>
              <a:t>Students are not told the purpose of tutorials or why they are an important part of any module.</a:t>
            </a:r>
          </a:p>
          <a:p>
            <a:r>
              <a:rPr lang="en-GB" dirty="0" smtClean="0"/>
              <a:t>Scholarship tells us that tutorials should have a clear purpose.</a:t>
            </a:r>
          </a:p>
          <a:p>
            <a:r>
              <a:rPr lang="en-GB" dirty="0" smtClean="0"/>
              <a:t>AL perceptions of the purposes of tutorials are formed through their professional identity, experience and reflective practice</a:t>
            </a:r>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lgn="ctr">
              <a:buNone/>
            </a:pPr>
            <a:r>
              <a:rPr lang="en-GB" sz="2800" dirty="0" smtClean="0"/>
              <a:t>How can we address this at school or module level?</a:t>
            </a:r>
          </a:p>
          <a:p>
            <a:pPr marL="0" indent="0">
              <a:buNone/>
            </a:pPr>
            <a:endParaRPr lang="en-GB" sz="2800" dirty="0"/>
          </a:p>
          <a:p>
            <a:pPr marL="0" indent="0">
              <a:buNone/>
            </a:pPr>
            <a:r>
              <a:rPr lang="en-GB" sz="2800" dirty="0" smtClean="0"/>
              <a:t>Are tutorials an important part of your module?</a:t>
            </a:r>
          </a:p>
          <a:p>
            <a:pPr marL="0" indent="0">
              <a:buNone/>
            </a:pPr>
            <a:endParaRPr lang="en-GB" sz="2800" dirty="0" smtClean="0"/>
          </a:p>
          <a:p>
            <a:pPr marL="0" indent="0">
              <a:buNone/>
            </a:pPr>
            <a:r>
              <a:rPr lang="en-GB" sz="2800" dirty="0" smtClean="0"/>
              <a:t>Why?</a:t>
            </a:r>
          </a:p>
          <a:p>
            <a:pPr marL="0" indent="0">
              <a:buNone/>
            </a:pPr>
            <a:r>
              <a:rPr lang="en-GB" sz="2800" dirty="0" smtClean="0"/>
              <a:t>What is their purpose?</a:t>
            </a:r>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16</a:t>
            </a:fld>
            <a:endParaRPr lang="en-GB" dirty="0"/>
          </a:p>
        </p:txBody>
      </p:sp>
      <p:sp>
        <p:nvSpPr>
          <p:cNvPr id="3" name="Down Arrow 2"/>
          <p:cNvSpPr/>
          <p:nvPr/>
        </p:nvSpPr>
        <p:spPr>
          <a:xfrm>
            <a:off x="3904343" y="3817257"/>
            <a:ext cx="2438400" cy="2016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715626" y="1611086"/>
            <a:ext cx="9691117" cy="2206171"/>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253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Implications for Module Tuition Strategies</a:t>
            </a:r>
            <a:endParaRPr lang="en-GB" sz="3200" dirty="0"/>
          </a:p>
        </p:txBody>
      </p:sp>
      <p:sp>
        <p:nvSpPr>
          <p:cNvPr id="19" name="Content Placeholder 18"/>
          <p:cNvSpPr>
            <a:spLocks noGrp="1"/>
          </p:cNvSpPr>
          <p:nvPr>
            <p:ph idx="1"/>
          </p:nvPr>
        </p:nvSpPr>
        <p:spPr>
          <a:xfrm>
            <a:off x="720916" y="1654629"/>
            <a:ext cx="9656798" cy="7292570"/>
          </a:xfrm>
        </p:spPr>
        <p:txBody>
          <a:bodyPr/>
          <a:lstStyle/>
          <a:p>
            <a:r>
              <a:rPr lang="en-GB" dirty="0" smtClean="0"/>
              <a:t>Students are not told the purpose of tutorials or why they are an important part of any module.</a:t>
            </a:r>
          </a:p>
          <a:p>
            <a:r>
              <a:rPr lang="en-GB" dirty="0" smtClean="0"/>
              <a:t>Scholarship tells us that tutorials should have a clear purpose.</a:t>
            </a:r>
          </a:p>
          <a:p>
            <a:r>
              <a:rPr lang="en-GB" dirty="0" smtClean="0"/>
              <a:t>AL perceptions of the purposes of tutorials are formed through their professional identity, experience and reflective practice</a:t>
            </a:r>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lgn="ctr">
              <a:buNone/>
            </a:pPr>
            <a:r>
              <a:rPr lang="en-GB" sz="2800" dirty="0" smtClean="0"/>
              <a:t>How can we address this at school or module level?</a:t>
            </a:r>
          </a:p>
          <a:p>
            <a:pPr marL="0" indent="0">
              <a:buNone/>
            </a:pPr>
            <a:endParaRPr lang="en-GB" sz="2800" dirty="0"/>
          </a:p>
          <a:p>
            <a:pPr marL="0" indent="0">
              <a:buNone/>
            </a:pPr>
            <a:r>
              <a:rPr lang="en-GB" sz="2800" dirty="0" smtClean="0"/>
              <a:t>Are tutorials an important part of your module?</a:t>
            </a:r>
          </a:p>
          <a:p>
            <a:pPr marL="0" indent="0">
              <a:buNone/>
            </a:pPr>
            <a:endParaRPr lang="en-GB" sz="2800" dirty="0" smtClean="0"/>
          </a:p>
          <a:p>
            <a:pPr marL="0" indent="0">
              <a:buNone/>
            </a:pPr>
            <a:r>
              <a:rPr lang="en-GB" sz="2800" dirty="0" smtClean="0"/>
              <a:t>Why?</a:t>
            </a:r>
          </a:p>
          <a:p>
            <a:pPr marL="0" indent="0">
              <a:buNone/>
            </a:pPr>
            <a:r>
              <a:rPr lang="en-GB" sz="2800" dirty="0" smtClean="0"/>
              <a:t>What is their purpose?</a:t>
            </a:r>
          </a:p>
          <a:p>
            <a:pPr marL="0" indent="0">
              <a:buNone/>
            </a:pPr>
            <a:r>
              <a:rPr lang="en-GB" sz="2800" dirty="0" smtClean="0"/>
              <a:t>What are the implications for the module tuition strategy?</a:t>
            </a:r>
            <a:endParaRPr lang="en-GB" sz="2800"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17</a:t>
            </a:fld>
            <a:endParaRPr lang="en-GB" dirty="0"/>
          </a:p>
        </p:txBody>
      </p:sp>
      <p:sp>
        <p:nvSpPr>
          <p:cNvPr id="3" name="Down Arrow 2"/>
          <p:cNvSpPr/>
          <p:nvPr/>
        </p:nvSpPr>
        <p:spPr>
          <a:xfrm>
            <a:off x="3904343" y="3817257"/>
            <a:ext cx="2438400" cy="2016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715626" y="1611086"/>
            <a:ext cx="9691117" cy="2206171"/>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419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0516049"/>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baseline="0" dirty="0" smtClean="0">
                          <a:effectLst/>
                        </a:rPr>
                        <a:t>   </a:t>
                      </a:r>
                      <a:r>
                        <a:rPr lang="en-GB" sz="2000" u="none" strike="noStrike" dirty="0" smtClean="0">
                          <a:effectLst/>
                        </a:rPr>
                        <a:t>Introduction </a:t>
                      </a:r>
                      <a:r>
                        <a:rPr lang="en-GB" sz="2000" u="none" strike="noStrike" dirty="0">
                          <a:effectLst/>
                        </a:rPr>
                        <a:t>to M250</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a:effectLst/>
                        </a:rPr>
                        <a:t>This is an introductory event, but you will also have the opportunity to overcome any software installation problems, understand the nature of the study you are about to undertake, and where you will need to devote your efforts; also how much effort is required to become a decent programmer. It is very important to note at this stage that programming is a skill. In the same way that you wouldn't expect to give a classical piano concert without hours of practice, you should not expect to be come a good (or even competent) programmer without practice. You should leave this tutorial with some idea of what it will take to pass the module (specifically what the assessment structure is). Please try to attend the tutorial given by your own tutor. You will get more out of this tutorial if you bring questions with you. The content of the tutorial will vary to some extent, depending on when it is run and which students attend the tutorial.</a:t>
                      </a:r>
                      <a:br>
                        <a:rPr lang="en-GB" sz="2000" u="none" strike="noStrike" dirty="0">
                          <a:effectLst/>
                        </a:rPr>
                      </a:br>
                      <a:r>
                        <a:rPr lang="en-GB" sz="2000" u="none" strike="noStrike" dirty="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M250</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18</a:t>
            </a:fld>
            <a:endParaRPr lang="en-GB" dirty="0"/>
          </a:p>
        </p:txBody>
      </p:sp>
    </p:spTree>
    <p:extLst>
      <p:ext uri="{BB962C8B-B14F-4D97-AF65-F5344CB8AC3E}">
        <p14:creationId xmlns:p14="http://schemas.microsoft.com/office/powerpoint/2010/main" val="4278608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92613153"/>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dirty="0" smtClean="0">
                          <a:effectLst/>
                        </a:rPr>
                        <a:t>   Introduction </a:t>
                      </a:r>
                      <a:r>
                        <a:rPr lang="en-GB" sz="2000" u="none" strike="noStrike" dirty="0">
                          <a:effectLst/>
                        </a:rPr>
                        <a:t>to M250</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a:effectLst/>
                        </a:rPr>
                        <a:t>This is an introductory event, but you will also have the opportunity to overcome any software installation problems, understand the nature of the study you are about to undertake, and where you will need to devote your efforts; also how much effort is required to become a decent programmer. It is very important to note at this stage that programming is a skill. In the same way that you wouldn't expect to give a classical piano concert without hours of practice, you should not expect to be come a good (or even competent) programmer without practice. You should leave this tutorial with some idea of what it will take to pass the module (specifically what the assessment structure is). Please try to attend the tutorial given by your own tutor. You will get more out of this tutorial if you bring questions with you. The content of the tutorial will vary to some extent, depending on when it is run and which students attend the tutorial.</a:t>
                      </a:r>
                      <a:br>
                        <a:rPr lang="en-GB" sz="2000" u="none" strike="noStrike" dirty="0">
                          <a:effectLst/>
                        </a:rPr>
                      </a:br>
                      <a:r>
                        <a:rPr lang="en-GB" sz="2000" u="none" strike="noStrike" dirty="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M250</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19</a:t>
            </a:fld>
            <a:endParaRPr lang="en-GB" dirty="0"/>
          </a:p>
        </p:txBody>
      </p:sp>
      <p:sp>
        <p:nvSpPr>
          <p:cNvPr id="4" name="TextBox 3"/>
          <p:cNvSpPr txBox="1"/>
          <p:nvPr/>
        </p:nvSpPr>
        <p:spPr>
          <a:xfrm>
            <a:off x="835087" y="4802473"/>
            <a:ext cx="1530221" cy="892552"/>
          </a:xfrm>
          <a:prstGeom prst="rect">
            <a:avLst/>
          </a:prstGeom>
          <a:solidFill>
            <a:schemeClr val="accent6">
              <a:lumMod val="20000"/>
              <a:lumOff val="80000"/>
            </a:schemeClr>
          </a:solidFill>
          <a:ln w="25400">
            <a:solidFill>
              <a:schemeClr val="accent2">
                <a:lumMod val="20000"/>
                <a:lumOff val="80000"/>
              </a:schemeClr>
            </a:solidFill>
          </a:ln>
        </p:spPr>
        <p:txBody>
          <a:bodyPr wrap="square" rtlCol="0">
            <a:spAutoFit/>
          </a:bodyPr>
          <a:lstStyle/>
          <a:p>
            <a:r>
              <a:rPr lang="en-GB" dirty="0" smtClean="0"/>
              <a:t>Facilitate learning</a:t>
            </a:r>
            <a:endParaRPr lang="en-GB" dirty="0"/>
          </a:p>
        </p:txBody>
      </p:sp>
      <p:sp>
        <p:nvSpPr>
          <p:cNvPr id="7" name="TextBox 6"/>
          <p:cNvSpPr txBox="1"/>
          <p:nvPr/>
        </p:nvSpPr>
        <p:spPr>
          <a:xfrm>
            <a:off x="1101011" y="6235340"/>
            <a:ext cx="1810140"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Build confidence</a:t>
            </a:r>
            <a:endParaRPr lang="en-GB" dirty="0"/>
          </a:p>
        </p:txBody>
      </p:sp>
      <p:sp>
        <p:nvSpPr>
          <p:cNvPr id="8" name="TextBox 7"/>
          <p:cNvSpPr txBox="1"/>
          <p:nvPr/>
        </p:nvSpPr>
        <p:spPr>
          <a:xfrm>
            <a:off x="1147663" y="3369606"/>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Maintain motivation</a:t>
            </a:r>
            <a:endParaRPr lang="en-GB" dirty="0"/>
          </a:p>
        </p:txBody>
      </p:sp>
      <p:sp>
        <p:nvSpPr>
          <p:cNvPr id="9" name="TextBox 8"/>
          <p:cNvSpPr txBox="1"/>
          <p:nvPr/>
        </p:nvSpPr>
        <p:spPr>
          <a:xfrm>
            <a:off x="1483564" y="2074943"/>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Social interaction</a:t>
            </a:r>
            <a:endParaRPr lang="en-GB" dirty="0"/>
          </a:p>
        </p:txBody>
      </p:sp>
      <p:sp>
        <p:nvSpPr>
          <p:cNvPr id="10" name="TextBox 9"/>
          <p:cNvSpPr txBox="1"/>
          <p:nvPr/>
        </p:nvSpPr>
        <p:spPr>
          <a:xfrm>
            <a:off x="3782138" y="1761981"/>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Threshold concepts</a:t>
            </a:r>
            <a:endParaRPr lang="en-GB" dirty="0"/>
          </a:p>
        </p:txBody>
      </p:sp>
      <p:sp>
        <p:nvSpPr>
          <p:cNvPr id="11" name="TextBox 10"/>
          <p:cNvSpPr txBox="1"/>
          <p:nvPr/>
        </p:nvSpPr>
        <p:spPr>
          <a:xfrm>
            <a:off x="6219117" y="1586642"/>
            <a:ext cx="2170924"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Collaboration / group work</a:t>
            </a:r>
            <a:endParaRPr lang="en-GB" dirty="0"/>
          </a:p>
        </p:txBody>
      </p:sp>
      <p:sp>
        <p:nvSpPr>
          <p:cNvPr id="12" name="TextBox 11"/>
          <p:cNvSpPr txBox="1"/>
          <p:nvPr/>
        </p:nvSpPr>
        <p:spPr>
          <a:xfrm>
            <a:off x="1147663" y="7725213"/>
            <a:ext cx="2399526"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Preparation for assessment</a:t>
            </a:r>
            <a:endParaRPr lang="en-GB" dirty="0"/>
          </a:p>
        </p:txBody>
      </p:sp>
      <p:sp>
        <p:nvSpPr>
          <p:cNvPr id="13" name="TextBox 12"/>
          <p:cNvSpPr txBox="1"/>
          <p:nvPr/>
        </p:nvSpPr>
        <p:spPr>
          <a:xfrm>
            <a:off x="4275101" y="8269007"/>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Develop skills</a:t>
            </a:r>
            <a:endParaRPr lang="en-GB" dirty="0"/>
          </a:p>
        </p:txBody>
      </p:sp>
      <p:sp>
        <p:nvSpPr>
          <p:cNvPr id="14" name="TextBox 13"/>
          <p:cNvSpPr txBox="1"/>
          <p:nvPr/>
        </p:nvSpPr>
        <p:spPr>
          <a:xfrm>
            <a:off x="7033193" y="8265275"/>
            <a:ext cx="319261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Challenge students intellectually</a:t>
            </a:r>
            <a:endParaRPr lang="en-GB" dirty="0"/>
          </a:p>
        </p:txBody>
      </p:sp>
    </p:spTree>
    <p:extLst>
      <p:ext uri="{BB962C8B-B14F-4D97-AF65-F5344CB8AC3E}">
        <p14:creationId xmlns:p14="http://schemas.microsoft.com/office/powerpoint/2010/main" val="455955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11163" y="197358"/>
            <a:ext cx="12625349" cy="8905700"/>
          </a:xfrm>
          <a:prstGeom prst="rect">
            <a:avLst/>
          </a:prstGeom>
        </p:spPr>
      </p:pic>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a:t>
            </a:fld>
            <a:endParaRPr lang="en-GB" dirty="0"/>
          </a:p>
        </p:txBody>
      </p:sp>
    </p:spTree>
    <p:extLst>
      <p:ext uri="{BB962C8B-B14F-4D97-AF65-F5344CB8AC3E}">
        <p14:creationId xmlns:p14="http://schemas.microsoft.com/office/powerpoint/2010/main" val="959666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06730520"/>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dirty="0" smtClean="0">
                          <a:effectLst/>
                        </a:rPr>
                        <a:t>  Coding Lab: </a:t>
                      </a:r>
                    </a:p>
                    <a:p>
                      <a:pPr algn="l" rtl="0" fontAlgn="t"/>
                      <a:r>
                        <a:rPr lang="en-GB" sz="2000" u="none" strike="noStrike" dirty="0" smtClean="0">
                          <a:effectLst/>
                        </a:rPr>
                        <a:t>  Programming with Java</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a:effectLst/>
                        </a:rPr>
                        <a:t/>
                      </a:r>
                      <a:br>
                        <a:rPr lang="en-GB" sz="2000" u="none" strike="noStrike" dirty="0">
                          <a:effectLst/>
                        </a:rPr>
                      </a:br>
                      <a:r>
                        <a:rPr lang="en-GB" sz="2000" u="none" strike="noStrike" dirty="0" smtClean="0">
                          <a:effectLst/>
                        </a:rPr>
                        <a:t>This is an opportunity for you to bring your laptop along (or share with another student) and discuss anything to do with Java, from  installation problems, understanding how to use the IDE,  understanding what error messages mean right through to more complex coding examples. You will be able to discuss any problems you are having writing code with the tutor.   You will get more out of this tutorial if you bring questions with you and have tried the practical exercises in the units. The content of the tutorial will vary to some extent, depending on when it is run and which students attend the tutorial.</a:t>
                      </a:r>
                    </a:p>
                    <a:p>
                      <a:pPr algn="l" rtl="0" fontAlgn="t"/>
                      <a:r>
                        <a:rPr lang="en-GB" sz="2000" u="none" strike="noStrike" dirty="0" smtClean="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M250</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20</a:t>
            </a:fld>
            <a:endParaRPr lang="en-GB" dirty="0"/>
          </a:p>
        </p:txBody>
      </p:sp>
    </p:spTree>
    <p:extLst>
      <p:ext uri="{BB962C8B-B14F-4D97-AF65-F5344CB8AC3E}">
        <p14:creationId xmlns:p14="http://schemas.microsoft.com/office/powerpoint/2010/main" val="19488647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06730520"/>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dirty="0" smtClean="0">
                          <a:effectLst/>
                        </a:rPr>
                        <a:t>  Coding Lab: </a:t>
                      </a:r>
                    </a:p>
                    <a:p>
                      <a:pPr algn="l" rtl="0" fontAlgn="t"/>
                      <a:r>
                        <a:rPr lang="en-GB" sz="2000" u="none" strike="noStrike" dirty="0" smtClean="0">
                          <a:effectLst/>
                        </a:rPr>
                        <a:t>  Programming with Java</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a:effectLst/>
                        </a:rPr>
                        <a:t/>
                      </a:r>
                      <a:br>
                        <a:rPr lang="en-GB" sz="2000" u="none" strike="noStrike" dirty="0">
                          <a:effectLst/>
                        </a:rPr>
                      </a:br>
                      <a:r>
                        <a:rPr lang="en-GB" sz="2000" u="none" strike="noStrike" dirty="0" smtClean="0">
                          <a:effectLst/>
                        </a:rPr>
                        <a:t>This is an opportunity for you to bring your laptop along (or share with another student) and discuss anything to do with Java, from  installation problems, understanding how to use the IDE,  understanding what error messages mean right through to more complex coding examples. You will be able to discuss any problems you are having writing code with the tutor.   You will get more out of this tutorial if you bring questions with you and have tried the practical exercises in the units. The content of the tutorial will vary to some extent, depending on when it is run and which students attend the tutorial.</a:t>
                      </a:r>
                    </a:p>
                    <a:p>
                      <a:pPr algn="l" rtl="0" fontAlgn="t"/>
                      <a:r>
                        <a:rPr lang="en-GB" sz="2000" u="none" strike="noStrike" dirty="0" smtClean="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M250</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21</a:t>
            </a:fld>
            <a:endParaRPr lang="en-GB" dirty="0"/>
          </a:p>
        </p:txBody>
      </p:sp>
      <p:sp>
        <p:nvSpPr>
          <p:cNvPr id="6" name="TextBox 5"/>
          <p:cNvSpPr txBox="1"/>
          <p:nvPr/>
        </p:nvSpPr>
        <p:spPr>
          <a:xfrm>
            <a:off x="835087" y="4802473"/>
            <a:ext cx="1530221" cy="892552"/>
          </a:xfrm>
          <a:prstGeom prst="rect">
            <a:avLst/>
          </a:prstGeom>
          <a:solidFill>
            <a:schemeClr val="accent6">
              <a:lumMod val="20000"/>
              <a:lumOff val="80000"/>
            </a:schemeClr>
          </a:solidFill>
          <a:ln w="25400">
            <a:solidFill>
              <a:schemeClr val="accent2">
                <a:lumMod val="20000"/>
                <a:lumOff val="80000"/>
              </a:schemeClr>
            </a:solidFill>
          </a:ln>
        </p:spPr>
        <p:txBody>
          <a:bodyPr wrap="square" rtlCol="0">
            <a:spAutoFit/>
          </a:bodyPr>
          <a:lstStyle/>
          <a:p>
            <a:r>
              <a:rPr lang="en-GB" dirty="0" smtClean="0"/>
              <a:t>Facilitate learning</a:t>
            </a:r>
            <a:endParaRPr lang="en-GB" dirty="0"/>
          </a:p>
        </p:txBody>
      </p:sp>
      <p:sp>
        <p:nvSpPr>
          <p:cNvPr id="7" name="TextBox 6"/>
          <p:cNvSpPr txBox="1"/>
          <p:nvPr/>
        </p:nvSpPr>
        <p:spPr>
          <a:xfrm>
            <a:off x="1101011" y="6235340"/>
            <a:ext cx="1810140"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Build confidence</a:t>
            </a:r>
            <a:endParaRPr lang="en-GB" dirty="0"/>
          </a:p>
        </p:txBody>
      </p:sp>
      <p:sp>
        <p:nvSpPr>
          <p:cNvPr id="8" name="TextBox 7"/>
          <p:cNvSpPr txBox="1"/>
          <p:nvPr/>
        </p:nvSpPr>
        <p:spPr>
          <a:xfrm>
            <a:off x="1147663" y="3369606"/>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Maintain motivation</a:t>
            </a:r>
            <a:endParaRPr lang="en-GB" dirty="0"/>
          </a:p>
        </p:txBody>
      </p:sp>
      <p:sp>
        <p:nvSpPr>
          <p:cNvPr id="9" name="TextBox 8"/>
          <p:cNvSpPr txBox="1"/>
          <p:nvPr/>
        </p:nvSpPr>
        <p:spPr>
          <a:xfrm>
            <a:off x="1483564" y="2074943"/>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Social interaction</a:t>
            </a:r>
            <a:endParaRPr lang="en-GB" dirty="0"/>
          </a:p>
        </p:txBody>
      </p:sp>
      <p:sp>
        <p:nvSpPr>
          <p:cNvPr id="10" name="TextBox 9"/>
          <p:cNvSpPr txBox="1"/>
          <p:nvPr/>
        </p:nvSpPr>
        <p:spPr>
          <a:xfrm>
            <a:off x="3782138" y="1761981"/>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Threshold concepts</a:t>
            </a:r>
            <a:endParaRPr lang="en-GB" dirty="0"/>
          </a:p>
        </p:txBody>
      </p:sp>
      <p:sp>
        <p:nvSpPr>
          <p:cNvPr id="11" name="TextBox 10"/>
          <p:cNvSpPr txBox="1"/>
          <p:nvPr/>
        </p:nvSpPr>
        <p:spPr>
          <a:xfrm>
            <a:off x="6219117" y="1586642"/>
            <a:ext cx="2170924"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Collaboration / group work</a:t>
            </a:r>
            <a:endParaRPr lang="en-GB" dirty="0"/>
          </a:p>
        </p:txBody>
      </p:sp>
      <p:sp>
        <p:nvSpPr>
          <p:cNvPr id="12" name="TextBox 11"/>
          <p:cNvSpPr txBox="1"/>
          <p:nvPr/>
        </p:nvSpPr>
        <p:spPr>
          <a:xfrm>
            <a:off x="1147663" y="7725213"/>
            <a:ext cx="2399526"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Preparation for assessment</a:t>
            </a:r>
            <a:endParaRPr lang="en-GB" dirty="0"/>
          </a:p>
        </p:txBody>
      </p:sp>
      <p:sp>
        <p:nvSpPr>
          <p:cNvPr id="13" name="TextBox 12"/>
          <p:cNvSpPr txBox="1"/>
          <p:nvPr/>
        </p:nvSpPr>
        <p:spPr>
          <a:xfrm>
            <a:off x="4275101" y="8269007"/>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Develop skills</a:t>
            </a:r>
            <a:endParaRPr lang="en-GB" dirty="0"/>
          </a:p>
        </p:txBody>
      </p:sp>
      <p:sp>
        <p:nvSpPr>
          <p:cNvPr id="14" name="TextBox 13"/>
          <p:cNvSpPr txBox="1"/>
          <p:nvPr/>
        </p:nvSpPr>
        <p:spPr>
          <a:xfrm>
            <a:off x="7033193" y="8265275"/>
            <a:ext cx="319261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Challenge students intellectually</a:t>
            </a:r>
            <a:endParaRPr lang="en-GB" dirty="0"/>
          </a:p>
        </p:txBody>
      </p:sp>
    </p:spTree>
    <p:extLst>
      <p:ext uri="{BB962C8B-B14F-4D97-AF65-F5344CB8AC3E}">
        <p14:creationId xmlns:p14="http://schemas.microsoft.com/office/powerpoint/2010/main" val="25857364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08736408"/>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dirty="0" smtClean="0">
                          <a:effectLst/>
                        </a:rPr>
                        <a:t>  Introduction</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a:effectLst/>
                        </a:rPr>
                        <a:t/>
                      </a:r>
                      <a:br>
                        <a:rPr lang="en-GB" sz="2000" u="none" strike="noStrike" dirty="0">
                          <a:effectLst/>
                        </a:rPr>
                      </a:br>
                      <a:r>
                        <a:rPr lang="en-GB" sz="2000" u="none" strike="noStrike" dirty="0" smtClean="0">
                          <a:effectLst/>
                        </a:rPr>
                        <a:t>Please sign up to the event run by your own tutor if possible.  Introduction to the module, guidance and validation of module software installation.  The actual content will vary depending on the needs of the students who attend.  You will get more out of this session if you bring questions with you.</a:t>
                      </a:r>
                    </a:p>
                    <a:p>
                      <a:pPr algn="l" rtl="0" fontAlgn="t"/>
                      <a:r>
                        <a:rPr lang="en-GB" sz="2000" u="none" strike="noStrike" dirty="0" smtClean="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TM351</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22</a:t>
            </a:fld>
            <a:endParaRPr lang="en-GB" dirty="0"/>
          </a:p>
        </p:txBody>
      </p:sp>
    </p:spTree>
    <p:extLst>
      <p:ext uri="{BB962C8B-B14F-4D97-AF65-F5344CB8AC3E}">
        <p14:creationId xmlns:p14="http://schemas.microsoft.com/office/powerpoint/2010/main" val="1321348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08736408"/>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dirty="0" smtClean="0">
                          <a:effectLst/>
                        </a:rPr>
                        <a:t>  Introduction</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a:effectLst/>
                        </a:rPr>
                        <a:t/>
                      </a:r>
                      <a:br>
                        <a:rPr lang="en-GB" sz="2000" u="none" strike="noStrike" dirty="0">
                          <a:effectLst/>
                        </a:rPr>
                      </a:br>
                      <a:r>
                        <a:rPr lang="en-GB" sz="2000" u="none" strike="noStrike" dirty="0" smtClean="0">
                          <a:effectLst/>
                        </a:rPr>
                        <a:t>Please sign up to the event run by your own tutor if possible.  Introduction to the module, guidance and validation of module software installation.  The actual content will vary depending on the needs of the students who attend.  You will get more out of this session if you bring questions with you.</a:t>
                      </a:r>
                    </a:p>
                    <a:p>
                      <a:pPr algn="l" rtl="0" fontAlgn="t"/>
                      <a:r>
                        <a:rPr lang="en-GB" sz="2000" u="none" strike="noStrike" dirty="0" smtClean="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TM351</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23</a:t>
            </a:fld>
            <a:endParaRPr lang="en-GB" dirty="0"/>
          </a:p>
        </p:txBody>
      </p:sp>
      <p:sp>
        <p:nvSpPr>
          <p:cNvPr id="6" name="TextBox 5"/>
          <p:cNvSpPr txBox="1"/>
          <p:nvPr/>
        </p:nvSpPr>
        <p:spPr>
          <a:xfrm>
            <a:off x="835087" y="4802473"/>
            <a:ext cx="1530221" cy="892552"/>
          </a:xfrm>
          <a:prstGeom prst="rect">
            <a:avLst/>
          </a:prstGeom>
          <a:solidFill>
            <a:schemeClr val="accent6">
              <a:lumMod val="20000"/>
              <a:lumOff val="80000"/>
            </a:schemeClr>
          </a:solidFill>
          <a:ln w="25400">
            <a:solidFill>
              <a:schemeClr val="accent2">
                <a:lumMod val="20000"/>
                <a:lumOff val="80000"/>
              </a:schemeClr>
            </a:solidFill>
          </a:ln>
        </p:spPr>
        <p:txBody>
          <a:bodyPr wrap="square" rtlCol="0">
            <a:spAutoFit/>
          </a:bodyPr>
          <a:lstStyle/>
          <a:p>
            <a:r>
              <a:rPr lang="en-GB" dirty="0" smtClean="0"/>
              <a:t>Facilitate learning</a:t>
            </a:r>
            <a:endParaRPr lang="en-GB" dirty="0"/>
          </a:p>
        </p:txBody>
      </p:sp>
      <p:sp>
        <p:nvSpPr>
          <p:cNvPr id="7" name="TextBox 6"/>
          <p:cNvSpPr txBox="1"/>
          <p:nvPr/>
        </p:nvSpPr>
        <p:spPr>
          <a:xfrm>
            <a:off x="1101011" y="6235340"/>
            <a:ext cx="1810140"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Build confidence</a:t>
            </a:r>
            <a:endParaRPr lang="en-GB" dirty="0"/>
          </a:p>
        </p:txBody>
      </p:sp>
      <p:sp>
        <p:nvSpPr>
          <p:cNvPr id="8" name="TextBox 7"/>
          <p:cNvSpPr txBox="1"/>
          <p:nvPr/>
        </p:nvSpPr>
        <p:spPr>
          <a:xfrm>
            <a:off x="1147663" y="3369606"/>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Maintain motivation</a:t>
            </a:r>
            <a:endParaRPr lang="en-GB" dirty="0"/>
          </a:p>
        </p:txBody>
      </p:sp>
      <p:sp>
        <p:nvSpPr>
          <p:cNvPr id="9" name="TextBox 8"/>
          <p:cNvSpPr txBox="1"/>
          <p:nvPr/>
        </p:nvSpPr>
        <p:spPr>
          <a:xfrm>
            <a:off x="1483564" y="2074943"/>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Social interaction</a:t>
            </a:r>
            <a:endParaRPr lang="en-GB" dirty="0"/>
          </a:p>
        </p:txBody>
      </p:sp>
      <p:sp>
        <p:nvSpPr>
          <p:cNvPr id="10" name="TextBox 9"/>
          <p:cNvSpPr txBox="1"/>
          <p:nvPr/>
        </p:nvSpPr>
        <p:spPr>
          <a:xfrm>
            <a:off x="3782138" y="1761981"/>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Threshold concepts</a:t>
            </a:r>
            <a:endParaRPr lang="en-GB" dirty="0"/>
          </a:p>
        </p:txBody>
      </p:sp>
      <p:sp>
        <p:nvSpPr>
          <p:cNvPr id="11" name="TextBox 10"/>
          <p:cNvSpPr txBox="1"/>
          <p:nvPr/>
        </p:nvSpPr>
        <p:spPr>
          <a:xfrm>
            <a:off x="6219117" y="1586642"/>
            <a:ext cx="2170924"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Collaboration / group work</a:t>
            </a:r>
            <a:endParaRPr lang="en-GB" dirty="0"/>
          </a:p>
        </p:txBody>
      </p:sp>
      <p:sp>
        <p:nvSpPr>
          <p:cNvPr id="12" name="TextBox 11"/>
          <p:cNvSpPr txBox="1"/>
          <p:nvPr/>
        </p:nvSpPr>
        <p:spPr>
          <a:xfrm>
            <a:off x="1147663" y="7725213"/>
            <a:ext cx="2399526"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Preparation for assessment</a:t>
            </a:r>
            <a:endParaRPr lang="en-GB" dirty="0"/>
          </a:p>
        </p:txBody>
      </p:sp>
      <p:sp>
        <p:nvSpPr>
          <p:cNvPr id="13" name="TextBox 12"/>
          <p:cNvSpPr txBox="1"/>
          <p:nvPr/>
        </p:nvSpPr>
        <p:spPr>
          <a:xfrm>
            <a:off x="4275101" y="8269007"/>
            <a:ext cx="176348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Develop skills</a:t>
            </a:r>
            <a:endParaRPr lang="en-GB" dirty="0"/>
          </a:p>
        </p:txBody>
      </p:sp>
      <p:sp>
        <p:nvSpPr>
          <p:cNvPr id="14" name="TextBox 13"/>
          <p:cNvSpPr txBox="1"/>
          <p:nvPr/>
        </p:nvSpPr>
        <p:spPr>
          <a:xfrm>
            <a:off x="7033193" y="8265275"/>
            <a:ext cx="3192618" cy="892552"/>
          </a:xfrm>
          <a:prstGeom prst="rect">
            <a:avLst/>
          </a:prstGeom>
          <a:solidFill>
            <a:schemeClr val="accent6">
              <a:lumMod val="20000"/>
              <a:lumOff val="80000"/>
            </a:schemeClr>
          </a:solidFill>
          <a:ln w="25400">
            <a:solidFill>
              <a:schemeClr val="accent1"/>
            </a:solidFill>
          </a:ln>
        </p:spPr>
        <p:txBody>
          <a:bodyPr wrap="square" rtlCol="0">
            <a:spAutoFit/>
          </a:bodyPr>
          <a:lstStyle/>
          <a:p>
            <a:r>
              <a:rPr lang="en-GB" dirty="0" smtClean="0"/>
              <a:t>Challenge students intellectually</a:t>
            </a:r>
            <a:endParaRPr lang="en-GB" dirty="0"/>
          </a:p>
        </p:txBody>
      </p:sp>
    </p:spTree>
    <p:extLst>
      <p:ext uri="{BB962C8B-B14F-4D97-AF65-F5344CB8AC3E}">
        <p14:creationId xmlns:p14="http://schemas.microsoft.com/office/powerpoint/2010/main" val="1530570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Example module tuition strategy</a:t>
            </a:r>
            <a:endParaRPr lang="en-GB"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33781904"/>
              </p:ext>
            </p:extLst>
          </p:nvPr>
        </p:nvGraphicFramePr>
        <p:xfrm>
          <a:off x="715626" y="2280228"/>
          <a:ext cx="11006982" cy="6132252"/>
        </p:xfrm>
        <a:graphic>
          <a:graphicData uri="http://schemas.openxmlformats.org/drawingml/2006/table">
            <a:tbl>
              <a:tblPr>
                <a:tableStyleId>{5C22544A-7EE6-4342-B048-85BDC9FD1C3A}</a:tableStyleId>
              </a:tblPr>
              <a:tblGrid>
                <a:gridCol w="3191374"/>
                <a:gridCol w="7815608"/>
              </a:tblGrid>
              <a:tr h="1133791">
                <a:tc>
                  <a:txBody>
                    <a:bodyPr/>
                    <a:lstStyle/>
                    <a:p>
                      <a:pPr algn="ctr" rtl="0" fontAlgn="t"/>
                      <a:endParaRPr lang="en-GB" sz="2000" u="none" strike="noStrike" dirty="0" smtClean="0">
                        <a:effectLst/>
                      </a:endParaRPr>
                    </a:p>
                    <a:p>
                      <a:pPr algn="ctr" rtl="0" fontAlgn="t"/>
                      <a:r>
                        <a:rPr lang="en-GB" sz="2000" u="none" strike="noStrike" dirty="0" smtClean="0">
                          <a:effectLst/>
                        </a:rPr>
                        <a:t>Element </a:t>
                      </a:r>
                      <a:r>
                        <a:rPr lang="en-GB" sz="2000" u="none" strike="noStrike" dirty="0">
                          <a:effectLst/>
                        </a:rPr>
                        <a:t>title</a:t>
                      </a:r>
                      <a:endParaRPr lang="en-GB" sz="20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t"/>
                      <a:endParaRPr lang="en-GB" sz="2000" u="none" strike="noStrike" dirty="0" smtClean="0">
                        <a:effectLst/>
                      </a:endParaRPr>
                    </a:p>
                    <a:p>
                      <a:pPr algn="ctr" rtl="0" fontAlgn="t"/>
                      <a:r>
                        <a:rPr lang="en-GB" sz="2000" u="none" strike="noStrike" dirty="0" smtClean="0">
                          <a:effectLst/>
                        </a:rPr>
                        <a:t>Student </a:t>
                      </a:r>
                      <a:r>
                        <a:rPr lang="en-GB" sz="2000" u="none" strike="noStrike" dirty="0">
                          <a:effectLst/>
                        </a:rPr>
                        <a:t>event description</a:t>
                      </a:r>
                      <a:endParaRPr lang="en-GB" sz="2000" b="1" i="0" u="none" strike="noStrike" dirty="0">
                        <a:solidFill>
                          <a:srgbClr val="000000"/>
                        </a:solidFill>
                        <a:effectLst/>
                        <a:latin typeface="Arial" panose="020B0604020202020204" pitchFamily="34" charset="0"/>
                      </a:endParaRPr>
                    </a:p>
                  </a:txBody>
                  <a:tcPr marL="9525" marR="9525" marT="9525" marB="0"/>
                </a:tc>
              </a:tr>
              <a:tr h="4998461">
                <a:tc>
                  <a:txBody>
                    <a:bodyPr/>
                    <a:lstStyle/>
                    <a:p>
                      <a:pPr algn="l" rtl="0" fontAlgn="t"/>
                      <a:endParaRPr lang="en-GB" sz="2000" u="none" strike="noStrike" dirty="0" smtClean="0">
                        <a:effectLst/>
                      </a:endParaRPr>
                    </a:p>
                    <a:p>
                      <a:pPr algn="l" rtl="0" fontAlgn="t"/>
                      <a:r>
                        <a:rPr lang="en-GB" sz="2000" u="none" strike="noStrike" dirty="0" smtClean="0">
                          <a:effectLst/>
                        </a:rPr>
                        <a:t>  TMA01 preparation</a:t>
                      </a:r>
                      <a:endParaRPr lang="en-GB" sz="20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GB" sz="2000" u="none" strike="noStrike" dirty="0">
                          <a:effectLst/>
                        </a:rPr>
                        <a:t> </a:t>
                      </a:r>
                      <a:br>
                        <a:rPr lang="en-GB" sz="2000" u="none" strike="noStrike" dirty="0">
                          <a:effectLst/>
                        </a:rPr>
                      </a:br>
                      <a:r>
                        <a:rPr lang="en-GB" sz="2000" u="none" strike="noStrike" dirty="0" smtClean="0">
                          <a:effectLst/>
                        </a:rPr>
                        <a:t>To help you prepare for TMA 01. The actual content will vary depending on the needs of the students who attend. You will get more out of this session if you bring questions with you.</a:t>
                      </a:r>
                    </a:p>
                    <a:p>
                      <a:pPr algn="l" rtl="0" fontAlgn="t"/>
                      <a:r>
                        <a:rPr lang="en-GB" sz="2000" u="none" strike="noStrike" dirty="0" smtClean="0">
                          <a:effectLst/>
                        </a:rPr>
                        <a:t>   </a:t>
                      </a:r>
                      <a:endParaRPr lang="en-GB" sz="2000" b="0" i="0" u="none" strike="noStrike" dirty="0">
                        <a:effectLst/>
                        <a:latin typeface="Calibri" panose="020F0502020204030204" pitchFamily="34" charset="0"/>
                      </a:endParaRPr>
                    </a:p>
                  </a:txBody>
                  <a:tcPr marL="9525" marR="9525" marT="9525" marB="0"/>
                </a:tc>
              </a:tr>
            </a:tbl>
          </a:graphicData>
        </a:graphic>
      </p:graphicFrame>
      <p:sp>
        <p:nvSpPr>
          <p:cNvPr id="20" name="Subtitle 19"/>
          <p:cNvSpPr>
            <a:spLocks noGrp="1"/>
          </p:cNvSpPr>
          <p:nvPr>
            <p:ph type="subTitle" idx="13"/>
          </p:nvPr>
        </p:nvSpPr>
        <p:spPr/>
        <p:txBody>
          <a:bodyPr/>
          <a:lstStyle/>
          <a:p>
            <a:r>
              <a:rPr lang="en-GB" dirty="0" smtClean="0"/>
              <a:t>TM351</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24</a:t>
            </a:fld>
            <a:endParaRPr lang="en-GB" dirty="0"/>
          </a:p>
        </p:txBody>
      </p:sp>
    </p:spTree>
    <p:extLst>
      <p:ext uri="{BB962C8B-B14F-4D97-AF65-F5344CB8AC3E}">
        <p14:creationId xmlns:p14="http://schemas.microsoft.com/office/powerpoint/2010/main" val="7652495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Questions</a:t>
            </a:r>
            <a:endParaRPr lang="en-GB" sz="3200" dirty="0"/>
          </a:p>
        </p:txBody>
      </p:sp>
      <p:sp>
        <p:nvSpPr>
          <p:cNvPr id="19" name="Content Placeholder 18"/>
          <p:cNvSpPr>
            <a:spLocks noGrp="1"/>
          </p:cNvSpPr>
          <p:nvPr>
            <p:ph idx="1"/>
          </p:nvPr>
        </p:nvSpPr>
        <p:spPr>
          <a:xfrm>
            <a:off x="720916" y="1578077"/>
            <a:ext cx="10296129" cy="7369122"/>
          </a:xfrm>
        </p:spPr>
        <p:txBody>
          <a:bodyPr/>
          <a:lstStyle/>
          <a:p>
            <a:r>
              <a:rPr lang="en-GB" dirty="0" smtClean="0"/>
              <a:t>Who should write the tuition strategy?</a:t>
            </a:r>
          </a:p>
          <a:p>
            <a:endParaRPr lang="en-GB" dirty="0" smtClean="0"/>
          </a:p>
          <a:p>
            <a:r>
              <a:rPr lang="en-GB" dirty="0" smtClean="0"/>
              <a:t>When should it be written?</a:t>
            </a:r>
          </a:p>
          <a:p>
            <a:endParaRPr lang="en-GB" dirty="0" smtClean="0"/>
          </a:p>
          <a:p>
            <a:r>
              <a:rPr lang="en-GB" dirty="0"/>
              <a:t>How best to write the tutorial descriptions?</a:t>
            </a:r>
          </a:p>
          <a:p>
            <a:pPr marL="0" indent="0">
              <a:buNone/>
            </a:pPr>
            <a:endParaRPr lang="en-GB" dirty="0" smtClean="0"/>
          </a:p>
          <a:p>
            <a:r>
              <a:rPr lang="en-GB" dirty="0" smtClean="0"/>
              <a:t>How do we know the purposes will be met?</a:t>
            </a:r>
          </a:p>
          <a:p>
            <a:endParaRPr lang="en-GB" dirty="0" smtClean="0"/>
          </a:p>
          <a:p>
            <a:r>
              <a:rPr lang="en-GB" dirty="0" smtClean="0"/>
              <a:t>Can all the purposes be articulated in the description or do ALs address some purposes whatever the description?</a:t>
            </a:r>
          </a:p>
          <a:p>
            <a:endParaRPr lang="en-GB" dirty="0" smtClean="0"/>
          </a:p>
          <a:p>
            <a:r>
              <a:rPr lang="en-GB" dirty="0" smtClean="0"/>
              <a:t>How to avoid being too prescriptive and preventing ALs from using their professional judgement?</a:t>
            </a:r>
          </a:p>
          <a:p>
            <a:endParaRPr lang="en-GB" dirty="0" smtClean="0"/>
          </a:p>
          <a:p>
            <a:r>
              <a:rPr lang="en-GB" dirty="0" smtClean="0"/>
              <a:t>How to explain to students the benefits of attending tutorials?</a:t>
            </a:r>
          </a:p>
          <a:p>
            <a:endParaRPr lang="en-GB" dirty="0" smtClean="0"/>
          </a:p>
          <a:p>
            <a:r>
              <a:rPr lang="en-GB" dirty="0" smtClean="0"/>
              <a:t>Can we make the tutorials more prominent in the module materials or study calendar?</a:t>
            </a:r>
          </a:p>
          <a:p>
            <a:endParaRPr lang="en-GB" dirty="0"/>
          </a:p>
          <a:p>
            <a:r>
              <a:rPr lang="en-GB" dirty="0" smtClean="0"/>
              <a:t>Ways forward?</a:t>
            </a: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25</a:t>
            </a:fld>
            <a:endParaRPr lang="en-GB" dirty="0"/>
          </a:p>
        </p:txBody>
      </p:sp>
    </p:spTree>
    <p:extLst>
      <p:ext uri="{BB962C8B-B14F-4D97-AF65-F5344CB8AC3E}">
        <p14:creationId xmlns:p14="http://schemas.microsoft.com/office/powerpoint/2010/main" val="848343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Do students know what tuition is for?</a:t>
            </a:r>
            <a:endParaRPr lang="en-GB" sz="3200" dirty="0"/>
          </a:p>
        </p:txBody>
      </p:sp>
      <p:pic>
        <p:nvPicPr>
          <p:cNvPr id="3" name="Content Placeholder 2"/>
          <p:cNvPicPr>
            <a:picLocks noGrp="1" noChangeAspect="1"/>
          </p:cNvPicPr>
          <p:nvPr>
            <p:ph idx="1"/>
          </p:nvPr>
        </p:nvPicPr>
        <p:blipFill>
          <a:blip r:embed="rId3"/>
          <a:stretch>
            <a:fillRect/>
          </a:stretch>
        </p:blipFill>
        <p:spPr>
          <a:xfrm>
            <a:off x="381109" y="1600201"/>
            <a:ext cx="12296665" cy="6565900"/>
          </a:xfrm>
          <a:prstGeom prst="rect">
            <a:avLst/>
          </a:prstGeom>
        </p:spPr>
      </p:pic>
      <p:sp>
        <p:nvSpPr>
          <p:cNvPr id="2" name="Slide Number Placeholder 1"/>
          <p:cNvSpPr>
            <a:spLocks noGrp="1"/>
          </p:cNvSpPr>
          <p:nvPr>
            <p:ph type="sldNum" sz="quarter" idx="4"/>
          </p:nvPr>
        </p:nvSpPr>
        <p:spPr/>
        <p:txBody>
          <a:bodyPr/>
          <a:lstStyle/>
          <a:p>
            <a:pPr algn="ctr"/>
            <a:fld id="{C0BADC3D-1509-2C4E-AB5E-AF0356668A88}" type="slidenum">
              <a:rPr lang="en-GB" smtClean="0"/>
              <a:pPr algn="ctr"/>
              <a:t>3</a:t>
            </a:fld>
            <a:endParaRPr lang="en-GB" dirty="0"/>
          </a:p>
        </p:txBody>
      </p:sp>
    </p:spTree>
    <p:extLst>
      <p:ext uri="{BB962C8B-B14F-4D97-AF65-F5344CB8AC3E}">
        <p14:creationId xmlns:p14="http://schemas.microsoft.com/office/powerpoint/2010/main" val="1233019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Do students know what tuition is for?</a:t>
            </a:r>
            <a:endParaRPr lang="en-GB" sz="3200"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4</a:t>
            </a:fld>
            <a:endParaRPr lang="en-GB" dirty="0"/>
          </a:p>
        </p:txBody>
      </p:sp>
      <p:pic>
        <p:nvPicPr>
          <p:cNvPr id="8" name="Picture 7"/>
          <p:cNvPicPr>
            <a:picLocks noChangeAspect="1"/>
          </p:cNvPicPr>
          <p:nvPr/>
        </p:nvPicPr>
        <p:blipFill rotWithShape="1">
          <a:blip r:embed="rId3"/>
          <a:srcRect r="-9503"/>
          <a:stretch/>
        </p:blipFill>
        <p:spPr>
          <a:xfrm>
            <a:off x="715626" y="1676399"/>
            <a:ext cx="10953750" cy="6581775"/>
          </a:xfrm>
          <a:prstGeom prst="rect">
            <a:avLst/>
          </a:prstGeom>
        </p:spPr>
      </p:pic>
    </p:spTree>
    <p:extLst>
      <p:ext uri="{BB962C8B-B14F-4D97-AF65-F5344CB8AC3E}">
        <p14:creationId xmlns:p14="http://schemas.microsoft.com/office/powerpoint/2010/main" val="1982757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Do students know what tuition is for?</a:t>
            </a:r>
            <a:endParaRPr lang="en-GB" sz="3200"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5</a:t>
            </a:fld>
            <a:endParaRPr lang="en-GB" dirty="0"/>
          </a:p>
        </p:txBody>
      </p:sp>
      <p:pic>
        <p:nvPicPr>
          <p:cNvPr id="3" name="Picture 2"/>
          <p:cNvPicPr>
            <a:picLocks noChangeAspect="1"/>
          </p:cNvPicPr>
          <p:nvPr/>
        </p:nvPicPr>
        <p:blipFill>
          <a:blip r:embed="rId3"/>
          <a:stretch>
            <a:fillRect/>
          </a:stretch>
        </p:blipFill>
        <p:spPr>
          <a:xfrm>
            <a:off x="715626" y="1888581"/>
            <a:ext cx="10391775" cy="4000500"/>
          </a:xfrm>
          <a:prstGeom prst="rect">
            <a:avLst/>
          </a:prstGeom>
        </p:spPr>
      </p:pic>
    </p:spTree>
    <p:extLst>
      <p:ext uri="{BB962C8B-B14F-4D97-AF65-F5344CB8AC3E}">
        <p14:creationId xmlns:p14="http://schemas.microsoft.com/office/powerpoint/2010/main" val="4256546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Do students know what tuition is for?</a:t>
            </a:r>
            <a:endParaRPr lang="en-GB" sz="3200"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6</a:t>
            </a:fld>
            <a:endParaRPr lang="en-GB" dirty="0"/>
          </a:p>
        </p:txBody>
      </p:sp>
      <p:pic>
        <p:nvPicPr>
          <p:cNvPr id="3" name="Picture 2"/>
          <p:cNvPicPr>
            <a:picLocks noChangeAspect="1"/>
          </p:cNvPicPr>
          <p:nvPr/>
        </p:nvPicPr>
        <p:blipFill>
          <a:blip r:embed="rId3"/>
          <a:stretch>
            <a:fillRect/>
          </a:stretch>
        </p:blipFill>
        <p:spPr>
          <a:xfrm>
            <a:off x="715626" y="1888581"/>
            <a:ext cx="10391775" cy="4000500"/>
          </a:xfrm>
          <a:prstGeom prst="rect">
            <a:avLst/>
          </a:prstGeom>
        </p:spPr>
      </p:pic>
      <p:pic>
        <p:nvPicPr>
          <p:cNvPr id="5" name="Picture 4"/>
          <p:cNvPicPr>
            <a:picLocks noChangeAspect="1"/>
          </p:cNvPicPr>
          <p:nvPr/>
        </p:nvPicPr>
        <p:blipFill>
          <a:blip r:embed="rId4"/>
          <a:stretch>
            <a:fillRect/>
          </a:stretch>
        </p:blipFill>
        <p:spPr>
          <a:xfrm>
            <a:off x="715626" y="6414000"/>
            <a:ext cx="9763125" cy="2114550"/>
          </a:xfrm>
          <a:prstGeom prst="rect">
            <a:avLst/>
          </a:prstGeom>
        </p:spPr>
      </p:pic>
    </p:spTree>
    <p:extLst>
      <p:ext uri="{BB962C8B-B14F-4D97-AF65-F5344CB8AC3E}">
        <p14:creationId xmlns:p14="http://schemas.microsoft.com/office/powerpoint/2010/main" val="384428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What does OU Scholarship tell us?</a:t>
            </a:r>
            <a:endParaRPr lang="en-GB" sz="3200" dirty="0"/>
          </a:p>
        </p:txBody>
      </p:sp>
      <p:sp>
        <p:nvSpPr>
          <p:cNvPr id="19" name="Content Placeholder 18"/>
          <p:cNvSpPr>
            <a:spLocks noGrp="1"/>
          </p:cNvSpPr>
          <p:nvPr>
            <p:ph idx="1"/>
          </p:nvPr>
        </p:nvSpPr>
        <p:spPr>
          <a:xfrm>
            <a:off x="710778" y="2047999"/>
            <a:ext cx="9275051" cy="6065487"/>
          </a:xfrm>
        </p:spPr>
        <p:txBody>
          <a:bodyPr/>
          <a:lstStyle/>
          <a:p>
            <a:pPr marL="0" indent="0">
              <a:buNone/>
            </a:pPr>
            <a:r>
              <a:rPr lang="en-GB" sz="2800" dirty="0" smtClean="0"/>
              <a:t>MCT Tuition Review 2012 suggested:</a:t>
            </a:r>
          </a:p>
          <a:p>
            <a:pPr lvl="1"/>
            <a:endParaRPr lang="en-GB" dirty="0"/>
          </a:p>
          <a:p>
            <a:pPr lvl="1"/>
            <a:r>
              <a:rPr lang="en-US" sz="2400" dirty="0"/>
              <a:t>Module teams should communicate with each other and with staff tutors </a:t>
            </a:r>
            <a:r>
              <a:rPr lang="en-US" sz="2400" dirty="0" smtClean="0"/>
              <a:t>to  </a:t>
            </a:r>
            <a:r>
              <a:rPr lang="en-US" sz="2400" dirty="0"/>
              <a:t>ensure consistency in the development and implementation of </a:t>
            </a:r>
            <a:r>
              <a:rPr lang="en-US" sz="2400" dirty="0" smtClean="0"/>
              <a:t> tuition </a:t>
            </a:r>
            <a:r>
              <a:rPr lang="en-US" sz="2400" dirty="0"/>
              <a:t>strategies</a:t>
            </a:r>
            <a:r>
              <a:rPr lang="en-US" sz="2400" dirty="0" smtClean="0"/>
              <a:t>.</a:t>
            </a:r>
          </a:p>
          <a:p>
            <a:pPr lvl="1"/>
            <a:endParaRPr lang="en-GB" sz="2400" dirty="0"/>
          </a:p>
          <a:p>
            <a:pPr lvl="1"/>
            <a:r>
              <a:rPr lang="en-US" sz="2400" dirty="0"/>
              <a:t>Module teams should create tuition resources</a:t>
            </a:r>
            <a:r>
              <a:rPr lang="en-US" sz="2400" dirty="0" smtClean="0"/>
              <a:t>.</a:t>
            </a:r>
          </a:p>
          <a:p>
            <a:pPr marL="331788" lvl="1" indent="0">
              <a:buNone/>
            </a:pPr>
            <a:endParaRPr lang="en-GB" sz="2400" dirty="0"/>
          </a:p>
          <a:p>
            <a:pPr lvl="1"/>
            <a:r>
              <a:rPr lang="en-US" sz="2400" dirty="0"/>
              <a:t>The tutor-student relationship should be retained while concentrating resource on national forums</a:t>
            </a:r>
            <a:r>
              <a:rPr lang="en-US" sz="2400" dirty="0" smtClean="0"/>
              <a:t>.</a:t>
            </a:r>
          </a:p>
          <a:p>
            <a:pPr lvl="1"/>
            <a:endParaRPr lang="en-US" dirty="0" smtClean="0"/>
          </a:p>
          <a:p>
            <a:pPr lvl="1"/>
            <a:endParaRPr lang="en-US" dirty="0" smtClean="0"/>
          </a:p>
          <a:p>
            <a:pPr lvl="1"/>
            <a:endParaRPr lang="en-GB" dirty="0"/>
          </a:p>
          <a:p>
            <a:pPr marL="0" indent="0">
              <a:buNone/>
            </a:pP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7</a:t>
            </a:fld>
            <a:endParaRPr lang="en-GB" dirty="0"/>
          </a:p>
        </p:txBody>
      </p:sp>
    </p:spTree>
    <p:extLst>
      <p:ext uri="{BB962C8B-B14F-4D97-AF65-F5344CB8AC3E}">
        <p14:creationId xmlns:p14="http://schemas.microsoft.com/office/powerpoint/2010/main" val="1783817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What does OU Scholarship tell us?</a:t>
            </a:r>
            <a:endParaRPr lang="en-GB" sz="3200" dirty="0"/>
          </a:p>
        </p:txBody>
      </p:sp>
      <p:sp>
        <p:nvSpPr>
          <p:cNvPr id="19" name="Content Placeholder 18"/>
          <p:cNvSpPr>
            <a:spLocks noGrp="1"/>
          </p:cNvSpPr>
          <p:nvPr>
            <p:ph idx="1"/>
          </p:nvPr>
        </p:nvSpPr>
        <p:spPr>
          <a:xfrm>
            <a:off x="710778" y="2047999"/>
            <a:ext cx="10436193" cy="5252687"/>
          </a:xfrm>
        </p:spPr>
        <p:txBody>
          <a:bodyPr/>
          <a:lstStyle/>
          <a:p>
            <a:pPr marL="331788" lvl="1" indent="0">
              <a:buNone/>
            </a:pPr>
            <a:endParaRPr lang="en-US" dirty="0" smtClean="0"/>
          </a:p>
          <a:p>
            <a:pPr marL="0" indent="0">
              <a:buNone/>
            </a:pPr>
            <a:r>
              <a:rPr lang="en-GB" sz="2800" dirty="0" smtClean="0"/>
              <a:t>Pat Atkins (2013) summarised existing OU research into tuition:</a:t>
            </a:r>
          </a:p>
          <a:p>
            <a:endParaRPr lang="en-GB" dirty="0" smtClean="0"/>
          </a:p>
          <a:p>
            <a:pPr lvl="1"/>
            <a:r>
              <a:rPr lang="en-GB" sz="2400" dirty="0" smtClean="0"/>
              <a:t>Positives and concerns around clustering and loosening the tutor-student relationship</a:t>
            </a:r>
          </a:p>
          <a:p>
            <a:pPr lvl="1"/>
            <a:endParaRPr lang="en-GB" sz="2400" dirty="0" smtClean="0"/>
          </a:p>
          <a:p>
            <a:pPr lvl="1"/>
            <a:r>
              <a:rPr lang="en-GB" sz="2400" dirty="0" smtClean="0"/>
              <a:t>Low tutorial attendance is a concern</a:t>
            </a:r>
          </a:p>
          <a:p>
            <a:pPr lvl="1"/>
            <a:endParaRPr lang="en-GB" sz="2400" dirty="0" smtClean="0"/>
          </a:p>
          <a:p>
            <a:pPr lvl="1"/>
            <a:r>
              <a:rPr lang="en-GB" sz="2400" dirty="0" smtClean="0"/>
              <a:t>Link between tutorial attendance and retention and attainment? -  inconclusive</a:t>
            </a:r>
          </a:p>
          <a:p>
            <a:pPr lvl="1"/>
            <a:endParaRPr lang="en-GB" sz="2400" dirty="0" smtClean="0"/>
          </a:p>
          <a:p>
            <a:pPr lvl="1"/>
            <a:r>
              <a:rPr lang="en-GB" sz="2400" dirty="0" smtClean="0"/>
              <a:t>Tutorials need a clear purpose</a:t>
            </a:r>
          </a:p>
          <a:p>
            <a:pPr lvl="1"/>
            <a:endParaRPr lang="en-GB" sz="2400" dirty="0" smtClean="0"/>
          </a:p>
          <a:p>
            <a:pPr lvl="1"/>
            <a:r>
              <a:rPr lang="en-GB" sz="2400" dirty="0" smtClean="0"/>
              <a:t>What is that purpose? – not explored</a:t>
            </a:r>
          </a:p>
          <a:p>
            <a:pPr marL="0" indent="0">
              <a:buNone/>
            </a:pP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8</a:t>
            </a:fld>
            <a:endParaRPr lang="en-GB" dirty="0"/>
          </a:p>
        </p:txBody>
      </p:sp>
    </p:spTree>
    <p:extLst>
      <p:ext uri="{BB962C8B-B14F-4D97-AF65-F5344CB8AC3E}">
        <p14:creationId xmlns:p14="http://schemas.microsoft.com/office/powerpoint/2010/main" val="7281887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sz="3200" dirty="0" smtClean="0"/>
              <a:t>What does OU Scholarship tell us?</a:t>
            </a:r>
            <a:endParaRPr lang="en-GB" sz="3200" dirty="0"/>
          </a:p>
        </p:txBody>
      </p:sp>
      <p:sp>
        <p:nvSpPr>
          <p:cNvPr id="19" name="Content Placeholder 18"/>
          <p:cNvSpPr>
            <a:spLocks noGrp="1"/>
          </p:cNvSpPr>
          <p:nvPr>
            <p:ph idx="1"/>
          </p:nvPr>
        </p:nvSpPr>
        <p:spPr>
          <a:xfrm>
            <a:off x="710778" y="2280228"/>
            <a:ext cx="11575130" cy="6222686"/>
          </a:xfrm>
        </p:spPr>
        <p:txBody>
          <a:bodyPr/>
          <a:lstStyle/>
          <a:p>
            <a:pPr marL="0" indent="0">
              <a:buNone/>
            </a:pPr>
            <a:r>
              <a:rPr lang="en-GB" sz="2800" dirty="0" smtClean="0"/>
              <a:t>Robin Goodfellow (2014) found:</a:t>
            </a:r>
          </a:p>
          <a:p>
            <a:endParaRPr lang="en-GB" dirty="0" smtClean="0"/>
          </a:p>
          <a:p>
            <a:pPr lvl="1"/>
            <a:r>
              <a:rPr lang="en-GB" sz="2400" dirty="0" smtClean="0"/>
              <a:t>Students agreed that tutorials helped them to understand module concepts</a:t>
            </a:r>
          </a:p>
          <a:p>
            <a:pPr lvl="1"/>
            <a:endParaRPr lang="en-GB" sz="2400" dirty="0" smtClean="0"/>
          </a:p>
          <a:p>
            <a:pPr lvl="1"/>
            <a:r>
              <a:rPr lang="en-GB" sz="2400" dirty="0" smtClean="0"/>
              <a:t>Students perceived benefits of tutorials to be  </a:t>
            </a:r>
          </a:p>
          <a:p>
            <a:pPr lvl="3"/>
            <a:r>
              <a:rPr lang="en-GB" dirty="0" smtClean="0"/>
              <a:t>		</a:t>
            </a:r>
          </a:p>
          <a:p>
            <a:pPr lvl="3"/>
            <a:r>
              <a:rPr lang="en-GB" dirty="0"/>
              <a:t>	</a:t>
            </a:r>
            <a:r>
              <a:rPr lang="en-GB" dirty="0" smtClean="0"/>
              <a:t>	</a:t>
            </a:r>
            <a:r>
              <a:rPr lang="en-GB" sz="2400" dirty="0" smtClean="0"/>
              <a:t>interaction with tutor and other students</a:t>
            </a:r>
          </a:p>
          <a:p>
            <a:pPr lvl="3"/>
            <a:endParaRPr lang="en-GB" sz="2400" dirty="0" smtClean="0"/>
          </a:p>
          <a:p>
            <a:pPr lvl="3"/>
            <a:r>
              <a:rPr lang="en-GB" sz="2400" dirty="0" smtClean="0"/>
              <a:t>		motivation</a:t>
            </a:r>
          </a:p>
          <a:p>
            <a:pPr marL="0" indent="0">
              <a:buNone/>
            </a:pPr>
            <a:endParaRPr lang="en-GB" dirty="0"/>
          </a:p>
        </p:txBody>
      </p:sp>
      <p:sp>
        <p:nvSpPr>
          <p:cNvPr id="2" name="Slide Number Placeholder 1"/>
          <p:cNvSpPr>
            <a:spLocks noGrp="1"/>
          </p:cNvSpPr>
          <p:nvPr>
            <p:ph type="sldNum" sz="quarter" idx="4"/>
          </p:nvPr>
        </p:nvSpPr>
        <p:spPr/>
        <p:txBody>
          <a:bodyPr/>
          <a:lstStyle/>
          <a:p>
            <a:pPr algn="ctr"/>
            <a:fld id="{C0BADC3D-1509-2C4E-AB5E-AF0356668A88}" type="slidenum">
              <a:rPr lang="en-GB" smtClean="0"/>
              <a:pPr algn="ctr"/>
              <a:t>9</a:t>
            </a:fld>
            <a:endParaRPr lang="en-GB" dirty="0"/>
          </a:p>
        </p:txBody>
      </p:sp>
    </p:spTree>
    <p:extLst>
      <p:ext uri="{BB962C8B-B14F-4D97-AF65-F5344CB8AC3E}">
        <p14:creationId xmlns:p14="http://schemas.microsoft.com/office/powerpoint/2010/main" val="885718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U_Template-opt_v9b">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 Ripple</Template>
  <TotalTime>1233</TotalTime>
  <Words>2554</Words>
  <Application>Microsoft Office PowerPoint</Application>
  <PresentationFormat>Custom</PresentationFormat>
  <Paragraphs>453</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Lucida Grande</vt:lpstr>
      <vt:lpstr>OU_Template-opt_v9b</vt:lpstr>
      <vt:lpstr>Perceptions of Tuition: Implications for Module Tuition Strategies </vt:lpstr>
      <vt:lpstr>PowerPoint Presentation</vt:lpstr>
      <vt:lpstr>Do students know what tuition is for?</vt:lpstr>
      <vt:lpstr>Do students know what tuition is for?</vt:lpstr>
      <vt:lpstr>Do students know what tuition is for?</vt:lpstr>
      <vt:lpstr>Do students know what tuition is for?</vt:lpstr>
      <vt:lpstr>What does OU Scholarship tell us?</vt:lpstr>
      <vt:lpstr>What does OU Scholarship tell us?</vt:lpstr>
      <vt:lpstr>What does OU Scholarship tell us?</vt:lpstr>
      <vt:lpstr>Drawing on AL experience and reflective practice</vt:lpstr>
      <vt:lpstr>Who did we speak to?</vt:lpstr>
      <vt:lpstr>AL perceptions of their role</vt:lpstr>
      <vt:lpstr>AL perceptions of their role</vt:lpstr>
      <vt:lpstr>Implications for Module Tuition Strategies</vt:lpstr>
      <vt:lpstr>Implications for Module Tuition Strategies</vt:lpstr>
      <vt:lpstr>Implications for Module Tuition Strategies</vt:lpstr>
      <vt:lpstr>Implications for Module Tuition Strategies</vt:lpstr>
      <vt:lpstr>Example module tuition strategy</vt:lpstr>
      <vt:lpstr>Example module tuition strategy</vt:lpstr>
      <vt:lpstr>Example module tuition strategy</vt:lpstr>
      <vt:lpstr>Example module tuition strategy</vt:lpstr>
      <vt:lpstr>Example module tuition strategy</vt:lpstr>
      <vt:lpstr>Example module tuition strategy</vt:lpstr>
      <vt:lpstr>Example module tuition strategy</vt:lpstr>
      <vt:lpstr>Questions</vt:lpstr>
    </vt:vector>
  </TitlesOfParts>
  <Company>The Open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Ann.Walshe</dc:creator>
  <cp:lastModifiedBy>Ann.Walshe</cp:lastModifiedBy>
  <cp:revision>45</cp:revision>
  <dcterms:created xsi:type="dcterms:W3CDTF">2017-05-08T12:57:11Z</dcterms:created>
  <dcterms:modified xsi:type="dcterms:W3CDTF">2017-06-27T06:45:35Z</dcterms:modified>
</cp:coreProperties>
</file>