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4" r:id="rId6"/>
  </p:sldMasterIdLst>
  <p:notesMasterIdLst>
    <p:notesMasterId r:id="rId36"/>
  </p:notesMasterIdLst>
  <p:sldIdLst>
    <p:sldId id="373" r:id="rId7"/>
    <p:sldId id="374" r:id="rId8"/>
    <p:sldId id="258" r:id="rId9"/>
    <p:sldId id="365" r:id="rId10"/>
    <p:sldId id="367" r:id="rId11"/>
    <p:sldId id="368" r:id="rId12"/>
    <p:sldId id="369" r:id="rId13"/>
    <p:sldId id="370" r:id="rId14"/>
    <p:sldId id="358" r:id="rId15"/>
    <p:sldId id="359" r:id="rId16"/>
    <p:sldId id="360" r:id="rId17"/>
    <p:sldId id="361" r:id="rId18"/>
    <p:sldId id="362" r:id="rId19"/>
    <p:sldId id="363" r:id="rId20"/>
    <p:sldId id="364" r:id="rId21"/>
    <p:sldId id="371" r:id="rId22"/>
    <p:sldId id="316" r:id="rId23"/>
    <p:sldId id="263" r:id="rId24"/>
    <p:sldId id="321" r:id="rId25"/>
    <p:sldId id="322" r:id="rId26"/>
    <p:sldId id="375" r:id="rId27"/>
    <p:sldId id="376" r:id="rId28"/>
    <p:sldId id="377" r:id="rId29"/>
    <p:sldId id="378" r:id="rId30"/>
    <p:sldId id="380" r:id="rId31"/>
    <p:sldId id="382" r:id="rId32"/>
    <p:sldId id="383" r:id="rId33"/>
    <p:sldId id="379" r:id="rId34"/>
    <p:sldId id="31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158E9B-3B7B-492F-A7FA-60B331E501A6}" v="31" dt="2024-04-09T08:49:39.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28" autoAdjust="0"/>
  </p:normalViewPr>
  <p:slideViewPr>
    <p:cSldViewPr snapToGrid="0">
      <p:cViewPr varScale="1">
        <p:scale>
          <a:sx n="75" d="100"/>
          <a:sy n="75" d="100"/>
        </p:scale>
        <p:origin x="94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oleObject" Target="https://openuniv.sharepoint.com/sites/eSTEeMStaffDevelopmentProject/Shared%20Documents/General/Questionnaire/Analysis%20with%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h8337\Work%20Folders\Documents\Scholarship\eSTEeM%202024\Analysis%20with%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openuniv.sharepoint.com/sites/eSTEeMStaffDevelopmentProject/Shared%20Documents/General/Questionnaire/Analysis%20with%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Positive influences </a:t>
            </a:r>
            <a:r>
              <a:rPr lang="en-GB" sz="1200"/>
              <a:t>(Influenced or Highly Influenced choice)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8E-4AA3-BBA1-9BA40848C3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8E-4AA3-BBA1-9BA40848C3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8E-4AA3-BBA1-9BA40848C3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8E-4AA3-BBA1-9BA40848C3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C8E-4AA3-BBA1-9BA40848C3E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C8E-4AA3-BBA1-9BA40848C3E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'[Analysis with graphs.xlsx]Yes CPD'!$G$47:$L$47</c:f>
              <c:strCache>
                <c:ptCount val="6"/>
                <c:pt idx="0">
                  <c:v>Module Specific CPD</c:v>
                </c:pt>
                <c:pt idx="1">
                  <c:v>Sponsorship (payment)</c:v>
                </c:pt>
                <c:pt idx="2">
                  <c:v>Tutor forum TM359</c:v>
                </c:pt>
                <c:pt idx="3">
                  <c:v>Tutor forum TM256</c:v>
                </c:pt>
                <c:pt idx="4">
                  <c:v>Vendor - Cisco</c:v>
                </c:pt>
                <c:pt idx="5">
                  <c:v>Vendor - CEH</c:v>
                </c:pt>
              </c:strCache>
            </c:strRef>
          </c:cat>
          <c:val>
            <c:numRef>
              <c:f>'[Analysis with graphs.xlsx]Yes CPD'!$G$48:$L$48</c:f>
              <c:numCache>
                <c:formatCode>General</c:formatCode>
                <c:ptCount val="6"/>
                <c:pt idx="0">
                  <c:v>25</c:v>
                </c:pt>
                <c:pt idx="1">
                  <c:v>13</c:v>
                </c:pt>
                <c:pt idx="2">
                  <c:v>6</c:v>
                </c:pt>
                <c:pt idx="3">
                  <c:v>2</c:v>
                </c:pt>
                <c:pt idx="4">
                  <c:v>14</c:v>
                </c:pt>
                <c:pt idx="5">
                  <c:v>12</c:v>
                </c:pt>
              </c:numCache>
            </c:numRef>
          </c:val>
          <c:extLst>
            <c:ext xmlns:c16="http://schemas.microsoft.com/office/drawing/2014/chart" uri="{C3380CC4-5D6E-409C-BE32-E72D297353CC}">
              <c16:uniqueId val="{0000000C-5C8E-4AA3-BBA1-9BA40848C3E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egendEntry>
        <c:idx val="5"/>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8.6139742900547461E-2"/>
          <c:y val="0.86531789981044493"/>
          <c:w val="0.86830037216000822"/>
          <c:h val="0.118908259799705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378119202760215"/>
          <c:y val="1.81501312335958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'Yes CPD'!$O$46</c:f>
              <c:strCache>
                <c:ptCount val="1"/>
                <c:pt idx="0">
                  <c:v>Would be willing to do CPD in own time?</c:v>
                </c:pt>
              </c:strCache>
            </c:strRef>
          </c:tx>
          <c:dPt>
            <c:idx val="0"/>
            <c:bubble3D val="0"/>
            <c:explosion val="11"/>
            <c:spPr>
              <a:solidFill>
                <a:schemeClr val="accent1"/>
              </a:solidFill>
              <a:ln w="19050">
                <a:solidFill>
                  <a:schemeClr val="lt1"/>
                </a:solidFill>
              </a:ln>
              <a:effectLst/>
            </c:spPr>
            <c:extLst>
              <c:ext xmlns:c16="http://schemas.microsoft.com/office/drawing/2014/chart" uri="{C3380CC4-5D6E-409C-BE32-E72D297353CC}">
                <c16:uniqueId val="{00000001-DEBB-48E7-A80F-E4F5F25BAB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BB-48E7-A80F-E4F5F25BABB9}"/>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'Yes CPD'!$P$45:$Q$45</c:f>
              <c:strCache>
                <c:ptCount val="2"/>
                <c:pt idx="0">
                  <c:v>yes</c:v>
                </c:pt>
                <c:pt idx="1">
                  <c:v>no</c:v>
                </c:pt>
              </c:strCache>
            </c:strRef>
          </c:cat>
          <c:val>
            <c:numRef>
              <c:f>'Yes CPD'!$P$46:$Q$46</c:f>
              <c:numCache>
                <c:formatCode>General</c:formatCode>
                <c:ptCount val="2"/>
                <c:pt idx="0">
                  <c:v>26</c:v>
                </c:pt>
                <c:pt idx="1">
                  <c:v>9</c:v>
                </c:pt>
              </c:numCache>
            </c:numRef>
          </c:val>
          <c:extLst>
            <c:ext xmlns:c16="http://schemas.microsoft.com/office/drawing/2014/chart" uri="{C3380CC4-5D6E-409C-BE32-E72D297353CC}">
              <c16:uniqueId val="{00000004-DEBB-48E7-A80F-E4F5F25BABB9}"/>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a:effectLst/>
              </a:rPr>
              <a:t>Would you have applied to be a tutor without completing the CPD?</a:t>
            </a:r>
            <a:endParaRPr lang="en-GB">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26520627510287731"/>
          <c:y val="0.26020760066278381"/>
          <c:w val="0.40287467191601051"/>
          <c:h val="0.671457786526684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57-4CE8-8A29-A65B6B815392}"/>
              </c:ext>
            </c:extLst>
          </c:dPt>
          <c:dPt>
            <c:idx val="1"/>
            <c:bubble3D val="0"/>
            <c:explosion val="19"/>
            <c:spPr>
              <a:solidFill>
                <a:schemeClr val="accent2"/>
              </a:solidFill>
              <a:ln w="19050">
                <a:solidFill>
                  <a:schemeClr val="lt1"/>
                </a:solidFill>
              </a:ln>
              <a:effectLst/>
            </c:spPr>
            <c:extLst>
              <c:ext xmlns:c16="http://schemas.microsoft.com/office/drawing/2014/chart" uri="{C3380CC4-5D6E-409C-BE32-E72D297353CC}">
                <c16:uniqueId val="{00000003-AD57-4CE8-8A29-A65B6B815392}"/>
              </c:ext>
            </c:extLst>
          </c:dPt>
          <c:dLbls>
            <c:spPr>
              <a:solidFill>
                <a:srgbClr val="FFFFFF"/>
              </a:solidFill>
              <a:ln>
                <a:solidFill>
                  <a:srgbClr val="060645">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'[Analysis with graphs.xlsx]Yes CPD'!$AE$39:$AF$39</c:f>
              <c:strCache>
                <c:ptCount val="2"/>
                <c:pt idx="0">
                  <c:v>No</c:v>
                </c:pt>
                <c:pt idx="1">
                  <c:v>Yes</c:v>
                </c:pt>
              </c:strCache>
            </c:strRef>
          </c:cat>
          <c:val>
            <c:numRef>
              <c:f>'[Analysis with graphs.xlsx]Yes CPD'!$AE$40:$AF$40</c:f>
              <c:numCache>
                <c:formatCode>General</c:formatCode>
                <c:ptCount val="2"/>
                <c:pt idx="0">
                  <c:v>23</c:v>
                </c:pt>
                <c:pt idx="1">
                  <c:v>12</c:v>
                </c:pt>
              </c:numCache>
            </c:numRef>
          </c:val>
          <c:extLst>
            <c:ext xmlns:c16="http://schemas.microsoft.com/office/drawing/2014/chart" uri="{C3380CC4-5D6E-409C-BE32-E72D297353CC}">
              <c16:uniqueId val="{00000004-AD57-4CE8-8A29-A65B6B815392}"/>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33801840558838647"/>
          <c:y val="0.91444814026658927"/>
          <c:w val="0.22999430548536587"/>
          <c:h val="7.090567888363810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Student Registrations at start</a:t>
            </a:r>
            <a:r>
              <a:rPr lang="en-US" baseline="0" dirty="0"/>
              <a:t> of module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Student Numbers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19J</c:v>
                </c:pt>
                <c:pt idx="1">
                  <c:v>20J</c:v>
                </c:pt>
                <c:pt idx="2">
                  <c:v>21J</c:v>
                </c:pt>
                <c:pt idx="3">
                  <c:v>22J</c:v>
                </c:pt>
                <c:pt idx="4">
                  <c:v>23J</c:v>
                </c:pt>
                <c:pt idx="5">
                  <c:v>24J</c:v>
                </c:pt>
              </c:strCache>
            </c:strRef>
          </c:cat>
          <c:val>
            <c:numRef>
              <c:f>Sheet1!$B$2:$B$8</c:f>
              <c:numCache>
                <c:formatCode>General</c:formatCode>
                <c:ptCount val="7"/>
                <c:pt idx="0">
                  <c:v>735</c:v>
                </c:pt>
                <c:pt idx="1">
                  <c:v>897</c:v>
                </c:pt>
                <c:pt idx="2">
                  <c:v>936</c:v>
                </c:pt>
                <c:pt idx="3">
                  <c:v>1025</c:v>
                </c:pt>
                <c:pt idx="4">
                  <c:v>1190</c:v>
                </c:pt>
                <c:pt idx="5">
                  <c:v>1127</c:v>
                </c:pt>
              </c:numCache>
            </c:numRef>
          </c:val>
          <c:smooth val="0"/>
          <c:extLst>
            <c:ext xmlns:c16="http://schemas.microsoft.com/office/drawing/2014/chart" uri="{C3380CC4-5D6E-409C-BE32-E72D297353CC}">
              <c16:uniqueId val="{00000000-FFDA-4E4C-AC89-ED94E41446C4}"/>
            </c:ext>
          </c:extLst>
        </c:ser>
        <c:dLbls>
          <c:dLblPos val="t"/>
          <c:showLegendKey val="0"/>
          <c:showVal val="1"/>
          <c:showCatName val="0"/>
          <c:showSerName val="0"/>
          <c:showPercent val="0"/>
          <c:showBubbleSize val="0"/>
        </c:dLbls>
        <c:smooth val="0"/>
        <c:axId val="834150016"/>
        <c:axId val="834152536"/>
      </c:lineChart>
      <c:catAx>
        <c:axId val="83415001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Presentation</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4152536"/>
        <c:crosses val="autoZero"/>
        <c:auto val="1"/>
        <c:lblAlgn val="ctr"/>
        <c:lblOffset val="100"/>
        <c:noMultiLvlLbl val="0"/>
      </c:catAx>
      <c:valAx>
        <c:axId val="834152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Student Registrations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4150016"/>
        <c:crosses val="autoZero"/>
        <c:crossBetween val="between"/>
      </c:valAx>
      <c:spPr>
        <a:noFill/>
        <a:ln>
          <a:solidFill>
            <a:srgbClr val="060645"/>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6FBDA-C122-44E1-B551-04421A34FC99}" type="datetimeFigureOut">
              <a:rPr lang="en-GB" smtClean="0"/>
              <a:t>19/03/2025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35577-1027-404A-AD5B-66D255CF4153}" type="slidenum">
              <a:rPr lang="en-GB" smtClean="0"/>
              <a:t>‹#›</a:t>
            </a:fld>
            <a:endParaRPr lang="en-GB"/>
          </a:p>
        </p:txBody>
      </p:sp>
    </p:spTree>
    <p:extLst>
      <p:ext uri="{BB962C8B-B14F-4D97-AF65-F5344CB8AC3E}">
        <p14:creationId xmlns:p14="http://schemas.microsoft.com/office/powerpoint/2010/main" val="399953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35577-1027-404A-AD5B-66D255CF4153}" type="slidenum">
              <a:rPr lang="en-GB" smtClean="0"/>
              <a:t>1</a:t>
            </a:fld>
            <a:endParaRPr lang="en-GB"/>
          </a:p>
        </p:txBody>
      </p:sp>
    </p:spTree>
    <p:extLst>
      <p:ext uri="{BB962C8B-B14F-4D97-AF65-F5344CB8AC3E}">
        <p14:creationId xmlns:p14="http://schemas.microsoft.com/office/powerpoint/2010/main" val="221106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B1C14D88-ED4B-4771-83ED-C490A57B3EAB}" type="slidenum">
              <a:rPr lang="en-GB" smtClean="0"/>
              <a:t>15</a:t>
            </a:fld>
            <a:endParaRPr lang="en-GB"/>
          </a:p>
        </p:txBody>
      </p:sp>
    </p:spTree>
    <p:extLst>
      <p:ext uri="{BB962C8B-B14F-4D97-AF65-F5344CB8AC3E}">
        <p14:creationId xmlns:p14="http://schemas.microsoft.com/office/powerpoint/2010/main" val="24815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0055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 just give some background information on M269..</a:t>
            </a:r>
          </a:p>
          <a:p>
            <a:r>
              <a:rPr lang="en-GB" dirty="0"/>
              <a:t>We have had a steady increase of student numbers requiring a lot of tutor recruitment – or at least attempts at recruitment.</a:t>
            </a:r>
          </a:p>
          <a:p>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814663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Historically, recruitment of new tutors is difficult since it requires significant amount programming skills, mathematical understanding (Big-O notation) and knowledge of computational theory (P vs NP) – tractable and intractable problems.</a:t>
            </a:r>
          </a:p>
          <a:p>
            <a:endParaRPr lang="en-US" dirty="0"/>
          </a:p>
          <a:p>
            <a:endParaRPr lang="en-US" dirty="0"/>
          </a:p>
          <a:p>
            <a:r>
              <a:rPr lang="en-US" dirty="0"/>
              <a:t>Historically, tutor numbers </a:t>
            </a:r>
            <a:r>
              <a:rPr lang="en-US" b="1" dirty="0"/>
              <a:t>appeared</a:t>
            </a:r>
            <a:r>
              <a:rPr lang="en-US" b="0" dirty="0"/>
              <a:t> to be</a:t>
            </a:r>
            <a:r>
              <a:rPr lang="en-US" dirty="0"/>
              <a:t> quite stable – there didn’t seem to be an obvious issue although I do not have the figures prior to 2020.</a:t>
            </a:r>
          </a:p>
          <a:p>
            <a:r>
              <a:rPr lang="en-US" dirty="0"/>
              <a:t>There were a number of changes on the horizon…</a:t>
            </a:r>
          </a:p>
          <a:p>
            <a:r>
              <a:rPr lang="en-US" dirty="0"/>
              <a:t>AL Contract – so a round of ALVS</a:t>
            </a:r>
          </a:p>
          <a:p>
            <a:endParaRPr lang="en-US" dirty="0"/>
          </a:p>
          <a:p>
            <a:r>
              <a:rPr lang="en-US" dirty="0"/>
              <a:t>As previously mentioned, the number of students increased, however we also had a number of workload reductions, resignations and retirements.</a:t>
            </a:r>
          </a:p>
          <a:p>
            <a:endParaRPr lang="en-US" dirty="0"/>
          </a:p>
          <a:p>
            <a:r>
              <a:rPr lang="en-GB" sz="1200" dirty="0"/>
              <a:t>Prior to start of 21J we lost 9 tutor groups</a:t>
            </a:r>
          </a:p>
          <a:p>
            <a:r>
              <a:rPr lang="en-GB" sz="1200" dirty="0"/>
              <a:t>Prior to start of 22J we lost 16 tutor groups</a:t>
            </a:r>
          </a:p>
          <a:p>
            <a:r>
              <a:rPr lang="en-GB" sz="1200" dirty="0"/>
              <a:t>Prior to start of 23J we lost 13 tutor groups</a:t>
            </a:r>
          </a:p>
          <a:p>
            <a:endParaRPr lang="en-US" dirty="0"/>
          </a:p>
          <a:p>
            <a:r>
              <a:rPr lang="en-US" dirty="0"/>
              <a:t>Some of these were tutors who had double or triple groups – we were told that we are not allowed triple groups under the new contract.</a:t>
            </a:r>
          </a:p>
          <a:p>
            <a:endParaRPr lang="en-US" dirty="0"/>
          </a:p>
          <a:p>
            <a:r>
              <a:rPr lang="en-US" dirty="0"/>
              <a:t>I proposed a project to address the retention (and recruitment) issue – develop a package of CPD to support M269 tutors.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91565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 previous C&amp;C initiative provided </a:t>
            </a:r>
            <a:r>
              <a:rPr lang="en-GB" sz="1200" b="1" dirty="0"/>
              <a:t>vendor specific courseware </a:t>
            </a:r>
            <a:r>
              <a:rPr lang="en-GB" sz="1200" dirty="0"/>
              <a:t>to tutors prior to them applying to tutor on TM256 and TM359.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 was presented with an opportunity to develop the pool of potential M269 tutors as well as support existing tutors in a similar way, however there was no existing vendor specific materials other than the module itself.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videos, created by 7 different M269 tutors, are 30-60 minute videos summarising each topic in enough detail to become reasonably familiar.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a:t>
            </a:r>
            <a:r>
              <a:rPr lang="en-GB" sz="1200" dirty="0" err="1"/>
              <a:t>iCMAs</a:t>
            </a:r>
            <a:r>
              <a:rPr lang="en-GB" sz="1200" dirty="0"/>
              <a:t> are practice questions to give real examples of the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Thank you very much to those tutors who were involved in the production of these materials – I think some of them are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94364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Unfortunately, these resources were only accessible to existing tutors, so newly appointed tutors could access them, but not potential M269 tutors.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 tutor could not automatically keep track of where they were up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There was no recognition of watching the videos and completing the quizzes.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037032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https://thelearningcentre.learningpool.com/course/view.php?id=6601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experience of offering vendor specific and bespoke CPD has led to the development of the following resources for tutors who are wanting to upskill for academic currency, professional development or personal development.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799039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738155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https://thelearningcentre.learningpool.com/totara/dashboard/index.php?id=189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Cisco links will all self-enrolment at any time. The courses include certificates of completion. Thank you to Andrew Smith &amp; the OU Cisco academy team for facilitating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Amazon AWS courses will require manual enrolment currently – there will be a sign-up form to participate. Thank you to </a:t>
            </a:r>
            <a:r>
              <a:rPr lang="en-GB" sz="1200" dirty="0" err="1"/>
              <a:t>Amel</a:t>
            </a:r>
            <a:r>
              <a:rPr lang="en-GB" sz="1200" dirty="0"/>
              <a:t> </a:t>
            </a:r>
            <a:r>
              <a:rPr lang="en-GB" sz="1200" dirty="0" err="1"/>
              <a:t>Bannaceur</a:t>
            </a:r>
            <a:r>
              <a:rPr lang="en-GB" sz="1200" dirty="0"/>
              <a:t> for facilitating access to AWS.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As well as the existing M269 CPD, we are developing plans to produce CPD for specific modules (perhaps for the new AI curriculum) and discipline areas such as post-graduate tutoring or project supervision…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485352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68402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a:t>
            </a:r>
          </a:p>
          <a:p>
            <a:r>
              <a:rPr lang="en-GB" dirty="0"/>
              <a:t>Briefly mention what is coming up in this talk</a:t>
            </a:r>
          </a:p>
          <a:p>
            <a:endParaRPr lang="en-GB" dirty="0"/>
          </a:p>
          <a:p>
            <a:r>
              <a:rPr lang="en-GB" dirty="0"/>
              <a:t>In the past - Cyber Security modules </a:t>
            </a:r>
          </a:p>
          <a:p>
            <a:r>
              <a:rPr lang="en-GB" dirty="0"/>
              <a:t>Present – providing ask to tutor produced CPD</a:t>
            </a:r>
          </a:p>
          <a:p>
            <a:r>
              <a:rPr lang="en-GB" dirty="0"/>
              <a:t>Future – Mix of vendor CPD alongside bespoke CPD</a:t>
            </a:r>
          </a:p>
          <a:p>
            <a:endParaRPr lang="en-GB" dirty="0"/>
          </a:p>
          <a:p>
            <a:r>
              <a:rPr lang="en-GB" dirty="0"/>
              <a:t>I’ll hand over to David and Anthony to chat about the work done to support recruitment to our Cyber Security, R60, modules…</a:t>
            </a:r>
          </a:p>
        </p:txBody>
      </p:sp>
      <p:sp>
        <p:nvSpPr>
          <p:cNvPr id="4" name="Slide Number Placeholder 3"/>
          <p:cNvSpPr>
            <a:spLocks noGrp="1"/>
          </p:cNvSpPr>
          <p:nvPr>
            <p:ph type="sldNum" sz="quarter" idx="5"/>
          </p:nvPr>
        </p:nvSpPr>
        <p:spPr/>
        <p:txBody>
          <a:bodyPr/>
          <a:lstStyle/>
          <a:p>
            <a:fld id="{29D35577-1027-404A-AD5B-66D255CF4153}" type="slidenum">
              <a:rPr lang="en-GB" smtClean="0"/>
              <a:t>2</a:t>
            </a:fld>
            <a:endParaRPr lang="en-GB"/>
          </a:p>
        </p:txBody>
      </p:sp>
    </p:spTree>
    <p:extLst>
      <p:ext uri="{BB962C8B-B14F-4D97-AF65-F5344CB8AC3E}">
        <p14:creationId xmlns:p14="http://schemas.microsoft.com/office/powerpoint/2010/main" val="2926685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252378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CPD dashboard is the result of the evaluation that we have done regarding our specialist recruitment activities over the past few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304625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944968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11748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C14D88-ED4B-4771-83ED-C490A57B3EAB}" type="slidenum">
              <a:rPr lang="en-GB" smtClean="0"/>
              <a:t>4</a:t>
            </a:fld>
            <a:endParaRPr lang="en-GB"/>
          </a:p>
        </p:txBody>
      </p:sp>
    </p:spTree>
    <p:extLst>
      <p:ext uri="{BB962C8B-B14F-4D97-AF65-F5344CB8AC3E}">
        <p14:creationId xmlns:p14="http://schemas.microsoft.com/office/powerpoint/2010/main" val="3737724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approached tutors who had participated in either Cyber Essentials CPD or Certified Ethical Hacker CPD.</a:t>
            </a:r>
          </a:p>
          <a:p>
            <a:r>
              <a:rPr lang="en-GB"/>
              <a:t>We also included current TM256 &amp; TM359 tutors who may not have participated in either CPD offer.</a:t>
            </a:r>
          </a:p>
          <a:p>
            <a:endParaRPr lang="en-GB"/>
          </a:p>
          <a:p>
            <a:r>
              <a:rPr lang="en-GB"/>
              <a:t>Participation was high possibly because the way the survey invitation was framed – it was a chance to have input on the potential future offers of CPD</a:t>
            </a:r>
          </a:p>
          <a:p>
            <a:endParaRPr lang="en-GB"/>
          </a:p>
          <a:p>
            <a:r>
              <a:rPr lang="en-GB"/>
              <a:t>Groups - We had responses from tutors who had participated in sponsored CPD and non-sponsored CPD. We also had responses from tutors who did not participate in the CPD, but they were current TM256 or TM359 tutors.</a:t>
            </a:r>
          </a:p>
          <a:p>
            <a:endParaRPr lang="en-GB"/>
          </a:p>
          <a:p>
            <a:r>
              <a:rPr lang="en-GB"/>
              <a:t>The question types gave us a rich set of data – we were able to gain tutor perceptions and confidence in the different blocks within each module (TM256 &amp; TM359).</a:t>
            </a:r>
          </a:p>
        </p:txBody>
      </p:sp>
      <p:sp>
        <p:nvSpPr>
          <p:cNvPr id="4" name="Slide Number Placeholder 3"/>
          <p:cNvSpPr>
            <a:spLocks noGrp="1"/>
          </p:cNvSpPr>
          <p:nvPr>
            <p:ph type="sldNum" sz="quarter" idx="5"/>
          </p:nvPr>
        </p:nvSpPr>
        <p:spPr/>
        <p:txBody>
          <a:bodyPr/>
          <a:lstStyle/>
          <a:p>
            <a:fld id="{B1C14D88-ED4B-4771-83ED-C490A57B3EAB}" type="slidenum">
              <a:rPr lang="en-GB" smtClean="0"/>
              <a:t>9</a:t>
            </a:fld>
            <a:endParaRPr lang="en-GB"/>
          </a:p>
        </p:txBody>
      </p:sp>
    </p:spTree>
    <p:extLst>
      <p:ext uri="{BB962C8B-B14F-4D97-AF65-F5344CB8AC3E}">
        <p14:creationId xmlns:p14="http://schemas.microsoft.com/office/powerpoint/2010/main" val="3645565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 tutors may have participated in both TM256 &amp; TM359 sponsorship.</a:t>
            </a:r>
          </a:p>
          <a:p>
            <a:endParaRPr lang="en-GB"/>
          </a:p>
          <a:p>
            <a:endParaRPr lang="en-GB"/>
          </a:p>
        </p:txBody>
      </p:sp>
      <p:sp>
        <p:nvSpPr>
          <p:cNvPr id="4" name="Slide Number Placeholder 3"/>
          <p:cNvSpPr>
            <a:spLocks noGrp="1"/>
          </p:cNvSpPr>
          <p:nvPr>
            <p:ph type="sldNum" sz="quarter" idx="5"/>
          </p:nvPr>
        </p:nvSpPr>
        <p:spPr/>
        <p:txBody>
          <a:bodyPr/>
          <a:lstStyle/>
          <a:p>
            <a:fld id="{B1C14D88-ED4B-4771-83ED-C490A57B3EAB}" type="slidenum">
              <a:rPr lang="en-GB" smtClean="0"/>
              <a:t>10</a:t>
            </a:fld>
            <a:endParaRPr lang="en-GB"/>
          </a:p>
        </p:txBody>
      </p:sp>
    </p:spTree>
    <p:extLst>
      <p:ext uri="{BB962C8B-B14F-4D97-AF65-F5344CB8AC3E}">
        <p14:creationId xmlns:p14="http://schemas.microsoft.com/office/powerpoint/2010/main" val="368717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single biggest influence is that the CPD provided was module specific and beneficial to tutoring on the respective modules.</a:t>
            </a:r>
          </a:p>
          <a:p>
            <a:endParaRPr lang="en-GB"/>
          </a:p>
          <a:p>
            <a:r>
              <a:rPr lang="en-GB"/>
              <a:t>The next biggest influence was the vendor – the fact that these are industry recognised CPD from well know vendors.</a:t>
            </a:r>
          </a:p>
          <a:p>
            <a:endParaRPr lang="en-GB"/>
          </a:p>
          <a:p>
            <a:r>
              <a:rPr lang="en-GB"/>
              <a:t>The fact that sponsorship of 1- or 2-days Additional Duties Contract (ADC) was provided was also influential…although, on the next slide…</a:t>
            </a:r>
          </a:p>
        </p:txBody>
      </p:sp>
      <p:sp>
        <p:nvSpPr>
          <p:cNvPr id="4" name="Slide Number Placeholder 3"/>
          <p:cNvSpPr>
            <a:spLocks noGrp="1"/>
          </p:cNvSpPr>
          <p:nvPr>
            <p:ph type="sldNum" sz="quarter" idx="5"/>
          </p:nvPr>
        </p:nvSpPr>
        <p:spPr/>
        <p:txBody>
          <a:bodyPr/>
          <a:lstStyle/>
          <a:p>
            <a:fld id="{B1C14D88-ED4B-4771-83ED-C490A57B3EAB}" type="slidenum">
              <a:rPr lang="en-GB" smtClean="0"/>
              <a:t>11</a:t>
            </a:fld>
            <a:endParaRPr lang="en-GB"/>
          </a:p>
        </p:txBody>
      </p:sp>
    </p:spTree>
    <p:extLst>
      <p:ext uri="{BB962C8B-B14F-4D97-AF65-F5344CB8AC3E}">
        <p14:creationId xmlns:p14="http://schemas.microsoft.com/office/powerpoint/2010/main" val="233162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also asked tutors if they would be willing to participate in this type of CPD in their own time. </a:t>
            </a:r>
          </a:p>
          <a:p>
            <a:endParaRPr lang="en-GB"/>
          </a:p>
          <a:p>
            <a:r>
              <a:rPr lang="en-GB"/>
              <a:t>From the 35 respondents, just over half of them received sponsorship. The quality of the materials and potential of official certification, were some of the reasons indicated for completing the CPD.</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B1C14D88-ED4B-4771-83ED-C490A57B3EAB}" type="slidenum">
              <a:rPr lang="en-GB" smtClean="0"/>
              <a:t>12</a:t>
            </a:fld>
            <a:endParaRPr lang="en-GB"/>
          </a:p>
        </p:txBody>
      </p:sp>
    </p:spTree>
    <p:extLst>
      <p:ext uri="{BB962C8B-B14F-4D97-AF65-F5344CB8AC3E}">
        <p14:creationId xmlns:p14="http://schemas.microsoft.com/office/powerpoint/2010/main" val="324225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One of the most important data that we identified is shown here. </a:t>
            </a:r>
          </a:p>
          <a:p>
            <a:r>
              <a:rPr lang="en-GB"/>
              <a:t>We may have struggled to recruit enough tutors without the CPD offering.</a:t>
            </a:r>
          </a:p>
          <a:p>
            <a:endParaRPr lang="en-GB"/>
          </a:p>
          <a:p>
            <a:r>
              <a:rPr lang="en-GB"/>
              <a:t>We did note that some of the tutors indicating yes, already had some teaching and/or industry experience in the Cyber Security discipline.</a:t>
            </a:r>
          </a:p>
        </p:txBody>
      </p:sp>
      <p:sp>
        <p:nvSpPr>
          <p:cNvPr id="4" name="Slide Number Placeholder 3"/>
          <p:cNvSpPr>
            <a:spLocks noGrp="1"/>
          </p:cNvSpPr>
          <p:nvPr>
            <p:ph type="sldNum" sz="quarter" idx="5"/>
          </p:nvPr>
        </p:nvSpPr>
        <p:spPr/>
        <p:txBody>
          <a:bodyPr/>
          <a:lstStyle/>
          <a:p>
            <a:fld id="{B1C14D88-ED4B-4771-83ED-C490A57B3EAB}" type="slidenum">
              <a:rPr lang="en-GB" smtClean="0"/>
              <a:t>13</a:t>
            </a:fld>
            <a:endParaRPr lang="en-GB"/>
          </a:p>
        </p:txBody>
      </p:sp>
    </p:spTree>
    <p:extLst>
      <p:ext uri="{BB962C8B-B14F-4D97-AF65-F5344CB8AC3E}">
        <p14:creationId xmlns:p14="http://schemas.microsoft.com/office/powerpoint/2010/main" val="3991650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C14D88-ED4B-4771-83ED-C490A57B3EAB}" type="slidenum">
              <a:rPr lang="en-GB" smtClean="0"/>
              <a:t>14</a:t>
            </a:fld>
            <a:endParaRPr lang="en-GB"/>
          </a:p>
        </p:txBody>
      </p:sp>
    </p:spTree>
    <p:extLst>
      <p:ext uri="{BB962C8B-B14F-4D97-AF65-F5344CB8AC3E}">
        <p14:creationId xmlns:p14="http://schemas.microsoft.com/office/powerpoint/2010/main" val="277946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786C-B301-78D7-CFA6-70873413D6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257D66-34BB-F8ED-96E0-6CBBE05B9C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F87664-0E5A-8E85-BA02-2832954CE97F}"/>
              </a:ext>
            </a:extLst>
          </p:cNvPr>
          <p:cNvSpPr>
            <a:spLocks noGrp="1"/>
          </p:cNvSpPr>
          <p:nvPr>
            <p:ph type="dt" sz="half" idx="10"/>
          </p:nvPr>
        </p:nvSpPr>
        <p:spPr/>
        <p:txBody>
          <a:bodyPr/>
          <a:lstStyle/>
          <a:p>
            <a:fld id="{E926D280-6FA7-4902-BCC3-477F73F45962}" type="datetimeFigureOut">
              <a:rPr lang="en-GB" smtClean="0"/>
              <a:t>19/03/2025</a:t>
            </a:fld>
            <a:endParaRPr lang="en-GB"/>
          </a:p>
        </p:txBody>
      </p:sp>
      <p:sp>
        <p:nvSpPr>
          <p:cNvPr id="5" name="Footer Placeholder 4">
            <a:extLst>
              <a:ext uri="{FF2B5EF4-FFF2-40B4-BE49-F238E27FC236}">
                <a16:creationId xmlns:a16="http://schemas.microsoft.com/office/drawing/2014/main" id="{E01FFF30-960E-DDD1-B3D6-C0F98322E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1C04F-9988-A8BA-5003-BF3A12F70232}"/>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1419246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8148-1785-B220-BE9B-AACDBD31A7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4786B6-8C98-4ADA-61B9-8ADCA07BC0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95447A-872D-9B1B-0CFB-F83E75C25B02}"/>
              </a:ext>
            </a:extLst>
          </p:cNvPr>
          <p:cNvSpPr>
            <a:spLocks noGrp="1"/>
          </p:cNvSpPr>
          <p:nvPr>
            <p:ph type="dt" sz="half" idx="10"/>
          </p:nvPr>
        </p:nvSpPr>
        <p:spPr/>
        <p:txBody>
          <a:bodyPr/>
          <a:lstStyle/>
          <a:p>
            <a:fld id="{E926D280-6FA7-4902-BCC3-477F73F45962}" type="datetimeFigureOut">
              <a:rPr lang="en-GB" smtClean="0"/>
              <a:t>19/03/2025</a:t>
            </a:fld>
            <a:endParaRPr lang="en-GB"/>
          </a:p>
        </p:txBody>
      </p:sp>
      <p:sp>
        <p:nvSpPr>
          <p:cNvPr id="5" name="Footer Placeholder 4">
            <a:extLst>
              <a:ext uri="{FF2B5EF4-FFF2-40B4-BE49-F238E27FC236}">
                <a16:creationId xmlns:a16="http://schemas.microsoft.com/office/drawing/2014/main" id="{400BCC18-325E-F418-5D87-9E0E03E70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928F2-FEE8-6763-D982-30131E3E0C73}"/>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2964223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CD71DC-BC48-D580-F87F-45A90B67B7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DDC9F9-CFC8-DCB6-470E-E7A1217DB0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9BE096-821B-6BC7-8959-73448873A4A3}"/>
              </a:ext>
            </a:extLst>
          </p:cNvPr>
          <p:cNvSpPr>
            <a:spLocks noGrp="1"/>
          </p:cNvSpPr>
          <p:nvPr>
            <p:ph type="dt" sz="half" idx="10"/>
          </p:nvPr>
        </p:nvSpPr>
        <p:spPr/>
        <p:txBody>
          <a:bodyPr/>
          <a:lstStyle/>
          <a:p>
            <a:fld id="{E926D280-6FA7-4902-BCC3-477F73F45962}" type="datetimeFigureOut">
              <a:rPr lang="en-GB" smtClean="0"/>
              <a:t>19/03/2025</a:t>
            </a:fld>
            <a:endParaRPr lang="en-GB"/>
          </a:p>
        </p:txBody>
      </p:sp>
      <p:sp>
        <p:nvSpPr>
          <p:cNvPr id="5" name="Footer Placeholder 4">
            <a:extLst>
              <a:ext uri="{FF2B5EF4-FFF2-40B4-BE49-F238E27FC236}">
                <a16:creationId xmlns:a16="http://schemas.microsoft.com/office/drawing/2014/main" id="{AADEB4FE-A329-5498-75A7-23A09B52F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AAE807-1EB3-B533-EE49-037974C4A315}"/>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3374783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6999971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842926" y="0"/>
            <a:ext cx="5351798"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42926" y="3810000"/>
            <a:ext cx="5349073"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842121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471462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823072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730070168"/>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19420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1099970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408164"/>
          </a:xfrm>
          <a:prstGeom prst="rect">
            <a:avLst/>
          </a:prstGeom>
        </p:spPr>
        <p:txBody>
          <a:bodyPr>
            <a:noAutofit/>
          </a:bodyPr>
          <a:lstStyle>
            <a:lvl1pPr marL="0" indent="0">
              <a:lnSpc>
                <a:spcPct val="110000"/>
              </a:lnSpc>
              <a:buFont typeface="Arial" panose="020B0604020202020204" pitchFamily="34" charset="0"/>
              <a:buNone/>
              <a:defRPr sz="24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4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193186"/>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2000" b="0" i="0">
                <a:ln>
                  <a:noFill/>
                </a:ln>
                <a:solidFill>
                  <a:srgbClr val="060645"/>
                </a:solidFill>
                <a:latin typeface="Poppins" panose="00000500000000000000" pitchFamily="2" charset="0"/>
                <a:cs typeface="Poppins" panose="00000500000000000000" pitchFamily="2" charset="0"/>
              </a:defRPr>
            </a:lvl1pPr>
            <a:lvl2pPr>
              <a:defRPr sz="2000">
                <a:ln>
                  <a:noFill/>
                </a:ln>
                <a:solidFill>
                  <a:schemeClr val="tx1">
                    <a:lumMod val="75000"/>
                    <a:lumOff val="25000"/>
                  </a:schemeClr>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a:p>
            <a:pPr lvl="1"/>
            <a:r>
              <a:rPr lang="en-GB"/>
              <a:t>subpoint</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7780117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60A5-CE41-B57D-5567-6AAB9D2761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5ECF2-7BC2-2752-9703-2E2579E236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FACA49-21A9-3673-7C63-15CA6A811904}"/>
              </a:ext>
            </a:extLst>
          </p:cNvPr>
          <p:cNvSpPr>
            <a:spLocks noGrp="1"/>
          </p:cNvSpPr>
          <p:nvPr>
            <p:ph type="dt" sz="half" idx="10"/>
          </p:nvPr>
        </p:nvSpPr>
        <p:spPr/>
        <p:txBody>
          <a:bodyPr/>
          <a:lstStyle/>
          <a:p>
            <a:fld id="{E926D280-6FA7-4902-BCC3-477F73F45962}" type="datetimeFigureOut">
              <a:rPr lang="en-GB" smtClean="0"/>
              <a:t>19/03/2025</a:t>
            </a:fld>
            <a:endParaRPr lang="en-GB"/>
          </a:p>
        </p:txBody>
      </p:sp>
      <p:sp>
        <p:nvSpPr>
          <p:cNvPr id="5" name="Footer Placeholder 4">
            <a:extLst>
              <a:ext uri="{FF2B5EF4-FFF2-40B4-BE49-F238E27FC236}">
                <a16:creationId xmlns:a16="http://schemas.microsoft.com/office/drawing/2014/main" id="{AA49F1F7-C26D-F96D-FF32-D5FEE196D5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77DB6E-B7A4-2825-6212-F172820F13F7}"/>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878459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648220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2088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796903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488094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634048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2445458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172407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3135611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anose="00000500000000000000" pitchFamily="2" charset="0"/>
              <a:ea typeface="+mn-ea"/>
              <a:cs typeface="+mn-cs"/>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6202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anose="00000500000000000000" pitchFamily="2" charset="0"/>
              <a:ea typeface="+mn-ea"/>
              <a:cs typeface="+mn-cs"/>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3632748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42B1B-FCEE-DFA2-A71D-551E2C4AA8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7A8936-96DA-97F9-1F66-45ADCD9FFE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EBF204-F9C7-C9D0-47F2-BB1D53DA3D67}"/>
              </a:ext>
            </a:extLst>
          </p:cNvPr>
          <p:cNvSpPr>
            <a:spLocks noGrp="1"/>
          </p:cNvSpPr>
          <p:nvPr>
            <p:ph type="dt" sz="half" idx="10"/>
          </p:nvPr>
        </p:nvSpPr>
        <p:spPr/>
        <p:txBody>
          <a:bodyPr/>
          <a:lstStyle/>
          <a:p>
            <a:fld id="{E926D280-6FA7-4902-BCC3-477F73F45962}" type="datetimeFigureOut">
              <a:rPr lang="en-GB" smtClean="0"/>
              <a:t>19/03/2025</a:t>
            </a:fld>
            <a:endParaRPr lang="en-GB"/>
          </a:p>
        </p:txBody>
      </p:sp>
      <p:sp>
        <p:nvSpPr>
          <p:cNvPr id="5" name="Footer Placeholder 4">
            <a:extLst>
              <a:ext uri="{FF2B5EF4-FFF2-40B4-BE49-F238E27FC236}">
                <a16:creationId xmlns:a16="http://schemas.microsoft.com/office/drawing/2014/main" id="{A0FD53E6-EBE1-296D-4782-C36E196241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2B100C-2B60-275C-5A35-F0EB68E1394D}"/>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4207154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anose="00000500000000000000" pitchFamily="2" charset="0"/>
              <a:ea typeface="+mn-ea"/>
              <a:cs typeface="+mn-cs"/>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762985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anose="00000500000000000000" pitchFamily="2" charset="0"/>
              <a:ea typeface="+mn-ea"/>
              <a:cs typeface="+mn-cs"/>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16105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anose="00000500000000000000" pitchFamily="2" charset="0"/>
              <a:ea typeface="+mn-ea"/>
              <a:cs typeface="+mn-cs"/>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85794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865380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38688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95169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2341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295B-D85D-B715-276A-2222C96C8F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B94BF4-9B96-AF33-9EF7-A2C7F897B7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47898C-4257-A3C6-2CC7-749D3F2E57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A4CBA4-4851-667E-C55C-7DB3247D8A82}"/>
              </a:ext>
            </a:extLst>
          </p:cNvPr>
          <p:cNvSpPr>
            <a:spLocks noGrp="1"/>
          </p:cNvSpPr>
          <p:nvPr>
            <p:ph type="dt" sz="half" idx="10"/>
          </p:nvPr>
        </p:nvSpPr>
        <p:spPr/>
        <p:txBody>
          <a:bodyPr/>
          <a:lstStyle/>
          <a:p>
            <a:fld id="{E926D280-6FA7-4902-BCC3-477F73F45962}" type="datetimeFigureOut">
              <a:rPr lang="en-GB" smtClean="0"/>
              <a:t>19/03/2025</a:t>
            </a:fld>
            <a:endParaRPr lang="en-GB"/>
          </a:p>
        </p:txBody>
      </p:sp>
      <p:sp>
        <p:nvSpPr>
          <p:cNvPr id="6" name="Footer Placeholder 5">
            <a:extLst>
              <a:ext uri="{FF2B5EF4-FFF2-40B4-BE49-F238E27FC236}">
                <a16:creationId xmlns:a16="http://schemas.microsoft.com/office/drawing/2014/main" id="{B0A0BBC0-7384-E405-B889-1450347933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9BF1E4-0CA3-3E3B-EE22-DB81B404426C}"/>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53648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6AF6-DFC8-A154-FAC2-1CE46FC03E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4F59E5-EC62-2498-E769-72DBEE8106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8D9DC-9464-0419-62F0-B84856DE01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2CE73C-0F4E-3294-987A-FEBD5365A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F5D15F-B345-7077-6AE9-4D6AD8AFE0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80F299-4650-6421-6195-366CC0615EBB}"/>
              </a:ext>
            </a:extLst>
          </p:cNvPr>
          <p:cNvSpPr>
            <a:spLocks noGrp="1"/>
          </p:cNvSpPr>
          <p:nvPr>
            <p:ph type="dt" sz="half" idx="10"/>
          </p:nvPr>
        </p:nvSpPr>
        <p:spPr/>
        <p:txBody>
          <a:bodyPr/>
          <a:lstStyle/>
          <a:p>
            <a:fld id="{E926D280-6FA7-4902-BCC3-477F73F45962}" type="datetimeFigureOut">
              <a:rPr lang="en-GB" smtClean="0"/>
              <a:t>19/03/2025</a:t>
            </a:fld>
            <a:endParaRPr lang="en-GB"/>
          </a:p>
        </p:txBody>
      </p:sp>
      <p:sp>
        <p:nvSpPr>
          <p:cNvPr id="8" name="Footer Placeholder 7">
            <a:extLst>
              <a:ext uri="{FF2B5EF4-FFF2-40B4-BE49-F238E27FC236}">
                <a16:creationId xmlns:a16="http://schemas.microsoft.com/office/drawing/2014/main" id="{6DF13D6D-1031-6B7A-545F-DEFDC773E8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0909A4-D54A-9176-F9B6-7CEC60FCE26C}"/>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81354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C55A-5D94-B903-1023-5A51785BED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F51363-DC07-37AF-B915-8D9D7DD0534D}"/>
              </a:ext>
            </a:extLst>
          </p:cNvPr>
          <p:cNvSpPr>
            <a:spLocks noGrp="1"/>
          </p:cNvSpPr>
          <p:nvPr>
            <p:ph type="dt" sz="half" idx="10"/>
          </p:nvPr>
        </p:nvSpPr>
        <p:spPr/>
        <p:txBody>
          <a:bodyPr/>
          <a:lstStyle/>
          <a:p>
            <a:fld id="{E926D280-6FA7-4902-BCC3-477F73F45962}" type="datetimeFigureOut">
              <a:rPr lang="en-GB" smtClean="0"/>
              <a:t>19/03/2025</a:t>
            </a:fld>
            <a:endParaRPr lang="en-GB"/>
          </a:p>
        </p:txBody>
      </p:sp>
      <p:sp>
        <p:nvSpPr>
          <p:cNvPr id="4" name="Footer Placeholder 3">
            <a:extLst>
              <a:ext uri="{FF2B5EF4-FFF2-40B4-BE49-F238E27FC236}">
                <a16:creationId xmlns:a16="http://schemas.microsoft.com/office/drawing/2014/main" id="{5B4DA990-CAB8-E29F-8517-C43BF37022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3FF8B4-E8A5-EB83-2A44-10804937ABE7}"/>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398593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764E32-3C73-3AD6-08D7-46B42F248B1B}"/>
              </a:ext>
            </a:extLst>
          </p:cNvPr>
          <p:cNvSpPr>
            <a:spLocks noGrp="1"/>
          </p:cNvSpPr>
          <p:nvPr>
            <p:ph type="dt" sz="half" idx="10"/>
          </p:nvPr>
        </p:nvSpPr>
        <p:spPr/>
        <p:txBody>
          <a:bodyPr/>
          <a:lstStyle/>
          <a:p>
            <a:fld id="{E926D280-6FA7-4902-BCC3-477F73F45962}" type="datetimeFigureOut">
              <a:rPr lang="en-GB" smtClean="0"/>
              <a:t>19/03/2025</a:t>
            </a:fld>
            <a:endParaRPr lang="en-GB"/>
          </a:p>
        </p:txBody>
      </p:sp>
      <p:sp>
        <p:nvSpPr>
          <p:cNvPr id="3" name="Footer Placeholder 2">
            <a:extLst>
              <a:ext uri="{FF2B5EF4-FFF2-40B4-BE49-F238E27FC236}">
                <a16:creationId xmlns:a16="http://schemas.microsoft.com/office/drawing/2014/main" id="{E9423087-6ADB-A9FB-CEB6-122108FA46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5A4D65-C462-3601-B65B-CAD71E1F9DA6}"/>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3162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5179-BB67-7961-4B12-2C154566F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8345F-C0A5-04E7-1E33-398C842EF0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9ECB87-F502-E7B9-9AE9-A4515BEF3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2D51E-6127-1447-7E07-286BBE272F17}"/>
              </a:ext>
            </a:extLst>
          </p:cNvPr>
          <p:cNvSpPr>
            <a:spLocks noGrp="1"/>
          </p:cNvSpPr>
          <p:nvPr>
            <p:ph type="dt" sz="half" idx="10"/>
          </p:nvPr>
        </p:nvSpPr>
        <p:spPr/>
        <p:txBody>
          <a:bodyPr/>
          <a:lstStyle/>
          <a:p>
            <a:fld id="{E926D280-6FA7-4902-BCC3-477F73F45962}" type="datetimeFigureOut">
              <a:rPr lang="en-GB" smtClean="0"/>
              <a:t>19/03/2025</a:t>
            </a:fld>
            <a:endParaRPr lang="en-GB"/>
          </a:p>
        </p:txBody>
      </p:sp>
      <p:sp>
        <p:nvSpPr>
          <p:cNvPr id="6" name="Footer Placeholder 5">
            <a:extLst>
              <a:ext uri="{FF2B5EF4-FFF2-40B4-BE49-F238E27FC236}">
                <a16:creationId xmlns:a16="http://schemas.microsoft.com/office/drawing/2014/main" id="{C7EB4077-807C-4ECB-72CA-FC4F02A303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E0D61D-A57E-A862-BEF4-0445831CAC99}"/>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146043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DCF6-3D4B-8B41-4B5F-119B70D91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F76D2A-F4C0-B4E2-D0C9-C74A7974DA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FAFE83-52BB-CF70-8CDA-7A99041DE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A3A61-6360-647F-F6BA-BBB95D076078}"/>
              </a:ext>
            </a:extLst>
          </p:cNvPr>
          <p:cNvSpPr>
            <a:spLocks noGrp="1"/>
          </p:cNvSpPr>
          <p:nvPr>
            <p:ph type="dt" sz="half" idx="10"/>
          </p:nvPr>
        </p:nvSpPr>
        <p:spPr/>
        <p:txBody>
          <a:bodyPr/>
          <a:lstStyle/>
          <a:p>
            <a:fld id="{E926D280-6FA7-4902-BCC3-477F73F45962}" type="datetimeFigureOut">
              <a:rPr lang="en-GB" smtClean="0"/>
              <a:t>19/03/2025</a:t>
            </a:fld>
            <a:endParaRPr lang="en-GB"/>
          </a:p>
        </p:txBody>
      </p:sp>
      <p:sp>
        <p:nvSpPr>
          <p:cNvPr id="6" name="Footer Placeholder 5">
            <a:extLst>
              <a:ext uri="{FF2B5EF4-FFF2-40B4-BE49-F238E27FC236}">
                <a16:creationId xmlns:a16="http://schemas.microsoft.com/office/drawing/2014/main" id="{C23E7C19-3DBF-1206-1057-492E257937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4C23FB-0066-006A-F2F2-46807AE42404}"/>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199740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48E3F1-46B1-3599-82A5-2D092F401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9A9440-6F97-562A-CAA7-A3F15A75E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D5129C-EE06-1090-A5E1-D99B23BDF9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6D280-6FA7-4902-BCC3-477F73F45962}" type="datetimeFigureOut">
              <a:rPr lang="en-GB" smtClean="0"/>
              <a:t>19/03/2025</a:t>
            </a:fld>
            <a:endParaRPr lang="en-GB"/>
          </a:p>
        </p:txBody>
      </p:sp>
      <p:sp>
        <p:nvSpPr>
          <p:cNvPr id="5" name="Footer Placeholder 4">
            <a:extLst>
              <a:ext uri="{FF2B5EF4-FFF2-40B4-BE49-F238E27FC236}">
                <a16:creationId xmlns:a16="http://schemas.microsoft.com/office/drawing/2014/main" id="{F8BF9D3B-F15A-3C87-8896-EB5338CC0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62C387-A633-3750-21BB-CBE954821E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E223A-191D-4108-BFDF-5AF425C6BA54}" type="slidenum">
              <a:rPr lang="en-GB" smtClean="0"/>
              <a:t>‹#›</a:t>
            </a:fld>
            <a:endParaRPr lang="en-GB"/>
          </a:p>
        </p:txBody>
      </p:sp>
    </p:spTree>
    <p:extLst>
      <p:ext uri="{BB962C8B-B14F-4D97-AF65-F5344CB8AC3E}">
        <p14:creationId xmlns:p14="http://schemas.microsoft.com/office/powerpoint/2010/main" val="395736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3/19/2025</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574236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5" r:id="rId4"/>
    <p:sldLayoutId id="2147483686" r:id="rId5"/>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0919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8E19EE-2DB8-7CAA-6537-0DE44972E711}"/>
              </a:ext>
            </a:extLst>
          </p:cNvPr>
          <p:cNvSpPr>
            <a:spLocks noGrp="1"/>
          </p:cNvSpPr>
          <p:nvPr>
            <p:ph type="body" sz="quarter" idx="11"/>
          </p:nvPr>
        </p:nvSpPr>
        <p:spPr/>
        <p:txBody>
          <a:bodyPr/>
          <a:lstStyle/>
          <a:p>
            <a:r>
              <a:rPr lang="en-GB" dirty="0"/>
              <a:t>Specialist Recruitment</a:t>
            </a:r>
          </a:p>
        </p:txBody>
      </p:sp>
      <p:sp>
        <p:nvSpPr>
          <p:cNvPr id="4" name="Text Placeholder 3">
            <a:extLst>
              <a:ext uri="{FF2B5EF4-FFF2-40B4-BE49-F238E27FC236}">
                <a16:creationId xmlns:a16="http://schemas.microsoft.com/office/drawing/2014/main" id="{3FA82C24-B2BB-502B-DFB1-382D21F74385}"/>
              </a:ext>
            </a:extLst>
          </p:cNvPr>
          <p:cNvSpPr>
            <a:spLocks noGrp="1"/>
          </p:cNvSpPr>
          <p:nvPr>
            <p:ph type="body" sz="quarter" idx="12"/>
          </p:nvPr>
        </p:nvSpPr>
        <p:spPr/>
        <p:txBody>
          <a:bodyPr/>
          <a:lstStyle/>
          <a:p>
            <a:r>
              <a:rPr lang="en-GB" dirty="0"/>
              <a:t>Past, Present and Future</a:t>
            </a:r>
          </a:p>
        </p:txBody>
      </p:sp>
      <p:sp>
        <p:nvSpPr>
          <p:cNvPr id="5" name="Text Placeholder 4">
            <a:extLst>
              <a:ext uri="{FF2B5EF4-FFF2-40B4-BE49-F238E27FC236}">
                <a16:creationId xmlns:a16="http://schemas.microsoft.com/office/drawing/2014/main" id="{F832360E-228B-8196-3326-2C660E5B0FAD}"/>
              </a:ext>
            </a:extLst>
          </p:cNvPr>
          <p:cNvSpPr>
            <a:spLocks noGrp="1"/>
          </p:cNvSpPr>
          <p:nvPr>
            <p:ph type="body" sz="quarter" idx="13"/>
          </p:nvPr>
        </p:nvSpPr>
        <p:spPr/>
        <p:txBody>
          <a:bodyPr/>
          <a:lstStyle/>
          <a:p>
            <a:r>
              <a:rPr lang="en-GB" dirty="0"/>
              <a:t>Phil Hackett, David McDade &amp; Anthony Johnston</a:t>
            </a:r>
          </a:p>
        </p:txBody>
      </p:sp>
      <p:sp>
        <p:nvSpPr>
          <p:cNvPr id="6" name="Text Placeholder 5">
            <a:extLst>
              <a:ext uri="{FF2B5EF4-FFF2-40B4-BE49-F238E27FC236}">
                <a16:creationId xmlns:a16="http://schemas.microsoft.com/office/drawing/2014/main" id="{1A7F2611-0E59-3011-8AB8-A33C733BF3CE}"/>
              </a:ext>
            </a:extLst>
          </p:cNvPr>
          <p:cNvSpPr>
            <a:spLocks noGrp="1"/>
          </p:cNvSpPr>
          <p:nvPr>
            <p:ph type="body" sz="quarter" idx="14"/>
          </p:nvPr>
        </p:nvSpPr>
        <p:spPr/>
        <p:txBody>
          <a:bodyPr/>
          <a:lstStyle/>
          <a:p>
            <a:r>
              <a:rPr lang="en-GB" dirty="0"/>
              <a:t>Computing &amp; Communications</a:t>
            </a:r>
          </a:p>
        </p:txBody>
      </p:sp>
      <p:sp>
        <p:nvSpPr>
          <p:cNvPr id="7" name="Text Placeholder 6">
            <a:extLst>
              <a:ext uri="{FF2B5EF4-FFF2-40B4-BE49-F238E27FC236}">
                <a16:creationId xmlns:a16="http://schemas.microsoft.com/office/drawing/2014/main" id="{CE9B469C-18A8-E25F-A7BF-6D1B64441F8C}"/>
              </a:ext>
            </a:extLst>
          </p:cNvPr>
          <p:cNvSpPr>
            <a:spLocks noGrp="1"/>
          </p:cNvSpPr>
          <p:nvPr>
            <p:ph type="body" sz="quarter" idx="15"/>
          </p:nvPr>
        </p:nvSpPr>
        <p:spPr/>
        <p:txBody>
          <a:bodyPr/>
          <a:lstStyle/>
          <a:p>
            <a:r>
              <a:rPr lang="en-GB" dirty="0"/>
              <a:t>18</a:t>
            </a:r>
            <a:r>
              <a:rPr lang="en-GB" baseline="30000" dirty="0"/>
              <a:t>th</a:t>
            </a:r>
            <a:r>
              <a:rPr lang="en-GB" dirty="0"/>
              <a:t> March 2025</a:t>
            </a:r>
          </a:p>
        </p:txBody>
      </p:sp>
      <p:pic>
        <p:nvPicPr>
          <p:cNvPr id="8" name="Picture Placeholder 11" descr="A computer with a shield and a check mark">
            <a:extLst>
              <a:ext uri="{FF2B5EF4-FFF2-40B4-BE49-F238E27FC236}">
                <a16:creationId xmlns:a16="http://schemas.microsoft.com/office/drawing/2014/main" id="{CC4B616E-C083-7EA6-A253-381600F626C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794" r="20794"/>
          <a:stretch>
            <a:fillRect/>
          </a:stretch>
        </p:blipFill>
        <p:spPr>
          <a:xfrm>
            <a:off x="6843713" y="0"/>
            <a:ext cx="5351462" cy="3810000"/>
          </a:xfrm>
        </p:spPr>
      </p:pic>
    </p:spTree>
    <p:extLst>
      <p:ext uri="{BB962C8B-B14F-4D97-AF65-F5344CB8AC3E}">
        <p14:creationId xmlns:p14="http://schemas.microsoft.com/office/powerpoint/2010/main" val="428023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533218" y="1081265"/>
            <a:ext cx="11129009" cy="4903157"/>
          </a:xfrm>
        </p:spPr>
        <p:txBody>
          <a:bodyPr vert="horz" lIns="91440" tIns="45720" rIns="91440" bIns="45720" rtlCol="0" anchor="t">
            <a:noAutofit/>
          </a:bodyPr>
          <a:lstStyle/>
          <a:p>
            <a:r>
              <a:rPr lang="en-GB" sz="2000" dirty="0">
                <a:latin typeface="Poppins"/>
                <a:cs typeface="Poppins"/>
              </a:rPr>
              <a:t>These results are from the following groups:</a:t>
            </a:r>
          </a:p>
          <a:p>
            <a:pPr marL="342900" indent="-342900">
              <a:buFont typeface="Arial" panose="020B0604020202020204" pitchFamily="34" charset="0"/>
              <a:buChar char="•"/>
            </a:pPr>
            <a:r>
              <a:rPr lang="en-US" sz="2000" dirty="0">
                <a:latin typeface="Poppins"/>
                <a:cs typeface="Poppins"/>
              </a:rPr>
              <a:t>Cybersecurity Essentials (TM256) sponsored tutors – 1 day ADC</a:t>
            </a:r>
          </a:p>
          <a:p>
            <a:pPr marL="342900" indent="-342900">
              <a:buFont typeface="Arial" panose="020B0604020202020204" pitchFamily="34" charset="0"/>
              <a:buChar char="•"/>
            </a:pPr>
            <a:r>
              <a:rPr lang="en-US" sz="2000" dirty="0">
                <a:latin typeface="Poppins"/>
                <a:cs typeface="Poppins"/>
              </a:rPr>
              <a:t>Cybersecurity Essentials (TM256) non-sponsored tutors</a:t>
            </a:r>
          </a:p>
          <a:p>
            <a:pPr marL="342900" indent="-342900">
              <a:buFont typeface="Arial" panose="020B0604020202020204" pitchFamily="34" charset="0"/>
              <a:buChar char="•"/>
            </a:pPr>
            <a:r>
              <a:rPr lang="en-US" sz="2000" dirty="0">
                <a:latin typeface="Poppins"/>
                <a:cs typeface="Poppins"/>
              </a:rPr>
              <a:t>Certified Ethical Hacker (TM359) sponsored tutors – 2 days ADC</a:t>
            </a:r>
          </a:p>
          <a:p>
            <a:r>
              <a:rPr lang="en-US" sz="2000" dirty="0">
                <a:latin typeface="Poppins"/>
                <a:cs typeface="Poppins"/>
              </a:rPr>
              <a:t>Tutors participated in TM256 or TM359 sponsorship rounds </a:t>
            </a:r>
            <a:r>
              <a:rPr lang="en-US" sz="2000" b="1" dirty="0">
                <a:latin typeface="Poppins"/>
                <a:cs typeface="Poppins"/>
              </a:rPr>
              <a:t>or</a:t>
            </a:r>
            <a:r>
              <a:rPr lang="en-US" sz="2000" dirty="0">
                <a:latin typeface="Poppins"/>
                <a:cs typeface="Poppins"/>
              </a:rPr>
              <a:t> non-sponsored (TM256)</a:t>
            </a:r>
          </a:p>
          <a:p>
            <a:endParaRPr lang="en-US" sz="2000"/>
          </a:p>
          <a:p>
            <a:r>
              <a:rPr lang="en-US" sz="2000" dirty="0">
                <a:latin typeface="Poppins"/>
                <a:cs typeface="Poppins"/>
              </a:rPr>
              <a:t>The following key points were identified from </a:t>
            </a:r>
            <a:r>
              <a:rPr lang="en-US" sz="2000" b="1" dirty="0">
                <a:latin typeface="Poppins"/>
                <a:cs typeface="Poppins"/>
              </a:rPr>
              <a:t>35 responses</a:t>
            </a:r>
            <a:r>
              <a:rPr lang="en-US" sz="2000" dirty="0">
                <a:latin typeface="Poppins"/>
                <a:cs typeface="Poppins"/>
              </a:rPr>
              <a:t>:</a:t>
            </a:r>
          </a:p>
          <a:p>
            <a:pPr marL="342900" indent="-342900">
              <a:buFont typeface="Arial" panose="020B0604020202020204" pitchFamily="34" charset="0"/>
              <a:buChar char="•"/>
            </a:pPr>
            <a:r>
              <a:rPr lang="en-US" sz="2000" dirty="0">
                <a:latin typeface="Poppins"/>
                <a:cs typeface="Poppins"/>
              </a:rPr>
              <a:t>Main influence for completing the CPD</a:t>
            </a:r>
          </a:p>
          <a:p>
            <a:pPr marL="342900" indent="-342900">
              <a:buFont typeface="Arial" panose="020B0604020202020204" pitchFamily="34" charset="0"/>
              <a:buChar char="•"/>
            </a:pPr>
            <a:r>
              <a:rPr lang="en-US" sz="2000" dirty="0">
                <a:latin typeface="Poppins"/>
                <a:cs typeface="Poppins"/>
              </a:rPr>
              <a:t>Willing to do CPD in own time (without payment)</a:t>
            </a:r>
          </a:p>
          <a:p>
            <a:pPr marL="342900" indent="-342900">
              <a:buFont typeface="Arial" panose="020B0604020202020204" pitchFamily="34" charset="0"/>
              <a:buChar char="•"/>
            </a:pPr>
            <a:r>
              <a:rPr lang="en-US" sz="2000" dirty="0">
                <a:latin typeface="Poppins"/>
                <a:cs typeface="Poppins"/>
              </a:rPr>
              <a:t>Would you have applied to tutor (TM256/TM359) without completing the CPD?</a:t>
            </a: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a:t>Results</a:t>
            </a:r>
          </a:p>
        </p:txBody>
      </p:sp>
    </p:spTree>
    <p:extLst>
      <p:ext uri="{BB962C8B-B14F-4D97-AF65-F5344CB8AC3E}">
        <p14:creationId xmlns:p14="http://schemas.microsoft.com/office/powerpoint/2010/main" val="254267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1062990" y="1095779"/>
            <a:ext cx="11129009" cy="5476471"/>
          </a:xfrm>
        </p:spPr>
        <p:txBody>
          <a:bodyPr/>
          <a:lstStyle/>
          <a:p>
            <a:pPr marL="342900" indent="-342900">
              <a:buFont typeface="Arial" panose="020B0604020202020204" pitchFamily="34" charset="0"/>
              <a:buChar char="•"/>
            </a:pPr>
            <a:r>
              <a:rPr lang="en-US" sz="2000"/>
              <a:t>Main influence for completing the CPD</a:t>
            </a: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a:t>Results</a:t>
            </a:r>
          </a:p>
        </p:txBody>
      </p:sp>
      <p:graphicFrame>
        <p:nvGraphicFramePr>
          <p:cNvPr id="4" name="Chart 3">
            <a:extLst>
              <a:ext uri="{FF2B5EF4-FFF2-40B4-BE49-F238E27FC236}">
                <a16:creationId xmlns:a16="http://schemas.microsoft.com/office/drawing/2014/main" id="{1B05426E-E317-6A7C-6965-E9947B83342F}"/>
              </a:ext>
            </a:extLst>
          </p:cNvPr>
          <p:cNvGraphicFramePr>
            <a:graphicFrameLocks/>
          </p:cNvGraphicFramePr>
          <p:nvPr/>
        </p:nvGraphicFramePr>
        <p:xfrm>
          <a:off x="902970" y="1554480"/>
          <a:ext cx="10412730" cy="5140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329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1062990" y="1095779"/>
            <a:ext cx="11129009" cy="5476471"/>
          </a:xfrm>
        </p:spPr>
        <p:txBody>
          <a:bodyPr/>
          <a:lstStyle/>
          <a:p>
            <a:pPr marL="342900" indent="-342900">
              <a:buFont typeface="Arial" panose="020B0604020202020204" pitchFamily="34" charset="0"/>
              <a:buChar char="•"/>
            </a:pPr>
            <a:r>
              <a:rPr lang="en-US" sz="2000"/>
              <a:t>Willing to do CPD in own time (without payment)</a:t>
            </a: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a:t>Results</a:t>
            </a:r>
          </a:p>
        </p:txBody>
      </p:sp>
      <p:graphicFrame>
        <p:nvGraphicFramePr>
          <p:cNvPr id="4" name="Chart 3">
            <a:extLst>
              <a:ext uri="{FF2B5EF4-FFF2-40B4-BE49-F238E27FC236}">
                <a16:creationId xmlns:a16="http://schemas.microsoft.com/office/drawing/2014/main" id="{045F2222-6665-D7A0-D38C-6748C31E055F}"/>
              </a:ext>
              <a:ext uri="{147F2762-F138-4A5C-976F-8EAC2B608ADB}">
                <a16:predDERef xmlns:a16="http://schemas.microsoft.com/office/drawing/2014/main" pred="{62866295-BE33-6325-11C3-900391976709}"/>
              </a:ext>
            </a:extLst>
          </p:cNvPr>
          <p:cNvGraphicFramePr>
            <a:graphicFrameLocks/>
          </p:cNvGraphicFramePr>
          <p:nvPr/>
        </p:nvGraphicFramePr>
        <p:xfrm>
          <a:off x="2011680" y="1748790"/>
          <a:ext cx="8298180" cy="4629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2421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1062990" y="1095779"/>
            <a:ext cx="11129009" cy="5476471"/>
          </a:xfrm>
        </p:spPr>
        <p:txBody>
          <a:bodyPr/>
          <a:lstStyle/>
          <a:p>
            <a:pPr marL="342900" indent="-342900">
              <a:buFont typeface="Arial" panose="020B0604020202020204" pitchFamily="34" charset="0"/>
              <a:buChar char="•"/>
            </a:pPr>
            <a:r>
              <a:rPr lang="en-US" sz="2000"/>
              <a:t>Would you have applied to tutor (TM256/TM359) without completing the CPD?</a:t>
            </a: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a:t>Results</a:t>
            </a:r>
          </a:p>
        </p:txBody>
      </p:sp>
      <p:graphicFrame>
        <p:nvGraphicFramePr>
          <p:cNvPr id="4" name="Chart 3">
            <a:extLst>
              <a:ext uri="{FF2B5EF4-FFF2-40B4-BE49-F238E27FC236}">
                <a16:creationId xmlns:a16="http://schemas.microsoft.com/office/drawing/2014/main" id="{4A7D2D8D-74C6-B865-32D2-57E6B006B9B9}"/>
              </a:ext>
            </a:extLst>
          </p:cNvPr>
          <p:cNvGraphicFramePr>
            <a:graphicFrameLocks/>
          </p:cNvGraphicFramePr>
          <p:nvPr/>
        </p:nvGraphicFramePr>
        <p:xfrm>
          <a:off x="2646648" y="1691812"/>
          <a:ext cx="7240301" cy="4800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135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532578" y="1110720"/>
            <a:ext cx="11129009" cy="4632295"/>
          </a:xfrm>
        </p:spPr>
        <p:txBody>
          <a:bodyPr/>
          <a:lstStyle/>
          <a:p>
            <a:pPr marL="342900" indent="-342900">
              <a:buFont typeface="Arial" panose="020B0604020202020204" pitchFamily="34" charset="0"/>
              <a:buChar char="•"/>
            </a:pPr>
            <a:r>
              <a:rPr lang="en-US" sz="2400"/>
              <a:t>Why is it difficult to recruit for specialist modules?</a:t>
            </a:r>
          </a:p>
          <a:p>
            <a:pPr marL="1028700" lvl="1" indent="-342900"/>
            <a:r>
              <a:rPr lang="en-US">
                <a:solidFill>
                  <a:srgbClr val="002060"/>
                </a:solidFill>
              </a:rPr>
              <a:t>Specialist knowledge required</a:t>
            </a:r>
          </a:p>
          <a:p>
            <a:pPr marL="1028700" lvl="1" indent="-342900"/>
            <a:r>
              <a:rPr lang="en-US">
                <a:solidFill>
                  <a:srgbClr val="002060"/>
                </a:solidFill>
              </a:rPr>
              <a:t>External pool of potential candidate can earn more elsewhere</a:t>
            </a:r>
          </a:p>
          <a:p>
            <a:pPr marL="1028700" lvl="1" indent="-342900"/>
            <a:endParaRPr lang="en-US">
              <a:solidFill>
                <a:srgbClr val="002060"/>
              </a:solidFill>
            </a:endParaRPr>
          </a:p>
          <a:p>
            <a:pPr marL="342900" indent="-342900">
              <a:buFont typeface="Arial" panose="020B0604020202020204" pitchFamily="34" charset="0"/>
              <a:buChar char="•"/>
            </a:pPr>
            <a:r>
              <a:rPr lang="en-US" sz="2400"/>
              <a:t>Is it possible to equip existing tutors to teach on specialist modules?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Is there a financial cost in training existing tutors?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Should tutors be paid for training that will help them gain more work?</a:t>
            </a:r>
          </a:p>
          <a:p>
            <a:pPr lvl="1" indent="0">
              <a:buNone/>
            </a:pPr>
            <a:endParaRPr lang="en-US">
              <a:solidFill>
                <a:srgbClr val="002060"/>
              </a:solidFill>
            </a:endParaRP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a:t>Discussion</a:t>
            </a:r>
          </a:p>
        </p:txBody>
      </p:sp>
    </p:spTree>
    <p:extLst>
      <p:ext uri="{BB962C8B-B14F-4D97-AF65-F5344CB8AC3E}">
        <p14:creationId xmlns:p14="http://schemas.microsoft.com/office/powerpoint/2010/main" val="3000865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532578" y="1028544"/>
            <a:ext cx="11129009" cy="5476471"/>
          </a:xfrm>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Poppins"/>
                <a:cs typeface="Poppins"/>
              </a:rPr>
              <a:t>It is difficult to recruit for specialist modules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GB" sz="2400" dirty="0">
                <a:latin typeface="Poppins"/>
                <a:cs typeface="Poppins"/>
              </a:rPr>
              <a:t>Focused Staff Training can be effective in helping tutors:</a:t>
            </a:r>
          </a:p>
          <a:p>
            <a:pPr marL="1028700" lvl="1" indent="-342900"/>
            <a:r>
              <a:rPr lang="en-US" dirty="0">
                <a:solidFill>
                  <a:srgbClr val="002060"/>
                </a:solidFill>
              </a:rPr>
              <a:t>Developing in confidence to apply for specialist modules</a:t>
            </a:r>
            <a:endParaRPr lang="en-US" dirty="0">
              <a:solidFill>
                <a:srgbClr val="002060"/>
              </a:solidFill>
              <a:ea typeface="Calibri"/>
              <a:cs typeface="Calibri"/>
            </a:endParaRPr>
          </a:p>
          <a:p>
            <a:pPr marL="1028700" lvl="1" indent="-342900"/>
            <a:r>
              <a:rPr lang="en-US" dirty="0">
                <a:solidFill>
                  <a:srgbClr val="002060"/>
                </a:solidFill>
              </a:rPr>
              <a:t>Feel equipped to teach on specialist modules</a:t>
            </a:r>
            <a:endParaRPr lang="en-US" dirty="0">
              <a:solidFill>
                <a:srgbClr val="002060"/>
              </a:solidFill>
              <a:ea typeface="Calibri"/>
              <a:cs typeface="Calibri"/>
            </a:endParaRPr>
          </a:p>
          <a:p>
            <a:pPr marL="1028700" lvl="1" indent="-342900"/>
            <a:endParaRPr lang="en-US" dirty="0">
              <a:solidFill>
                <a:srgbClr val="002060"/>
              </a:solidFill>
            </a:endParaRPr>
          </a:p>
          <a:p>
            <a:pPr marL="342900" indent="-342900">
              <a:buFont typeface="Arial" panose="020B0604020202020204" pitchFamily="34" charset="0"/>
              <a:buChar char="•"/>
            </a:pPr>
            <a:r>
              <a:rPr lang="en-US" sz="2400" dirty="0">
                <a:latin typeface="Poppins"/>
                <a:cs typeface="Poppins"/>
              </a:rPr>
              <a:t>Training linked to industry-</a:t>
            </a:r>
            <a:r>
              <a:rPr lang="en-US" sz="2400" dirty="0" err="1">
                <a:latin typeface="Poppins"/>
                <a:cs typeface="Poppins"/>
              </a:rPr>
              <a:t>recognised</a:t>
            </a:r>
            <a:r>
              <a:rPr lang="en-US" sz="2400" dirty="0">
                <a:latin typeface="Poppins"/>
                <a:cs typeface="Poppins"/>
              </a:rPr>
              <a:t> qualifications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latin typeface="Poppins"/>
                <a:cs typeface="Poppins"/>
              </a:rPr>
              <a:t>Tutors may be willing to undertake such training in their own time</a:t>
            </a: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a:t>Conclusion</a:t>
            </a:r>
          </a:p>
        </p:txBody>
      </p:sp>
    </p:spTree>
    <p:extLst>
      <p:ext uri="{BB962C8B-B14F-4D97-AF65-F5344CB8AC3E}">
        <p14:creationId xmlns:p14="http://schemas.microsoft.com/office/powerpoint/2010/main" val="2700901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CFFB3F-C1D1-3FBC-D199-FE68C3E8F65C}"/>
              </a:ext>
            </a:extLst>
          </p:cNvPr>
          <p:cNvSpPr>
            <a:spLocks noGrp="1"/>
          </p:cNvSpPr>
          <p:nvPr>
            <p:ph type="body" sz="quarter" idx="14"/>
          </p:nvPr>
        </p:nvSpPr>
        <p:spPr>
          <a:xfrm>
            <a:off x="703449" y="1119592"/>
            <a:ext cx="10179513" cy="496800"/>
          </a:xfrm>
        </p:spPr>
        <p:txBody>
          <a:bodyPr vert="horz" lIns="91440" tIns="45720" rIns="91440" bIns="45720" rtlCol="0" anchor="t">
            <a:noAutofit/>
          </a:bodyPr>
          <a:lstStyle/>
          <a:p>
            <a:pPr marL="285750" indent="-285750">
              <a:buChar char="•"/>
            </a:pPr>
            <a:r>
              <a:rPr lang="en-US" sz="2400" dirty="0">
                <a:latin typeface="Poppins"/>
                <a:cs typeface="Poppins"/>
              </a:rPr>
              <a:t>Survey comments word cloud</a:t>
            </a:r>
            <a:endParaRPr lang="en-US" sz="2400" dirty="0"/>
          </a:p>
        </p:txBody>
      </p:sp>
      <p:sp>
        <p:nvSpPr>
          <p:cNvPr id="3" name="Text Placeholder 2">
            <a:extLst>
              <a:ext uri="{FF2B5EF4-FFF2-40B4-BE49-F238E27FC236}">
                <a16:creationId xmlns:a16="http://schemas.microsoft.com/office/drawing/2014/main" id="{D4E1E973-7D8B-604F-4898-2931159FF9AB}"/>
              </a:ext>
            </a:extLst>
          </p:cNvPr>
          <p:cNvSpPr>
            <a:spLocks noGrp="1"/>
          </p:cNvSpPr>
          <p:nvPr>
            <p:ph type="body" sz="quarter" idx="21"/>
          </p:nvPr>
        </p:nvSpPr>
        <p:spPr/>
        <p:txBody>
          <a:bodyPr vert="horz" lIns="91440" tIns="45720" rIns="91440" bIns="45720" rtlCol="0" anchor="t">
            <a:noAutofit/>
          </a:bodyPr>
          <a:lstStyle/>
          <a:p>
            <a:r>
              <a:rPr lang="en-US" dirty="0">
                <a:latin typeface="Poppins SemiBold"/>
                <a:cs typeface="Poppins SemiBold"/>
              </a:rPr>
              <a:t>Survey comments</a:t>
            </a:r>
            <a:endParaRPr lang="en-US" dirty="0"/>
          </a:p>
        </p:txBody>
      </p:sp>
      <p:pic>
        <p:nvPicPr>
          <p:cNvPr id="4" name="Picture 3" descr="A close up of words&#10;&#10;Description automatically generated">
            <a:extLst>
              <a:ext uri="{FF2B5EF4-FFF2-40B4-BE49-F238E27FC236}">
                <a16:creationId xmlns:a16="http://schemas.microsoft.com/office/drawing/2014/main" id="{F8974C73-BF2D-7F5E-BC82-479524F35125}"/>
              </a:ext>
            </a:extLst>
          </p:cNvPr>
          <p:cNvPicPr>
            <a:picLocks noChangeAspect="1"/>
          </p:cNvPicPr>
          <p:nvPr/>
        </p:nvPicPr>
        <p:blipFill>
          <a:blip r:embed="rId2"/>
          <a:stretch>
            <a:fillRect/>
          </a:stretch>
        </p:blipFill>
        <p:spPr>
          <a:xfrm>
            <a:off x="1696991" y="1807180"/>
            <a:ext cx="8370092" cy="4458075"/>
          </a:xfrm>
          <a:prstGeom prst="rect">
            <a:avLst/>
          </a:prstGeom>
        </p:spPr>
      </p:pic>
    </p:spTree>
    <p:extLst>
      <p:ext uri="{BB962C8B-B14F-4D97-AF65-F5344CB8AC3E}">
        <p14:creationId xmlns:p14="http://schemas.microsoft.com/office/powerpoint/2010/main" val="375212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E0AFA1-F0AA-ED9B-0FE9-574F57F2EAB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Poppins" panose="00000500000000000000" pitchFamily="2" charset="0"/>
                <a:ea typeface="+mj-ea"/>
                <a:cs typeface="+mj-cs"/>
              </a:rPr>
              <a:t>Intro Slide Title 3</a:t>
            </a:r>
          </a:p>
        </p:txBody>
      </p:sp>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p:txBody>
          <a:bodyPr/>
          <a:lstStyle/>
          <a:p>
            <a:r>
              <a:rPr lang="en-GB" dirty="0"/>
              <a:t>Tutor recruitment &amp; retention on M269</a:t>
            </a:r>
          </a:p>
        </p:txBody>
      </p:sp>
    </p:spTree>
    <p:extLst>
      <p:ext uri="{BB962C8B-B14F-4D97-AF65-F5344CB8AC3E}">
        <p14:creationId xmlns:p14="http://schemas.microsoft.com/office/powerpoint/2010/main" val="887091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Background</a:t>
            </a:r>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p:txBody>
          <a:bodyPr/>
          <a:lstStyle/>
          <a:p>
            <a:r>
              <a:rPr lang="en-GB" dirty="0"/>
              <a:t>M269 – Algorithms, Data Structures &amp; Computability</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2093471"/>
            <a:ext cx="9591229" cy="691150"/>
          </a:xfrm>
        </p:spPr>
        <p:txBody>
          <a:bodyPr/>
          <a:lstStyle/>
          <a:p>
            <a:r>
              <a:rPr lang="en-GB" dirty="0"/>
              <a:t>M269 has seen student numbers increase steadily and significantly over the past few years…</a:t>
            </a:r>
          </a:p>
        </p:txBody>
      </p:sp>
      <p:graphicFrame>
        <p:nvGraphicFramePr>
          <p:cNvPr id="15" name="Chart 14">
            <a:extLst>
              <a:ext uri="{FF2B5EF4-FFF2-40B4-BE49-F238E27FC236}">
                <a16:creationId xmlns:a16="http://schemas.microsoft.com/office/drawing/2014/main" id="{33691356-8A20-2B4C-989C-83A334AEDDFF}"/>
              </a:ext>
            </a:extLst>
          </p:cNvPr>
          <p:cNvGraphicFramePr/>
          <p:nvPr/>
        </p:nvGraphicFramePr>
        <p:xfrm>
          <a:off x="2250938" y="2784621"/>
          <a:ext cx="6558116" cy="3637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404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Problem</a:t>
            </a:r>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p:txBody>
          <a:bodyPr/>
          <a:lstStyle/>
          <a:p>
            <a:r>
              <a:rPr lang="en-GB" dirty="0"/>
              <a:t>Recruitment &amp; Tutor Retention Issues</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2093469"/>
            <a:ext cx="9591229" cy="3404891"/>
          </a:xfrm>
        </p:spPr>
        <p:txBody>
          <a:bodyPr/>
          <a:lstStyle/>
          <a:p>
            <a:r>
              <a:rPr lang="en-GB" sz="1800" dirty="0"/>
              <a:t>As well as recruiting additional tutors for the increase in student numbers, we also needed to replace tutors who had reduced workload, resigned or retired.</a:t>
            </a:r>
          </a:p>
          <a:p>
            <a:endParaRPr lang="en-GB" sz="1800" dirty="0"/>
          </a:p>
          <a:p>
            <a:r>
              <a:rPr lang="en-GB" sz="1800" dirty="0"/>
              <a:t>We were reaching saturation point with double and ‘large’ tutor groups.</a:t>
            </a:r>
          </a:p>
          <a:p>
            <a:endParaRPr lang="en-GB" sz="1800" dirty="0"/>
          </a:p>
        </p:txBody>
      </p:sp>
    </p:spTree>
    <p:extLst>
      <p:ext uri="{BB962C8B-B14F-4D97-AF65-F5344CB8AC3E}">
        <p14:creationId xmlns:p14="http://schemas.microsoft.com/office/powerpoint/2010/main" val="394115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FC5BA5-E794-F21F-6367-0779AB57CADB}"/>
              </a:ext>
            </a:extLst>
          </p:cNvPr>
          <p:cNvSpPr>
            <a:spLocks noGrp="1"/>
          </p:cNvSpPr>
          <p:nvPr>
            <p:ph type="body" sz="quarter" idx="12"/>
          </p:nvPr>
        </p:nvSpPr>
        <p:spPr/>
        <p:txBody>
          <a:bodyPr/>
          <a:lstStyle/>
          <a:p>
            <a:r>
              <a:rPr lang="en-GB" dirty="0"/>
              <a:t>Specialist recruitment activities – past, present and future</a:t>
            </a:r>
          </a:p>
        </p:txBody>
      </p:sp>
      <p:sp>
        <p:nvSpPr>
          <p:cNvPr id="4" name="Text Placeholder 3">
            <a:extLst>
              <a:ext uri="{FF2B5EF4-FFF2-40B4-BE49-F238E27FC236}">
                <a16:creationId xmlns:a16="http://schemas.microsoft.com/office/drawing/2014/main" id="{D93BF1FF-0DFA-3D21-CFF8-42B34947CA2F}"/>
              </a:ext>
            </a:extLst>
          </p:cNvPr>
          <p:cNvSpPr>
            <a:spLocks noGrp="1"/>
          </p:cNvSpPr>
          <p:nvPr>
            <p:ph type="body" sz="quarter" idx="24"/>
          </p:nvPr>
        </p:nvSpPr>
        <p:spPr/>
        <p:txBody>
          <a:bodyPr/>
          <a:lstStyle/>
          <a:p>
            <a:r>
              <a:rPr lang="en-GB" dirty="0"/>
              <a:t>This Session</a:t>
            </a:r>
          </a:p>
        </p:txBody>
      </p:sp>
      <p:sp>
        <p:nvSpPr>
          <p:cNvPr id="6" name="Text Placeholder 5">
            <a:extLst>
              <a:ext uri="{FF2B5EF4-FFF2-40B4-BE49-F238E27FC236}">
                <a16:creationId xmlns:a16="http://schemas.microsoft.com/office/drawing/2014/main" id="{B847AD1F-F183-8A95-F91B-130A2946357C}"/>
              </a:ext>
            </a:extLst>
          </p:cNvPr>
          <p:cNvSpPr>
            <a:spLocks noGrp="1"/>
          </p:cNvSpPr>
          <p:nvPr>
            <p:ph type="body" sz="quarter" idx="15"/>
          </p:nvPr>
        </p:nvSpPr>
        <p:spPr>
          <a:xfrm>
            <a:off x="1001105" y="2668674"/>
            <a:ext cx="9591229" cy="1416438"/>
          </a:xfrm>
        </p:spPr>
        <p:txBody>
          <a:bodyPr/>
          <a:lstStyle/>
          <a:p>
            <a:r>
              <a:rPr lang="en-GB" dirty="0"/>
              <a:t>Recruiting to Cyber Security modules (TM256 &amp; TM359) – 10 mins</a:t>
            </a:r>
          </a:p>
          <a:p>
            <a:r>
              <a:rPr lang="en-GB" dirty="0"/>
              <a:t>Bespoke CPD – 5 mins</a:t>
            </a:r>
          </a:p>
          <a:p>
            <a:r>
              <a:rPr lang="en-GB" dirty="0"/>
              <a:t>School of C&amp;C CPD Dashboard – 5 mins</a:t>
            </a:r>
          </a:p>
          <a:p>
            <a:r>
              <a:rPr lang="en-GB" dirty="0"/>
              <a:t>Questions – 5/10 mins</a:t>
            </a:r>
          </a:p>
        </p:txBody>
      </p:sp>
    </p:spTree>
    <p:extLst>
      <p:ext uri="{BB962C8B-B14F-4D97-AF65-F5344CB8AC3E}">
        <p14:creationId xmlns:p14="http://schemas.microsoft.com/office/powerpoint/2010/main" val="4105903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Opportunity</a:t>
            </a:r>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p:txBody>
          <a:bodyPr/>
          <a:lstStyle/>
          <a:p>
            <a:r>
              <a:rPr lang="en-GB" dirty="0"/>
              <a:t>Developing a package of CPD</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2093470"/>
            <a:ext cx="9591229" cy="3404891"/>
          </a:xfrm>
        </p:spPr>
        <p:txBody>
          <a:bodyPr/>
          <a:lstStyle/>
          <a:p>
            <a:r>
              <a:rPr lang="en-GB" sz="1800" dirty="0"/>
              <a:t>In early 2023, an opportunity arose to address the tutor recruitment &amp; retention issue – funding was provided to support recruitment.</a:t>
            </a:r>
          </a:p>
          <a:p>
            <a:endParaRPr lang="en-GB" sz="1800" dirty="0"/>
          </a:p>
          <a:p>
            <a:r>
              <a:rPr lang="en-GB" sz="1800" dirty="0"/>
              <a:t>Building on the work done with recruiting tutors to specialist </a:t>
            </a:r>
            <a:r>
              <a:rPr lang="en-GB" sz="1800" b="1" dirty="0"/>
              <a:t>Cyber </a:t>
            </a:r>
            <a:r>
              <a:rPr lang="en-GB" sz="1800" dirty="0"/>
              <a:t>modules</a:t>
            </a:r>
          </a:p>
          <a:p>
            <a:r>
              <a:rPr lang="en-GB" sz="1800" dirty="0"/>
              <a:t>Opportunity to do something similar, however…there was no existing CPD material</a:t>
            </a:r>
          </a:p>
          <a:p>
            <a:endParaRPr lang="en-GB" sz="1800" dirty="0"/>
          </a:p>
          <a:p>
            <a:r>
              <a:rPr lang="en-GB" sz="1800" dirty="0"/>
              <a:t>This led to the production of a </a:t>
            </a:r>
            <a:r>
              <a:rPr lang="en-GB" sz="1800" b="1" dirty="0"/>
              <a:t>bespoke, tutor created package of CPD</a:t>
            </a:r>
            <a:r>
              <a:rPr lang="en-GB" sz="1800" dirty="0"/>
              <a:t> including…</a:t>
            </a:r>
          </a:p>
          <a:p>
            <a:pPr marL="285750" indent="-285750">
              <a:buFont typeface="Arial" panose="020B0604020202020204" pitchFamily="34" charset="0"/>
              <a:buChar char="•"/>
            </a:pPr>
            <a:r>
              <a:rPr lang="en-GB" sz="1800" dirty="0"/>
              <a:t>11 hours of video covering each weekly topic</a:t>
            </a:r>
          </a:p>
          <a:p>
            <a:pPr marL="285750" indent="-285750">
              <a:buFont typeface="Arial" panose="020B0604020202020204" pitchFamily="34" charset="0"/>
              <a:buChar char="•"/>
            </a:pPr>
            <a:r>
              <a:rPr lang="en-GB" sz="1800" dirty="0"/>
              <a:t>Bank of </a:t>
            </a:r>
            <a:r>
              <a:rPr lang="en-GB" sz="1800" dirty="0" err="1"/>
              <a:t>iCMA</a:t>
            </a:r>
            <a:r>
              <a:rPr lang="en-GB" sz="1800" dirty="0"/>
              <a:t> quiz questions</a:t>
            </a:r>
          </a:p>
          <a:p>
            <a:endParaRPr lang="en-GB" sz="1800" dirty="0"/>
          </a:p>
          <a:p>
            <a:r>
              <a:rPr lang="en-GB" sz="1800" dirty="0"/>
              <a:t>Production of materials involved 7 existing M269 tutors</a:t>
            </a:r>
          </a:p>
          <a:p>
            <a:endParaRPr lang="en-GB" sz="1800" dirty="0"/>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2393570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M269 CPD</a:t>
            </a:r>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p:txBody>
          <a:bodyPr/>
          <a:lstStyle/>
          <a:p>
            <a:r>
              <a:rPr lang="en-GB" dirty="0"/>
              <a:t>Developing a package of CPD</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2093470"/>
            <a:ext cx="5209689" cy="3404891"/>
          </a:xfrm>
        </p:spPr>
        <p:txBody>
          <a:bodyPr/>
          <a:lstStyle/>
          <a:p>
            <a:pPr marL="285750" indent="-285750">
              <a:buFont typeface="Arial" panose="020B0604020202020204" pitchFamily="34" charset="0"/>
              <a:buChar char="•"/>
            </a:pPr>
            <a:r>
              <a:rPr lang="en-GB" sz="1800" dirty="0"/>
              <a:t>Videos &amp; Quizzes (</a:t>
            </a:r>
            <a:r>
              <a:rPr lang="en-GB" sz="1800" dirty="0" err="1"/>
              <a:t>iCMAs</a:t>
            </a:r>
            <a:r>
              <a:rPr lang="en-GB" sz="1800" dirty="0"/>
              <a:t>) located on M269 tutors website</a:t>
            </a:r>
          </a:p>
          <a:p>
            <a:pPr marL="285750" indent="-285750">
              <a:buFont typeface="Arial" panose="020B0604020202020204" pitchFamily="34" charset="0"/>
              <a:buChar char="•"/>
            </a:pPr>
            <a:r>
              <a:rPr lang="en-GB" sz="1800" dirty="0"/>
              <a:t>Used by newly appointed 23J tutors</a:t>
            </a:r>
          </a:p>
          <a:p>
            <a:pPr marL="285750" indent="-285750">
              <a:buFont typeface="Arial" panose="020B0604020202020204" pitchFamily="34" charset="0"/>
              <a:buChar char="•"/>
            </a:pPr>
            <a:r>
              <a:rPr lang="en-GB" sz="1800" dirty="0"/>
              <a:t>However, there were limitations</a:t>
            </a:r>
          </a:p>
          <a:p>
            <a:endParaRPr lang="en-GB" sz="1800" dirty="0"/>
          </a:p>
        </p:txBody>
      </p:sp>
      <p:pic>
        <p:nvPicPr>
          <p:cNvPr id="4" name="Picture 3">
            <a:extLst>
              <a:ext uri="{FF2B5EF4-FFF2-40B4-BE49-F238E27FC236}">
                <a16:creationId xmlns:a16="http://schemas.microsoft.com/office/drawing/2014/main" id="{0EC4AFBD-F463-D2B3-933F-D7E56A39A29F}"/>
              </a:ext>
            </a:extLst>
          </p:cNvPr>
          <p:cNvPicPr>
            <a:picLocks noChangeAspect="1"/>
          </p:cNvPicPr>
          <p:nvPr/>
        </p:nvPicPr>
        <p:blipFill rotWithShape="1">
          <a:blip r:embed="rId3"/>
          <a:srcRect r="20967"/>
          <a:stretch/>
        </p:blipFill>
        <p:spPr>
          <a:xfrm>
            <a:off x="6373092" y="0"/>
            <a:ext cx="5797278" cy="5563376"/>
          </a:xfrm>
          <a:prstGeom prst="rect">
            <a:avLst/>
          </a:prstGeom>
        </p:spPr>
      </p:pic>
      <p:pic>
        <p:nvPicPr>
          <p:cNvPr id="14" name="Picture 13">
            <a:extLst>
              <a:ext uri="{FF2B5EF4-FFF2-40B4-BE49-F238E27FC236}">
                <a16:creationId xmlns:a16="http://schemas.microsoft.com/office/drawing/2014/main" id="{C86DD116-496A-B19F-1300-AF75B04404C5}"/>
              </a:ext>
            </a:extLst>
          </p:cNvPr>
          <p:cNvPicPr>
            <a:picLocks noChangeAspect="1"/>
          </p:cNvPicPr>
          <p:nvPr/>
        </p:nvPicPr>
        <p:blipFill>
          <a:blip r:embed="rId4"/>
          <a:stretch>
            <a:fillRect/>
          </a:stretch>
        </p:blipFill>
        <p:spPr>
          <a:xfrm>
            <a:off x="4541932" y="3559041"/>
            <a:ext cx="4370438" cy="3044126"/>
          </a:xfrm>
          <a:prstGeom prst="rect">
            <a:avLst/>
          </a:prstGeom>
        </p:spPr>
      </p:pic>
      <p:pic>
        <p:nvPicPr>
          <p:cNvPr id="12" name="Picture 11">
            <a:extLst>
              <a:ext uri="{FF2B5EF4-FFF2-40B4-BE49-F238E27FC236}">
                <a16:creationId xmlns:a16="http://schemas.microsoft.com/office/drawing/2014/main" id="{10DCC067-EB17-BD85-72F5-1E620EB9ED65}"/>
              </a:ext>
            </a:extLst>
          </p:cNvPr>
          <p:cNvPicPr>
            <a:picLocks noChangeAspect="1"/>
          </p:cNvPicPr>
          <p:nvPr/>
        </p:nvPicPr>
        <p:blipFill rotWithShape="1">
          <a:blip r:embed="rId5"/>
          <a:srcRect l="9026" b="56190"/>
          <a:stretch/>
        </p:blipFill>
        <p:spPr>
          <a:xfrm>
            <a:off x="7513501" y="4316604"/>
            <a:ext cx="4640892" cy="2514230"/>
          </a:xfrm>
          <a:prstGeom prst="rect">
            <a:avLst/>
          </a:prstGeom>
        </p:spPr>
      </p:pic>
    </p:spTree>
    <p:extLst>
      <p:ext uri="{BB962C8B-B14F-4D97-AF65-F5344CB8AC3E}">
        <p14:creationId xmlns:p14="http://schemas.microsoft.com/office/powerpoint/2010/main" val="292327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M269 CPD – The Learning Centre</a:t>
            </a:r>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p:txBody>
          <a:bodyPr/>
          <a:lstStyle/>
          <a:p>
            <a:r>
              <a:rPr lang="en-GB" dirty="0"/>
              <a:t>Developing a package of CPD – available to all</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2093470"/>
            <a:ext cx="5684703" cy="3404891"/>
          </a:xfrm>
        </p:spPr>
        <p:txBody>
          <a:bodyPr/>
          <a:lstStyle/>
          <a:p>
            <a:pPr marL="285750" indent="-285750">
              <a:buFont typeface="Arial" panose="020B0604020202020204" pitchFamily="34" charset="0"/>
              <a:buChar char="•"/>
            </a:pPr>
            <a:r>
              <a:rPr lang="en-GB" sz="1800" dirty="0"/>
              <a:t>Moved all resources to ‘The Learning Centre’</a:t>
            </a:r>
          </a:p>
          <a:p>
            <a:pPr marL="285750" indent="-285750">
              <a:buFont typeface="Arial" panose="020B0604020202020204" pitchFamily="34" charset="0"/>
              <a:buChar char="•"/>
            </a:pPr>
            <a:r>
              <a:rPr lang="en-GB" sz="1800" dirty="0"/>
              <a:t>Allows auto tracking of watched videos</a:t>
            </a:r>
          </a:p>
          <a:p>
            <a:pPr marL="285750" indent="-285750">
              <a:buFont typeface="Arial" panose="020B0604020202020204" pitchFamily="34" charset="0"/>
              <a:buChar char="•"/>
            </a:pPr>
            <a:r>
              <a:rPr lang="en-GB" sz="1800" dirty="0"/>
              <a:t>Produces a certification of completion</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sz="1800" dirty="0"/>
          </a:p>
        </p:txBody>
      </p:sp>
      <p:pic>
        <p:nvPicPr>
          <p:cNvPr id="6" name="Picture 5">
            <a:extLst>
              <a:ext uri="{FF2B5EF4-FFF2-40B4-BE49-F238E27FC236}">
                <a16:creationId xmlns:a16="http://schemas.microsoft.com/office/drawing/2014/main" id="{E039E4F8-F27C-12D5-EA0A-DF1BD4C6C0D1}"/>
              </a:ext>
            </a:extLst>
          </p:cNvPr>
          <p:cNvPicPr>
            <a:picLocks noChangeAspect="1"/>
          </p:cNvPicPr>
          <p:nvPr/>
        </p:nvPicPr>
        <p:blipFill rotWithShape="1">
          <a:blip r:embed="rId3"/>
          <a:srcRect l="3209" r="6614"/>
          <a:stretch/>
        </p:blipFill>
        <p:spPr>
          <a:xfrm>
            <a:off x="6741225" y="901825"/>
            <a:ext cx="5450775" cy="4197927"/>
          </a:xfrm>
          <a:prstGeom prst="rect">
            <a:avLst/>
          </a:prstGeom>
        </p:spPr>
      </p:pic>
      <p:pic>
        <p:nvPicPr>
          <p:cNvPr id="11" name="Picture 10">
            <a:extLst>
              <a:ext uri="{FF2B5EF4-FFF2-40B4-BE49-F238E27FC236}">
                <a16:creationId xmlns:a16="http://schemas.microsoft.com/office/drawing/2014/main" id="{980D61A3-C057-9C58-B1CE-FCB11F80D4A2}"/>
              </a:ext>
            </a:extLst>
          </p:cNvPr>
          <p:cNvPicPr>
            <a:picLocks noChangeAspect="1"/>
          </p:cNvPicPr>
          <p:nvPr/>
        </p:nvPicPr>
        <p:blipFill rotWithShape="1">
          <a:blip r:embed="rId4"/>
          <a:srcRect l="14482" t="17096" b="7071"/>
          <a:stretch/>
        </p:blipFill>
        <p:spPr>
          <a:xfrm>
            <a:off x="3988797" y="3554506"/>
            <a:ext cx="4953668" cy="2733557"/>
          </a:xfrm>
          <a:prstGeom prst="rect">
            <a:avLst/>
          </a:prstGeom>
        </p:spPr>
      </p:pic>
      <p:sp>
        <p:nvSpPr>
          <p:cNvPr id="15" name="TextBox 14">
            <a:extLst>
              <a:ext uri="{FF2B5EF4-FFF2-40B4-BE49-F238E27FC236}">
                <a16:creationId xmlns:a16="http://schemas.microsoft.com/office/drawing/2014/main" id="{EA81DA43-B135-9CE0-6B00-9C37EA6018F8}"/>
              </a:ext>
            </a:extLst>
          </p:cNvPr>
          <p:cNvSpPr txBox="1"/>
          <p:nvPr/>
        </p:nvSpPr>
        <p:spPr>
          <a:xfrm>
            <a:off x="2462085" y="6288063"/>
            <a:ext cx="738942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https://thelearningcentre.learningpool.com/course/view.php?id=6601</a:t>
            </a:r>
          </a:p>
        </p:txBody>
      </p:sp>
    </p:spTree>
    <p:extLst>
      <p:ext uri="{BB962C8B-B14F-4D97-AF65-F5344CB8AC3E}">
        <p14:creationId xmlns:p14="http://schemas.microsoft.com/office/powerpoint/2010/main" val="2065551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E0AFA1-F0AA-ED9B-0FE9-574F57F2EAB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Poppins" panose="00000500000000000000" pitchFamily="2" charset="0"/>
                <a:ea typeface="+mj-ea"/>
                <a:cs typeface="+mj-cs"/>
              </a:rPr>
              <a:t>Intro Slide Title 3</a:t>
            </a:r>
          </a:p>
        </p:txBody>
      </p:sp>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p:txBody>
          <a:bodyPr/>
          <a:lstStyle/>
          <a:p>
            <a:r>
              <a:rPr lang="en-GB" dirty="0"/>
              <a:t>C&amp;C CPD Dashboard</a:t>
            </a:r>
          </a:p>
        </p:txBody>
      </p:sp>
    </p:spTree>
    <p:extLst>
      <p:ext uri="{BB962C8B-B14F-4D97-AF65-F5344CB8AC3E}">
        <p14:creationId xmlns:p14="http://schemas.microsoft.com/office/powerpoint/2010/main" val="4234131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C&amp;C CPD Dashboard</a:t>
            </a:r>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p:txBody>
          <a:bodyPr/>
          <a:lstStyle/>
          <a:p>
            <a:r>
              <a:rPr lang="en-GB" dirty="0"/>
              <a:t>Offering a range of CPD – available to all</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2093470"/>
            <a:ext cx="9591229" cy="3404891"/>
          </a:xfrm>
        </p:spPr>
        <p:txBody>
          <a:bodyPr/>
          <a:lstStyle/>
          <a:p>
            <a:pPr marL="285750" indent="-285750">
              <a:buFont typeface="Arial" panose="020B0604020202020204" pitchFamily="34" charset="0"/>
              <a:buChar char="•"/>
            </a:pPr>
            <a:r>
              <a:rPr lang="en-GB" sz="1800" dirty="0"/>
              <a:t>In collaboration with numerous colleagues, we developed…</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Self-paced industry recognised CPD (Networking, Cyber, Programming, AI)</a:t>
            </a:r>
          </a:p>
          <a:p>
            <a:pPr marL="285750" indent="-285750">
              <a:buFont typeface="Arial" panose="020B0604020202020204" pitchFamily="34" charset="0"/>
              <a:buChar char="•"/>
            </a:pPr>
            <a:r>
              <a:rPr lang="en-GB" sz="1800" dirty="0"/>
              <a:t>Bespoke CPD</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Current plans…</a:t>
            </a:r>
          </a:p>
          <a:p>
            <a:pPr marL="285750" indent="-285750">
              <a:buFont typeface="Arial" panose="020B0604020202020204" pitchFamily="34" charset="0"/>
              <a:buChar char="•"/>
            </a:pPr>
            <a:r>
              <a:rPr lang="en-GB" sz="1800" dirty="0"/>
              <a:t>More bespoke CPD - module-specific &amp; discipline areas</a:t>
            </a:r>
          </a:p>
          <a:p>
            <a:pPr marL="285750" indent="-285750">
              <a:buFont typeface="Arial" panose="020B0604020202020204" pitchFamily="34" charset="0"/>
              <a:buChar char="•"/>
            </a:pPr>
            <a:r>
              <a:rPr lang="en-GB" sz="1800" dirty="0"/>
              <a:t>Signposting additional CPD (e.g. IBM </a:t>
            </a:r>
            <a:r>
              <a:rPr lang="en-GB" sz="1800" dirty="0" err="1"/>
              <a:t>SkillsBuild</a:t>
            </a:r>
            <a:r>
              <a:rPr lang="en-GB" sz="1800" dirty="0"/>
              <a:t>)</a:t>
            </a:r>
          </a:p>
        </p:txBody>
      </p:sp>
      <p:sp>
        <p:nvSpPr>
          <p:cNvPr id="15" name="TextBox 14">
            <a:extLst>
              <a:ext uri="{FF2B5EF4-FFF2-40B4-BE49-F238E27FC236}">
                <a16:creationId xmlns:a16="http://schemas.microsoft.com/office/drawing/2014/main" id="{EA81DA43-B135-9CE0-6B00-9C37EA6018F8}"/>
              </a:ext>
            </a:extLst>
          </p:cNvPr>
          <p:cNvSpPr txBox="1"/>
          <p:nvPr/>
        </p:nvSpPr>
        <p:spPr>
          <a:xfrm>
            <a:off x="2003961" y="6453336"/>
            <a:ext cx="867789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https://thelearningcentre.learningpool.com/totara/dashboard/index.php?id=189</a:t>
            </a:r>
          </a:p>
        </p:txBody>
      </p:sp>
    </p:spTree>
    <p:extLst>
      <p:ext uri="{BB962C8B-B14F-4D97-AF65-F5344CB8AC3E}">
        <p14:creationId xmlns:p14="http://schemas.microsoft.com/office/powerpoint/2010/main" val="870221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15" name="TextBox 14">
            <a:extLst>
              <a:ext uri="{FF2B5EF4-FFF2-40B4-BE49-F238E27FC236}">
                <a16:creationId xmlns:a16="http://schemas.microsoft.com/office/drawing/2014/main" id="{EA81DA43-B135-9CE0-6B00-9C37EA6018F8}"/>
              </a:ext>
            </a:extLst>
          </p:cNvPr>
          <p:cNvSpPr txBox="1"/>
          <p:nvPr/>
        </p:nvSpPr>
        <p:spPr>
          <a:xfrm>
            <a:off x="2003961" y="6453336"/>
            <a:ext cx="867789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https://thelearningcentre.learningpool.com/totara/dashboard/index.php?id=189</a:t>
            </a:r>
          </a:p>
        </p:txBody>
      </p:sp>
      <p:pic>
        <p:nvPicPr>
          <p:cNvPr id="3" name="Picture 2">
            <a:extLst>
              <a:ext uri="{FF2B5EF4-FFF2-40B4-BE49-F238E27FC236}">
                <a16:creationId xmlns:a16="http://schemas.microsoft.com/office/drawing/2014/main" id="{82106566-3713-91AE-9BC8-0CEDEECB124A}"/>
              </a:ext>
            </a:extLst>
          </p:cNvPr>
          <p:cNvPicPr>
            <a:picLocks noChangeAspect="1"/>
          </p:cNvPicPr>
          <p:nvPr/>
        </p:nvPicPr>
        <p:blipFill>
          <a:blip r:embed="rId3"/>
          <a:stretch>
            <a:fillRect/>
          </a:stretch>
        </p:blipFill>
        <p:spPr>
          <a:xfrm>
            <a:off x="1308722" y="204537"/>
            <a:ext cx="8752859" cy="5895474"/>
          </a:xfrm>
          <a:prstGeom prst="rect">
            <a:avLst/>
          </a:prstGeom>
        </p:spPr>
      </p:pic>
    </p:spTree>
    <p:extLst>
      <p:ext uri="{BB962C8B-B14F-4D97-AF65-F5344CB8AC3E}">
        <p14:creationId xmlns:p14="http://schemas.microsoft.com/office/powerpoint/2010/main" val="2380228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C&amp;C CPD Dashboard</a:t>
            </a:r>
          </a:p>
        </p:txBody>
      </p:sp>
      <p:pic>
        <p:nvPicPr>
          <p:cNvPr id="5" name="Picture 4">
            <a:extLst>
              <a:ext uri="{FF2B5EF4-FFF2-40B4-BE49-F238E27FC236}">
                <a16:creationId xmlns:a16="http://schemas.microsoft.com/office/drawing/2014/main" id="{2DCCDB91-0F8E-F7BA-6F7D-EB7B4503B267}"/>
              </a:ext>
            </a:extLst>
          </p:cNvPr>
          <p:cNvPicPr>
            <a:picLocks noChangeAspect="1"/>
          </p:cNvPicPr>
          <p:nvPr/>
        </p:nvPicPr>
        <p:blipFill>
          <a:blip r:embed="rId3"/>
          <a:stretch>
            <a:fillRect/>
          </a:stretch>
        </p:blipFill>
        <p:spPr>
          <a:xfrm>
            <a:off x="2332743" y="901825"/>
            <a:ext cx="8616306" cy="5906584"/>
          </a:xfrm>
          <a:prstGeom prst="rect">
            <a:avLst/>
          </a:prstGeom>
          <a:ln w="9525">
            <a:solidFill>
              <a:schemeClr val="tx1"/>
            </a:solidFill>
          </a:ln>
        </p:spPr>
      </p:pic>
    </p:spTree>
    <p:extLst>
      <p:ext uri="{BB962C8B-B14F-4D97-AF65-F5344CB8AC3E}">
        <p14:creationId xmlns:p14="http://schemas.microsoft.com/office/powerpoint/2010/main" val="1476441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C&amp;C CPD Dashboard</a:t>
            </a:r>
          </a:p>
        </p:txBody>
      </p:sp>
      <p:pic>
        <p:nvPicPr>
          <p:cNvPr id="3" name="Picture 2">
            <a:extLst>
              <a:ext uri="{FF2B5EF4-FFF2-40B4-BE49-F238E27FC236}">
                <a16:creationId xmlns:a16="http://schemas.microsoft.com/office/drawing/2014/main" id="{E9D5F848-0A74-76AD-5AFD-D6A5270A98DC}"/>
              </a:ext>
            </a:extLst>
          </p:cNvPr>
          <p:cNvPicPr>
            <a:picLocks noChangeAspect="1"/>
          </p:cNvPicPr>
          <p:nvPr/>
        </p:nvPicPr>
        <p:blipFill rotWithShape="1">
          <a:blip r:embed="rId3"/>
          <a:srcRect l="616"/>
          <a:stretch/>
        </p:blipFill>
        <p:spPr>
          <a:xfrm>
            <a:off x="308758" y="56680"/>
            <a:ext cx="8003969" cy="2806088"/>
          </a:xfrm>
          <a:prstGeom prst="rect">
            <a:avLst/>
          </a:prstGeom>
          <a:ln w="12700">
            <a:solidFill>
              <a:schemeClr val="tx1"/>
            </a:solidFill>
          </a:ln>
        </p:spPr>
      </p:pic>
      <p:pic>
        <p:nvPicPr>
          <p:cNvPr id="6" name="Picture 5">
            <a:extLst>
              <a:ext uri="{FF2B5EF4-FFF2-40B4-BE49-F238E27FC236}">
                <a16:creationId xmlns:a16="http://schemas.microsoft.com/office/drawing/2014/main" id="{1BBB8E19-1642-6AF2-D560-662C167251F3}"/>
              </a:ext>
            </a:extLst>
          </p:cNvPr>
          <p:cNvPicPr>
            <a:picLocks noChangeAspect="1"/>
          </p:cNvPicPr>
          <p:nvPr/>
        </p:nvPicPr>
        <p:blipFill rotWithShape="1">
          <a:blip r:embed="rId4"/>
          <a:srcRect l="1071" t="1592" r="1564" b="1444"/>
          <a:stretch/>
        </p:blipFill>
        <p:spPr>
          <a:xfrm>
            <a:off x="3558638" y="2455496"/>
            <a:ext cx="8633362" cy="4402504"/>
          </a:xfrm>
          <a:prstGeom prst="rect">
            <a:avLst/>
          </a:prstGeom>
          <a:ln w="9525">
            <a:solidFill>
              <a:schemeClr val="tx1"/>
            </a:solidFill>
          </a:ln>
        </p:spPr>
      </p:pic>
    </p:spTree>
    <p:extLst>
      <p:ext uri="{BB962C8B-B14F-4D97-AF65-F5344CB8AC3E}">
        <p14:creationId xmlns:p14="http://schemas.microsoft.com/office/powerpoint/2010/main" val="855310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E0AFA1-F0AA-ED9B-0FE9-574F57F2EAB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Poppins" panose="00000500000000000000" pitchFamily="2" charset="0"/>
                <a:ea typeface="+mj-ea"/>
                <a:cs typeface="+mj-cs"/>
              </a:rPr>
              <a:t>Intro Slide Title 3</a:t>
            </a:r>
          </a:p>
        </p:txBody>
      </p:sp>
      <p:sp>
        <p:nvSpPr>
          <p:cNvPr id="10" name="Text Placeholder 9">
            <a:extLst>
              <a:ext uri="{FF2B5EF4-FFF2-40B4-BE49-F238E27FC236}">
                <a16:creationId xmlns:a16="http://schemas.microsoft.com/office/drawing/2014/main" id="{0F853122-C756-2F1F-54F9-44DD9DDB380D}"/>
              </a:ext>
            </a:extLst>
          </p:cNvPr>
          <p:cNvSpPr>
            <a:spLocks noGrp="1"/>
          </p:cNvSpPr>
          <p:nvPr>
            <p:ph type="body" sz="quarter" idx="16"/>
          </p:nvPr>
        </p:nvSpPr>
        <p:spPr/>
        <p:txBody>
          <a:bodyPr/>
          <a:lstStyle/>
          <a:p>
            <a:r>
              <a:rPr lang="en-GB" dirty="0"/>
              <a:t>Any Questions?</a:t>
            </a:r>
          </a:p>
        </p:txBody>
      </p:sp>
    </p:spTree>
    <p:extLst>
      <p:ext uri="{BB962C8B-B14F-4D97-AF65-F5344CB8AC3E}">
        <p14:creationId xmlns:p14="http://schemas.microsoft.com/office/powerpoint/2010/main" val="633824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computer with a shield and a check mark">
            <a:extLst>
              <a:ext uri="{FF2B5EF4-FFF2-40B4-BE49-F238E27FC236}">
                <a16:creationId xmlns:a16="http://schemas.microsoft.com/office/drawing/2014/main" id="{03A4B99D-E83F-4AC0-6125-5B8C37442F8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714" r="16714"/>
          <a:stretch>
            <a:fillRect/>
          </a:stretch>
        </p:blipFill>
        <p:spPr>
          <a:xfrm>
            <a:off x="6768350" y="0"/>
            <a:ext cx="5426374" cy="3810000"/>
          </a:xfrm>
        </p:spPr>
      </p:pic>
      <p:sp>
        <p:nvSpPr>
          <p:cNvPr id="5" name="Text Placeholder 4">
            <a:extLst>
              <a:ext uri="{FF2B5EF4-FFF2-40B4-BE49-F238E27FC236}">
                <a16:creationId xmlns:a16="http://schemas.microsoft.com/office/drawing/2014/main" id="{A7639262-5B31-02C7-0B97-3CB4CEAF701F}"/>
              </a:ext>
            </a:extLst>
          </p:cNvPr>
          <p:cNvSpPr>
            <a:spLocks noGrp="1"/>
          </p:cNvSpPr>
          <p:nvPr>
            <p:ph type="body" sz="quarter" idx="11"/>
          </p:nvPr>
        </p:nvSpPr>
        <p:spPr>
          <a:xfrm>
            <a:off x="287626" y="559121"/>
            <a:ext cx="6268923" cy="1800200"/>
          </a:xfrm>
        </p:spPr>
        <p:txBody>
          <a:bodyPr/>
          <a:lstStyle/>
          <a:p>
            <a:r>
              <a:rPr lang="en-GB" sz="2800" dirty="0"/>
              <a:t>To Evaluate the Effectiveness of Focused Staff Training </a:t>
            </a:r>
            <a:br>
              <a:rPr lang="en-GB" sz="2800" dirty="0"/>
            </a:br>
            <a:r>
              <a:rPr lang="en-GB" sz="2800" dirty="0"/>
              <a:t>in Recruitment on Specialised Modules</a:t>
            </a:r>
          </a:p>
        </p:txBody>
      </p:sp>
      <p:sp>
        <p:nvSpPr>
          <p:cNvPr id="6" name="Text Placeholder 5">
            <a:extLst>
              <a:ext uri="{FF2B5EF4-FFF2-40B4-BE49-F238E27FC236}">
                <a16:creationId xmlns:a16="http://schemas.microsoft.com/office/drawing/2014/main" id="{5E2D543E-472A-D394-D964-5BF8131C298D}"/>
              </a:ext>
            </a:extLst>
          </p:cNvPr>
          <p:cNvSpPr>
            <a:spLocks noGrp="1"/>
          </p:cNvSpPr>
          <p:nvPr>
            <p:ph type="body" sz="quarter" idx="12"/>
          </p:nvPr>
        </p:nvSpPr>
        <p:spPr>
          <a:xfrm>
            <a:off x="287626" y="2431329"/>
            <a:ext cx="6901969" cy="2265361"/>
          </a:xfrm>
        </p:spPr>
        <p:txBody>
          <a:bodyPr/>
          <a:lstStyle/>
          <a:p>
            <a:pPr>
              <a:spcBef>
                <a:spcPts val="300"/>
              </a:spcBef>
              <a:spcAft>
                <a:spcPts val="300"/>
              </a:spcAft>
            </a:pPr>
            <a:r>
              <a:rPr lang="en-GB" sz="1900" b="1" dirty="0"/>
              <a:t>Project team:</a:t>
            </a:r>
          </a:p>
          <a:p>
            <a:pPr>
              <a:spcBef>
                <a:spcPts val="200"/>
              </a:spcBef>
              <a:spcAft>
                <a:spcPts val="200"/>
              </a:spcAft>
            </a:pPr>
            <a:r>
              <a:rPr lang="en-GB" sz="1900" dirty="0">
                <a:effectLst/>
                <a:ea typeface="Calibri" panose="020F0502020204030204" pitchFamily="34" charset="0"/>
                <a:cs typeface="Times New Roman" panose="02020603050405020304" pitchFamily="18" charset="0"/>
              </a:rPr>
              <a:t>Phil Hackett: (phil.hackett@open.ac.uk)</a:t>
            </a:r>
          </a:p>
          <a:p>
            <a:pPr>
              <a:spcBef>
                <a:spcPts val="200"/>
              </a:spcBef>
              <a:spcAft>
                <a:spcPts val="200"/>
              </a:spcAft>
            </a:pPr>
            <a:r>
              <a:rPr lang="en-GB" sz="1900" dirty="0">
                <a:effectLst/>
                <a:ea typeface="Calibri" panose="020F0502020204030204" pitchFamily="34" charset="0"/>
                <a:cs typeface="Times New Roman" panose="02020603050405020304" pitchFamily="18" charset="0"/>
              </a:rPr>
              <a:t>Anthony Johnston: (anthony.johnston@open.ac.uk)</a:t>
            </a:r>
          </a:p>
          <a:p>
            <a:pPr>
              <a:spcBef>
                <a:spcPts val="200"/>
              </a:spcBef>
              <a:spcAft>
                <a:spcPts val="200"/>
              </a:spcAft>
            </a:pPr>
            <a:r>
              <a:rPr lang="en-GB" sz="1900" dirty="0">
                <a:effectLst/>
                <a:ea typeface="Calibri" panose="020F0502020204030204" pitchFamily="34" charset="0"/>
                <a:cs typeface="Times New Roman" panose="02020603050405020304" pitchFamily="18" charset="0"/>
              </a:rPr>
              <a:t>David McDade (Project lead)</a:t>
            </a:r>
          </a:p>
          <a:p>
            <a:pPr>
              <a:spcBef>
                <a:spcPts val="200"/>
              </a:spcBef>
              <a:spcAft>
                <a:spcPts val="200"/>
              </a:spcAft>
            </a:pPr>
            <a:r>
              <a:rPr lang="en-GB" sz="1900" dirty="0">
                <a:effectLst/>
                <a:ea typeface="Calibri" panose="020F0502020204030204" pitchFamily="34" charset="0"/>
                <a:cs typeface="Times New Roman" panose="02020603050405020304" pitchFamily="18" charset="0"/>
              </a:rPr>
              <a:t>(david.mcdade@open.ac.uk)</a:t>
            </a:r>
          </a:p>
          <a:p>
            <a:endParaRPr lang="en-GB" sz="1900" dirty="0"/>
          </a:p>
        </p:txBody>
      </p:sp>
      <p:sp>
        <p:nvSpPr>
          <p:cNvPr id="9" name="Text Placeholder 8">
            <a:extLst>
              <a:ext uri="{FF2B5EF4-FFF2-40B4-BE49-F238E27FC236}">
                <a16:creationId xmlns:a16="http://schemas.microsoft.com/office/drawing/2014/main" id="{83068767-BD64-6B00-3246-3E55FAC2E813}"/>
              </a:ext>
            </a:extLst>
          </p:cNvPr>
          <p:cNvSpPr>
            <a:spLocks noGrp="1"/>
          </p:cNvSpPr>
          <p:nvPr>
            <p:ph type="body" sz="quarter" idx="15"/>
          </p:nvPr>
        </p:nvSpPr>
        <p:spPr>
          <a:xfrm>
            <a:off x="287626" y="4617130"/>
            <a:ext cx="5557584" cy="347039"/>
          </a:xfrm>
        </p:spPr>
        <p:txBody>
          <a:bodyPr/>
          <a:lstStyle/>
          <a:p>
            <a:r>
              <a:rPr lang="en-GB" dirty="0"/>
              <a:t>March 2024</a:t>
            </a:r>
          </a:p>
        </p:txBody>
      </p:sp>
      <p:pic>
        <p:nvPicPr>
          <p:cNvPr id="10" name="Picture 9" descr="A black background with white text&#10;&#10;Description automatically generated">
            <a:extLst>
              <a:ext uri="{FF2B5EF4-FFF2-40B4-BE49-F238E27FC236}">
                <a16:creationId xmlns:a16="http://schemas.microsoft.com/office/drawing/2014/main" id="{522892C0-8E1B-EC1E-FF96-B8E3B9783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724" y="5895477"/>
            <a:ext cx="3544067" cy="506295"/>
          </a:xfrm>
          <a:prstGeom prst="rect">
            <a:avLst/>
          </a:prstGeom>
        </p:spPr>
      </p:pic>
    </p:spTree>
    <p:extLst>
      <p:ext uri="{BB962C8B-B14F-4D97-AF65-F5344CB8AC3E}">
        <p14:creationId xmlns:p14="http://schemas.microsoft.com/office/powerpoint/2010/main" val="2136382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867701" y="1118404"/>
            <a:ext cx="10766703" cy="5476471"/>
          </a:xfrm>
        </p:spPr>
        <p:txBody>
          <a:bodyPr vert="horz" lIns="91440" tIns="45720" rIns="91440" bIns="45720" rtlCol="0" anchor="t">
            <a:noAutofit/>
          </a:bodyPr>
          <a:lstStyle/>
          <a:p>
            <a:pPr marL="342900" indent="-342900">
              <a:spcBef>
                <a:spcPts val="600"/>
              </a:spcBef>
              <a:buFont typeface="Arial" panose="020B0604020202020204" pitchFamily="34" charset="0"/>
              <a:buChar char="•"/>
            </a:pPr>
            <a:r>
              <a:rPr lang="en-GB" sz="2600" dirty="0">
                <a:latin typeface="Poppins"/>
                <a:cs typeface="Poppins"/>
              </a:rPr>
              <a:t>This presentation outlines the work of an eSTEeM project over the past two years (completed Sept 2024).</a:t>
            </a:r>
            <a:endParaRPr lang="en-US" sz="2600" dirty="0">
              <a:latin typeface="Poppins"/>
              <a:cs typeface="Poppins"/>
            </a:endParaRPr>
          </a:p>
          <a:p>
            <a:pPr marL="342900" indent="-342900">
              <a:spcBef>
                <a:spcPts val="600"/>
              </a:spcBef>
              <a:buFont typeface="Arial" panose="020B0604020202020204" pitchFamily="34" charset="0"/>
              <a:buChar char="•"/>
            </a:pPr>
            <a:r>
              <a:rPr lang="en-GB" sz="2600" dirty="0">
                <a:latin typeface="Poppins"/>
                <a:cs typeface="Poppins"/>
              </a:rPr>
              <a:t>The project has been examining the impact of offering focused training to support the delivery of specialist (new) curriculum areas within Computing &amp; Communications.</a:t>
            </a:r>
          </a:p>
          <a:p>
            <a:pPr marL="342900" indent="-342900">
              <a:spcBef>
                <a:spcPts val="600"/>
              </a:spcBef>
              <a:buFont typeface="Arial" panose="020B0604020202020204" pitchFamily="34" charset="0"/>
              <a:buChar char="•"/>
            </a:pPr>
            <a:r>
              <a:rPr lang="en-GB" sz="2600" dirty="0">
                <a:latin typeface="Poppins"/>
                <a:cs typeface="Poppins"/>
              </a:rPr>
              <a:t>The R60 Cyber Security qualification contains two brand new modules that required tutors with specialist skills.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endParaRPr lang="en-GB" sz="2000" dirty="0"/>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vert="horz" lIns="91440" tIns="45720" rIns="91440" bIns="45720" rtlCol="0" anchor="t">
            <a:noAutofit/>
          </a:bodyPr>
          <a:lstStyle/>
          <a:p>
            <a:r>
              <a:rPr lang="en-GB" dirty="0">
                <a:latin typeface="Poppins SemiBold"/>
                <a:cs typeface="Poppins SemiBold"/>
              </a:rPr>
              <a:t>Introduction</a:t>
            </a:r>
            <a:endParaRPr lang="en-GB" dirty="0"/>
          </a:p>
        </p:txBody>
      </p:sp>
    </p:spTree>
    <p:extLst>
      <p:ext uri="{BB962C8B-B14F-4D97-AF65-F5344CB8AC3E}">
        <p14:creationId xmlns:p14="http://schemas.microsoft.com/office/powerpoint/2010/main" val="86080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AD64A0-417B-6727-141A-7D0D6055828C}"/>
              </a:ext>
            </a:extLst>
          </p:cNvPr>
          <p:cNvSpPr>
            <a:spLocks noGrp="1"/>
          </p:cNvSpPr>
          <p:nvPr>
            <p:ph type="body" sz="quarter" idx="14"/>
          </p:nvPr>
        </p:nvSpPr>
        <p:spPr>
          <a:xfrm>
            <a:off x="484616" y="1095780"/>
            <a:ext cx="5938544" cy="5071515"/>
          </a:xfrm>
        </p:spPr>
        <p:txBody>
          <a:bodyPr vert="horz" lIns="91440" tIns="45720" rIns="91440" bIns="45720" rtlCol="0" anchor="t">
            <a:noAutofit/>
          </a:bodyPr>
          <a:lstStyle/>
          <a:p>
            <a:pPr marL="342900" indent="-342900">
              <a:buFont typeface="Arial" panose="020B0604020202020204" pitchFamily="34" charset="0"/>
              <a:buChar char="•"/>
            </a:pPr>
            <a:r>
              <a:rPr lang="en-US" sz="2200" dirty="0">
                <a:latin typeface="Poppins"/>
                <a:cs typeface="Poppins"/>
              </a:rPr>
              <a:t>Over recent years, the ‘skills gap’ within the UK and global cyber security workforce has remained an area of concern</a:t>
            </a:r>
          </a:p>
          <a:p>
            <a:pPr marL="342900" indent="-342900">
              <a:buFont typeface="Arial" panose="020B0604020202020204" pitchFamily="34" charset="0"/>
              <a:buChar char="•"/>
            </a:pPr>
            <a:r>
              <a:rPr lang="en-US" sz="2200" dirty="0">
                <a:latin typeface="Poppins"/>
                <a:cs typeface="Poppins"/>
              </a:rPr>
              <a:t>As of 2023, DSIT reports that around 50% of business still have a skills gap. Only 2% of cyber graduates go on to become HE teaching professionals</a:t>
            </a:r>
          </a:p>
          <a:p>
            <a:pPr marL="342900" indent="-342900">
              <a:buFont typeface="Arial" panose="020B0604020202020204" pitchFamily="34" charset="0"/>
              <a:buChar char="•"/>
            </a:pPr>
            <a:r>
              <a:rPr lang="en-US" sz="2200" dirty="0">
                <a:latin typeface="Poppins"/>
                <a:cs typeface="Poppins"/>
              </a:rPr>
              <a:t>Updates to curriculum within C&amp;C highlighted issues around skills gaps within the school and potential impact on tutor (and student) recruitment</a:t>
            </a:r>
          </a:p>
          <a:p>
            <a:pPr marL="342900" indent="-342900">
              <a:buFont typeface="Arial" panose="020B0604020202020204" pitchFamily="34" charset="0"/>
              <a:buChar char="•"/>
            </a:pPr>
            <a:endParaRPr lang="en-US" sz="2200" dirty="0">
              <a:latin typeface="Poppins"/>
              <a:cs typeface="Poppins"/>
            </a:endParaRPr>
          </a:p>
          <a:p>
            <a:endParaRPr lang="en-US" sz="2200" dirty="0"/>
          </a:p>
        </p:txBody>
      </p:sp>
      <p:sp>
        <p:nvSpPr>
          <p:cNvPr id="3" name="Text Placeholder 2">
            <a:extLst>
              <a:ext uri="{FF2B5EF4-FFF2-40B4-BE49-F238E27FC236}">
                <a16:creationId xmlns:a16="http://schemas.microsoft.com/office/drawing/2014/main" id="{09C717A7-E1A9-87FA-5C22-9245AF91B9B7}"/>
              </a:ext>
            </a:extLst>
          </p:cNvPr>
          <p:cNvSpPr>
            <a:spLocks noGrp="1"/>
          </p:cNvSpPr>
          <p:nvPr>
            <p:ph type="body" sz="quarter" idx="21"/>
          </p:nvPr>
        </p:nvSpPr>
        <p:spPr/>
        <p:txBody>
          <a:bodyPr vert="horz" lIns="91440" tIns="45720" rIns="91440" bIns="45720" rtlCol="0" anchor="t">
            <a:noAutofit/>
          </a:bodyPr>
          <a:lstStyle/>
          <a:p>
            <a:r>
              <a:rPr lang="en-US" dirty="0">
                <a:latin typeface="Poppins SemiBold"/>
                <a:cs typeface="Poppins SemiBold"/>
              </a:rPr>
              <a:t>Background to the project</a:t>
            </a:r>
            <a:endParaRPr lang="en-US" dirty="0"/>
          </a:p>
        </p:txBody>
      </p:sp>
      <p:pic>
        <p:nvPicPr>
          <p:cNvPr id="4" name="Picture 3" descr="A graph of a student recruitment&#10;&#10;Description automatically generated">
            <a:extLst>
              <a:ext uri="{FF2B5EF4-FFF2-40B4-BE49-F238E27FC236}">
                <a16:creationId xmlns:a16="http://schemas.microsoft.com/office/drawing/2014/main" id="{F34D3AF1-6D04-38C6-ED2A-8864CDAB4713}"/>
              </a:ext>
            </a:extLst>
          </p:cNvPr>
          <p:cNvPicPr>
            <a:picLocks noChangeAspect="1"/>
          </p:cNvPicPr>
          <p:nvPr/>
        </p:nvPicPr>
        <p:blipFill>
          <a:blip r:embed="rId2"/>
          <a:stretch>
            <a:fillRect/>
          </a:stretch>
        </p:blipFill>
        <p:spPr>
          <a:xfrm>
            <a:off x="6673418" y="2270271"/>
            <a:ext cx="5293302" cy="3269961"/>
          </a:xfrm>
          <a:prstGeom prst="rect">
            <a:avLst/>
          </a:prstGeom>
        </p:spPr>
      </p:pic>
      <p:sp>
        <p:nvSpPr>
          <p:cNvPr id="6" name="TextBox 5">
            <a:extLst>
              <a:ext uri="{FF2B5EF4-FFF2-40B4-BE49-F238E27FC236}">
                <a16:creationId xmlns:a16="http://schemas.microsoft.com/office/drawing/2014/main" id="{48309F11-A1BA-3548-2AE7-D71886F43465}"/>
              </a:ext>
            </a:extLst>
          </p:cNvPr>
          <p:cNvSpPr txBox="1"/>
          <p:nvPr/>
        </p:nvSpPr>
        <p:spPr>
          <a:xfrm>
            <a:off x="6835582" y="1481075"/>
            <a:ext cx="45979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buFont typeface="Arial"/>
              <a:buChar char="•"/>
            </a:pPr>
            <a:r>
              <a:rPr lang="en-US" sz="2400" dirty="0">
                <a:latin typeface="Poppins"/>
                <a:ea typeface="Calibri"/>
                <a:cs typeface="Calibri"/>
              </a:rPr>
              <a:t>The popularity of TM256</a:t>
            </a:r>
            <a:endParaRPr lang="en-US" sz="2400" dirty="0">
              <a:latin typeface="Poppins"/>
              <a:cs typeface="Poppins"/>
            </a:endParaRPr>
          </a:p>
        </p:txBody>
      </p:sp>
    </p:spTree>
    <p:extLst>
      <p:ext uri="{BB962C8B-B14F-4D97-AF65-F5344CB8AC3E}">
        <p14:creationId xmlns:p14="http://schemas.microsoft.com/office/powerpoint/2010/main" val="240529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74AE6C-B0E1-7490-0E3A-C9610F2F6C05}"/>
              </a:ext>
            </a:extLst>
          </p:cNvPr>
          <p:cNvSpPr>
            <a:spLocks noGrp="1"/>
          </p:cNvSpPr>
          <p:nvPr>
            <p:ph type="body" sz="quarter" idx="14"/>
          </p:nvPr>
        </p:nvSpPr>
        <p:spPr>
          <a:xfrm>
            <a:off x="710819" y="1095780"/>
            <a:ext cx="10179513" cy="3694890"/>
          </a:xfrm>
        </p:spPr>
        <p:txBody>
          <a:bodyPr vert="horz" lIns="91440" tIns="45720" rIns="91440" bIns="45720" rtlCol="0" anchor="t">
            <a:noAutofit/>
          </a:bodyPr>
          <a:lstStyle/>
          <a:p>
            <a:pPr marL="342900" indent="-342900">
              <a:spcBef>
                <a:spcPts val="600"/>
              </a:spcBef>
              <a:buChar char="•"/>
            </a:pPr>
            <a:r>
              <a:rPr lang="en-US" sz="2800" dirty="0">
                <a:latin typeface="Poppins"/>
                <a:cs typeface="Poppins"/>
              </a:rPr>
              <a:t>To what extent is focused staff training effective in the recruitment of tutors for </a:t>
            </a:r>
            <a:r>
              <a:rPr lang="en-US" sz="2800" err="1">
                <a:latin typeface="Poppins"/>
                <a:cs typeface="Poppins"/>
              </a:rPr>
              <a:t>specialised</a:t>
            </a:r>
            <a:r>
              <a:rPr lang="en-US" sz="2800" dirty="0">
                <a:latin typeface="Poppins"/>
                <a:cs typeface="Poppins"/>
              </a:rPr>
              <a:t> modules at levels 2 and 3? </a:t>
            </a:r>
            <a:endParaRPr lang="en-US" sz="2800"/>
          </a:p>
          <a:p>
            <a:pPr marL="342900" indent="-342900">
              <a:spcBef>
                <a:spcPts val="600"/>
              </a:spcBef>
              <a:buChar char="•"/>
            </a:pPr>
            <a:r>
              <a:rPr lang="en-US" sz="2800" dirty="0">
                <a:latin typeface="Poppins"/>
                <a:cs typeface="Poppins"/>
              </a:rPr>
              <a:t>What approaches are required to upskill tutors to successfully tutor in specialist curriculum areas? </a:t>
            </a:r>
          </a:p>
          <a:p>
            <a:pPr marL="342900" indent="-342900">
              <a:spcBef>
                <a:spcPts val="600"/>
              </a:spcBef>
              <a:buChar char="•"/>
            </a:pPr>
            <a:r>
              <a:rPr lang="en-US" sz="2800" dirty="0">
                <a:latin typeface="Poppins"/>
                <a:cs typeface="Poppins"/>
              </a:rPr>
              <a:t>What resources are required to upskill tutors to successfully tutor in specialist curriculum areas?</a:t>
            </a:r>
          </a:p>
        </p:txBody>
      </p:sp>
      <p:sp>
        <p:nvSpPr>
          <p:cNvPr id="3" name="Text Placeholder 2">
            <a:extLst>
              <a:ext uri="{FF2B5EF4-FFF2-40B4-BE49-F238E27FC236}">
                <a16:creationId xmlns:a16="http://schemas.microsoft.com/office/drawing/2014/main" id="{3CF1ECA8-EE30-575B-F3C4-E9CEC2512249}"/>
              </a:ext>
            </a:extLst>
          </p:cNvPr>
          <p:cNvSpPr>
            <a:spLocks noGrp="1"/>
          </p:cNvSpPr>
          <p:nvPr>
            <p:ph type="body" sz="quarter" idx="21"/>
          </p:nvPr>
        </p:nvSpPr>
        <p:spPr/>
        <p:txBody>
          <a:bodyPr vert="horz" lIns="91440" tIns="45720" rIns="91440" bIns="45720" rtlCol="0" anchor="t">
            <a:noAutofit/>
          </a:bodyPr>
          <a:lstStyle/>
          <a:p>
            <a:r>
              <a:rPr lang="en-US" dirty="0">
                <a:latin typeface="Poppins SemiBold"/>
                <a:cs typeface="Poppins SemiBold"/>
              </a:rPr>
              <a:t>Questions:</a:t>
            </a:r>
            <a:endParaRPr lang="en-US" dirty="0"/>
          </a:p>
        </p:txBody>
      </p:sp>
    </p:spTree>
    <p:extLst>
      <p:ext uri="{BB962C8B-B14F-4D97-AF65-F5344CB8AC3E}">
        <p14:creationId xmlns:p14="http://schemas.microsoft.com/office/powerpoint/2010/main" val="30132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0AC0C-BB8F-6B6A-82B8-96BB08C9E3D1}"/>
              </a:ext>
            </a:extLst>
          </p:cNvPr>
          <p:cNvSpPr>
            <a:spLocks noGrp="1"/>
          </p:cNvSpPr>
          <p:nvPr>
            <p:ph type="body" sz="quarter" idx="14"/>
          </p:nvPr>
        </p:nvSpPr>
        <p:spPr>
          <a:xfrm>
            <a:off x="710819" y="1124809"/>
            <a:ext cx="10179513" cy="496800"/>
          </a:xfrm>
        </p:spPr>
        <p:txBody>
          <a:bodyPr vert="horz" lIns="91440" tIns="45720" rIns="91440" bIns="45720" rtlCol="0" anchor="t">
            <a:noAutofit/>
          </a:bodyPr>
          <a:lstStyle/>
          <a:p>
            <a:pPr marL="342900" indent="-342900">
              <a:buChar char="•"/>
            </a:pPr>
            <a:r>
              <a:rPr lang="en-US" sz="2400" dirty="0">
                <a:solidFill>
                  <a:srgbClr val="000000"/>
                </a:solidFill>
                <a:latin typeface="Poppins"/>
                <a:ea typeface="Calibri"/>
                <a:cs typeface="Calibri"/>
              </a:rPr>
              <a:t>Curriculum mapping activity and development of module specifications for R60 identified risks associated with the lack of cyber specialisms in the AL community</a:t>
            </a:r>
            <a:endParaRPr lang="en-US" sz="2400">
              <a:latin typeface="Poppins"/>
            </a:endParaRPr>
          </a:p>
          <a:p>
            <a:pPr marL="342900" indent="-342900">
              <a:buChar char="•"/>
            </a:pPr>
            <a:r>
              <a:rPr lang="en-US" sz="2400" dirty="0">
                <a:solidFill>
                  <a:srgbClr val="000000"/>
                </a:solidFill>
                <a:latin typeface="Poppins"/>
                <a:ea typeface="Calibri"/>
                <a:cs typeface="Calibri"/>
              </a:rPr>
              <a:t>A good handful of ALs within the school have existing skillset as cyber elements are being delivered on other C&amp;C modules - not enough to meet demand</a:t>
            </a:r>
            <a:endParaRPr lang="en-US" sz="2400" dirty="0">
              <a:latin typeface="Poppins"/>
            </a:endParaRPr>
          </a:p>
          <a:p>
            <a:pPr marL="342900" indent="-342900">
              <a:buChar char="•"/>
            </a:pPr>
            <a:r>
              <a:rPr lang="en-US" sz="2400" dirty="0">
                <a:solidFill>
                  <a:srgbClr val="000000"/>
                </a:solidFill>
                <a:latin typeface="Poppins"/>
                <a:ea typeface="Calibri"/>
                <a:cs typeface="Calibri"/>
              </a:rPr>
              <a:t>Two computing vendor awards were offered to ALs interested in teaching on:</a:t>
            </a:r>
            <a:endParaRPr lang="en-US" sz="2400" dirty="0">
              <a:latin typeface="Poppins"/>
            </a:endParaRPr>
          </a:p>
          <a:p>
            <a:pPr marL="1028700" lvl="1" indent="-342900">
              <a:spcAft>
                <a:spcPts val="600"/>
              </a:spcAft>
              <a:buFont typeface="Courier New" panose="020B0604020202020204" pitchFamily="34" charset="0"/>
              <a:buChar char="o"/>
            </a:pPr>
            <a:r>
              <a:rPr lang="en-US" sz="2000" dirty="0">
                <a:solidFill>
                  <a:srgbClr val="000000"/>
                </a:solidFill>
                <a:latin typeface="Poppins"/>
                <a:ea typeface="Calibri"/>
                <a:cs typeface="Calibri"/>
              </a:rPr>
              <a:t>TM256: Cyber Security </a:t>
            </a:r>
            <a:r>
              <a:rPr lang="en-US" sz="2000" dirty="0">
                <a:solidFill>
                  <a:srgbClr val="FF0000"/>
                </a:solidFill>
                <a:latin typeface="Poppins"/>
                <a:ea typeface="Calibri"/>
                <a:cs typeface="Calibri"/>
              </a:rPr>
              <a:t>(Cisco Cybersecurity Essentials)</a:t>
            </a:r>
            <a:endParaRPr lang="en-US" sz="2000">
              <a:solidFill>
                <a:srgbClr val="FF0000"/>
              </a:solidFill>
              <a:latin typeface="Poppins"/>
              <a:cs typeface="Poppins"/>
            </a:endParaRPr>
          </a:p>
          <a:p>
            <a:pPr marL="1028700" lvl="1" indent="-342900">
              <a:spcAft>
                <a:spcPts val="600"/>
              </a:spcAft>
              <a:buFont typeface="Courier New" panose="020B0604020202020204" pitchFamily="34" charset="0"/>
              <a:buChar char="o"/>
            </a:pPr>
            <a:r>
              <a:rPr lang="en-US" sz="2000" dirty="0">
                <a:solidFill>
                  <a:srgbClr val="000000"/>
                </a:solidFill>
                <a:latin typeface="Poppins"/>
                <a:ea typeface="Calibri"/>
                <a:cs typeface="Calibri"/>
              </a:rPr>
              <a:t>TM359: Systems Penetration Testing </a:t>
            </a:r>
            <a:r>
              <a:rPr lang="en-US" sz="2000" dirty="0">
                <a:solidFill>
                  <a:srgbClr val="FF0000"/>
                </a:solidFill>
                <a:latin typeface="Poppins"/>
                <a:ea typeface="Calibri"/>
                <a:cs typeface="Calibri"/>
              </a:rPr>
              <a:t>(Certified Ethical Hacker)</a:t>
            </a:r>
            <a:endParaRPr lang="en-US" sz="2000">
              <a:solidFill>
                <a:srgbClr val="FF0000"/>
              </a:solidFill>
              <a:latin typeface="Poppins"/>
              <a:cs typeface="Poppins"/>
            </a:endParaRPr>
          </a:p>
          <a:p>
            <a:endParaRPr lang="en-US" dirty="0"/>
          </a:p>
        </p:txBody>
      </p:sp>
      <p:sp>
        <p:nvSpPr>
          <p:cNvPr id="3" name="Text Placeholder 2">
            <a:extLst>
              <a:ext uri="{FF2B5EF4-FFF2-40B4-BE49-F238E27FC236}">
                <a16:creationId xmlns:a16="http://schemas.microsoft.com/office/drawing/2014/main" id="{2B5BDECA-4461-F5C4-5B61-87AC167FA2AB}"/>
              </a:ext>
            </a:extLst>
          </p:cNvPr>
          <p:cNvSpPr>
            <a:spLocks noGrp="1"/>
          </p:cNvSpPr>
          <p:nvPr>
            <p:ph type="body" sz="quarter" idx="21"/>
          </p:nvPr>
        </p:nvSpPr>
        <p:spPr/>
        <p:txBody>
          <a:bodyPr vert="horz" lIns="91440" tIns="45720" rIns="91440" bIns="45720" rtlCol="0" anchor="t">
            <a:noAutofit/>
          </a:bodyPr>
          <a:lstStyle/>
          <a:p>
            <a:r>
              <a:rPr lang="en-US" dirty="0">
                <a:latin typeface="Poppins SemiBold"/>
                <a:cs typeface="Poppins SemiBold"/>
              </a:rPr>
              <a:t>Developing the workforce</a:t>
            </a:r>
            <a:endParaRPr lang="en-US" dirty="0"/>
          </a:p>
        </p:txBody>
      </p:sp>
    </p:spTree>
    <p:extLst>
      <p:ext uri="{BB962C8B-B14F-4D97-AF65-F5344CB8AC3E}">
        <p14:creationId xmlns:p14="http://schemas.microsoft.com/office/powerpoint/2010/main" val="278400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90687D-8E58-A29B-C614-A3D5A8AA8668}"/>
              </a:ext>
            </a:extLst>
          </p:cNvPr>
          <p:cNvSpPr>
            <a:spLocks noGrp="1"/>
          </p:cNvSpPr>
          <p:nvPr>
            <p:ph type="body" sz="quarter" idx="14"/>
          </p:nvPr>
        </p:nvSpPr>
        <p:spPr>
          <a:xfrm>
            <a:off x="710820" y="1095780"/>
            <a:ext cx="10179513" cy="5436352"/>
          </a:xfrm>
        </p:spPr>
        <p:txBody>
          <a:bodyPr vert="horz" lIns="91440" tIns="45720" rIns="91440" bIns="45720" rtlCol="0" anchor="t">
            <a:noAutofit/>
          </a:bodyPr>
          <a:lstStyle/>
          <a:p>
            <a:pPr marL="342900" indent="-342900">
              <a:buChar char="•"/>
            </a:pPr>
            <a:r>
              <a:rPr lang="en-US" sz="2200" dirty="0">
                <a:solidFill>
                  <a:srgbClr val="000000"/>
                </a:solidFill>
                <a:latin typeface="Poppins"/>
                <a:ea typeface="Calibri"/>
                <a:cs typeface="Calibri"/>
              </a:rPr>
              <a:t>The OU offers staff fee waiver as well as recognition of the importance of staff development (through the Staff Development Policy): </a:t>
            </a:r>
            <a:endParaRPr lang="en-US" sz="2200">
              <a:latin typeface="Poppins"/>
              <a:ea typeface="Calibri"/>
            </a:endParaRPr>
          </a:p>
          <a:p>
            <a:pPr marL="1028700" lvl="1" indent="-342900">
              <a:spcAft>
                <a:spcPts val="600"/>
              </a:spcAft>
              <a:buFont typeface="Courier New" panose="020B0604020202020204" pitchFamily="34" charset="0"/>
              <a:buChar char="o"/>
            </a:pPr>
            <a:r>
              <a:rPr lang="en-US" sz="2200" dirty="0">
                <a:solidFill>
                  <a:srgbClr val="000000"/>
                </a:solidFill>
                <a:latin typeface="Poppins"/>
                <a:ea typeface="Calibri"/>
                <a:cs typeface="Calibri"/>
              </a:rPr>
              <a:t>there does not seem to be any scheme in existence that provides a focused approach to address specific gaps in skills (within STEM/C&amp;C)</a:t>
            </a:r>
            <a:endParaRPr lang="en-US" sz="2200" dirty="0">
              <a:solidFill>
                <a:srgbClr val="060645"/>
              </a:solidFill>
              <a:latin typeface="Poppins"/>
              <a:cs typeface="Poppins"/>
            </a:endParaRPr>
          </a:p>
          <a:p>
            <a:pPr marL="342900" indent="-342900">
              <a:buChar char="•"/>
            </a:pPr>
            <a:r>
              <a:rPr lang="en-US" sz="2200" dirty="0">
                <a:solidFill>
                  <a:srgbClr val="000000"/>
                </a:solidFill>
                <a:latin typeface="Poppins"/>
                <a:ea typeface="Calibri"/>
                <a:cs typeface="Calibri"/>
              </a:rPr>
              <a:t>Recent studies across Europe and the US identify that focused training to address cyber skills gaps for academics is now critical in HE in the face of global increase in cyber-attacks (more so across Europe)</a:t>
            </a:r>
            <a:endParaRPr lang="en-US" sz="2200">
              <a:latin typeface="Poppins"/>
            </a:endParaRPr>
          </a:p>
          <a:p>
            <a:pPr marL="342900" indent="-342900">
              <a:buChar char="•"/>
            </a:pPr>
            <a:r>
              <a:rPr lang="en-US" sz="2200" dirty="0">
                <a:solidFill>
                  <a:srgbClr val="000000"/>
                </a:solidFill>
                <a:latin typeface="Poppins"/>
                <a:ea typeface="Calibri"/>
                <a:cs typeface="Calibri"/>
              </a:rPr>
              <a:t>Recommendations from recent literature mirror approaches taken in this study:</a:t>
            </a:r>
            <a:endParaRPr lang="en-US" sz="2200">
              <a:latin typeface="Poppins"/>
            </a:endParaRPr>
          </a:p>
          <a:p>
            <a:pPr marL="1028700" lvl="1" indent="-342900">
              <a:spcAft>
                <a:spcPts val="600"/>
              </a:spcAft>
              <a:buFont typeface="Courier New" panose="020B0604020202020204" pitchFamily="34" charset="0"/>
              <a:buChar char="o"/>
            </a:pPr>
            <a:r>
              <a:rPr lang="en-US" sz="2200" dirty="0">
                <a:solidFill>
                  <a:srgbClr val="000000"/>
                </a:solidFill>
                <a:latin typeface="Poppins"/>
                <a:ea typeface="Calibri"/>
                <a:cs typeface="Calibri"/>
              </a:rPr>
              <a:t>Self-education and enhanced proficiency through participation in targeted </a:t>
            </a:r>
            <a:r>
              <a:rPr lang="en-US" sz="2200" err="1">
                <a:solidFill>
                  <a:srgbClr val="000000"/>
                </a:solidFill>
                <a:latin typeface="Poppins"/>
                <a:ea typeface="Calibri"/>
                <a:cs typeface="Calibri"/>
              </a:rPr>
              <a:t>programmes</a:t>
            </a:r>
            <a:r>
              <a:rPr lang="en-US" sz="2200" dirty="0">
                <a:solidFill>
                  <a:srgbClr val="000000"/>
                </a:solidFill>
                <a:latin typeface="Poppins"/>
                <a:ea typeface="Calibri"/>
                <a:cs typeface="Calibri"/>
              </a:rPr>
              <a:t> of study   </a:t>
            </a:r>
            <a:r>
              <a:rPr lang="en-US" sz="2200" dirty="0">
                <a:solidFill>
                  <a:srgbClr val="000000"/>
                </a:solidFill>
                <a:latin typeface="Calibri"/>
                <a:ea typeface="Calibri"/>
                <a:cs typeface="Calibri"/>
              </a:rPr>
              <a:t> </a:t>
            </a:r>
            <a:endParaRPr lang="en-US" sz="2200">
              <a:solidFill>
                <a:srgbClr val="060645"/>
              </a:solidFill>
              <a:latin typeface="Poppins"/>
              <a:cs typeface="Poppins"/>
            </a:endParaRPr>
          </a:p>
          <a:p>
            <a:endParaRPr lang="en-US" dirty="0"/>
          </a:p>
        </p:txBody>
      </p:sp>
      <p:sp>
        <p:nvSpPr>
          <p:cNvPr id="3" name="Text Placeholder 2">
            <a:extLst>
              <a:ext uri="{FF2B5EF4-FFF2-40B4-BE49-F238E27FC236}">
                <a16:creationId xmlns:a16="http://schemas.microsoft.com/office/drawing/2014/main" id="{DA128B87-760E-4603-A57D-A5267812154F}"/>
              </a:ext>
            </a:extLst>
          </p:cNvPr>
          <p:cNvSpPr>
            <a:spLocks noGrp="1"/>
          </p:cNvSpPr>
          <p:nvPr>
            <p:ph type="body" sz="quarter" idx="21"/>
          </p:nvPr>
        </p:nvSpPr>
        <p:spPr/>
        <p:txBody>
          <a:bodyPr vert="horz" lIns="91440" tIns="45720" rIns="91440" bIns="45720" rtlCol="0" anchor="t">
            <a:noAutofit/>
          </a:bodyPr>
          <a:lstStyle/>
          <a:p>
            <a:r>
              <a:rPr lang="en-US" dirty="0">
                <a:latin typeface="Poppins SemiBold"/>
                <a:cs typeface="Poppins SemiBold"/>
              </a:rPr>
              <a:t>Existing literature</a:t>
            </a:r>
            <a:endParaRPr lang="en-US" dirty="0"/>
          </a:p>
        </p:txBody>
      </p:sp>
    </p:spTree>
    <p:extLst>
      <p:ext uri="{BB962C8B-B14F-4D97-AF65-F5344CB8AC3E}">
        <p14:creationId xmlns:p14="http://schemas.microsoft.com/office/powerpoint/2010/main" val="1480495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710819" y="1088522"/>
            <a:ext cx="10766703" cy="5476471"/>
          </a:xfrm>
        </p:spPr>
        <p:txBody>
          <a:bodyPr/>
          <a:lstStyle/>
          <a:p>
            <a:r>
              <a:rPr lang="en-GB" sz="2000"/>
              <a:t>Using Jisc Online Surveys, we gathered quantitative and qualitative data related to the CPD offered</a:t>
            </a:r>
          </a:p>
          <a:p>
            <a:endParaRPr lang="en-GB" sz="2000"/>
          </a:p>
          <a:p>
            <a:pPr marL="342900" indent="-342900">
              <a:buFont typeface="Arial" panose="020B0604020202020204" pitchFamily="34" charset="0"/>
              <a:buChar char="•"/>
            </a:pPr>
            <a:r>
              <a:rPr lang="en-GB" sz="2000"/>
              <a:t>Targeted survey – 110 tutors</a:t>
            </a:r>
          </a:p>
          <a:p>
            <a:pPr marL="342900" indent="-342900">
              <a:buFont typeface="Arial" panose="020B0604020202020204" pitchFamily="34" charset="0"/>
              <a:buChar char="•"/>
            </a:pPr>
            <a:r>
              <a:rPr lang="en-GB" sz="2000"/>
              <a:t>Very good participation – 40% responded</a:t>
            </a:r>
          </a:p>
          <a:p>
            <a:pPr marL="342900" indent="-342900">
              <a:buFont typeface="Arial" panose="020B0604020202020204" pitchFamily="34" charset="0"/>
              <a:buChar char="•"/>
            </a:pPr>
            <a:r>
              <a:rPr lang="en-GB" sz="2000"/>
              <a:t>Different groups were identified</a:t>
            </a:r>
          </a:p>
          <a:p>
            <a:pPr marL="342900" indent="-342900">
              <a:buFont typeface="Arial" panose="020B0604020202020204" pitchFamily="34" charset="0"/>
              <a:buChar char="•"/>
            </a:pPr>
            <a:endParaRPr lang="en-GB" sz="2000"/>
          </a:p>
          <a:p>
            <a:r>
              <a:rPr lang="en-GB" sz="2000"/>
              <a:t>We used Likert scale questions to ascertain:</a:t>
            </a:r>
          </a:p>
          <a:p>
            <a:pPr marL="342900" indent="-342900">
              <a:buFont typeface="Arial" panose="020B0604020202020204" pitchFamily="34" charset="0"/>
              <a:buChar char="•"/>
            </a:pPr>
            <a:r>
              <a:rPr lang="en-GB" sz="2000"/>
              <a:t>How </a:t>
            </a:r>
            <a:r>
              <a:rPr lang="en-GB" sz="2000" b="1"/>
              <a:t>helpful</a:t>
            </a:r>
            <a:r>
              <a:rPr lang="en-GB" sz="2000"/>
              <a:t> certain aspects of the CPD were? (e.g. Setting a deadline for completion)</a:t>
            </a:r>
          </a:p>
          <a:p>
            <a:pPr marL="342900" indent="-342900">
              <a:buFont typeface="Arial" panose="020B0604020202020204" pitchFamily="34" charset="0"/>
              <a:buChar char="•"/>
            </a:pPr>
            <a:r>
              <a:rPr lang="en-GB" sz="2000"/>
              <a:t>How </a:t>
            </a:r>
            <a:r>
              <a:rPr lang="en-GB" sz="2000" b="1"/>
              <a:t>influential</a:t>
            </a:r>
            <a:r>
              <a:rPr lang="en-GB" sz="2000"/>
              <a:t> certain aspects of the CPD were? (e.g. Sponsorship payment)</a:t>
            </a:r>
          </a:p>
          <a:p>
            <a:pPr marL="342900" indent="-342900">
              <a:buFont typeface="Arial" panose="020B0604020202020204" pitchFamily="34" charset="0"/>
              <a:buChar char="•"/>
            </a:pPr>
            <a:r>
              <a:rPr lang="en-GB" sz="2000"/>
              <a:t>Impact on tutor </a:t>
            </a:r>
            <a:r>
              <a:rPr lang="en-GB" sz="2000" b="1"/>
              <a:t>confidence</a:t>
            </a:r>
            <a:r>
              <a:rPr lang="en-GB" sz="2000"/>
              <a:t> in tutoring certain module topics</a:t>
            </a:r>
          </a:p>
          <a:p>
            <a:r>
              <a:rPr lang="en-GB" sz="2000"/>
              <a:t>We also used free text responses to gather additional detail regarding responses</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endParaRPr lang="en-GB" sz="2000"/>
          </a:p>
          <a:p>
            <a:endParaRPr lang="en-GB" sz="2000"/>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a:t>Method</a:t>
            </a:r>
          </a:p>
        </p:txBody>
      </p:sp>
    </p:spTree>
    <p:extLst>
      <p:ext uri="{BB962C8B-B14F-4D97-AF65-F5344CB8AC3E}">
        <p14:creationId xmlns:p14="http://schemas.microsoft.com/office/powerpoint/2010/main" val="687696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3.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092523c-f329-4c0d-a1ec-4be863e3afb2" xsi:nil="true"/>
    <lcf76f155ced4ddcb4097134ff3c332f xmlns="520647c5-b186-4f6f-950b-dbcf2d3d01d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0F3BD61087E44CBF3B29A53A41CE8E" ma:contentTypeVersion="14" ma:contentTypeDescription="Create a new document." ma:contentTypeScope="" ma:versionID="b1cf00d664fb0ea14c2145a961fb42c0">
  <xsd:schema xmlns:xsd="http://www.w3.org/2001/XMLSchema" xmlns:xs="http://www.w3.org/2001/XMLSchema" xmlns:p="http://schemas.microsoft.com/office/2006/metadata/properties" xmlns:ns2="520647c5-b186-4f6f-950b-dbcf2d3d01d8" xmlns:ns3="e092523c-f329-4c0d-a1ec-4be863e3afb2" targetNamespace="http://schemas.microsoft.com/office/2006/metadata/properties" ma:root="true" ma:fieldsID="b4b95cdc2fb4b0159baca231e7453e72" ns2:_="" ns3:_="">
    <xsd:import namespace="520647c5-b186-4f6f-950b-dbcf2d3d01d8"/>
    <xsd:import namespace="e092523c-f329-4c0d-a1ec-4be863e3af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647c5-b186-4f6f-950b-dbcf2d3d01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2523c-f329-4c0d-a1ec-4be863e3af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4c5d4b7d-f6c4-4370-92f7-204c7be18760}" ma:internalName="TaxCatchAll" ma:showField="CatchAllData" ma:web="e092523c-f329-4c0d-a1ec-4be863e3af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98F68B-FACA-447D-ADE7-1E1330D22B3A}">
  <ds:schemaRefs>
    <ds:schemaRef ds:uri="http://purl.org/dc/elements/1.1/"/>
    <ds:schemaRef ds:uri="http://schemas.microsoft.com/office/2006/metadata/properties"/>
    <ds:schemaRef ds:uri="520647c5-b186-4f6f-950b-dbcf2d3d01d8"/>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092523c-f329-4c0d-a1ec-4be863e3afb2"/>
    <ds:schemaRef ds:uri="http://www.w3.org/XML/1998/namespace"/>
  </ds:schemaRefs>
</ds:datastoreItem>
</file>

<file path=customXml/itemProps2.xml><?xml version="1.0" encoding="utf-8"?>
<ds:datastoreItem xmlns:ds="http://schemas.openxmlformats.org/officeDocument/2006/customXml" ds:itemID="{A665D967-FAEA-49D1-8BB6-F822CFB2AADD}">
  <ds:schemaRefs>
    <ds:schemaRef ds:uri="http://schemas.microsoft.com/sharepoint/v3/contenttype/forms"/>
  </ds:schemaRefs>
</ds:datastoreItem>
</file>

<file path=customXml/itemProps3.xml><?xml version="1.0" encoding="utf-8"?>
<ds:datastoreItem xmlns:ds="http://schemas.openxmlformats.org/officeDocument/2006/customXml" ds:itemID="{C35A4EFD-B7B3-4449-B102-C588AC41689E}">
  <ds:schemaRefs>
    <ds:schemaRef ds:uri="520647c5-b186-4f6f-950b-dbcf2d3d01d8"/>
    <ds:schemaRef ds:uri="e092523c-f329-4c0d-a1ec-4be863e3af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1461</TotalTime>
  <Words>2321</Words>
  <Application>Microsoft Office PowerPoint</Application>
  <PresentationFormat>Widescreen</PresentationFormat>
  <Paragraphs>257</Paragraphs>
  <Slides>29</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Calibri Light</vt:lpstr>
      <vt:lpstr>Courier New</vt:lpstr>
      <vt:lpstr>Poppins</vt:lpstr>
      <vt:lpstr>Poppins SemiBold</vt:lpstr>
      <vt:lpstr>Office Theme</vt:lpstr>
      <vt:lpstr>Covers</vt:lpstr>
      <vt:lpstr>Slide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 Slide Title 3</vt:lpstr>
      <vt:lpstr>Slide Title 8</vt:lpstr>
      <vt:lpstr>Slide Title 8</vt:lpstr>
      <vt:lpstr>Slide Title 8</vt:lpstr>
      <vt:lpstr>Slide Title 8</vt:lpstr>
      <vt:lpstr>Slide Title 8</vt:lpstr>
      <vt:lpstr>Intro Slide Title 3</vt:lpstr>
      <vt:lpstr>Slide Title 8</vt:lpstr>
      <vt:lpstr>Slide Title 8</vt:lpstr>
      <vt:lpstr>Slide Title 8</vt:lpstr>
      <vt:lpstr>Slide Title 8</vt:lpstr>
      <vt:lpstr>Intro Slide Title 3</vt:lpstr>
      <vt:lpstr>Slide Title 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evaluate the effectiveness of focused staff training  in recruitment on specialised modules</dc:title>
  <dc:creator>David.Mcdade</dc:creator>
  <cp:lastModifiedBy>Diane.Ford</cp:lastModifiedBy>
  <cp:revision>214</cp:revision>
  <dcterms:created xsi:type="dcterms:W3CDTF">2024-03-26T12:20:47Z</dcterms:created>
  <dcterms:modified xsi:type="dcterms:W3CDTF">2025-03-19T09:55:23Z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0x010100290F3BD61087E44CBF3B29A53A41CE8E</vt:lpwstr>
  </property>
  <property fmtid="{D5CDD505-2E9C-101B-9397-08002B2CF9AE}" pid="3" name="MediaServiceImageTags">
    <vt:lpwstr/>
  </property>
</Properties>
</file>