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31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  <a:tblStyle styleId="{B301B821-A1FF-4177-AEE7-76D212191A09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4472C4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4472C4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4472C4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4472C4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FFFFFF"/>
          </a:solidFill>
        </a:fill>
      </a:tcStyle>
    </a:wholeTbl>
    <a:band1H>
      <a:tcStyle>
        <a:tcBdr/>
        <a:fill>
          <a:solidFill>
            <a:srgbClr val="E9EBF5"/>
          </a:solidFill>
        </a:fill>
      </a:tcStyle>
    </a:band1H>
    <a:band1V>
      <a:tcStyle>
        <a:tcBdr/>
        <a:fill>
          <a:solidFill>
            <a:srgbClr val="E9EBF5"/>
          </a:solidFill>
        </a:fill>
      </a:tcStyle>
    </a:band1V>
    <a:lastCol>
      <a:tcTxStyle b="on">
        <a:font>
          <a:latin typeface=""/>
          <a:ea typeface=""/>
          <a:cs typeface=""/>
        </a:font>
      </a:tcTxStyle>
      <a:tcStyle>
        <a:tcBdr/>
      </a:tcStyle>
    </a:lastCol>
    <a:firstCol>
      <a:tcTxStyle b="on">
        <a:font>
          <a:latin typeface=""/>
          <a:ea typeface=""/>
          <a:cs typeface=""/>
        </a:font>
      </a:tcTxStyle>
      <a:tcStyle>
        <a:tcBdr/>
      </a:tcStyle>
    </a:firstCol>
    <a:lastRow>
      <a:tcTxStyle b="on">
        <a:font>
          <a:latin typeface=""/>
          <a:ea typeface=""/>
          <a:cs typeface=""/>
        </a:font>
      </a:tcTxStyle>
      <a:tcStyle>
        <a:tcBdr>
          <a:top>
            <a:ln w="50804" cap="flat" cmpd="dbl" algn="ctr">
              <a:solidFill>
                <a:srgbClr val="4472C4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FFFFFF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43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6E02B2B-0926-8037-8704-95CA9A24899F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038478" cy="46672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6B2861-B0EC-D2A6-24EB-AB64514848B6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3970343" y="0"/>
            <a:ext cx="3038478" cy="46672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DD6A63B-876A-4474-9D1C-AADD727AA32A}" type="datetime1">
              <a: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28/04/2025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4A6F95-F5BE-7218-26A8-82ED3F409A6F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8829675"/>
            <a:ext cx="3038478" cy="46672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27E5A7-FFFB-3B1B-C792-5750DABB7E09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3970343" y="8829675"/>
            <a:ext cx="3038478" cy="46672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F1D3515-7F70-4B9B-8483-CEF885879051}" type="slidenum">
              <a:t>‹#›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937089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68F099E-E8D7-38CE-53E3-C4DFA2857E01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037837" cy="4664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5D2CFF-4D0B-9305-F5AC-EBBFDCC9142A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970937" y="0"/>
            <a:ext cx="3037837" cy="4664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0E7C28B4-3456-4EC6-B7A3-C47FC799978E}" type="datetime1">
              <a:rPr lang="en-GB"/>
              <a:pPr lvl="0"/>
              <a:t>28/04/2025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E48E9D5E-C441-8097-79B3-4DC2256BC16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17547" y="1162046"/>
            <a:ext cx="5575297" cy="3136904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BAF907C-0BA1-05F4-E724-E2EE9DAC4898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01043" y="4473894"/>
            <a:ext cx="5608316" cy="36604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34152F-9144-A078-27DC-D3CFBA48AA8A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8829967"/>
            <a:ext cx="3037837" cy="4664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049ABF-895F-67C1-69CF-EF92C027A71C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970937" y="8829967"/>
            <a:ext cx="3037837" cy="4664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B3AA39FE-E211-4547-AFC7-6B0D3828CF39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3994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E1362C3-CD00-E627-872A-1ABB31B8FD0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ACAC3BE-FF0F-6980-46E4-31238AB40E8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56BCD8-32C0-A310-CC90-C35C06C01DE3}"/>
              </a:ext>
            </a:extLst>
          </p:cNvPr>
          <p:cNvSpPr txBox="1"/>
          <p:nvPr/>
        </p:nvSpPr>
        <p:spPr>
          <a:xfrm>
            <a:off x="3970937" y="8829967"/>
            <a:ext cx="3037837" cy="4664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BF5E04C-9767-480A-8770-683D1EF845DF}" type="slidenum">
              <a:t>1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1488E-8F92-D7E6-7FEE-2A1AD05E763E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FA3E97-288F-FBAE-CFA6-359D0FBC20C0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/>
            </a:lvl1pPr>
          </a:lstStyle>
          <a:p>
            <a:pPr lvl="0"/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144BD5-A856-87F8-265F-A09D328FBE0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2F376-8F15-6F98-C9C8-FB4E287933E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71BA2C-7E4A-9440-D9D1-8CADF4856CB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BD7E4E1-3D06-46F1-8F00-D0427BC3FDFC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3385229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ext Placeholder 2">
            <a:extLst>
              <a:ext uri="{FF2B5EF4-FFF2-40B4-BE49-F238E27FC236}">
                <a16:creationId xmlns:a16="http://schemas.microsoft.com/office/drawing/2014/main" id="{CACA8AE6-B064-A576-B07C-D1EAD25E9921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0045B62-0D69-4DB4-B3F1-D58BCD0D2EC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Monday, 4th May 2020</a:t>
            </a:r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373808B-5489-5DE8-E8EE-2DBB724B854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12777BB-CB22-7658-24A5-417CDE320FB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31153-92CC-4AA3-AB3C-097244D9561B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551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ext Placeholder 2">
            <a:extLst>
              <a:ext uri="{FF2B5EF4-FFF2-40B4-BE49-F238E27FC236}">
                <a16:creationId xmlns:a16="http://schemas.microsoft.com/office/drawing/2014/main" id="{3F1B87B1-1E3D-06DB-BA74-729131B32531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A4F825F0-C181-F9B0-0E8B-55AF2AF48DF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Monday, 4th May 2020</a:t>
            </a:r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F4278A3-233A-258E-1D7F-4CE8F9FF1D5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260AF88-6AE1-9D19-F526-42323B7D395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F2F41C9-6B90-4743-A729-3EC20B921B40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3402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E6C76A4F-1EC9-3A19-1ABF-2F864C63BD70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35A33B6D-C68E-DBA6-52DD-70EA8C8F471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Monday, 4th May 2020</a:t>
            </a:r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B79EB55-9BC4-AE8C-AC7C-AE01D4151BC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70601C8-EED9-C44F-45B0-C5F9C56793C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1168E91-09BF-455F-AF24-6E10EAA1F13D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2448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5BCA2CD8-9FAB-EDD5-5120-28C0EC723F7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1ABFA6DD-9A80-8165-E0A3-037A782D0C6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Monday, 4th May 2020</a:t>
            </a:r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7F30626-D21F-2E59-3E93-5F0003559BC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C3E2E6C-F0AF-942B-F398-400AFAD61F3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B671BB0-6B2D-4582-808E-C6801AF98501}" type="slidenum">
              <a:t>‹#›</a:t>
            </a:fld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9B5D613-6E95-1EBF-9E70-AAB3FE13CB30}"/>
              </a:ext>
            </a:extLst>
          </p:cNvPr>
          <p:cNvSpPr/>
          <p:nvPr/>
        </p:nvSpPr>
        <p:spPr>
          <a:xfrm>
            <a:off x="10087432" y="319317"/>
            <a:ext cx="1266370" cy="928911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23004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F1B4D8A3-D594-5982-7C16-DDD259851A01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368106"/>
            <a:ext cx="5181603" cy="480885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F9748141-4CC2-2346-E7A9-141048FBE579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368106"/>
            <a:ext cx="5181603" cy="480885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4">
            <a:extLst>
              <a:ext uri="{FF2B5EF4-FFF2-40B4-BE49-F238E27FC236}">
                <a16:creationId xmlns:a16="http://schemas.microsoft.com/office/drawing/2014/main" id="{D9E2A6F6-3922-3731-5931-D2FB8D5FEA4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5">
            <a:extLst>
              <a:ext uri="{FF2B5EF4-FFF2-40B4-BE49-F238E27FC236}">
                <a16:creationId xmlns:a16="http://schemas.microsoft.com/office/drawing/2014/main" id="{574B0A5D-79EF-887E-4385-BF561ECBCAC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35C907A2-6866-1E27-947F-2EFA549C7E3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4DE6555-A5D4-4CB9-9618-FBAFA27514CE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064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1F6C8B79-44A3-CC89-23D2-80DE10CD1E3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E4FD2C13-DD8C-95BC-BA19-5D2BD67BFCC6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E30C226F-B4BC-1F89-EA1D-12ABDC16568E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5">
            <a:extLst>
              <a:ext uri="{FF2B5EF4-FFF2-40B4-BE49-F238E27FC236}">
                <a16:creationId xmlns:a16="http://schemas.microsoft.com/office/drawing/2014/main" id="{059F196E-8ECF-798F-7B5A-36154F782612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Date Placeholder 6">
            <a:extLst>
              <a:ext uri="{FF2B5EF4-FFF2-40B4-BE49-F238E27FC236}">
                <a16:creationId xmlns:a16="http://schemas.microsoft.com/office/drawing/2014/main" id="{8DDBCDDA-19F5-9D3E-1236-7A6D5AF8902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Monday, 4th May 2020</a:t>
            </a:r>
            <a:endParaRPr lang="en-GB"/>
          </a:p>
        </p:txBody>
      </p:sp>
      <p:sp>
        <p:nvSpPr>
          <p:cNvPr id="7" name="Footer Placeholder 7">
            <a:extLst>
              <a:ext uri="{FF2B5EF4-FFF2-40B4-BE49-F238E27FC236}">
                <a16:creationId xmlns:a16="http://schemas.microsoft.com/office/drawing/2014/main" id="{9B1EFA8F-0D6A-6CC2-2ED2-3234031517A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8" name="Slide Number Placeholder 8">
            <a:extLst>
              <a:ext uri="{FF2B5EF4-FFF2-40B4-BE49-F238E27FC236}">
                <a16:creationId xmlns:a16="http://schemas.microsoft.com/office/drawing/2014/main" id="{59BB32B8-39DE-EC8D-85D0-F971AE3875D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14C4B65-CD6B-49F7-AB19-7216D159CFD9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2885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>
            <a:extLst>
              <a:ext uri="{FF2B5EF4-FFF2-40B4-BE49-F238E27FC236}">
                <a16:creationId xmlns:a16="http://schemas.microsoft.com/office/drawing/2014/main" id="{C9E9C59E-287E-1004-8023-E0839F2790C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Monday, 4th May 2020</a:t>
            </a:r>
            <a:endParaRPr lang="en-GB"/>
          </a:p>
        </p:txBody>
      </p:sp>
      <p:sp>
        <p:nvSpPr>
          <p:cNvPr id="3" name="Footer Placeholder 3">
            <a:extLst>
              <a:ext uri="{FF2B5EF4-FFF2-40B4-BE49-F238E27FC236}">
                <a16:creationId xmlns:a16="http://schemas.microsoft.com/office/drawing/2014/main" id="{2B12F7DA-6D6C-EB92-747B-9C83BE84AC2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305B019D-635B-05F7-B99D-7DBC0050BE6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F9E5AC4-B1C2-4E18-AEF9-B08CC7B1E73A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56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>
            <a:extLst>
              <a:ext uri="{FF2B5EF4-FFF2-40B4-BE49-F238E27FC236}">
                <a16:creationId xmlns:a16="http://schemas.microsoft.com/office/drawing/2014/main" id="{23070406-046B-304B-9751-048639F1FB0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B1703B11-1E25-289E-FCB1-715493C3E3E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B595128-DA96-40A7-AA46-FE3C93664A17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6291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D867D675-D172-F88D-BB74-169D09508CE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59FD678B-813C-FBFE-715F-3A078D371A81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4">
            <a:extLst>
              <a:ext uri="{FF2B5EF4-FFF2-40B4-BE49-F238E27FC236}">
                <a16:creationId xmlns:a16="http://schemas.microsoft.com/office/drawing/2014/main" id="{B7B82AB3-D27E-669D-ADE8-ABE794B4FD4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5">
            <a:extLst>
              <a:ext uri="{FF2B5EF4-FFF2-40B4-BE49-F238E27FC236}">
                <a16:creationId xmlns:a16="http://schemas.microsoft.com/office/drawing/2014/main" id="{667EAF5A-CB9E-60BA-24CD-9F10C2EEC5C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61E37EAE-FBFE-22C6-DAC6-FD3548A17E0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A8D296E-52DE-47A3-9153-D10E479EA956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4382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>
            <a:extLst>
              <a:ext uri="{FF2B5EF4-FFF2-40B4-BE49-F238E27FC236}">
                <a16:creationId xmlns:a16="http://schemas.microsoft.com/office/drawing/2014/main" id="{55DB8EF4-AD89-D881-51CA-E09600BEBCBC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lang="en-GB" sz="3200"/>
            </a:lvl1pPr>
          </a:lstStyle>
          <a:p>
            <a:pPr lvl="0"/>
            <a:endParaRPr lang="en-GB"/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EF4EDC8B-975F-2E17-A664-BE9FE9E8D7EB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4">
            <a:extLst>
              <a:ext uri="{FF2B5EF4-FFF2-40B4-BE49-F238E27FC236}">
                <a16:creationId xmlns:a16="http://schemas.microsoft.com/office/drawing/2014/main" id="{23B902B0-5140-2CFF-E58C-DD436978EBD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5">
            <a:extLst>
              <a:ext uri="{FF2B5EF4-FFF2-40B4-BE49-F238E27FC236}">
                <a16:creationId xmlns:a16="http://schemas.microsoft.com/office/drawing/2014/main" id="{0EA7C097-8090-3E7D-5A45-4FA0F8473FB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A1F6CB76-231D-5BF0-9318-0D35DB488F5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D033F54-2EB1-4F56-9F9B-FD0E92406EDB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0226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DC49151-B68F-E978-6D76-BA7DBADBC35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8235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AC0DBA-2289-4498-A84B-CF37C3CA668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351282"/>
            <a:ext cx="10515600" cy="484632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0189C0-CCC5-6CB9-9AD7-3A7EB175E990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35268E-95DC-0D10-4A00-E9D506FE9417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24B696-C62C-450E-BF8C-84586C4E90C3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85FCDCB0-738E-4E02-BC2A-6337BEB2D5FE}" type="slidenum">
              <a:t>‹#›</a:t>
            </a:fld>
            <a:endParaRPr lang="en-GB"/>
          </a:p>
        </p:txBody>
      </p:sp>
      <p:pic>
        <p:nvPicPr>
          <p:cNvPr id="7" name="Picture 2" descr="Image result for open university logo">
            <a:extLst>
              <a:ext uri="{FF2B5EF4-FFF2-40B4-BE49-F238E27FC236}">
                <a16:creationId xmlns:a16="http://schemas.microsoft.com/office/drawing/2014/main" id="{455A4B8F-AFD7-A7D7-14BC-3A8FC6627F96}"/>
              </a:ext>
            </a:extLst>
          </p:cNvPr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>
          <a:xfrm>
            <a:off x="10119710" y="361700"/>
            <a:ext cx="1234092" cy="841531"/>
          </a:xfrm>
          <a:prstGeom prst="rect">
            <a:avLst/>
          </a:prstGeom>
          <a:noFill/>
          <a:ln cap="flat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2E75B6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108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108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8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8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6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8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6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image" Target="../media/image2.png"/><Relationship Id="rId7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universityworldnews.com/post.php?story=20240202105653757#:~:text=Some%20other%20key%20findings&amp;text=%E2%80%9COnly%203%25%20think%20it%20is,after%20they%20finish%20their%20studie" TargetMode="External"/><Relationship Id="rId5" Type="http://schemas.openxmlformats.org/officeDocument/2006/relationships/hyperlink" Target="https://www.digitaleducationcouncil.com/post/digital-education-council-global-ai-student-survey-2024" TargetMode="External"/><Relationship Id="rId10" Type="http://schemas.openxmlformats.org/officeDocument/2006/relationships/image" Target="../media/image6.jpeg"/><Relationship Id="rId4" Type="http://schemas.openxmlformats.org/officeDocument/2006/relationships/hyperlink" Target="https://www.brighteyevc.com/post/ai-s-impact-on-the-future-of-higher-education" TargetMode="External"/><Relationship Id="rId9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0F9CD9A-635B-CA30-1083-7A3B9D3DCB5B}"/>
              </a:ext>
            </a:extLst>
          </p:cNvPr>
          <p:cNvSpPr txBox="1"/>
          <p:nvPr/>
        </p:nvSpPr>
        <p:spPr>
          <a:xfrm>
            <a:off x="5285680" y="6646124"/>
            <a:ext cx="184727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pic>
        <p:nvPicPr>
          <p:cNvPr id="3" name="Picture 4" descr="A black background with blue text&#10;&#10;Description automatically generated">
            <a:extLst>
              <a:ext uri="{FF2B5EF4-FFF2-40B4-BE49-F238E27FC236}">
                <a16:creationId xmlns:a16="http://schemas.microsoft.com/office/drawing/2014/main" id="{852ADB52-8D42-6239-5668-4F8480BA68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016" y="6280565"/>
            <a:ext cx="2771747" cy="398349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TextBox 7">
            <a:extLst>
              <a:ext uri="{FF2B5EF4-FFF2-40B4-BE49-F238E27FC236}">
                <a16:creationId xmlns:a16="http://schemas.microsoft.com/office/drawing/2014/main" id="{C0B4B388-3437-BF10-9CE3-38C6BA1F10CC}"/>
              </a:ext>
            </a:extLst>
          </p:cNvPr>
          <p:cNvSpPr txBox="1"/>
          <p:nvPr/>
        </p:nvSpPr>
        <p:spPr>
          <a:xfrm>
            <a:off x="4874510" y="6464561"/>
            <a:ext cx="7546552" cy="72327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8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AI’s impact on the future of Higher Education</a:t>
            </a:r>
            <a:r>
              <a:rPr lang="en-GB" sz="8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rPr>
              <a:t>; </a:t>
            </a:r>
            <a:r>
              <a:rPr lang="en-GB" sz="800" b="0" i="0" u="none" strike="noStrike" kern="0" cap="none" spc="0" baseline="0">
                <a:solidFill>
                  <a:srgbClr val="000000"/>
                </a:solidFill>
                <a:uFillTx/>
                <a:latin typeface="Calibri" pitchFamily="34"/>
                <a:ea typeface="Calibri" pitchFamily="34"/>
                <a:cs typeface="Calibri" pitchFamily="34"/>
              </a:rPr>
              <a:t>Digital Education Council (2024) </a:t>
            </a:r>
            <a:r>
              <a:rPr lang="en-GB" sz="800" b="0" i="1" u="none" strike="noStrike" kern="0" cap="none" spc="0" baseline="0">
                <a:solidFill>
                  <a:srgbClr val="000000"/>
                </a:solidFill>
                <a:uFillTx/>
                <a:latin typeface="Calibri" pitchFamily="34"/>
                <a:ea typeface="Calibri" pitchFamily="34"/>
                <a:cs typeface="Calibri" pitchFamily="34"/>
              </a:rPr>
              <a:t>Global Student AI Survey</a:t>
            </a:r>
            <a:r>
              <a:rPr lang="en-GB" sz="800" b="0" i="0" u="none" strike="noStrike" kern="0" cap="none" spc="0" baseline="0">
                <a:solidFill>
                  <a:srgbClr val="000000"/>
                </a:solidFill>
                <a:uFillTx/>
                <a:latin typeface="Calibri" pitchFamily="34"/>
                <a:ea typeface="Calibri" pitchFamily="34"/>
                <a:cs typeface="Calibri" pitchFamily="34"/>
              </a:rPr>
              <a:t>. </a:t>
            </a:r>
            <a:r>
              <a:rPr lang="en-GB" sz="800" b="0" i="0" u="sng" strike="noStrike" kern="0" cap="none" spc="0" baseline="0">
                <a:solidFill>
                  <a:srgbClr val="0563C1"/>
                </a:solidFill>
                <a:uFillTx/>
                <a:latin typeface="Calibri" pitchFamily="34"/>
                <a:ea typeface="Calibri" pitchFamily="34"/>
                <a:cs typeface="Calibri" pitchFamily="34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https://www.digitaleducationcouncil.com/post/digital-education-council-global-ai-student-survey-2024</a:t>
            </a:r>
            <a:r>
              <a:rPr lang="en-GB" sz="800" b="0" i="0" u="sng" strike="noStrike" kern="0" cap="none" spc="0" baseline="0">
                <a:solidFill>
                  <a:srgbClr val="0563C1"/>
                </a:solidFill>
                <a:uFillTx/>
                <a:latin typeface="Calibri" pitchFamily="34"/>
                <a:ea typeface="Calibri" pitchFamily="34"/>
                <a:cs typeface="Calibri" pitchFamily="34"/>
              </a:rPr>
              <a:t>; </a:t>
            </a:r>
            <a:r>
              <a:rPr lang="en-GB" sz="800" b="0" i="0" u="none" strike="noStrike" kern="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  <a:t>McGregor, K., (2024) Most students use AI for studies, digital divide emerges – Survey. University World News</a:t>
            </a:r>
            <a:r>
              <a:rPr lang="en-GB" sz="800" b="1" i="0" u="none" strike="noStrike" kern="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  <a:t>. </a:t>
            </a:r>
            <a:r>
              <a:rPr lang="en-GB" sz="800" b="1" i="0" u="none" strike="noStrike" kern="0" cap="none" spc="0" baseline="0">
                <a:solidFill>
                  <a:srgbClr val="231F2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  <a:t> </a:t>
            </a:r>
            <a:r>
              <a:rPr lang="en-GB" sz="800" b="0" i="0" u="none" strike="noStrike" kern="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  <a:t>Available from: </a:t>
            </a:r>
            <a:r>
              <a:rPr lang="en-GB" sz="800" b="0" i="0" u="sng" strike="noStrike" kern="0" cap="none" spc="0" baseline="0">
                <a:solidFill>
                  <a:srgbClr val="833C0B"/>
                </a:solidFill>
                <a:uFillTx/>
                <a:latin typeface="Calibri" pitchFamily="34"/>
                <a:ea typeface="Times New Roman" pitchFamily="18"/>
                <a:cs typeface="Times New Roman" pitchFamily="18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Most students use AI for studies, digital divide emerges – Survey</a:t>
            </a:r>
            <a:endParaRPr lang="en-GB" sz="800" b="1" i="0" u="none" strike="noStrike" kern="0" cap="none" spc="0" baseline="0">
              <a:solidFill>
                <a:srgbClr val="833C0B"/>
              </a:solidFill>
              <a:uFillTx/>
              <a:latin typeface="Calibri Light" pitchFamily="34"/>
              <a:ea typeface="Times New Roman" pitchFamily="18"/>
              <a:cs typeface="Times New Roman" pitchFamily="18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800" b="0" i="0" u="none" strike="noStrike" kern="0" cap="none" spc="0" baseline="0">
              <a:solidFill>
                <a:srgbClr val="000000"/>
              </a:solidFill>
              <a:uFillTx/>
              <a:latin typeface="Calibri" pitchFamily="34"/>
              <a:ea typeface="Calibri" pitchFamily="34"/>
              <a:cs typeface="Arial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900" b="0" i="0" u="none" strike="noStrike" kern="1200" cap="none" spc="0" baseline="0">
              <a:solidFill>
                <a:srgbClr val="000000"/>
              </a:solidFill>
              <a:uFillTx/>
              <a:latin typeface="Aptos"/>
            </a:endParaRPr>
          </a:p>
        </p:txBody>
      </p:sp>
      <p:grpSp>
        <p:nvGrpSpPr>
          <p:cNvPr id="5" name="Group 49">
            <a:extLst>
              <a:ext uri="{FF2B5EF4-FFF2-40B4-BE49-F238E27FC236}">
                <a16:creationId xmlns:a16="http://schemas.microsoft.com/office/drawing/2014/main" id="{DAB77BAD-9ECC-3D69-D5F4-DFC40724853A}"/>
              </a:ext>
            </a:extLst>
          </p:cNvPr>
          <p:cNvGrpSpPr/>
          <p:nvPr/>
        </p:nvGrpSpPr>
        <p:grpSpPr>
          <a:xfrm>
            <a:off x="5083734" y="1135163"/>
            <a:ext cx="6859381" cy="5457825"/>
            <a:chOff x="5083734" y="1135163"/>
            <a:chExt cx="6859381" cy="5457825"/>
          </a:xfrm>
        </p:grpSpPr>
        <p:grpSp>
          <p:nvGrpSpPr>
            <p:cNvPr id="6" name="Group 26">
              <a:extLst>
                <a:ext uri="{FF2B5EF4-FFF2-40B4-BE49-F238E27FC236}">
                  <a16:creationId xmlns:a16="http://schemas.microsoft.com/office/drawing/2014/main" id="{111A45D9-667C-F073-9532-908F5F9C1EC9}"/>
                </a:ext>
              </a:extLst>
            </p:cNvPr>
            <p:cNvGrpSpPr/>
            <p:nvPr/>
          </p:nvGrpSpPr>
          <p:grpSpPr>
            <a:xfrm>
              <a:off x="6395907" y="4881570"/>
              <a:ext cx="524253" cy="253965"/>
              <a:chOff x="6395907" y="4881570"/>
              <a:chExt cx="524253" cy="253965"/>
            </a:xfrm>
          </p:grpSpPr>
          <p:sp>
            <p:nvSpPr>
              <p:cNvPr id="7" name="Freeform: Shape 7">
                <a:extLst>
                  <a:ext uri="{FF2B5EF4-FFF2-40B4-BE49-F238E27FC236}">
                    <a16:creationId xmlns:a16="http://schemas.microsoft.com/office/drawing/2014/main" id="{2AD1175C-E5E9-67AB-7CE0-F6B328F6AE87}"/>
                  </a:ext>
                </a:extLst>
              </p:cNvPr>
              <p:cNvSpPr/>
              <p:nvPr/>
            </p:nvSpPr>
            <p:spPr>
              <a:xfrm>
                <a:off x="6812289" y="4881570"/>
                <a:ext cx="107871" cy="96780"/>
              </a:xfrm>
              <a:custGeom>
                <a:avLst/>
                <a:gdLst>
                  <a:gd name="f0" fmla="val 21600000"/>
                  <a:gd name="f1" fmla="val 10800000"/>
                  <a:gd name="f2" fmla="val 5400000"/>
                  <a:gd name="f3" fmla="val 180"/>
                  <a:gd name="f4" fmla="val w"/>
                  <a:gd name="f5" fmla="val h"/>
                  <a:gd name="f6" fmla="val ss"/>
                  <a:gd name="f7" fmla="val 0"/>
                  <a:gd name="f8" fmla="*/ 5419351 1 1725033"/>
                  <a:gd name="f9" fmla="+- 0 0 -360"/>
                  <a:gd name="f10" fmla="+- 0 0 -180"/>
                  <a:gd name="f11" fmla="abs f4"/>
                  <a:gd name="f12" fmla="abs f5"/>
                  <a:gd name="f13" fmla="abs f6"/>
                  <a:gd name="f14" fmla="+- 2700000 f2 0"/>
                  <a:gd name="f15" fmla="*/ f9 f1 1"/>
                  <a:gd name="f16" fmla="*/ f10 f1 1"/>
                  <a:gd name="f17" fmla="?: f11 f4 1"/>
                  <a:gd name="f18" fmla="?: f12 f5 1"/>
                  <a:gd name="f19" fmla="?: f13 f6 1"/>
                  <a:gd name="f20" fmla="+- f14 0 f2"/>
                  <a:gd name="f21" fmla="*/ f15 1 f3"/>
                  <a:gd name="f22" fmla="*/ f16 1 f3"/>
                  <a:gd name="f23" fmla="*/ f17 1 21600"/>
                  <a:gd name="f24" fmla="*/ f18 1 21600"/>
                  <a:gd name="f25" fmla="*/ 21600 f17 1"/>
                  <a:gd name="f26" fmla="*/ 21600 f18 1"/>
                  <a:gd name="f27" fmla="+- f20 f2 0"/>
                  <a:gd name="f28" fmla="+- f21 0 f2"/>
                  <a:gd name="f29" fmla="+- f22 0 f2"/>
                  <a:gd name="f30" fmla="min f24 f23"/>
                  <a:gd name="f31" fmla="*/ f25 1 f19"/>
                  <a:gd name="f32" fmla="*/ f26 1 f19"/>
                  <a:gd name="f33" fmla="*/ f27 f8 1"/>
                  <a:gd name="f34" fmla="val f31"/>
                  <a:gd name="f35" fmla="val f32"/>
                  <a:gd name="f36" fmla="*/ f33 1 f1"/>
                  <a:gd name="f37" fmla="*/ f7 f30 1"/>
                  <a:gd name="f38" fmla="+- f35 0 f7"/>
                  <a:gd name="f39" fmla="+- f34 0 f7"/>
                  <a:gd name="f40" fmla="+- 0 0 f36"/>
                  <a:gd name="f41" fmla="*/ f38 1 2"/>
                  <a:gd name="f42" fmla="*/ f39 1 2"/>
                  <a:gd name="f43" fmla="+- 0 0 f40"/>
                  <a:gd name="f44" fmla="+- f7 f41 0"/>
                  <a:gd name="f45" fmla="+- f7 f42 0"/>
                  <a:gd name="f46" fmla="*/ f43 f1 1"/>
                  <a:gd name="f47" fmla="*/ f42 f30 1"/>
                  <a:gd name="f48" fmla="*/ f41 f30 1"/>
                  <a:gd name="f49" fmla="*/ f46 1 f8"/>
                  <a:gd name="f50" fmla="*/ f44 f30 1"/>
                  <a:gd name="f51" fmla="+- f49 0 f2"/>
                  <a:gd name="f52" fmla="cos 1 f51"/>
                  <a:gd name="f53" fmla="sin 1 f51"/>
                  <a:gd name="f54" fmla="+- 0 0 f52"/>
                  <a:gd name="f55" fmla="+- 0 0 f53"/>
                  <a:gd name="f56" fmla="+- 0 0 f54"/>
                  <a:gd name="f57" fmla="+- 0 0 f55"/>
                  <a:gd name="f58" fmla="val f56"/>
                  <a:gd name="f59" fmla="val f57"/>
                  <a:gd name="f60" fmla="*/ f58 f42 1"/>
                  <a:gd name="f61" fmla="*/ f59 f41 1"/>
                  <a:gd name="f62" fmla="+- f45 0 f60"/>
                  <a:gd name="f63" fmla="+- f45 f60 0"/>
                  <a:gd name="f64" fmla="+- f44 0 f61"/>
                  <a:gd name="f65" fmla="+- f44 f61 0"/>
                  <a:gd name="f66" fmla="*/ f62 f30 1"/>
                  <a:gd name="f67" fmla="*/ f64 f30 1"/>
                  <a:gd name="f68" fmla="*/ f63 f30 1"/>
                  <a:gd name="f69" fmla="*/ f65 f30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8">
                    <a:pos x="f66" y="f67"/>
                  </a:cxn>
                  <a:cxn ang="f29">
                    <a:pos x="f66" y="f69"/>
                  </a:cxn>
                  <a:cxn ang="f29">
                    <a:pos x="f68" y="f69"/>
                  </a:cxn>
                  <a:cxn ang="f28">
                    <a:pos x="f68" y="f67"/>
                  </a:cxn>
                </a:cxnLst>
                <a:rect l="f66" t="f67" r="f68" b="f69"/>
                <a:pathLst>
                  <a:path>
                    <a:moveTo>
                      <a:pt x="f37" y="f50"/>
                    </a:moveTo>
                    <a:arcTo wR="f47" hR="f48" stAng="f1" swAng="f0"/>
                    <a:close/>
                  </a:path>
                </a:pathLst>
              </a:custGeom>
              <a:solidFill>
                <a:srgbClr val="156082"/>
              </a:solidFill>
              <a:ln w="19046" cap="flat">
                <a:solidFill>
                  <a:srgbClr val="156082"/>
                </a:solidFill>
                <a:prstDash val="solid"/>
                <a:miter/>
              </a:ln>
            </p:spPr>
            <p:txBody>
              <a:bodyPr vert="horz" wrap="square" lIns="0" tIns="0" rIns="0" bIns="0" anchor="t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1800" b="0" i="0" u="none" strike="noStrike" kern="1200" cap="none" spc="0" baseline="0">
                  <a:solidFill>
                    <a:srgbClr val="000000"/>
                  </a:solidFill>
                  <a:uFillTx/>
                  <a:latin typeface="Aptos"/>
                </a:endParaRPr>
              </a:p>
            </p:txBody>
          </p:sp>
          <p:sp>
            <p:nvSpPr>
              <p:cNvPr id="8" name="Freeform: Shape 8">
                <a:extLst>
                  <a:ext uri="{FF2B5EF4-FFF2-40B4-BE49-F238E27FC236}">
                    <a16:creationId xmlns:a16="http://schemas.microsoft.com/office/drawing/2014/main" id="{A62BD257-40CB-8FFA-02CC-998BA844EEBA}"/>
                  </a:ext>
                </a:extLst>
              </p:cNvPr>
              <p:cNvSpPr/>
              <p:nvPr/>
            </p:nvSpPr>
            <p:spPr>
              <a:xfrm>
                <a:off x="6608954" y="4969389"/>
                <a:ext cx="107871" cy="96780"/>
              </a:xfrm>
              <a:custGeom>
                <a:avLst/>
                <a:gdLst>
                  <a:gd name="f0" fmla="val 21600000"/>
                  <a:gd name="f1" fmla="val 10800000"/>
                  <a:gd name="f2" fmla="val 5400000"/>
                  <a:gd name="f3" fmla="val 180"/>
                  <a:gd name="f4" fmla="val w"/>
                  <a:gd name="f5" fmla="val h"/>
                  <a:gd name="f6" fmla="val ss"/>
                  <a:gd name="f7" fmla="val 0"/>
                  <a:gd name="f8" fmla="*/ 5419351 1 1725033"/>
                  <a:gd name="f9" fmla="+- 0 0 -360"/>
                  <a:gd name="f10" fmla="+- 0 0 -180"/>
                  <a:gd name="f11" fmla="abs f4"/>
                  <a:gd name="f12" fmla="abs f5"/>
                  <a:gd name="f13" fmla="abs f6"/>
                  <a:gd name="f14" fmla="+- 2700000 f2 0"/>
                  <a:gd name="f15" fmla="*/ f9 f1 1"/>
                  <a:gd name="f16" fmla="*/ f10 f1 1"/>
                  <a:gd name="f17" fmla="?: f11 f4 1"/>
                  <a:gd name="f18" fmla="?: f12 f5 1"/>
                  <a:gd name="f19" fmla="?: f13 f6 1"/>
                  <a:gd name="f20" fmla="+- f14 0 f2"/>
                  <a:gd name="f21" fmla="*/ f15 1 f3"/>
                  <a:gd name="f22" fmla="*/ f16 1 f3"/>
                  <a:gd name="f23" fmla="*/ f17 1 21600"/>
                  <a:gd name="f24" fmla="*/ f18 1 21600"/>
                  <a:gd name="f25" fmla="*/ 21600 f17 1"/>
                  <a:gd name="f26" fmla="*/ 21600 f18 1"/>
                  <a:gd name="f27" fmla="+- f20 f2 0"/>
                  <a:gd name="f28" fmla="+- f21 0 f2"/>
                  <a:gd name="f29" fmla="+- f22 0 f2"/>
                  <a:gd name="f30" fmla="min f24 f23"/>
                  <a:gd name="f31" fmla="*/ f25 1 f19"/>
                  <a:gd name="f32" fmla="*/ f26 1 f19"/>
                  <a:gd name="f33" fmla="*/ f27 f8 1"/>
                  <a:gd name="f34" fmla="val f31"/>
                  <a:gd name="f35" fmla="val f32"/>
                  <a:gd name="f36" fmla="*/ f33 1 f1"/>
                  <a:gd name="f37" fmla="*/ f7 f30 1"/>
                  <a:gd name="f38" fmla="+- f35 0 f7"/>
                  <a:gd name="f39" fmla="+- f34 0 f7"/>
                  <a:gd name="f40" fmla="+- 0 0 f36"/>
                  <a:gd name="f41" fmla="*/ f38 1 2"/>
                  <a:gd name="f42" fmla="*/ f39 1 2"/>
                  <a:gd name="f43" fmla="+- 0 0 f40"/>
                  <a:gd name="f44" fmla="+- f7 f41 0"/>
                  <a:gd name="f45" fmla="+- f7 f42 0"/>
                  <a:gd name="f46" fmla="*/ f43 f1 1"/>
                  <a:gd name="f47" fmla="*/ f42 f30 1"/>
                  <a:gd name="f48" fmla="*/ f41 f30 1"/>
                  <a:gd name="f49" fmla="*/ f46 1 f8"/>
                  <a:gd name="f50" fmla="*/ f44 f30 1"/>
                  <a:gd name="f51" fmla="+- f49 0 f2"/>
                  <a:gd name="f52" fmla="cos 1 f51"/>
                  <a:gd name="f53" fmla="sin 1 f51"/>
                  <a:gd name="f54" fmla="+- 0 0 f52"/>
                  <a:gd name="f55" fmla="+- 0 0 f53"/>
                  <a:gd name="f56" fmla="+- 0 0 f54"/>
                  <a:gd name="f57" fmla="+- 0 0 f55"/>
                  <a:gd name="f58" fmla="val f56"/>
                  <a:gd name="f59" fmla="val f57"/>
                  <a:gd name="f60" fmla="*/ f58 f42 1"/>
                  <a:gd name="f61" fmla="*/ f59 f41 1"/>
                  <a:gd name="f62" fmla="+- f45 0 f60"/>
                  <a:gd name="f63" fmla="+- f45 f60 0"/>
                  <a:gd name="f64" fmla="+- f44 0 f61"/>
                  <a:gd name="f65" fmla="+- f44 f61 0"/>
                  <a:gd name="f66" fmla="*/ f62 f30 1"/>
                  <a:gd name="f67" fmla="*/ f64 f30 1"/>
                  <a:gd name="f68" fmla="*/ f63 f30 1"/>
                  <a:gd name="f69" fmla="*/ f65 f30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8">
                    <a:pos x="f66" y="f67"/>
                  </a:cxn>
                  <a:cxn ang="f29">
                    <a:pos x="f66" y="f69"/>
                  </a:cxn>
                  <a:cxn ang="f29">
                    <a:pos x="f68" y="f69"/>
                  </a:cxn>
                  <a:cxn ang="f28">
                    <a:pos x="f68" y="f67"/>
                  </a:cxn>
                </a:cxnLst>
                <a:rect l="f66" t="f67" r="f68" b="f69"/>
                <a:pathLst>
                  <a:path>
                    <a:moveTo>
                      <a:pt x="f37" y="f50"/>
                    </a:moveTo>
                    <a:arcTo wR="f47" hR="f48" stAng="f1" swAng="f0"/>
                    <a:close/>
                  </a:path>
                </a:pathLst>
              </a:custGeom>
              <a:solidFill>
                <a:srgbClr val="156082"/>
              </a:solidFill>
              <a:ln w="19046" cap="flat">
                <a:solidFill>
                  <a:srgbClr val="156082"/>
                </a:solidFill>
                <a:prstDash val="solid"/>
                <a:miter/>
              </a:ln>
            </p:spPr>
            <p:txBody>
              <a:bodyPr vert="horz" wrap="square" lIns="0" tIns="0" rIns="0" bIns="0" anchor="t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1800" b="0" i="0" u="none" strike="noStrike" kern="1200" cap="none" spc="0" baseline="0">
                  <a:solidFill>
                    <a:srgbClr val="000000"/>
                  </a:solidFill>
                  <a:uFillTx/>
                  <a:latin typeface="Aptos"/>
                </a:endParaRPr>
              </a:p>
            </p:txBody>
          </p:sp>
          <p:sp>
            <p:nvSpPr>
              <p:cNvPr id="9" name="Freeform: Shape 9">
                <a:extLst>
                  <a:ext uri="{FF2B5EF4-FFF2-40B4-BE49-F238E27FC236}">
                    <a16:creationId xmlns:a16="http://schemas.microsoft.com/office/drawing/2014/main" id="{B2DB31C3-CA26-462E-2CCE-FC936CE050C7}"/>
                  </a:ext>
                </a:extLst>
              </p:cNvPr>
              <p:cNvSpPr/>
              <p:nvPr/>
            </p:nvSpPr>
            <p:spPr>
              <a:xfrm>
                <a:off x="6395907" y="5038755"/>
                <a:ext cx="107871" cy="96780"/>
              </a:xfrm>
              <a:custGeom>
                <a:avLst/>
                <a:gdLst>
                  <a:gd name="f0" fmla="val 21600000"/>
                  <a:gd name="f1" fmla="val 10800000"/>
                  <a:gd name="f2" fmla="val 5400000"/>
                  <a:gd name="f3" fmla="val 180"/>
                  <a:gd name="f4" fmla="val w"/>
                  <a:gd name="f5" fmla="val h"/>
                  <a:gd name="f6" fmla="val ss"/>
                  <a:gd name="f7" fmla="val 0"/>
                  <a:gd name="f8" fmla="*/ 5419351 1 1725033"/>
                  <a:gd name="f9" fmla="+- 0 0 -360"/>
                  <a:gd name="f10" fmla="+- 0 0 -180"/>
                  <a:gd name="f11" fmla="abs f4"/>
                  <a:gd name="f12" fmla="abs f5"/>
                  <a:gd name="f13" fmla="abs f6"/>
                  <a:gd name="f14" fmla="+- 2700000 f2 0"/>
                  <a:gd name="f15" fmla="*/ f9 f1 1"/>
                  <a:gd name="f16" fmla="*/ f10 f1 1"/>
                  <a:gd name="f17" fmla="?: f11 f4 1"/>
                  <a:gd name="f18" fmla="?: f12 f5 1"/>
                  <a:gd name="f19" fmla="?: f13 f6 1"/>
                  <a:gd name="f20" fmla="+- f14 0 f2"/>
                  <a:gd name="f21" fmla="*/ f15 1 f3"/>
                  <a:gd name="f22" fmla="*/ f16 1 f3"/>
                  <a:gd name="f23" fmla="*/ f17 1 21600"/>
                  <a:gd name="f24" fmla="*/ f18 1 21600"/>
                  <a:gd name="f25" fmla="*/ 21600 f17 1"/>
                  <a:gd name="f26" fmla="*/ 21600 f18 1"/>
                  <a:gd name="f27" fmla="+- f20 f2 0"/>
                  <a:gd name="f28" fmla="+- f21 0 f2"/>
                  <a:gd name="f29" fmla="+- f22 0 f2"/>
                  <a:gd name="f30" fmla="min f24 f23"/>
                  <a:gd name="f31" fmla="*/ f25 1 f19"/>
                  <a:gd name="f32" fmla="*/ f26 1 f19"/>
                  <a:gd name="f33" fmla="*/ f27 f8 1"/>
                  <a:gd name="f34" fmla="val f31"/>
                  <a:gd name="f35" fmla="val f32"/>
                  <a:gd name="f36" fmla="*/ f33 1 f1"/>
                  <a:gd name="f37" fmla="*/ f7 f30 1"/>
                  <a:gd name="f38" fmla="+- f35 0 f7"/>
                  <a:gd name="f39" fmla="+- f34 0 f7"/>
                  <a:gd name="f40" fmla="+- 0 0 f36"/>
                  <a:gd name="f41" fmla="*/ f38 1 2"/>
                  <a:gd name="f42" fmla="*/ f39 1 2"/>
                  <a:gd name="f43" fmla="+- 0 0 f40"/>
                  <a:gd name="f44" fmla="+- f7 f41 0"/>
                  <a:gd name="f45" fmla="+- f7 f42 0"/>
                  <a:gd name="f46" fmla="*/ f43 f1 1"/>
                  <a:gd name="f47" fmla="*/ f42 f30 1"/>
                  <a:gd name="f48" fmla="*/ f41 f30 1"/>
                  <a:gd name="f49" fmla="*/ f46 1 f8"/>
                  <a:gd name="f50" fmla="*/ f44 f30 1"/>
                  <a:gd name="f51" fmla="+- f49 0 f2"/>
                  <a:gd name="f52" fmla="cos 1 f51"/>
                  <a:gd name="f53" fmla="sin 1 f51"/>
                  <a:gd name="f54" fmla="+- 0 0 f52"/>
                  <a:gd name="f55" fmla="+- 0 0 f53"/>
                  <a:gd name="f56" fmla="+- 0 0 f54"/>
                  <a:gd name="f57" fmla="+- 0 0 f55"/>
                  <a:gd name="f58" fmla="val f56"/>
                  <a:gd name="f59" fmla="val f57"/>
                  <a:gd name="f60" fmla="*/ f58 f42 1"/>
                  <a:gd name="f61" fmla="*/ f59 f41 1"/>
                  <a:gd name="f62" fmla="+- f45 0 f60"/>
                  <a:gd name="f63" fmla="+- f45 f60 0"/>
                  <a:gd name="f64" fmla="+- f44 0 f61"/>
                  <a:gd name="f65" fmla="+- f44 f61 0"/>
                  <a:gd name="f66" fmla="*/ f62 f30 1"/>
                  <a:gd name="f67" fmla="*/ f64 f30 1"/>
                  <a:gd name="f68" fmla="*/ f63 f30 1"/>
                  <a:gd name="f69" fmla="*/ f65 f30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8">
                    <a:pos x="f66" y="f67"/>
                  </a:cxn>
                  <a:cxn ang="f29">
                    <a:pos x="f66" y="f69"/>
                  </a:cxn>
                  <a:cxn ang="f29">
                    <a:pos x="f68" y="f69"/>
                  </a:cxn>
                  <a:cxn ang="f28">
                    <a:pos x="f68" y="f67"/>
                  </a:cxn>
                </a:cxnLst>
                <a:rect l="f66" t="f67" r="f68" b="f69"/>
                <a:pathLst>
                  <a:path>
                    <a:moveTo>
                      <a:pt x="f37" y="f50"/>
                    </a:moveTo>
                    <a:arcTo wR="f47" hR="f48" stAng="f1" swAng="f0"/>
                    <a:close/>
                  </a:path>
                </a:pathLst>
              </a:custGeom>
              <a:solidFill>
                <a:srgbClr val="156082"/>
              </a:solidFill>
              <a:ln w="19046" cap="flat">
                <a:solidFill>
                  <a:srgbClr val="156082"/>
                </a:solidFill>
                <a:prstDash val="solid"/>
                <a:miter/>
              </a:ln>
            </p:spPr>
            <p:txBody>
              <a:bodyPr vert="horz" wrap="square" lIns="0" tIns="0" rIns="0" bIns="0" anchor="t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1800" b="0" i="0" u="none" strike="noStrike" kern="1200" cap="none" spc="0" baseline="0">
                  <a:solidFill>
                    <a:srgbClr val="000000"/>
                  </a:solidFill>
                  <a:uFillTx/>
                  <a:latin typeface="Aptos"/>
                </a:endParaRPr>
              </a:p>
            </p:txBody>
          </p:sp>
        </p:grpSp>
        <p:sp>
          <p:nvSpPr>
            <p:cNvPr id="10" name="Freeform: Shape 10">
              <a:extLst>
                <a:ext uri="{FF2B5EF4-FFF2-40B4-BE49-F238E27FC236}">
                  <a16:creationId xmlns:a16="http://schemas.microsoft.com/office/drawing/2014/main" id="{98EE208E-8625-CF83-40EE-75818E6F41A6}"/>
                </a:ext>
              </a:extLst>
            </p:cNvPr>
            <p:cNvSpPr/>
            <p:nvPr/>
          </p:nvSpPr>
          <p:spPr>
            <a:xfrm>
              <a:off x="7559893" y="3330226"/>
              <a:ext cx="107871" cy="96780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+- 2700000 f2 0"/>
                <a:gd name="f15" fmla="*/ f9 f1 1"/>
                <a:gd name="f16" fmla="*/ f10 f1 1"/>
                <a:gd name="f17" fmla="?: f11 f4 1"/>
                <a:gd name="f18" fmla="?: f12 f5 1"/>
                <a:gd name="f19" fmla="?: f13 f6 1"/>
                <a:gd name="f20" fmla="+- f14 0 f2"/>
                <a:gd name="f21" fmla="*/ f15 1 f3"/>
                <a:gd name="f22" fmla="*/ f16 1 f3"/>
                <a:gd name="f23" fmla="*/ f17 1 21600"/>
                <a:gd name="f24" fmla="*/ f18 1 21600"/>
                <a:gd name="f25" fmla="*/ 21600 f17 1"/>
                <a:gd name="f26" fmla="*/ 21600 f18 1"/>
                <a:gd name="f27" fmla="+- f20 f2 0"/>
                <a:gd name="f28" fmla="+- f21 0 f2"/>
                <a:gd name="f29" fmla="+- f22 0 f2"/>
                <a:gd name="f30" fmla="min f24 f23"/>
                <a:gd name="f31" fmla="*/ f25 1 f19"/>
                <a:gd name="f32" fmla="*/ f26 1 f19"/>
                <a:gd name="f33" fmla="*/ f27 f8 1"/>
                <a:gd name="f34" fmla="val f31"/>
                <a:gd name="f35" fmla="val f32"/>
                <a:gd name="f36" fmla="*/ f33 1 f1"/>
                <a:gd name="f37" fmla="*/ f7 f30 1"/>
                <a:gd name="f38" fmla="+- f35 0 f7"/>
                <a:gd name="f39" fmla="+- f34 0 f7"/>
                <a:gd name="f40" fmla="+- 0 0 f36"/>
                <a:gd name="f41" fmla="*/ f38 1 2"/>
                <a:gd name="f42" fmla="*/ f39 1 2"/>
                <a:gd name="f43" fmla="+- 0 0 f40"/>
                <a:gd name="f44" fmla="+- f7 f41 0"/>
                <a:gd name="f45" fmla="+- f7 f42 0"/>
                <a:gd name="f46" fmla="*/ f43 f1 1"/>
                <a:gd name="f47" fmla="*/ f42 f30 1"/>
                <a:gd name="f48" fmla="*/ f41 f30 1"/>
                <a:gd name="f49" fmla="*/ f46 1 f8"/>
                <a:gd name="f50" fmla="*/ f44 f30 1"/>
                <a:gd name="f51" fmla="+- f49 0 f2"/>
                <a:gd name="f52" fmla="cos 1 f51"/>
                <a:gd name="f53" fmla="sin 1 f51"/>
                <a:gd name="f54" fmla="+- 0 0 f52"/>
                <a:gd name="f55" fmla="+- 0 0 f53"/>
                <a:gd name="f56" fmla="+- 0 0 f54"/>
                <a:gd name="f57" fmla="+- 0 0 f55"/>
                <a:gd name="f58" fmla="val f56"/>
                <a:gd name="f59" fmla="val f57"/>
                <a:gd name="f60" fmla="*/ f58 f42 1"/>
                <a:gd name="f61" fmla="*/ f59 f41 1"/>
                <a:gd name="f62" fmla="+- f45 0 f60"/>
                <a:gd name="f63" fmla="+- f45 f60 0"/>
                <a:gd name="f64" fmla="+- f44 0 f61"/>
                <a:gd name="f65" fmla="+- f44 f61 0"/>
                <a:gd name="f66" fmla="*/ f62 f30 1"/>
                <a:gd name="f67" fmla="*/ f64 f30 1"/>
                <a:gd name="f68" fmla="*/ f63 f30 1"/>
                <a:gd name="f69" fmla="*/ f65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66" y="f67"/>
                </a:cxn>
                <a:cxn ang="f29">
                  <a:pos x="f66" y="f69"/>
                </a:cxn>
                <a:cxn ang="f29">
                  <a:pos x="f68" y="f69"/>
                </a:cxn>
                <a:cxn ang="f28">
                  <a:pos x="f68" y="f67"/>
                </a:cxn>
              </a:cxnLst>
              <a:rect l="f66" t="f67" r="f68" b="f69"/>
              <a:pathLst>
                <a:path>
                  <a:moveTo>
                    <a:pt x="f37" y="f50"/>
                  </a:moveTo>
                  <a:arcTo wR="f47" hR="f48" stAng="f1" swAng="f0"/>
                  <a:close/>
                </a:path>
              </a:pathLst>
            </a:custGeom>
            <a:solidFill>
              <a:srgbClr val="156082"/>
            </a:solidFill>
            <a:ln w="19046" cap="flat">
              <a:solidFill>
                <a:srgbClr val="156082"/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endParaRPr>
            </a:p>
          </p:txBody>
        </p:sp>
        <p:sp>
          <p:nvSpPr>
            <p:cNvPr id="11" name="Freeform: Shape 11">
              <a:extLst>
                <a:ext uri="{FF2B5EF4-FFF2-40B4-BE49-F238E27FC236}">
                  <a16:creationId xmlns:a16="http://schemas.microsoft.com/office/drawing/2014/main" id="{F882583F-64DF-B635-48D2-D862F818B01C}"/>
                </a:ext>
              </a:extLst>
            </p:cNvPr>
            <p:cNvSpPr/>
            <p:nvPr/>
          </p:nvSpPr>
          <p:spPr>
            <a:xfrm>
              <a:off x="7642207" y="3167216"/>
              <a:ext cx="107871" cy="96780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+- 2700000 f2 0"/>
                <a:gd name="f15" fmla="*/ f9 f1 1"/>
                <a:gd name="f16" fmla="*/ f10 f1 1"/>
                <a:gd name="f17" fmla="?: f11 f4 1"/>
                <a:gd name="f18" fmla="?: f12 f5 1"/>
                <a:gd name="f19" fmla="?: f13 f6 1"/>
                <a:gd name="f20" fmla="+- f14 0 f2"/>
                <a:gd name="f21" fmla="*/ f15 1 f3"/>
                <a:gd name="f22" fmla="*/ f16 1 f3"/>
                <a:gd name="f23" fmla="*/ f17 1 21600"/>
                <a:gd name="f24" fmla="*/ f18 1 21600"/>
                <a:gd name="f25" fmla="*/ 21600 f17 1"/>
                <a:gd name="f26" fmla="*/ 21600 f18 1"/>
                <a:gd name="f27" fmla="+- f20 f2 0"/>
                <a:gd name="f28" fmla="+- f21 0 f2"/>
                <a:gd name="f29" fmla="+- f22 0 f2"/>
                <a:gd name="f30" fmla="min f24 f23"/>
                <a:gd name="f31" fmla="*/ f25 1 f19"/>
                <a:gd name="f32" fmla="*/ f26 1 f19"/>
                <a:gd name="f33" fmla="*/ f27 f8 1"/>
                <a:gd name="f34" fmla="val f31"/>
                <a:gd name="f35" fmla="val f32"/>
                <a:gd name="f36" fmla="*/ f33 1 f1"/>
                <a:gd name="f37" fmla="*/ f7 f30 1"/>
                <a:gd name="f38" fmla="+- f35 0 f7"/>
                <a:gd name="f39" fmla="+- f34 0 f7"/>
                <a:gd name="f40" fmla="+- 0 0 f36"/>
                <a:gd name="f41" fmla="*/ f38 1 2"/>
                <a:gd name="f42" fmla="*/ f39 1 2"/>
                <a:gd name="f43" fmla="+- 0 0 f40"/>
                <a:gd name="f44" fmla="+- f7 f41 0"/>
                <a:gd name="f45" fmla="+- f7 f42 0"/>
                <a:gd name="f46" fmla="*/ f43 f1 1"/>
                <a:gd name="f47" fmla="*/ f42 f30 1"/>
                <a:gd name="f48" fmla="*/ f41 f30 1"/>
                <a:gd name="f49" fmla="*/ f46 1 f8"/>
                <a:gd name="f50" fmla="*/ f44 f30 1"/>
                <a:gd name="f51" fmla="+- f49 0 f2"/>
                <a:gd name="f52" fmla="cos 1 f51"/>
                <a:gd name="f53" fmla="sin 1 f51"/>
                <a:gd name="f54" fmla="+- 0 0 f52"/>
                <a:gd name="f55" fmla="+- 0 0 f53"/>
                <a:gd name="f56" fmla="+- 0 0 f54"/>
                <a:gd name="f57" fmla="+- 0 0 f55"/>
                <a:gd name="f58" fmla="val f56"/>
                <a:gd name="f59" fmla="val f57"/>
                <a:gd name="f60" fmla="*/ f58 f42 1"/>
                <a:gd name="f61" fmla="*/ f59 f41 1"/>
                <a:gd name="f62" fmla="+- f45 0 f60"/>
                <a:gd name="f63" fmla="+- f45 f60 0"/>
                <a:gd name="f64" fmla="+- f44 0 f61"/>
                <a:gd name="f65" fmla="+- f44 f61 0"/>
                <a:gd name="f66" fmla="*/ f62 f30 1"/>
                <a:gd name="f67" fmla="*/ f64 f30 1"/>
                <a:gd name="f68" fmla="*/ f63 f30 1"/>
                <a:gd name="f69" fmla="*/ f65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66" y="f67"/>
                </a:cxn>
                <a:cxn ang="f29">
                  <a:pos x="f66" y="f69"/>
                </a:cxn>
                <a:cxn ang="f29">
                  <a:pos x="f68" y="f69"/>
                </a:cxn>
                <a:cxn ang="f28">
                  <a:pos x="f68" y="f67"/>
                </a:cxn>
              </a:cxnLst>
              <a:rect l="f66" t="f67" r="f68" b="f69"/>
              <a:pathLst>
                <a:path>
                  <a:moveTo>
                    <a:pt x="f37" y="f50"/>
                  </a:moveTo>
                  <a:arcTo wR="f47" hR="f48" stAng="f1" swAng="f0"/>
                  <a:close/>
                </a:path>
              </a:pathLst>
            </a:custGeom>
            <a:solidFill>
              <a:srgbClr val="156082"/>
            </a:solidFill>
            <a:ln w="19046" cap="flat">
              <a:solidFill>
                <a:srgbClr val="156082"/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endParaRPr>
            </a:p>
          </p:txBody>
        </p:sp>
        <p:sp>
          <p:nvSpPr>
            <p:cNvPr id="12" name="Freeform: Shape 12">
              <a:extLst>
                <a:ext uri="{FF2B5EF4-FFF2-40B4-BE49-F238E27FC236}">
                  <a16:creationId xmlns:a16="http://schemas.microsoft.com/office/drawing/2014/main" id="{A115C541-45A2-631E-BB48-C66A175B11E5}"/>
                </a:ext>
              </a:extLst>
            </p:cNvPr>
            <p:cNvSpPr/>
            <p:nvPr/>
          </p:nvSpPr>
          <p:spPr>
            <a:xfrm>
              <a:off x="8714771" y="1282875"/>
              <a:ext cx="107871" cy="96780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+- 2700000 f2 0"/>
                <a:gd name="f15" fmla="*/ f9 f1 1"/>
                <a:gd name="f16" fmla="*/ f10 f1 1"/>
                <a:gd name="f17" fmla="?: f11 f4 1"/>
                <a:gd name="f18" fmla="?: f12 f5 1"/>
                <a:gd name="f19" fmla="?: f13 f6 1"/>
                <a:gd name="f20" fmla="+- f14 0 f2"/>
                <a:gd name="f21" fmla="*/ f15 1 f3"/>
                <a:gd name="f22" fmla="*/ f16 1 f3"/>
                <a:gd name="f23" fmla="*/ f17 1 21600"/>
                <a:gd name="f24" fmla="*/ f18 1 21600"/>
                <a:gd name="f25" fmla="*/ 21600 f17 1"/>
                <a:gd name="f26" fmla="*/ 21600 f18 1"/>
                <a:gd name="f27" fmla="+- f20 f2 0"/>
                <a:gd name="f28" fmla="+- f21 0 f2"/>
                <a:gd name="f29" fmla="+- f22 0 f2"/>
                <a:gd name="f30" fmla="min f24 f23"/>
                <a:gd name="f31" fmla="*/ f25 1 f19"/>
                <a:gd name="f32" fmla="*/ f26 1 f19"/>
                <a:gd name="f33" fmla="*/ f27 f8 1"/>
                <a:gd name="f34" fmla="val f31"/>
                <a:gd name="f35" fmla="val f32"/>
                <a:gd name="f36" fmla="*/ f33 1 f1"/>
                <a:gd name="f37" fmla="*/ f7 f30 1"/>
                <a:gd name="f38" fmla="+- f35 0 f7"/>
                <a:gd name="f39" fmla="+- f34 0 f7"/>
                <a:gd name="f40" fmla="+- 0 0 f36"/>
                <a:gd name="f41" fmla="*/ f38 1 2"/>
                <a:gd name="f42" fmla="*/ f39 1 2"/>
                <a:gd name="f43" fmla="+- 0 0 f40"/>
                <a:gd name="f44" fmla="+- f7 f41 0"/>
                <a:gd name="f45" fmla="+- f7 f42 0"/>
                <a:gd name="f46" fmla="*/ f43 f1 1"/>
                <a:gd name="f47" fmla="*/ f42 f30 1"/>
                <a:gd name="f48" fmla="*/ f41 f30 1"/>
                <a:gd name="f49" fmla="*/ f46 1 f8"/>
                <a:gd name="f50" fmla="*/ f44 f30 1"/>
                <a:gd name="f51" fmla="+- f49 0 f2"/>
                <a:gd name="f52" fmla="cos 1 f51"/>
                <a:gd name="f53" fmla="sin 1 f51"/>
                <a:gd name="f54" fmla="+- 0 0 f52"/>
                <a:gd name="f55" fmla="+- 0 0 f53"/>
                <a:gd name="f56" fmla="+- 0 0 f54"/>
                <a:gd name="f57" fmla="+- 0 0 f55"/>
                <a:gd name="f58" fmla="val f56"/>
                <a:gd name="f59" fmla="val f57"/>
                <a:gd name="f60" fmla="*/ f58 f42 1"/>
                <a:gd name="f61" fmla="*/ f59 f41 1"/>
                <a:gd name="f62" fmla="+- f45 0 f60"/>
                <a:gd name="f63" fmla="+- f45 f60 0"/>
                <a:gd name="f64" fmla="+- f44 0 f61"/>
                <a:gd name="f65" fmla="+- f44 f61 0"/>
                <a:gd name="f66" fmla="*/ f62 f30 1"/>
                <a:gd name="f67" fmla="*/ f64 f30 1"/>
                <a:gd name="f68" fmla="*/ f63 f30 1"/>
                <a:gd name="f69" fmla="*/ f65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66" y="f67"/>
                </a:cxn>
                <a:cxn ang="f29">
                  <a:pos x="f66" y="f69"/>
                </a:cxn>
                <a:cxn ang="f29">
                  <a:pos x="f68" y="f69"/>
                </a:cxn>
                <a:cxn ang="f28">
                  <a:pos x="f68" y="f67"/>
                </a:cxn>
              </a:cxnLst>
              <a:rect l="f66" t="f67" r="f68" b="f69"/>
              <a:pathLst>
                <a:path>
                  <a:moveTo>
                    <a:pt x="f37" y="f50"/>
                  </a:moveTo>
                  <a:arcTo wR="f47" hR="f48" stAng="f1" swAng="f0"/>
                  <a:close/>
                </a:path>
              </a:pathLst>
            </a:custGeom>
            <a:solidFill>
              <a:srgbClr val="156082"/>
            </a:solidFill>
            <a:ln w="19046" cap="flat">
              <a:solidFill>
                <a:srgbClr val="156082"/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endParaRPr>
            </a:p>
          </p:txBody>
        </p:sp>
        <p:sp>
          <p:nvSpPr>
            <p:cNvPr id="13" name="Freeform: Shape 13">
              <a:extLst>
                <a:ext uri="{FF2B5EF4-FFF2-40B4-BE49-F238E27FC236}">
                  <a16:creationId xmlns:a16="http://schemas.microsoft.com/office/drawing/2014/main" id="{5297BE51-6CC1-AD2D-ECC7-B97E390A7F0C}"/>
                </a:ext>
              </a:extLst>
            </p:cNvPr>
            <p:cNvSpPr/>
            <p:nvPr/>
          </p:nvSpPr>
          <p:spPr>
            <a:xfrm>
              <a:off x="8593851" y="1428905"/>
              <a:ext cx="107871" cy="96780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+- 2700000 f2 0"/>
                <a:gd name="f15" fmla="*/ f9 f1 1"/>
                <a:gd name="f16" fmla="*/ f10 f1 1"/>
                <a:gd name="f17" fmla="?: f11 f4 1"/>
                <a:gd name="f18" fmla="?: f12 f5 1"/>
                <a:gd name="f19" fmla="?: f13 f6 1"/>
                <a:gd name="f20" fmla="+- f14 0 f2"/>
                <a:gd name="f21" fmla="*/ f15 1 f3"/>
                <a:gd name="f22" fmla="*/ f16 1 f3"/>
                <a:gd name="f23" fmla="*/ f17 1 21600"/>
                <a:gd name="f24" fmla="*/ f18 1 21600"/>
                <a:gd name="f25" fmla="*/ 21600 f17 1"/>
                <a:gd name="f26" fmla="*/ 21600 f18 1"/>
                <a:gd name="f27" fmla="+- f20 f2 0"/>
                <a:gd name="f28" fmla="+- f21 0 f2"/>
                <a:gd name="f29" fmla="+- f22 0 f2"/>
                <a:gd name="f30" fmla="min f24 f23"/>
                <a:gd name="f31" fmla="*/ f25 1 f19"/>
                <a:gd name="f32" fmla="*/ f26 1 f19"/>
                <a:gd name="f33" fmla="*/ f27 f8 1"/>
                <a:gd name="f34" fmla="val f31"/>
                <a:gd name="f35" fmla="val f32"/>
                <a:gd name="f36" fmla="*/ f33 1 f1"/>
                <a:gd name="f37" fmla="*/ f7 f30 1"/>
                <a:gd name="f38" fmla="+- f35 0 f7"/>
                <a:gd name="f39" fmla="+- f34 0 f7"/>
                <a:gd name="f40" fmla="+- 0 0 f36"/>
                <a:gd name="f41" fmla="*/ f38 1 2"/>
                <a:gd name="f42" fmla="*/ f39 1 2"/>
                <a:gd name="f43" fmla="+- 0 0 f40"/>
                <a:gd name="f44" fmla="+- f7 f41 0"/>
                <a:gd name="f45" fmla="+- f7 f42 0"/>
                <a:gd name="f46" fmla="*/ f43 f1 1"/>
                <a:gd name="f47" fmla="*/ f42 f30 1"/>
                <a:gd name="f48" fmla="*/ f41 f30 1"/>
                <a:gd name="f49" fmla="*/ f46 1 f8"/>
                <a:gd name="f50" fmla="*/ f44 f30 1"/>
                <a:gd name="f51" fmla="+- f49 0 f2"/>
                <a:gd name="f52" fmla="cos 1 f51"/>
                <a:gd name="f53" fmla="sin 1 f51"/>
                <a:gd name="f54" fmla="+- 0 0 f52"/>
                <a:gd name="f55" fmla="+- 0 0 f53"/>
                <a:gd name="f56" fmla="+- 0 0 f54"/>
                <a:gd name="f57" fmla="+- 0 0 f55"/>
                <a:gd name="f58" fmla="val f56"/>
                <a:gd name="f59" fmla="val f57"/>
                <a:gd name="f60" fmla="*/ f58 f42 1"/>
                <a:gd name="f61" fmla="*/ f59 f41 1"/>
                <a:gd name="f62" fmla="+- f45 0 f60"/>
                <a:gd name="f63" fmla="+- f45 f60 0"/>
                <a:gd name="f64" fmla="+- f44 0 f61"/>
                <a:gd name="f65" fmla="+- f44 f61 0"/>
                <a:gd name="f66" fmla="*/ f62 f30 1"/>
                <a:gd name="f67" fmla="*/ f64 f30 1"/>
                <a:gd name="f68" fmla="*/ f63 f30 1"/>
                <a:gd name="f69" fmla="*/ f65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66" y="f67"/>
                </a:cxn>
                <a:cxn ang="f29">
                  <a:pos x="f66" y="f69"/>
                </a:cxn>
                <a:cxn ang="f29">
                  <a:pos x="f68" y="f69"/>
                </a:cxn>
                <a:cxn ang="f28">
                  <a:pos x="f68" y="f67"/>
                </a:cxn>
              </a:cxnLst>
              <a:rect l="f66" t="f67" r="f68" b="f69"/>
              <a:pathLst>
                <a:path>
                  <a:moveTo>
                    <a:pt x="f37" y="f50"/>
                  </a:moveTo>
                  <a:arcTo wR="f47" hR="f48" stAng="f1" swAng="f0"/>
                  <a:close/>
                </a:path>
              </a:pathLst>
            </a:custGeom>
            <a:solidFill>
              <a:srgbClr val="156082"/>
            </a:solidFill>
            <a:ln w="19046" cap="flat">
              <a:solidFill>
                <a:srgbClr val="156082"/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endParaRPr>
            </a:p>
          </p:txBody>
        </p:sp>
        <p:sp>
          <p:nvSpPr>
            <p:cNvPr id="14" name="Freeform: Shape 14">
              <a:extLst>
                <a:ext uri="{FF2B5EF4-FFF2-40B4-BE49-F238E27FC236}">
                  <a16:creationId xmlns:a16="http://schemas.microsoft.com/office/drawing/2014/main" id="{EC982A5A-101B-779D-6AA1-39EB4B42F3ED}"/>
                </a:ext>
              </a:extLst>
            </p:cNvPr>
            <p:cNvSpPr/>
            <p:nvPr/>
          </p:nvSpPr>
          <p:spPr>
            <a:xfrm>
              <a:off x="8821180" y="1135163"/>
              <a:ext cx="107871" cy="96780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+- 2700000 f2 0"/>
                <a:gd name="f15" fmla="*/ f9 f1 1"/>
                <a:gd name="f16" fmla="*/ f10 f1 1"/>
                <a:gd name="f17" fmla="?: f11 f4 1"/>
                <a:gd name="f18" fmla="?: f12 f5 1"/>
                <a:gd name="f19" fmla="?: f13 f6 1"/>
                <a:gd name="f20" fmla="+- f14 0 f2"/>
                <a:gd name="f21" fmla="*/ f15 1 f3"/>
                <a:gd name="f22" fmla="*/ f16 1 f3"/>
                <a:gd name="f23" fmla="*/ f17 1 21600"/>
                <a:gd name="f24" fmla="*/ f18 1 21600"/>
                <a:gd name="f25" fmla="*/ 21600 f17 1"/>
                <a:gd name="f26" fmla="*/ 21600 f18 1"/>
                <a:gd name="f27" fmla="+- f20 f2 0"/>
                <a:gd name="f28" fmla="+- f21 0 f2"/>
                <a:gd name="f29" fmla="+- f22 0 f2"/>
                <a:gd name="f30" fmla="min f24 f23"/>
                <a:gd name="f31" fmla="*/ f25 1 f19"/>
                <a:gd name="f32" fmla="*/ f26 1 f19"/>
                <a:gd name="f33" fmla="*/ f27 f8 1"/>
                <a:gd name="f34" fmla="val f31"/>
                <a:gd name="f35" fmla="val f32"/>
                <a:gd name="f36" fmla="*/ f33 1 f1"/>
                <a:gd name="f37" fmla="*/ f7 f30 1"/>
                <a:gd name="f38" fmla="+- f35 0 f7"/>
                <a:gd name="f39" fmla="+- f34 0 f7"/>
                <a:gd name="f40" fmla="+- 0 0 f36"/>
                <a:gd name="f41" fmla="*/ f38 1 2"/>
                <a:gd name="f42" fmla="*/ f39 1 2"/>
                <a:gd name="f43" fmla="+- 0 0 f40"/>
                <a:gd name="f44" fmla="+- f7 f41 0"/>
                <a:gd name="f45" fmla="+- f7 f42 0"/>
                <a:gd name="f46" fmla="*/ f43 f1 1"/>
                <a:gd name="f47" fmla="*/ f42 f30 1"/>
                <a:gd name="f48" fmla="*/ f41 f30 1"/>
                <a:gd name="f49" fmla="*/ f46 1 f8"/>
                <a:gd name="f50" fmla="*/ f44 f30 1"/>
                <a:gd name="f51" fmla="+- f49 0 f2"/>
                <a:gd name="f52" fmla="cos 1 f51"/>
                <a:gd name="f53" fmla="sin 1 f51"/>
                <a:gd name="f54" fmla="+- 0 0 f52"/>
                <a:gd name="f55" fmla="+- 0 0 f53"/>
                <a:gd name="f56" fmla="+- 0 0 f54"/>
                <a:gd name="f57" fmla="+- 0 0 f55"/>
                <a:gd name="f58" fmla="val f56"/>
                <a:gd name="f59" fmla="val f57"/>
                <a:gd name="f60" fmla="*/ f58 f42 1"/>
                <a:gd name="f61" fmla="*/ f59 f41 1"/>
                <a:gd name="f62" fmla="+- f45 0 f60"/>
                <a:gd name="f63" fmla="+- f45 f60 0"/>
                <a:gd name="f64" fmla="+- f44 0 f61"/>
                <a:gd name="f65" fmla="+- f44 f61 0"/>
                <a:gd name="f66" fmla="*/ f62 f30 1"/>
                <a:gd name="f67" fmla="*/ f64 f30 1"/>
                <a:gd name="f68" fmla="*/ f63 f30 1"/>
                <a:gd name="f69" fmla="*/ f65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66" y="f67"/>
                </a:cxn>
                <a:cxn ang="f29">
                  <a:pos x="f66" y="f69"/>
                </a:cxn>
                <a:cxn ang="f29">
                  <a:pos x="f68" y="f69"/>
                </a:cxn>
                <a:cxn ang="f28">
                  <a:pos x="f68" y="f67"/>
                </a:cxn>
              </a:cxnLst>
              <a:rect l="f66" t="f67" r="f68" b="f69"/>
              <a:pathLst>
                <a:path>
                  <a:moveTo>
                    <a:pt x="f37" y="f50"/>
                  </a:moveTo>
                  <a:arcTo wR="f47" hR="f48" stAng="f1" swAng="f0"/>
                  <a:close/>
                </a:path>
              </a:pathLst>
            </a:custGeom>
            <a:solidFill>
              <a:srgbClr val="156082"/>
            </a:solidFill>
            <a:ln w="19046" cap="flat">
              <a:solidFill>
                <a:srgbClr val="156082"/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endParaRPr>
            </a:p>
          </p:txBody>
        </p:sp>
        <p:sp>
          <p:nvSpPr>
            <p:cNvPr id="15" name="Freeform: Shape 15">
              <a:extLst>
                <a:ext uri="{FF2B5EF4-FFF2-40B4-BE49-F238E27FC236}">
                  <a16:creationId xmlns:a16="http://schemas.microsoft.com/office/drawing/2014/main" id="{37F32FCA-33CD-82CE-BA19-D12C2654FD57}"/>
                </a:ext>
              </a:extLst>
            </p:cNvPr>
            <p:cNvSpPr/>
            <p:nvPr/>
          </p:nvSpPr>
          <p:spPr>
            <a:xfrm>
              <a:off x="8919523" y="1301602"/>
              <a:ext cx="107871" cy="96780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+- 2700000 f2 0"/>
                <a:gd name="f15" fmla="*/ f9 f1 1"/>
                <a:gd name="f16" fmla="*/ f10 f1 1"/>
                <a:gd name="f17" fmla="?: f11 f4 1"/>
                <a:gd name="f18" fmla="?: f12 f5 1"/>
                <a:gd name="f19" fmla="?: f13 f6 1"/>
                <a:gd name="f20" fmla="+- f14 0 f2"/>
                <a:gd name="f21" fmla="*/ f15 1 f3"/>
                <a:gd name="f22" fmla="*/ f16 1 f3"/>
                <a:gd name="f23" fmla="*/ f17 1 21600"/>
                <a:gd name="f24" fmla="*/ f18 1 21600"/>
                <a:gd name="f25" fmla="*/ 21600 f17 1"/>
                <a:gd name="f26" fmla="*/ 21600 f18 1"/>
                <a:gd name="f27" fmla="+- f20 f2 0"/>
                <a:gd name="f28" fmla="+- f21 0 f2"/>
                <a:gd name="f29" fmla="+- f22 0 f2"/>
                <a:gd name="f30" fmla="min f24 f23"/>
                <a:gd name="f31" fmla="*/ f25 1 f19"/>
                <a:gd name="f32" fmla="*/ f26 1 f19"/>
                <a:gd name="f33" fmla="*/ f27 f8 1"/>
                <a:gd name="f34" fmla="val f31"/>
                <a:gd name="f35" fmla="val f32"/>
                <a:gd name="f36" fmla="*/ f33 1 f1"/>
                <a:gd name="f37" fmla="*/ f7 f30 1"/>
                <a:gd name="f38" fmla="+- f35 0 f7"/>
                <a:gd name="f39" fmla="+- f34 0 f7"/>
                <a:gd name="f40" fmla="+- 0 0 f36"/>
                <a:gd name="f41" fmla="*/ f38 1 2"/>
                <a:gd name="f42" fmla="*/ f39 1 2"/>
                <a:gd name="f43" fmla="+- 0 0 f40"/>
                <a:gd name="f44" fmla="+- f7 f41 0"/>
                <a:gd name="f45" fmla="+- f7 f42 0"/>
                <a:gd name="f46" fmla="*/ f43 f1 1"/>
                <a:gd name="f47" fmla="*/ f42 f30 1"/>
                <a:gd name="f48" fmla="*/ f41 f30 1"/>
                <a:gd name="f49" fmla="*/ f46 1 f8"/>
                <a:gd name="f50" fmla="*/ f44 f30 1"/>
                <a:gd name="f51" fmla="+- f49 0 f2"/>
                <a:gd name="f52" fmla="cos 1 f51"/>
                <a:gd name="f53" fmla="sin 1 f51"/>
                <a:gd name="f54" fmla="+- 0 0 f52"/>
                <a:gd name="f55" fmla="+- 0 0 f53"/>
                <a:gd name="f56" fmla="+- 0 0 f54"/>
                <a:gd name="f57" fmla="+- 0 0 f55"/>
                <a:gd name="f58" fmla="val f56"/>
                <a:gd name="f59" fmla="val f57"/>
                <a:gd name="f60" fmla="*/ f58 f42 1"/>
                <a:gd name="f61" fmla="*/ f59 f41 1"/>
                <a:gd name="f62" fmla="+- f45 0 f60"/>
                <a:gd name="f63" fmla="+- f45 f60 0"/>
                <a:gd name="f64" fmla="+- f44 0 f61"/>
                <a:gd name="f65" fmla="+- f44 f61 0"/>
                <a:gd name="f66" fmla="*/ f62 f30 1"/>
                <a:gd name="f67" fmla="*/ f64 f30 1"/>
                <a:gd name="f68" fmla="*/ f63 f30 1"/>
                <a:gd name="f69" fmla="*/ f65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66" y="f67"/>
                </a:cxn>
                <a:cxn ang="f29">
                  <a:pos x="f66" y="f69"/>
                </a:cxn>
                <a:cxn ang="f29">
                  <a:pos x="f68" y="f69"/>
                </a:cxn>
                <a:cxn ang="f28">
                  <a:pos x="f68" y="f67"/>
                </a:cxn>
              </a:cxnLst>
              <a:rect l="f66" t="f67" r="f68" b="f69"/>
              <a:pathLst>
                <a:path>
                  <a:moveTo>
                    <a:pt x="f37" y="f50"/>
                  </a:moveTo>
                  <a:arcTo wR="f47" hR="f48" stAng="f1" swAng="f0"/>
                  <a:close/>
                </a:path>
              </a:pathLst>
            </a:custGeom>
            <a:solidFill>
              <a:srgbClr val="156082"/>
            </a:solidFill>
            <a:ln w="19046" cap="flat">
              <a:solidFill>
                <a:srgbClr val="156082"/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endParaRPr>
            </a:p>
          </p:txBody>
        </p:sp>
        <p:sp>
          <p:nvSpPr>
            <p:cNvPr id="16" name="Freeform: Shape 16">
              <a:extLst>
                <a:ext uri="{FF2B5EF4-FFF2-40B4-BE49-F238E27FC236}">
                  <a16:creationId xmlns:a16="http://schemas.microsoft.com/office/drawing/2014/main" id="{012DF5AD-2359-9A9F-3DDE-34EFCB7FD539}"/>
                </a:ext>
              </a:extLst>
            </p:cNvPr>
            <p:cNvSpPr/>
            <p:nvPr/>
          </p:nvSpPr>
          <p:spPr>
            <a:xfrm>
              <a:off x="8992081" y="1444898"/>
              <a:ext cx="107871" cy="96780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+- 2700000 f2 0"/>
                <a:gd name="f15" fmla="*/ f9 f1 1"/>
                <a:gd name="f16" fmla="*/ f10 f1 1"/>
                <a:gd name="f17" fmla="?: f11 f4 1"/>
                <a:gd name="f18" fmla="?: f12 f5 1"/>
                <a:gd name="f19" fmla="?: f13 f6 1"/>
                <a:gd name="f20" fmla="+- f14 0 f2"/>
                <a:gd name="f21" fmla="*/ f15 1 f3"/>
                <a:gd name="f22" fmla="*/ f16 1 f3"/>
                <a:gd name="f23" fmla="*/ f17 1 21600"/>
                <a:gd name="f24" fmla="*/ f18 1 21600"/>
                <a:gd name="f25" fmla="*/ 21600 f17 1"/>
                <a:gd name="f26" fmla="*/ 21600 f18 1"/>
                <a:gd name="f27" fmla="+- f20 f2 0"/>
                <a:gd name="f28" fmla="+- f21 0 f2"/>
                <a:gd name="f29" fmla="+- f22 0 f2"/>
                <a:gd name="f30" fmla="min f24 f23"/>
                <a:gd name="f31" fmla="*/ f25 1 f19"/>
                <a:gd name="f32" fmla="*/ f26 1 f19"/>
                <a:gd name="f33" fmla="*/ f27 f8 1"/>
                <a:gd name="f34" fmla="val f31"/>
                <a:gd name="f35" fmla="val f32"/>
                <a:gd name="f36" fmla="*/ f33 1 f1"/>
                <a:gd name="f37" fmla="*/ f7 f30 1"/>
                <a:gd name="f38" fmla="+- f35 0 f7"/>
                <a:gd name="f39" fmla="+- f34 0 f7"/>
                <a:gd name="f40" fmla="+- 0 0 f36"/>
                <a:gd name="f41" fmla="*/ f38 1 2"/>
                <a:gd name="f42" fmla="*/ f39 1 2"/>
                <a:gd name="f43" fmla="+- 0 0 f40"/>
                <a:gd name="f44" fmla="+- f7 f41 0"/>
                <a:gd name="f45" fmla="+- f7 f42 0"/>
                <a:gd name="f46" fmla="*/ f43 f1 1"/>
                <a:gd name="f47" fmla="*/ f42 f30 1"/>
                <a:gd name="f48" fmla="*/ f41 f30 1"/>
                <a:gd name="f49" fmla="*/ f46 1 f8"/>
                <a:gd name="f50" fmla="*/ f44 f30 1"/>
                <a:gd name="f51" fmla="+- f49 0 f2"/>
                <a:gd name="f52" fmla="cos 1 f51"/>
                <a:gd name="f53" fmla="sin 1 f51"/>
                <a:gd name="f54" fmla="+- 0 0 f52"/>
                <a:gd name="f55" fmla="+- 0 0 f53"/>
                <a:gd name="f56" fmla="+- 0 0 f54"/>
                <a:gd name="f57" fmla="+- 0 0 f55"/>
                <a:gd name="f58" fmla="val f56"/>
                <a:gd name="f59" fmla="val f57"/>
                <a:gd name="f60" fmla="*/ f58 f42 1"/>
                <a:gd name="f61" fmla="*/ f59 f41 1"/>
                <a:gd name="f62" fmla="+- f45 0 f60"/>
                <a:gd name="f63" fmla="+- f45 f60 0"/>
                <a:gd name="f64" fmla="+- f44 0 f61"/>
                <a:gd name="f65" fmla="+- f44 f61 0"/>
                <a:gd name="f66" fmla="*/ f62 f30 1"/>
                <a:gd name="f67" fmla="*/ f64 f30 1"/>
                <a:gd name="f68" fmla="*/ f63 f30 1"/>
                <a:gd name="f69" fmla="*/ f65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66" y="f67"/>
                </a:cxn>
                <a:cxn ang="f29">
                  <a:pos x="f66" y="f69"/>
                </a:cxn>
                <a:cxn ang="f29">
                  <a:pos x="f68" y="f69"/>
                </a:cxn>
                <a:cxn ang="f28">
                  <a:pos x="f68" y="f67"/>
                </a:cxn>
              </a:cxnLst>
              <a:rect l="f66" t="f67" r="f68" b="f69"/>
              <a:pathLst>
                <a:path>
                  <a:moveTo>
                    <a:pt x="f37" y="f50"/>
                  </a:moveTo>
                  <a:arcTo wR="f47" hR="f48" stAng="f1" swAng="f0"/>
                  <a:close/>
                </a:path>
              </a:pathLst>
            </a:custGeom>
            <a:solidFill>
              <a:srgbClr val="156082"/>
            </a:solidFill>
            <a:ln w="19046" cap="flat">
              <a:solidFill>
                <a:srgbClr val="156082"/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endParaRPr>
            </a:p>
          </p:txBody>
        </p:sp>
        <p:sp>
          <p:nvSpPr>
            <p:cNvPr id="17" name="Freeform: Shape 17">
              <a:extLst>
                <a:ext uri="{FF2B5EF4-FFF2-40B4-BE49-F238E27FC236}">
                  <a16:creationId xmlns:a16="http://schemas.microsoft.com/office/drawing/2014/main" id="{8DD3A8F8-0D56-1F48-97E5-74C047CD5E29}"/>
                </a:ext>
              </a:extLst>
            </p:cNvPr>
            <p:cNvSpPr/>
            <p:nvPr/>
          </p:nvSpPr>
          <p:spPr>
            <a:xfrm>
              <a:off x="8795384" y="1442557"/>
              <a:ext cx="107871" cy="96780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+- 2700000 f2 0"/>
                <a:gd name="f15" fmla="*/ f9 f1 1"/>
                <a:gd name="f16" fmla="*/ f10 f1 1"/>
                <a:gd name="f17" fmla="?: f11 f4 1"/>
                <a:gd name="f18" fmla="?: f12 f5 1"/>
                <a:gd name="f19" fmla="?: f13 f6 1"/>
                <a:gd name="f20" fmla="+- f14 0 f2"/>
                <a:gd name="f21" fmla="*/ f15 1 f3"/>
                <a:gd name="f22" fmla="*/ f16 1 f3"/>
                <a:gd name="f23" fmla="*/ f17 1 21600"/>
                <a:gd name="f24" fmla="*/ f18 1 21600"/>
                <a:gd name="f25" fmla="*/ 21600 f17 1"/>
                <a:gd name="f26" fmla="*/ 21600 f18 1"/>
                <a:gd name="f27" fmla="+- f20 f2 0"/>
                <a:gd name="f28" fmla="+- f21 0 f2"/>
                <a:gd name="f29" fmla="+- f22 0 f2"/>
                <a:gd name="f30" fmla="min f24 f23"/>
                <a:gd name="f31" fmla="*/ f25 1 f19"/>
                <a:gd name="f32" fmla="*/ f26 1 f19"/>
                <a:gd name="f33" fmla="*/ f27 f8 1"/>
                <a:gd name="f34" fmla="val f31"/>
                <a:gd name="f35" fmla="val f32"/>
                <a:gd name="f36" fmla="*/ f33 1 f1"/>
                <a:gd name="f37" fmla="*/ f7 f30 1"/>
                <a:gd name="f38" fmla="+- f35 0 f7"/>
                <a:gd name="f39" fmla="+- f34 0 f7"/>
                <a:gd name="f40" fmla="+- 0 0 f36"/>
                <a:gd name="f41" fmla="*/ f38 1 2"/>
                <a:gd name="f42" fmla="*/ f39 1 2"/>
                <a:gd name="f43" fmla="+- 0 0 f40"/>
                <a:gd name="f44" fmla="+- f7 f41 0"/>
                <a:gd name="f45" fmla="+- f7 f42 0"/>
                <a:gd name="f46" fmla="*/ f43 f1 1"/>
                <a:gd name="f47" fmla="*/ f42 f30 1"/>
                <a:gd name="f48" fmla="*/ f41 f30 1"/>
                <a:gd name="f49" fmla="*/ f46 1 f8"/>
                <a:gd name="f50" fmla="*/ f44 f30 1"/>
                <a:gd name="f51" fmla="+- f49 0 f2"/>
                <a:gd name="f52" fmla="cos 1 f51"/>
                <a:gd name="f53" fmla="sin 1 f51"/>
                <a:gd name="f54" fmla="+- 0 0 f52"/>
                <a:gd name="f55" fmla="+- 0 0 f53"/>
                <a:gd name="f56" fmla="+- 0 0 f54"/>
                <a:gd name="f57" fmla="+- 0 0 f55"/>
                <a:gd name="f58" fmla="val f56"/>
                <a:gd name="f59" fmla="val f57"/>
                <a:gd name="f60" fmla="*/ f58 f42 1"/>
                <a:gd name="f61" fmla="*/ f59 f41 1"/>
                <a:gd name="f62" fmla="+- f45 0 f60"/>
                <a:gd name="f63" fmla="+- f45 f60 0"/>
                <a:gd name="f64" fmla="+- f44 0 f61"/>
                <a:gd name="f65" fmla="+- f44 f61 0"/>
                <a:gd name="f66" fmla="*/ f62 f30 1"/>
                <a:gd name="f67" fmla="*/ f64 f30 1"/>
                <a:gd name="f68" fmla="*/ f63 f30 1"/>
                <a:gd name="f69" fmla="*/ f65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66" y="f67"/>
                </a:cxn>
                <a:cxn ang="f29">
                  <a:pos x="f66" y="f69"/>
                </a:cxn>
                <a:cxn ang="f29">
                  <a:pos x="f68" y="f69"/>
                </a:cxn>
                <a:cxn ang="f28">
                  <a:pos x="f68" y="f67"/>
                </a:cxn>
              </a:cxnLst>
              <a:rect l="f66" t="f67" r="f68" b="f69"/>
              <a:pathLst>
                <a:path>
                  <a:moveTo>
                    <a:pt x="f37" y="f50"/>
                  </a:moveTo>
                  <a:arcTo wR="f47" hR="f48" stAng="f1" swAng="f0"/>
                  <a:close/>
                </a:path>
              </a:pathLst>
            </a:custGeom>
            <a:solidFill>
              <a:srgbClr val="156082"/>
            </a:solidFill>
            <a:ln w="19046" cap="flat">
              <a:solidFill>
                <a:srgbClr val="156082"/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endParaRPr>
            </a:p>
          </p:txBody>
        </p:sp>
        <p:sp>
          <p:nvSpPr>
            <p:cNvPr id="18" name="Freeform: Shape 18">
              <a:extLst>
                <a:ext uri="{FF2B5EF4-FFF2-40B4-BE49-F238E27FC236}">
                  <a16:creationId xmlns:a16="http://schemas.microsoft.com/office/drawing/2014/main" id="{F6C07356-2CDE-AB1A-6BB1-DA3D691A09D2}"/>
                </a:ext>
              </a:extLst>
            </p:cNvPr>
            <p:cNvSpPr/>
            <p:nvPr/>
          </p:nvSpPr>
          <p:spPr>
            <a:xfrm>
              <a:off x="8782482" y="1669273"/>
              <a:ext cx="107871" cy="96780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+- 2700000 f2 0"/>
                <a:gd name="f15" fmla="*/ f9 f1 1"/>
                <a:gd name="f16" fmla="*/ f10 f1 1"/>
                <a:gd name="f17" fmla="?: f11 f4 1"/>
                <a:gd name="f18" fmla="?: f12 f5 1"/>
                <a:gd name="f19" fmla="?: f13 f6 1"/>
                <a:gd name="f20" fmla="+- f14 0 f2"/>
                <a:gd name="f21" fmla="*/ f15 1 f3"/>
                <a:gd name="f22" fmla="*/ f16 1 f3"/>
                <a:gd name="f23" fmla="*/ f17 1 21600"/>
                <a:gd name="f24" fmla="*/ f18 1 21600"/>
                <a:gd name="f25" fmla="*/ 21600 f17 1"/>
                <a:gd name="f26" fmla="*/ 21600 f18 1"/>
                <a:gd name="f27" fmla="+- f20 f2 0"/>
                <a:gd name="f28" fmla="+- f21 0 f2"/>
                <a:gd name="f29" fmla="+- f22 0 f2"/>
                <a:gd name="f30" fmla="min f24 f23"/>
                <a:gd name="f31" fmla="*/ f25 1 f19"/>
                <a:gd name="f32" fmla="*/ f26 1 f19"/>
                <a:gd name="f33" fmla="*/ f27 f8 1"/>
                <a:gd name="f34" fmla="val f31"/>
                <a:gd name="f35" fmla="val f32"/>
                <a:gd name="f36" fmla="*/ f33 1 f1"/>
                <a:gd name="f37" fmla="*/ f7 f30 1"/>
                <a:gd name="f38" fmla="+- f35 0 f7"/>
                <a:gd name="f39" fmla="+- f34 0 f7"/>
                <a:gd name="f40" fmla="+- 0 0 f36"/>
                <a:gd name="f41" fmla="*/ f38 1 2"/>
                <a:gd name="f42" fmla="*/ f39 1 2"/>
                <a:gd name="f43" fmla="+- 0 0 f40"/>
                <a:gd name="f44" fmla="+- f7 f41 0"/>
                <a:gd name="f45" fmla="+- f7 f42 0"/>
                <a:gd name="f46" fmla="*/ f43 f1 1"/>
                <a:gd name="f47" fmla="*/ f42 f30 1"/>
                <a:gd name="f48" fmla="*/ f41 f30 1"/>
                <a:gd name="f49" fmla="*/ f46 1 f8"/>
                <a:gd name="f50" fmla="*/ f44 f30 1"/>
                <a:gd name="f51" fmla="+- f49 0 f2"/>
                <a:gd name="f52" fmla="cos 1 f51"/>
                <a:gd name="f53" fmla="sin 1 f51"/>
                <a:gd name="f54" fmla="+- 0 0 f52"/>
                <a:gd name="f55" fmla="+- 0 0 f53"/>
                <a:gd name="f56" fmla="+- 0 0 f54"/>
                <a:gd name="f57" fmla="+- 0 0 f55"/>
                <a:gd name="f58" fmla="val f56"/>
                <a:gd name="f59" fmla="val f57"/>
                <a:gd name="f60" fmla="*/ f58 f42 1"/>
                <a:gd name="f61" fmla="*/ f59 f41 1"/>
                <a:gd name="f62" fmla="+- f45 0 f60"/>
                <a:gd name="f63" fmla="+- f45 f60 0"/>
                <a:gd name="f64" fmla="+- f44 0 f61"/>
                <a:gd name="f65" fmla="+- f44 f61 0"/>
                <a:gd name="f66" fmla="*/ f62 f30 1"/>
                <a:gd name="f67" fmla="*/ f64 f30 1"/>
                <a:gd name="f68" fmla="*/ f63 f30 1"/>
                <a:gd name="f69" fmla="*/ f65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66" y="f67"/>
                </a:cxn>
                <a:cxn ang="f29">
                  <a:pos x="f66" y="f69"/>
                </a:cxn>
                <a:cxn ang="f29">
                  <a:pos x="f68" y="f69"/>
                </a:cxn>
                <a:cxn ang="f28">
                  <a:pos x="f68" y="f67"/>
                </a:cxn>
              </a:cxnLst>
              <a:rect l="f66" t="f67" r="f68" b="f69"/>
              <a:pathLst>
                <a:path>
                  <a:moveTo>
                    <a:pt x="f37" y="f50"/>
                  </a:moveTo>
                  <a:arcTo wR="f47" hR="f48" stAng="f1" swAng="f0"/>
                  <a:close/>
                </a:path>
              </a:pathLst>
            </a:custGeom>
            <a:solidFill>
              <a:srgbClr val="156082"/>
            </a:solidFill>
            <a:ln w="19046" cap="flat">
              <a:solidFill>
                <a:srgbClr val="156082"/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endParaRPr>
            </a:p>
          </p:txBody>
        </p:sp>
        <p:sp>
          <p:nvSpPr>
            <p:cNvPr id="19" name="Freeform: Shape 19">
              <a:extLst>
                <a:ext uri="{FF2B5EF4-FFF2-40B4-BE49-F238E27FC236}">
                  <a16:creationId xmlns:a16="http://schemas.microsoft.com/office/drawing/2014/main" id="{C2449E1C-5E11-5C50-1EED-1C5F1217DE0D}"/>
                </a:ext>
              </a:extLst>
            </p:cNvPr>
            <p:cNvSpPr/>
            <p:nvPr/>
          </p:nvSpPr>
          <p:spPr>
            <a:xfrm>
              <a:off x="6494654" y="5138644"/>
              <a:ext cx="5448461" cy="127661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4940408"/>
                <a:gd name="f7" fmla="val 1317193"/>
                <a:gd name="f8" fmla="val 219537"/>
                <a:gd name="f9" fmla="val 98290"/>
                <a:gd name="f10" fmla="val 4720871"/>
                <a:gd name="f11" fmla="val 4842118"/>
                <a:gd name="f12" fmla="val 1097656"/>
                <a:gd name="f13" fmla="val 1218903"/>
                <a:gd name="f14" fmla="+- 0 0 -90"/>
                <a:gd name="f15" fmla="*/ f3 1 4940408"/>
                <a:gd name="f16" fmla="*/ f4 1 1317193"/>
                <a:gd name="f17" fmla="+- f7 0 f5"/>
                <a:gd name="f18" fmla="+- f6 0 f5"/>
                <a:gd name="f19" fmla="*/ f14 f0 1"/>
                <a:gd name="f20" fmla="*/ f18 1 4940408"/>
                <a:gd name="f21" fmla="*/ f17 1 1317193"/>
                <a:gd name="f22" fmla="*/ 0 f18 1"/>
                <a:gd name="f23" fmla="*/ 219537 f17 1"/>
                <a:gd name="f24" fmla="*/ 219537 f18 1"/>
                <a:gd name="f25" fmla="*/ 0 f17 1"/>
                <a:gd name="f26" fmla="*/ 4720871 f18 1"/>
                <a:gd name="f27" fmla="*/ 4940408 f18 1"/>
                <a:gd name="f28" fmla="*/ 1097656 f17 1"/>
                <a:gd name="f29" fmla="*/ 1317193 f17 1"/>
                <a:gd name="f30" fmla="*/ f19 1 f2"/>
                <a:gd name="f31" fmla="*/ f22 1 4940408"/>
                <a:gd name="f32" fmla="*/ f23 1 1317193"/>
                <a:gd name="f33" fmla="*/ f24 1 4940408"/>
                <a:gd name="f34" fmla="*/ f25 1 1317193"/>
                <a:gd name="f35" fmla="*/ f26 1 4940408"/>
                <a:gd name="f36" fmla="*/ f27 1 4940408"/>
                <a:gd name="f37" fmla="*/ f28 1 1317193"/>
                <a:gd name="f38" fmla="*/ f29 1 1317193"/>
                <a:gd name="f39" fmla="*/ f5 1 f20"/>
                <a:gd name="f40" fmla="*/ f6 1 f20"/>
                <a:gd name="f41" fmla="*/ f5 1 f21"/>
                <a:gd name="f42" fmla="*/ f7 1 f21"/>
                <a:gd name="f43" fmla="+- f30 0 f1"/>
                <a:gd name="f44" fmla="*/ f31 1 f20"/>
                <a:gd name="f45" fmla="*/ f32 1 f21"/>
                <a:gd name="f46" fmla="*/ f33 1 f20"/>
                <a:gd name="f47" fmla="*/ f34 1 f21"/>
                <a:gd name="f48" fmla="*/ f35 1 f20"/>
                <a:gd name="f49" fmla="*/ f36 1 f20"/>
                <a:gd name="f50" fmla="*/ f37 1 f21"/>
                <a:gd name="f51" fmla="*/ f38 1 f21"/>
                <a:gd name="f52" fmla="*/ f39 f15 1"/>
                <a:gd name="f53" fmla="*/ f40 f15 1"/>
                <a:gd name="f54" fmla="*/ f42 f16 1"/>
                <a:gd name="f55" fmla="*/ f41 f16 1"/>
                <a:gd name="f56" fmla="*/ f44 f15 1"/>
                <a:gd name="f57" fmla="*/ f45 f16 1"/>
                <a:gd name="f58" fmla="*/ f46 f15 1"/>
                <a:gd name="f59" fmla="*/ f47 f16 1"/>
                <a:gd name="f60" fmla="*/ f48 f15 1"/>
                <a:gd name="f61" fmla="*/ f49 f15 1"/>
                <a:gd name="f62" fmla="*/ f50 f16 1"/>
                <a:gd name="f63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6" y="f57"/>
                </a:cxn>
                <a:cxn ang="f43">
                  <a:pos x="f58" y="f59"/>
                </a:cxn>
                <a:cxn ang="f43">
                  <a:pos x="f60" y="f59"/>
                </a:cxn>
                <a:cxn ang="f43">
                  <a:pos x="f61" y="f57"/>
                </a:cxn>
                <a:cxn ang="f43">
                  <a:pos x="f61" y="f62"/>
                </a:cxn>
                <a:cxn ang="f43">
                  <a:pos x="f60" y="f63"/>
                </a:cxn>
                <a:cxn ang="f43">
                  <a:pos x="f58" y="f63"/>
                </a:cxn>
                <a:cxn ang="f43">
                  <a:pos x="f56" y="f62"/>
                </a:cxn>
                <a:cxn ang="f43">
                  <a:pos x="f56" y="f57"/>
                </a:cxn>
              </a:cxnLst>
              <a:rect l="f52" t="f55" r="f53" b="f54"/>
              <a:pathLst>
                <a:path w="4940408" h="1317193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156082"/>
            </a:solidFill>
            <a:ln w="19046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556805" tIns="140497" rIns="140497" bIns="140497" anchor="ctr" anchorCtr="0" compatLnSpc="1">
              <a:noAutofit/>
            </a:bodyPr>
            <a:lstStyle/>
            <a:p>
              <a:pPr marL="0" marR="0" lvl="0" indent="0" algn="l" defTabSz="888997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2000" b="0" i="0" u="none" strike="noStrike" kern="1200" cap="none" spc="0" baseline="0">
                  <a:solidFill>
                    <a:srgbClr val="FFFFFF"/>
                  </a:solidFill>
                  <a:uFillTx/>
                  <a:latin typeface="Calibri" pitchFamily="34"/>
                  <a:ea typeface="Calibri" pitchFamily="34"/>
                  <a:cs typeface="Calibri" pitchFamily="34"/>
                </a:rPr>
                <a:t>digital divide is emerging between students who have access to AI tools, can afford them </a:t>
              </a:r>
              <a:r>
                <a:rPr lang="en-GB" sz="2000" b="0" i="0" u="none" strike="noStrike" kern="0" cap="none" spc="0" baseline="0">
                  <a:solidFill>
                    <a:srgbClr val="FFFFFF"/>
                  </a:solidFill>
                  <a:uFillTx/>
                  <a:latin typeface="Calibri" pitchFamily="34"/>
                  <a:ea typeface="Calibri" pitchFamily="34"/>
                  <a:cs typeface="Calibri" pitchFamily="34"/>
                </a:rPr>
                <a:t>as well as with Academic staff</a:t>
              </a:r>
              <a:r>
                <a:rPr lang="en-GB" sz="2000" b="0" i="0" u="none" strike="noStrike" kern="1200" cap="none" spc="0" baseline="0">
                  <a:solidFill>
                    <a:srgbClr val="FFFFFF"/>
                  </a:solidFill>
                  <a:uFillTx/>
                  <a:latin typeface="Calibri" pitchFamily="34"/>
                  <a:ea typeface="Calibri" pitchFamily="34"/>
                  <a:cs typeface="Calibri" pitchFamily="34"/>
                </a:rPr>
                <a:t> (McGregor, 2024). </a:t>
              </a:r>
              <a:endParaRPr lang="en-GB" sz="2000" b="0" i="0" u="none" strike="noStrike" kern="1200" cap="none" spc="0" baseline="0">
                <a:solidFill>
                  <a:srgbClr val="FFFFFF"/>
                </a:solidFill>
                <a:uFillTx/>
                <a:latin typeface="Aptos"/>
              </a:endParaRPr>
            </a:p>
          </p:txBody>
        </p:sp>
        <p:sp>
          <p:nvSpPr>
            <p:cNvPr id="20" name="Freeform: Shape 21">
              <a:extLst>
                <a:ext uri="{FF2B5EF4-FFF2-40B4-BE49-F238E27FC236}">
                  <a16:creationId xmlns:a16="http://schemas.microsoft.com/office/drawing/2014/main" id="{AFC4AB8B-DF47-B6E7-3919-2A205B716584}"/>
                </a:ext>
              </a:extLst>
            </p:cNvPr>
            <p:cNvSpPr/>
            <p:nvPr/>
          </p:nvSpPr>
          <p:spPr>
            <a:xfrm>
              <a:off x="8196699" y="3815599"/>
              <a:ext cx="3677433" cy="96958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4247789"/>
                <a:gd name="f7" fmla="val 1810942"/>
                <a:gd name="f8" fmla="val 301830"/>
                <a:gd name="f9" fmla="val 135134"/>
                <a:gd name="f10" fmla="val 3945959"/>
                <a:gd name="f11" fmla="val 4112655"/>
                <a:gd name="f12" fmla="val 1509112"/>
                <a:gd name="f13" fmla="val 1675808"/>
                <a:gd name="f14" fmla="+- 0 0 -90"/>
                <a:gd name="f15" fmla="*/ f3 1 4247789"/>
                <a:gd name="f16" fmla="*/ f4 1 1810942"/>
                <a:gd name="f17" fmla="+- f7 0 f5"/>
                <a:gd name="f18" fmla="+- f6 0 f5"/>
                <a:gd name="f19" fmla="*/ f14 f0 1"/>
                <a:gd name="f20" fmla="*/ f18 1 4247789"/>
                <a:gd name="f21" fmla="*/ f17 1 1810942"/>
                <a:gd name="f22" fmla="*/ 0 f18 1"/>
                <a:gd name="f23" fmla="*/ 301830 f17 1"/>
                <a:gd name="f24" fmla="*/ 301830 f18 1"/>
                <a:gd name="f25" fmla="*/ 0 f17 1"/>
                <a:gd name="f26" fmla="*/ 3945959 f18 1"/>
                <a:gd name="f27" fmla="*/ 4247789 f18 1"/>
                <a:gd name="f28" fmla="*/ 1509112 f17 1"/>
                <a:gd name="f29" fmla="*/ 1810942 f17 1"/>
                <a:gd name="f30" fmla="*/ f19 1 f2"/>
                <a:gd name="f31" fmla="*/ f22 1 4247789"/>
                <a:gd name="f32" fmla="*/ f23 1 1810942"/>
                <a:gd name="f33" fmla="*/ f24 1 4247789"/>
                <a:gd name="f34" fmla="*/ f25 1 1810942"/>
                <a:gd name="f35" fmla="*/ f26 1 4247789"/>
                <a:gd name="f36" fmla="*/ f27 1 4247789"/>
                <a:gd name="f37" fmla="*/ f28 1 1810942"/>
                <a:gd name="f38" fmla="*/ f29 1 1810942"/>
                <a:gd name="f39" fmla="*/ f5 1 f20"/>
                <a:gd name="f40" fmla="*/ f6 1 f20"/>
                <a:gd name="f41" fmla="*/ f5 1 f21"/>
                <a:gd name="f42" fmla="*/ f7 1 f21"/>
                <a:gd name="f43" fmla="+- f30 0 f1"/>
                <a:gd name="f44" fmla="*/ f31 1 f20"/>
                <a:gd name="f45" fmla="*/ f32 1 f21"/>
                <a:gd name="f46" fmla="*/ f33 1 f20"/>
                <a:gd name="f47" fmla="*/ f34 1 f21"/>
                <a:gd name="f48" fmla="*/ f35 1 f20"/>
                <a:gd name="f49" fmla="*/ f36 1 f20"/>
                <a:gd name="f50" fmla="*/ f37 1 f21"/>
                <a:gd name="f51" fmla="*/ f38 1 f21"/>
                <a:gd name="f52" fmla="*/ f39 f15 1"/>
                <a:gd name="f53" fmla="*/ f40 f15 1"/>
                <a:gd name="f54" fmla="*/ f42 f16 1"/>
                <a:gd name="f55" fmla="*/ f41 f16 1"/>
                <a:gd name="f56" fmla="*/ f44 f15 1"/>
                <a:gd name="f57" fmla="*/ f45 f16 1"/>
                <a:gd name="f58" fmla="*/ f46 f15 1"/>
                <a:gd name="f59" fmla="*/ f47 f16 1"/>
                <a:gd name="f60" fmla="*/ f48 f15 1"/>
                <a:gd name="f61" fmla="*/ f49 f15 1"/>
                <a:gd name="f62" fmla="*/ f50 f16 1"/>
                <a:gd name="f63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6" y="f57"/>
                </a:cxn>
                <a:cxn ang="f43">
                  <a:pos x="f58" y="f59"/>
                </a:cxn>
                <a:cxn ang="f43">
                  <a:pos x="f60" y="f59"/>
                </a:cxn>
                <a:cxn ang="f43">
                  <a:pos x="f61" y="f57"/>
                </a:cxn>
                <a:cxn ang="f43">
                  <a:pos x="f61" y="f62"/>
                </a:cxn>
                <a:cxn ang="f43">
                  <a:pos x="f60" y="f63"/>
                </a:cxn>
                <a:cxn ang="f43">
                  <a:pos x="f58" y="f63"/>
                </a:cxn>
                <a:cxn ang="f43">
                  <a:pos x="f56" y="f62"/>
                </a:cxn>
                <a:cxn ang="f43">
                  <a:pos x="f56" y="f57"/>
                </a:cxn>
              </a:cxnLst>
              <a:rect l="f52" t="f55" r="f53" b="f54"/>
              <a:pathLst>
                <a:path w="4247789" h="1810942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156082"/>
            </a:solidFill>
            <a:ln w="19046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580909" tIns="164601" rIns="164601" bIns="164601" anchor="ctr" anchorCtr="0" compatLnSpc="1">
              <a:noAutofit/>
            </a:bodyPr>
            <a:lstStyle/>
            <a:p>
              <a:pPr marL="0" marR="0" lvl="0" indent="0" algn="l" defTabSz="888997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2000" b="0" i="0" u="none" strike="noStrike" kern="1200" cap="none" spc="0" baseline="0">
                  <a:solidFill>
                    <a:srgbClr val="FFFFFF"/>
                  </a:solidFill>
                  <a:uFillTx/>
                  <a:latin typeface="Aptos"/>
                </a:rPr>
                <a:t>84% of students are using AI (Global Student survey 2024)</a:t>
              </a:r>
            </a:p>
          </p:txBody>
        </p:sp>
        <p:sp>
          <p:nvSpPr>
            <p:cNvPr id="21" name="Freeform: Shape 22">
              <a:extLst>
                <a:ext uri="{FF2B5EF4-FFF2-40B4-BE49-F238E27FC236}">
                  <a16:creationId xmlns:a16="http://schemas.microsoft.com/office/drawing/2014/main" id="{66BC1DB6-0A72-EAAC-15BA-C9AFC86784D7}"/>
                </a:ext>
              </a:extLst>
            </p:cNvPr>
            <p:cNvSpPr/>
            <p:nvPr/>
          </p:nvSpPr>
          <p:spPr>
            <a:xfrm>
              <a:off x="6686678" y="3378616"/>
              <a:ext cx="2028157" cy="1811883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+- 2700000 f2 0"/>
                <a:gd name="f15" fmla="*/ f9 f1 1"/>
                <a:gd name="f16" fmla="*/ f10 f1 1"/>
                <a:gd name="f17" fmla="?: f11 f4 1"/>
                <a:gd name="f18" fmla="?: f12 f5 1"/>
                <a:gd name="f19" fmla="?: f13 f6 1"/>
                <a:gd name="f20" fmla="+- f14 0 f2"/>
                <a:gd name="f21" fmla="*/ f15 1 f3"/>
                <a:gd name="f22" fmla="*/ f16 1 f3"/>
                <a:gd name="f23" fmla="*/ f17 1 21600"/>
                <a:gd name="f24" fmla="*/ f18 1 21600"/>
                <a:gd name="f25" fmla="*/ 21600 f17 1"/>
                <a:gd name="f26" fmla="*/ 21600 f18 1"/>
                <a:gd name="f27" fmla="+- f20 f2 0"/>
                <a:gd name="f28" fmla="+- f21 0 f2"/>
                <a:gd name="f29" fmla="+- f22 0 f2"/>
                <a:gd name="f30" fmla="min f24 f23"/>
                <a:gd name="f31" fmla="*/ f25 1 f19"/>
                <a:gd name="f32" fmla="*/ f26 1 f19"/>
                <a:gd name="f33" fmla="*/ f27 f8 1"/>
                <a:gd name="f34" fmla="val f31"/>
                <a:gd name="f35" fmla="val f32"/>
                <a:gd name="f36" fmla="*/ f33 1 f1"/>
                <a:gd name="f37" fmla="*/ f7 f30 1"/>
                <a:gd name="f38" fmla="+- f35 0 f7"/>
                <a:gd name="f39" fmla="+- f34 0 f7"/>
                <a:gd name="f40" fmla="+- 0 0 f36"/>
                <a:gd name="f41" fmla="*/ f38 1 2"/>
                <a:gd name="f42" fmla="*/ f39 1 2"/>
                <a:gd name="f43" fmla="+- 0 0 f40"/>
                <a:gd name="f44" fmla="+- f7 f41 0"/>
                <a:gd name="f45" fmla="+- f7 f42 0"/>
                <a:gd name="f46" fmla="*/ f43 f1 1"/>
                <a:gd name="f47" fmla="*/ f42 f30 1"/>
                <a:gd name="f48" fmla="*/ f41 f30 1"/>
                <a:gd name="f49" fmla="*/ f46 1 f8"/>
                <a:gd name="f50" fmla="*/ f44 f30 1"/>
                <a:gd name="f51" fmla="+- f49 0 f2"/>
                <a:gd name="f52" fmla="cos 1 f51"/>
                <a:gd name="f53" fmla="sin 1 f51"/>
                <a:gd name="f54" fmla="+- 0 0 f52"/>
                <a:gd name="f55" fmla="+- 0 0 f53"/>
                <a:gd name="f56" fmla="+- 0 0 f54"/>
                <a:gd name="f57" fmla="+- 0 0 f55"/>
                <a:gd name="f58" fmla="val f56"/>
                <a:gd name="f59" fmla="val f57"/>
                <a:gd name="f60" fmla="*/ f58 f42 1"/>
                <a:gd name="f61" fmla="*/ f59 f41 1"/>
                <a:gd name="f62" fmla="+- f45 0 f60"/>
                <a:gd name="f63" fmla="+- f45 f60 0"/>
                <a:gd name="f64" fmla="+- f44 0 f61"/>
                <a:gd name="f65" fmla="+- f44 f61 0"/>
                <a:gd name="f66" fmla="*/ f62 f30 1"/>
                <a:gd name="f67" fmla="*/ f64 f30 1"/>
                <a:gd name="f68" fmla="*/ f63 f30 1"/>
                <a:gd name="f69" fmla="*/ f65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66" y="f67"/>
                </a:cxn>
                <a:cxn ang="f29">
                  <a:pos x="f66" y="f69"/>
                </a:cxn>
                <a:cxn ang="f29">
                  <a:pos x="f68" y="f69"/>
                </a:cxn>
                <a:cxn ang="f28">
                  <a:pos x="f68" y="f67"/>
                </a:cxn>
              </a:cxnLst>
              <a:rect l="f66" t="f67" r="f68" b="f69"/>
              <a:pathLst>
                <a:path>
                  <a:moveTo>
                    <a:pt x="f37" y="f50"/>
                  </a:moveTo>
                  <a:arcTo wR="f47" hR="f48" stAng="f1" swAng="f0"/>
                  <a:close/>
                </a:path>
              </a:pathLst>
            </a:custGeom>
            <a:blipFill>
              <a:blip r:embed="rId7">
                <a:alphaModFix/>
              </a:blip>
              <a:stretch>
                <a:fillRect/>
              </a:stretch>
            </a:blipFill>
            <a:ln w="19046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endParaRPr>
            </a:p>
          </p:txBody>
        </p:sp>
        <p:sp>
          <p:nvSpPr>
            <p:cNvPr id="22" name="Freeform: Shape 23">
              <a:extLst>
                <a:ext uri="{FF2B5EF4-FFF2-40B4-BE49-F238E27FC236}">
                  <a16:creationId xmlns:a16="http://schemas.microsoft.com/office/drawing/2014/main" id="{E17BD714-C6C3-FBB2-4E17-6A89D3E6B9C8}"/>
                </a:ext>
              </a:extLst>
            </p:cNvPr>
            <p:cNvSpPr/>
            <p:nvPr/>
          </p:nvSpPr>
          <p:spPr>
            <a:xfrm>
              <a:off x="8220520" y="1738155"/>
              <a:ext cx="3653613" cy="179885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3653616"/>
                <a:gd name="f7" fmla="val 2004943"/>
                <a:gd name="f8" fmla="val 334164"/>
                <a:gd name="f9" fmla="val 149610"/>
                <a:gd name="f10" fmla="val 3319452"/>
                <a:gd name="f11" fmla="val 3504006"/>
                <a:gd name="f12" fmla="val 1670779"/>
                <a:gd name="f13" fmla="val 1855333"/>
                <a:gd name="f14" fmla="+- 0 0 -90"/>
                <a:gd name="f15" fmla="*/ f3 1 3653616"/>
                <a:gd name="f16" fmla="*/ f4 1 2004943"/>
                <a:gd name="f17" fmla="+- f7 0 f5"/>
                <a:gd name="f18" fmla="+- f6 0 f5"/>
                <a:gd name="f19" fmla="*/ f14 f0 1"/>
                <a:gd name="f20" fmla="*/ f18 1 3653616"/>
                <a:gd name="f21" fmla="*/ f17 1 2004943"/>
                <a:gd name="f22" fmla="*/ 0 f18 1"/>
                <a:gd name="f23" fmla="*/ 334164 f17 1"/>
                <a:gd name="f24" fmla="*/ 334164 f18 1"/>
                <a:gd name="f25" fmla="*/ 0 f17 1"/>
                <a:gd name="f26" fmla="*/ 3319452 f18 1"/>
                <a:gd name="f27" fmla="*/ 3653616 f18 1"/>
                <a:gd name="f28" fmla="*/ 1670779 f17 1"/>
                <a:gd name="f29" fmla="*/ 2004943 f17 1"/>
                <a:gd name="f30" fmla="*/ f19 1 f2"/>
                <a:gd name="f31" fmla="*/ f22 1 3653616"/>
                <a:gd name="f32" fmla="*/ f23 1 2004943"/>
                <a:gd name="f33" fmla="*/ f24 1 3653616"/>
                <a:gd name="f34" fmla="*/ f25 1 2004943"/>
                <a:gd name="f35" fmla="*/ f26 1 3653616"/>
                <a:gd name="f36" fmla="*/ f27 1 3653616"/>
                <a:gd name="f37" fmla="*/ f28 1 2004943"/>
                <a:gd name="f38" fmla="*/ f29 1 2004943"/>
                <a:gd name="f39" fmla="*/ f5 1 f20"/>
                <a:gd name="f40" fmla="*/ f6 1 f20"/>
                <a:gd name="f41" fmla="*/ f5 1 f21"/>
                <a:gd name="f42" fmla="*/ f7 1 f21"/>
                <a:gd name="f43" fmla="+- f30 0 f1"/>
                <a:gd name="f44" fmla="*/ f31 1 f20"/>
                <a:gd name="f45" fmla="*/ f32 1 f21"/>
                <a:gd name="f46" fmla="*/ f33 1 f20"/>
                <a:gd name="f47" fmla="*/ f34 1 f21"/>
                <a:gd name="f48" fmla="*/ f35 1 f20"/>
                <a:gd name="f49" fmla="*/ f36 1 f20"/>
                <a:gd name="f50" fmla="*/ f37 1 f21"/>
                <a:gd name="f51" fmla="*/ f38 1 f21"/>
                <a:gd name="f52" fmla="*/ f39 f15 1"/>
                <a:gd name="f53" fmla="*/ f40 f15 1"/>
                <a:gd name="f54" fmla="*/ f42 f16 1"/>
                <a:gd name="f55" fmla="*/ f41 f16 1"/>
                <a:gd name="f56" fmla="*/ f44 f15 1"/>
                <a:gd name="f57" fmla="*/ f45 f16 1"/>
                <a:gd name="f58" fmla="*/ f46 f15 1"/>
                <a:gd name="f59" fmla="*/ f47 f16 1"/>
                <a:gd name="f60" fmla="*/ f48 f15 1"/>
                <a:gd name="f61" fmla="*/ f49 f15 1"/>
                <a:gd name="f62" fmla="*/ f50 f16 1"/>
                <a:gd name="f63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6" y="f57"/>
                </a:cxn>
                <a:cxn ang="f43">
                  <a:pos x="f58" y="f59"/>
                </a:cxn>
                <a:cxn ang="f43">
                  <a:pos x="f60" y="f59"/>
                </a:cxn>
                <a:cxn ang="f43">
                  <a:pos x="f61" y="f57"/>
                </a:cxn>
                <a:cxn ang="f43">
                  <a:pos x="f61" y="f62"/>
                </a:cxn>
                <a:cxn ang="f43">
                  <a:pos x="f60" y="f63"/>
                </a:cxn>
                <a:cxn ang="f43">
                  <a:pos x="f58" y="f63"/>
                </a:cxn>
                <a:cxn ang="f43">
                  <a:pos x="f56" y="f62"/>
                </a:cxn>
                <a:cxn ang="f43">
                  <a:pos x="f56" y="f57"/>
                </a:cxn>
              </a:cxnLst>
              <a:rect l="f52" t="f55" r="f53" b="f54"/>
              <a:pathLst>
                <a:path w="3653616" h="2004943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156082"/>
            </a:solidFill>
            <a:ln w="19046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590382" tIns="174074" rIns="174074" bIns="174074" anchor="ctr" anchorCtr="0" compatLnSpc="1">
              <a:noAutofit/>
            </a:bodyPr>
            <a:lstStyle/>
            <a:p>
              <a:pPr marL="0" marR="0" lvl="0" indent="0" algn="l" defTabSz="888997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2000" b="0" i="0" u="none" strike="noStrike" kern="1200" cap="none" spc="0" baseline="0">
                  <a:solidFill>
                    <a:srgbClr val="FFFFFF"/>
                  </a:solidFill>
                  <a:uFillTx/>
                  <a:latin typeface="Aptos"/>
                </a:rPr>
                <a:t>65% </a:t>
              </a:r>
              <a:r>
                <a:rPr lang="en-GB" sz="2000" b="0" i="0" u="none" strike="noStrike" kern="0" cap="none" spc="0" baseline="0">
                  <a:solidFill>
                    <a:srgbClr val="FFFFFF"/>
                  </a:solidFill>
                  <a:uFillTx/>
                  <a:latin typeface="Aptos"/>
                </a:rPr>
                <a:t>of s</a:t>
              </a:r>
              <a:r>
                <a:rPr lang="en-GB" sz="2000" b="0" i="0" u="none" strike="noStrike" kern="1200" cap="none" spc="0" baseline="0">
                  <a:solidFill>
                    <a:srgbClr val="FFFFFF"/>
                  </a:solidFill>
                  <a:uFillTx/>
                  <a:latin typeface="Aptos"/>
                </a:rPr>
                <a:t>tudents said universities were NOT adapting quickly enough to include AI support tools in their study</a:t>
              </a:r>
              <a:r>
                <a:rPr lang="en-GB" sz="2000" b="0" i="0" u="none" strike="noStrike" kern="0" cap="none" spc="0" baseline="0">
                  <a:solidFill>
                    <a:srgbClr val="FFFFFF"/>
                  </a:solidFill>
                  <a:uFillTx/>
                  <a:latin typeface="Aptos"/>
                </a:rPr>
                <a:t> (Y</a:t>
              </a:r>
              <a:r>
                <a:rPr lang="en-GB" sz="2000" b="0" i="0" u="none" strike="noStrike" kern="1200" cap="none" spc="0" baseline="0">
                  <a:solidFill>
                    <a:srgbClr val="FFFFFF"/>
                  </a:solidFill>
                  <a:uFillTx/>
                  <a:latin typeface="Aptos"/>
                </a:rPr>
                <a:t>ouGov</a:t>
              </a:r>
              <a:r>
                <a:rPr lang="en-GB" sz="2000" b="0" i="0" u="none" strike="noStrike" kern="0" cap="none" spc="0" baseline="0">
                  <a:solidFill>
                    <a:srgbClr val="FFFFFF"/>
                  </a:solidFill>
                  <a:uFillTx/>
                  <a:latin typeface="Aptos"/>
                </a:rPr>
                <a:t>,</a:t>
              </a:r>
              <a:r>
                <a:rPr lang="en-GB" sz="2000" b="0" i="0" u="none" strike="noStrike" kern="1200" cap="none" spc="0" baseline="0">
                  <a:solidFill>
                    <a:srgbClr val="FFFFFF"/>
                  </a:solidFill>
                  <a:uFillTx/>
                  <a:latin typeface="Aptos"/>
                </a:rPr>
                <a:t> 2024)</a:t>
              </a:r>
            </a:p>
          </p:txBody>
        </p:sp>
        <p:sp>
          <p:nvSpPr>
            <p:cNvPr id="23" name="Freeform: Shape 24">
              <a:extLst>
                <a:ext uri="{FF2B5EF4-FFF2-40B4-BE49-F238E27FC236}">
                  <a16:creationId xmlns:a16="http://schemas.microsoft.com/office/drawing/2014/main" id="{6AD1184A-8E2A-43CA-17DF-1150D691185E}"/>
                </a:ext>
              </a:extLst>
            </p:cNvPr>
            <p:cNvSpPr/>
            <p:nvPr/>
          </p:nvSpPr>
          <p:spPr>
            <a:xfrm>
              <a:off x="6853574" y="1477295"/>
              <a:ext cx="1903287" cy="1607094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+- 2700000 f2 0"/>
                <a:gd name="f15" fmla="*/ f9 f1 1"/>
                <a:gd name="f16" fmla="*/ f10 f1 1"/>
                <a:gd name="f17" fmla="?: f11 f4 1"/>
                <a:gd name="f18" fmla="?: f12 f5 1"/>
                <a:gd name="f19" fmla="?: f13 f6 1"/>
                <a:gd name="f20" fmla="+- f14 0 f2"/>
                <a:gd name="f21" fmla="*/ f15 1 f3"/>
                <a:gd name="f22" fmla="*/ f16 1 f3"/>
                <a:gd name="f23" fmla="*/ f17 1 21600"/>
                <a:gd name="f24" fmla="*/ f18 1 21600"/>
                <a:gd name="f25" fmla="*/ 21600 f17 1"/>
                <a:gd name="f26" fmla="*/ 21600 f18 1"/>
                <a:gd name="f27" fmla="+- f20 f2 0"/>
                <a:gd name="f28" fmla="+- f21 0 f2"/>
                <a:gd name="f29" fmla="+- f22 0 f2"/>
                <a:gd name="f30" fmla="min f24 f23"/>
                <a:gd name="f31" fmla="*/ f25 1 f19"/>
                <a:gd name="f32" fmla="*/ f26 1 f19"/>
                <a:gd name="f33" fmla="*/ f27 f8 1"/>
                <a:gd name="f34" fmla="val f31"/>
                <a:gd name="f35" fmla="val f32"/>
                <a:gd name="f36" fmla="*/ f33 1 f1"/>
                <a:gd name="f37" fmla="*/ f7 f30 1"/>
                <a:gd name="f38" fmla="+- f35 0 f7"/>
                <a:gd name="f39" fmla="+- f34 0 f7"/>
                <a:gd name="f40" fmla="+- 0 0 f36"/>
                <a:gd name="f41" fmla="*/ f38 1 2"/>
                <a:gd name="f42" fmla="*/ f39 1 2"/>
                <a:gd name="f43" fmla="+- 0 0 f40"/>
                <a:gd name="f44" fmla="+- f7 f41 0"/>
                <a:gd name="f45" fmla="+- f7 f42 0"/>
                <a:gd name="f46" fmla="*/ f43 f1 1"/>
                <a:gd name="f47" fmla="*/ f42 f30 1"/>
                <a:gd name="f48" fmla="*/ f41 f30 1"/>
                <a:gd name="f49" fmla="*/ f46 1 f8"/>
                <a:gd name="f50" fmla="*/ f44 f30 1"/>
                <a:gd name="f51" fmla="+- f49 0 f2"/>
                <a:gd name="f52" fmla="cos 1 f51"/>
                <a:gd name="f53" fmla="sin 1 f51"/>
                <a:gd name="f54" fmla="+- 0 0 f52"/>
                <a:gd name="f55" fmla="+- 0 0 f53"/>
                <a:gd name="f56" fmla="+- 0 0 f54"/>
                <a:gd name="f57" fmla="+- 0 0 f55"/>
                <a:gd name="f58" fmla="val f56"/>
                <a:gd name="f59" fmla="val f57"/>
                <a:gd name="f60" fmla="*/ f58 f42 1"/>
                <a:gd name="f61" fmla="*/ f59 f41 1"/>
                <a:gd name="f62" fmla="+- f45 0 f60"/>
                <a:gd name="f63" fmla="+- f45 f60 0"/>
                <a:gd name="f64" fmla="+- f44 0 f61"/>
                <a:gd name="f65" fmla="+- f44 f61 0"/>
                <a:gd name="f66" fmla="*/ f62 f30 1"/>
                <a:gd name="f67" fmla="*/ f64 f30 1"/>
                <a:gd name="f68" fmla="*/ f63 f30 1"/>
                <a:gd name="f69" fmla="*/ f65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66" y="f67"/>
                </a:cxn>
                <a:cxn ang="f29">
                  <a:pos x="f66" y="f69"/>
                </a:cxn>
                <a:cxn ang="f29">
                  <a:pos x="f68" y="f69"/>
                </a:cxn>
                <a:cxn ang="f28">
                  <a:pos x="f68" y="f67"/>
                </a:cxn>
              </a:cxnLst>
              <a:rect l="f66" t="f67" r="f68" b="f69"/>
              <a:pathLst>
                <a:path>
                  <a:moveTo>
                    <a:pt x="f37" y="f50"/>
                  </a:moveTo>
                  <a:arcTo wR="f47" hR="f48" stAng="f1" swAng="f0"/>
                  <a:close/>
                </a:path>
              </a:pathLst>
            </a:custGeom>
            <a:blipFill>
              <a:blip r:embed="rId8">
                <a:alphaModFix/>
              </a:blip>
              <a:stretch>
                <a:fillRect/>
              </a:stretch>
            </a:blipFill>
            <a:ln w="19046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endParaRPr>
            </a:p>
          </p:txBody>
        </p:sp>
        <p:sp>
          <p:nvSpPr>
            <p:cNvPr id="24" name="Oval 43">
              <a:extLst>
                <a:ext uri="{FF2B5EF4-FFF2-40B4-BE49-F238E27FC236}">
                  <a16:creationId xmlns:a16="http://schemas.microsoft.com/office/drawing/2014/main" id="{7109D444-1EB8-BCFC-7BA3-265C0387E937}"/>
                </a:ext>
              </a:extLst>
            </p:cNvPr>
            <p:cNvSpPr/>
            <p:nvPr/>
          </p:nvSpPr>
          <p:spPr>
            <a:xfrm>
              <a:off x="5083734" y="4798762"/>
              <a:ext cx="1903341" cy="1794226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+- 2700000 f2 0"/>
                <a:gd name="f15" fmla="*/ f9 f1 1"/>
                <a:gd name="f16" fmla="*/ f10 f1 1"/>
                <a:gd name="f17" fmla="?: f11 f4 1"/>
                <a:gd name="f18" fmla="?: f12 f5 1"/>
                <a:gd name="f19" fmla="?: f13 f6 1"/>
                <a:gd name="f20" fmla="+- f14 0 f2"/>
                <a:gd name="f21" fmla="*/ f15 1 f3"/>
                <a:gd name="f22" fmla="*/ f16 1 f3"/>
                <a:gd name="f23" fmla="*/ f17 1 21600"/>
                <a:gd name="f24" fmla="*/ f18 1 21600"/>
                <a:gd name="f25" fmla="*/ 21600 f17 1"/>
                <a:gd name="f26" fmla="*/ 21600 f18 1"/>
                <a:gd name="f27" fmla="+- f20 f2 0"/>
                <a:gd name="f28" fmla="+- f21 0 f2"/>
                <a:gd name="f29" fmla="+- f22 0 f2"/>
                <a:gd name="f30" fmla="min f24 f23"/>
                <a:gd name="f31" fmla="*/ f25 1 f19"/>
                <a:gd name="f32" fmla="*/ f26 1 f19"/>
                <a:gd name="f33" fmla="*/ f27 f8 1"/>
                <a:gd name="f34" fmla="val f31"/>
                <a:gd name="f35" fmla="val f32"/>
                <a:gd name="f36" fmla="*/ f33 1 f1"/>
                <a:gd name="f37" fmla="*/ f7 f30 1"/>
                <a:gd name="f38" fmla="+- f35 0 f7"/>
                <a:gd name="f39" fmla="+- f34 0 f7"/>
                <a:gd name="f40" fmla="+- 0 0 f36"/>
                <a:gd name="f41" fmla="*/ f38 1 2"/>
                <a:gd name="f42" fmla="*/ f39 1 2"/>
                <a:gd name="f43" fmla="+- 0 0 f40"/>
                <a:gd name="f44" fmla="+- f7 f41 0"/>
                <a:gd name="f45" fmla="+- f7 f42 0"/>
                <a:gd name="f46" fmla="*/ f43 f1 1"/>
                <a:gd name="f47" fmla="*/ f42 f30 1"/>
                <a:gd name="f48" fmla="*/ f41 f30 1"/>
                <a:gd name="f49" fmla="*/ f46 1 f8"/>
                <a:gd name="f50" fmla="*/ f44 f30 1"/>
                <a:gd name="f51" fmla="+- f49 0 f2"/>
                <a:gd name="f52" fmla="cos 1 f51"/>
                <a:gd name="f53" fmla="sin 1 f51"/>
                <a:gd name="f54" fmla="+- 0 0 f52"/>
                <a:gd name="f55" fmla="+- 0 0 f53"/>
                <a:gd name="f56" fmla="+- 0 0 f54"/>
                <a:gd name="f57" fmla="+- 0 0 f55"/>
                <a:gd name="f58" fmla="val f56"/>
                <a:gd name="f59" fmla="val f57"/>
                <a:gd name="f60" fmla="*/ f58 f42 1"/>
                <a:gd name="f61" fmla="*/ f59 f41 1"/>
                <a:gd name="f62" fmla="+- f45 0 f60"/>
                <a:gd name="f63" fmla="+- f45 f60 0"/>
                <a:gd name="f64" fmla="+- f44 0 f61"/>
                <a:gd name="f65" fmla="+- f44 f61 0"/>
                <a:gd name="f66" fmla="*/ f62 f30 1"/>
                <a:gd name="f67" fmla="*/ f64 f30 1"/>
                <a:gd name="f68" fmla="*/ f63 f30 1"/>
                <a:gd name="f69" fmla="*/ f65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66" y="f67"/>
                </a:cxn>
                <a:cxn ang="f29">
                  <a:pos x="f66" y="f69"/>
                </a:cxn>
                <a:cxn ang="f29">
                  <a:pos x="f68" y="f69"/>
                </a:cxn>
                <a:cxn ang="f28">
                  <a:pos x="f68" y="f67"/>
                </a:cxn>
              </a:cxnLst>
              <a:rect l="f66" t="f67" r="f68" b="f69"/>
              <a:pathLst>
                <a:path>
                  <a:moveTo>
                    <a:pt x="f37" y="f50"/>
                  </a:moveTo>
                  <a:arcTo wR="f47" hR="f48" stAng="f1" swAng="f0"/>
                  <a:close/>
                </a:path>
              </a:pathLst>
            </a:custGeom>
            <a:blipFill>
              <a:blip r:embed="rId9">
                <a:alphaModFix/>
              </a:blip>
              <a:stretch>
                <a:fillRect/>
              </a:stretch>
            </a:blipFill>
            <a:ln w="19046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FFFFFF"/>
                </a:solidFill>
                <a:uFillTx/>
                <a:latin typeface="Aptos"/>
              </a:endParaRPr>
            </a:p>
          </p:txBody>
        </p:sp>
      </p:grpSp>
      <p:sp>
        <p:nvSpPr>
          <p:cNvPr id="25" name="TextBox 51">
            <a:extLst>
              <a:ext uri="{FF2B5EF4-FFF2-40B4-BE49-F238E27FC236}">
                <a16:creationId xmlns:a16="http://schemas.microsoft.com/office/drawing/2014/main" id="{19B135F2-1DCE-0EB4-369C-F69024C781B9}"/>
              </a:ext>
            </a:extLst>
          </p:cNvPr>
          <p:cNvSpPr txBox="1"/>
          <p:nvPr/>
        </p:nvSpPr>
        <p:spPr>
          <a:xfrm>
            <a:off x="239335" y="258738"/>
            <a:ext cx="9665299" cy="80021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300" b="1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cs typeface="Arial" pitchFamily="34"/>
              </a:rPr>
              <a:t>Does student knowledge and perceptions of AI use as a learning support tool align with academic staff approaches to embedding it (AI) in the curriculum?</a:t>
            </a:r>
            <a:endParaRPr lang="en-GB" sz="2300" b="0" i="0" u="none" strike="noStrike" kern="1200" cap="none" spc="0" baseline="0">
              <a:solidFill>
                <a:srgbClr val="000000"/>
              </a:solidFill>
              <a:uFillTx/>
              <a:latin typeface="Aptos"/>
            </a:endParaRPr>
          </a:p>
        </p:txBody>
      </p:sp>
      <p:sp>
        <p:nvSpPr>
          <p:cNvPr id="26" name="TextBox 53">
            <a:extLst>
              <a:ext uri="{FF2B5EF4-FFF2-40B4-BE49-F238E27FC236}">
                <a16:creationId xmlns:a16="http://schemas.microsoft.com/office/drawing/2014/main" id="{CFB9A630-92A6-3275-2A9A-0C2FF6F4DCD7}"/>
              </a:ext>
            </a:extLst>
          </p:cNvPr>
          <p:cNvSpPr txBox="1"/>
          <p:nvPr/>
        </p:nvSpPr>
        <p:spPr>
          <a:xfrm>
            <a:off x="1749420" y="1253029"/>
            <a:ext cx="17004529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1" i="0" u="none" strike="noStrike" kern="1200" cap="none" spc="0" baseline="0">
                <a:solidFill>
                  <a:srgbClr val="060645"/>
                </a:solidFill>
                <a:uFillTx/>
                <a:latin typeface="Poppins" pitchFamily="2"/>
                <a:cs typeface="Poppins" pitchFamily="2"/>
              </a:rPr>
              <a:t>Servel Miller,  Jenny Duckworth</a:t>
            </a: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Aptos"/>
            </a:endParaRPr>
          </a:p>
        </p:txBody>
      </p:sp>
      <p:sp>
        <p:nvSpPr>
          <p:cNvPr id="27" name="TextBox 57">
            <a:extLst>
              <a:ext uri="{FF2B5EF4-FFF2-40B4-BE49-F238E27FC236}">
                <a16:creationId xmlns:a16="http://schemas.microsoft.com/office/drawing/2014/main" id="{B3B7E8C2-6351-8EBE-9DBC-BB5921A1E15B}"/>
              </a:ext>
            </a:extLst>
          </p:cNvPr>
          <p:cNvSpPr txBox="1"/>
          <p:nvPr/>
        </p:nvSpPr>
        <p:spPr>
          <a:xfrm>
            <a:off x="248890" y="1736436"/>
            <a:ext cx="6249805" cy="156100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7000"/>
              </a:lnSpc>
              <a:spcBef>
                <a:spcPts val="300"/>
              </a:spcBef>
              <a:spcAft>
                <a:spcPts val="8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Calibri" pitchFamily="34"/>
                <a:cs typeface="Calibri" pitchFamily="34"/>
              </a:rPr>
              <a:t>The project </a:t>
            </a:r>
            <a:r>
              <a:rPr lang="en-GB" sz="1800" b="1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Calibri" pitchFamily="34"/>
                <a:cs typeface="Calibri" pitchFamily="34"/>
              </a:rPr>
              <a:t>aims </a:t>
            </a: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Calibri" pitchFamily="34"/>
                <a:cs typeface="Calibri" pitchFamily="34"/>
              </a:rPr>
              <a:t>to explore </a:t>
            </a: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Calibri" pitchFamily="34"/>
                <a:cs typeface="Arial" pitchFamily="34"/>
              </a:rPr>
              <a:t>students’ level of knowledge, use and training in Large Language Models (LLM) Artificial Intelligence (AI) as a learning support tool and how this aligns with staff approaches to embedding AI activities/tools in the curriculum </a:t>
            </a: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Calibri" pitchFamily="34"/>
                <a:cs typeface="Calibri" pitchFamily="34"/>
              </a:rPr>
              <a:t>for student engagement.</a:t>
            </a: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 pitchFamily="34"/>
              <a:ea typeface="Calibri" pitchFamily="34"/>
              <a:cs typeface="Arial" pitchFamily="34"/>
            </a:endParaRPr>
          </a:p>
        </p:txBody>
      </p:sp>
      <p:sp>
        <p:nvSpPr>
          <p:cNvPr id="28" name="TextBox 59">
            <a:extLst>
              <a:ext uri="{FF2B5EF4-FFF2-40B4-BE49-F238E27FC236}">
                <a16:creationId xmlns:a16="http://schemas.microsoft.com/office/drawing/2014/main" id="{A14E77C8-DE7D-A0C6-37E6-1DFED56AE6BC}"/>
              </a:ext>
            </a:extLst>
          </p:cNvPr>
          <p:cNvSpPr txBox="1"/>
          <p:nvPr/>
        </p:nvSpPr>
        <p:spPr>
          <a:xfrm>
            <a:off x="197016" y="3431743"/>
            <a:ext cx="5576175" cy="286231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1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Calibri" pitchFamily="34"/>
              </a:rPr>
              <a:t>Questionnaire</a:t>
            </a:r>
            <a:r>
              <a:rPr lang="en-GB" sz="16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Calibri" pitchFamily="34"/>
              </a:rPr>
              <a:t> for multi-level cohorts to assess student perceptions of the use and value of AI as ‘study buddy’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1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Calibri" pitchFamily="34"/>
              </a:rPr>
              <a:t>Focus groups with students </a:t>
            </a:r>
            <a:r>
              <a:rPr lang="en-GB" sz="16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Calibri" pitchFamily="34"/>
              </a:rPr>
              <a:t>- knowledge of  AI, AI-related training; value and how they would like AI to be used to support their studies in the future. 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1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Calibri" pitchFamily="34"/>
              </a:rPr>
              <a:t>Interviews </a:t>
            </a:r>
            <a:r>
              <a:rPr lang="en-GB" sz="16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Calibri" pitchFamily="34"/>
              </a:rPr>
              <a:t>with academics and Curriculum Managers to explore: if they are using/intend to use AI tools and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Calibri" pitchFamily="34"/>
              </a:rPr>
              <a:t>      and activities within their module, barriers to AI use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Calibri" pitchFamily="34"/>
              </a:rPr>
              <a:t>      opportunities and training requirements  </a:t>
            </a:r>
            <a:endParaRPr lang="en-GB" sz="1600" b="0" i="0" u="none" strike="noStrike" kern="1200" cap="none" spc="0" baseline="0">
              <a:solidFill>
                <a:srgbClr val="000000"/>
              </a:solidFill>
              <a:uFillTx/>
              <a:latin typeface="Aptos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600" b="0" i="0" u="none" strike="noStrike" kern="1200" cap="none" spc="0" baseline="0">
              <a:solidFill>
                <a:srgbClr val="000000"/>
              </a:solidFill>
              <a:uFillTx/>
              <a:latin typeface="Aptos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600" b="0" i="0" u="none" strike="noStrike" kern="1200" cap="none" spc="0" baseline="0">
              <a:solidFill>
                <a:srgbClr val="000000"/>
              </a:solidFill>
              <a:uFillTx/>
              <a:latin typeface="Aptos"/>
            </a:endParaRPr>
          </a:p>
        </p:txBody>
      </p:sp>
      <p:sp>
        <p:nvSpPr>
          <p:cNvPr id="29" name="TextBox 65">
            <a:extLst>
              <a:ext uri="{FF2B5EF4-FFF2-40B4-BE49-F238E27FC236}">
                <a16:creationId xmlns:a16="http://schemas.microsoft.com/office/drawing/2014/main" id="{52139205-21F3-81CB-99C4-B7FAF35E9134}"/>
              </a:ext>
            </a:extLst>
          </p:cNvPr>
          <p:cNvSpPr txBox="1"/>
          <p:nvPr/>
        </p:nvSpPr>
        <p:spPr>
          <a:xfrm>
            <a:off x="197016" y="5725369"/>
            <a:ext cx="11518129" cy="52321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Calibri" pitchFamily="34"/>
              </a:rPr>
              <a:t>Aligns with the priority area of Technology Enhanced Learning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Calibri" pitchFamily="34"/>
              </a:rPr>
              <a:t>and will complement  other Ai related projects in STEM/University</a:t>
            </a:r>
            <a:endParaRPr lang="en-GB" sz="1400" b="0" i="0" u="none" strike="noStrike" kern="1200" cap="none" spc="0" baseline="0">
              <a:solidFill>
                <a:srgbClr val="000000"/>
              </a:solidFill>
              <a:uFillTx/>
              <a:latin typeface="Aptos"/>
            </a:endParaRPr>
          </a:p>
        </p:txBody>
      </p:sp>
      <p:pic>
        <p:nvPicPr>
          <p:cNvPr id="30" name="Picture 29" descr="A black and white logo&#10;&#10;Description automatically generated with low confidence">
            <a:extLst>
              <a:ext uri="{FF2B5EF4-FFF2-40B4-BE49-F238E27FC236}">
                <a16:creationId xmlns:a16="http://schemas.microsoft.com/office/drawing/2014/main" id="{0F49E5B0-6CE4-F5EE-82C5-04956464DDF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781848" y="369710"/>
            <a:ext cx="2273417" cy="744028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4142</TotalTime>
  <Words>326</Words>
  <Application>Microsoft Office PowerPoint</Application>
  <PresentationFormat>Widescreen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Calibri</vt:lpstr>
      <vt:lpstr>Calibri Light</vt:lpstr>
      <vt:lpstr>Poppins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Embedding and sustaining inclusive STEM practices</dc:title>
  <dc:creator>Trevor Collins</dc:creator>
  <cp:lastModifiedBy>Diane.Ford</cp:lastModifiedBy>
  <cp:revision>488</cp:revision>
  <cp:lastPrinted>2018-10-16T09:27:54Z</cp:lastPrinted>
  <dcterms:created xsi:type="dcterms:W3CDTF">2017-05-06T04:58:44Z</dcterms:created>
  <dcterms:modified xsi:type="dcterms:W3CDTF">2025-04-28T14:40:08Z</dcterms:modified>
</cp:coreProperties>
</file>