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56" r:id="rId4"/>
    <p:sldId id="277" r:id="rId5"/>
    <p:sldId id="288" r:id="rId6"/>
    <p:sldId id="289" r:id="rId7"/>
    <p:sldId id="278" r:id="rId8"/>
    <p:sldId id="282" r:id="rId9"/>
    <p:sldId id="280" r:id="rId10"/>
    <p:sldId id="290" r:id="rId11"/>
    <p:sldId id="291" r:id="rId12"/>
    <p:sldId id="286" r:id="rId13"/>
    <p:sldId id="287" r:id="rId14"/>
    <p:sldId id="293" r:id="rId15"/>
    <p:sldId id="292" r:id="rId16"/>
    <p:sldId id="276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105025"/>
            <a:ext cx="7920773" cy="2492990"/>
          </a:xfrm>
        </p:spPr>
        <p:txBody>
          <a:bodyPr/>
          <a:lstStyle/>
          <a:p>
            <a:r>
              <a:rPr lang="en-US" b="0" dirty="0">
                <a:effectLst/>
                <a:latin typeface="Poppins" panose="00000500000000000000" pitchFamily="2" charset="0"/>
              </a:rPr>
              <a:t>Strategies to support students and tutors with online collaborative work: an action research project 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4348716"/>
            <a:ext cx="7920774" cy="249299"/>
          </a:xfrm>
        </p:spPr>
        <p:txBody>
          <a:bodyPr/>
          <a:lstStyle/>
          <a:p>
            <a:r>
              <a:rPr lang="en-GB" dirty="0"/>
              <a:t>Dr Shirley Evans – STEM Computing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465" y="637430"/>
            <a:ext cx="7263909" cy="997196"/>
          </a:xfrm>
        </p:spPr>
        <p:txBody>
          <a:bodyPr/>
          <a:lstStyle/>
          <a:p>
            <a:r>
              <a:rPr lang="en-GB" dirty="0"/>
              <a:t>Emerging themes/framework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45" y="1634626"/>
            <a:ext cx="8707120" cy="6315575"/>
          </a:xfrm>
        </p:spPr>
        <p:txBody>
          <a:bodyPr/>
          <a:lstStyle/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How can we encourage students to </a:t>
            </a:r>
            <a:r>
              <a:rPr lang="en-GB" sz="2000" b="1" dirty="0"/>
              <a:t>engage</a:t>
            </a:r>
            <a:r>
              <a:rPr lang="en-GB" dirty="0"/>
              <a:t> in online collaborative group work – what are the incentives/drivers (purpose and professionalisation)?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How can we encourage </a:t>
            </a:r>
            <a:r>
              <a:rPr lang="en-GB" sz="2000" b="1" dirty="0"/>
              <a:t>group formation </a:t>
            </a:r>
            <a:r>
              <a:rPr lang="en-GB" dirty="0"/>
              <a:t>and </a:t>
            </a:r>
            <a:r>
              <a:rPr lang="en-GB" sz="2000" b="1" dirty="0"/>
              <a:t>communication</a:t>
            </a:r>
            <a:r>
              <a:rPr lang="en-GB" dirty="0"/>
              <a:t>?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Do we need to review the nature of </a:t>
            </a:r>
            <a:r>
              <a:rPr lang="en-GB" sz="2000" b="1" dirty="0"/>
              <a:t>tasks</a:t>
            </a:r>
            <a:r>
              <a:rPr lang="en-GB" sz="2000" dirty="0"/>
              <a:t> </a:t>
            </a:r>
            <a:r>
              <a:rPr lang="en-GB" dirty="0"/>
              <a:t>and how crucial is timing?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How do we </a:t>
            </a:r>
            <a:r>
              <a:rPr lang="en-GB" sz="2000" b="1" dirty="0"/>
              <a:t>manage</a:t>
            </a:r>
            <a:r>
              <a:rPr lang="en-GB" dirty="0"/>
              <a:t> tutor and student </a:t>
            </a:r>
            <a:r>
              <a:rPr lang="en-GB" sz="2000" b="1" dirty="0"/>
              <a:t>expectations</a:t>
            </a:r>
            <a:r>
              <a:rPr lang="en-GB" dirty="0"/>
              <a:t>? 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086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245" y="351680"/>
            <a:ext cx="7263909" cy="997196"/>
          </a:xfrm>
        </p:spPr>
        <p:txBody>
          <a:bodyPr/>
          <a:lstStyle/>
          <a:p>
            <a:r>
              <a:rPr lang="en-GB" dirty="0"/>
              <a:t>Potential Solutions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440" y="1129802"/>
            <a:ext cx="8707120" cy="8974765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Group set up  – generated from learning analytics previous results/engagement, tutor knowledge (discussion –see below) possibly location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Timing of task – start group formation in TMA01, start group work in Jan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Communication channel – possible use of MS Teams for project group work – give it a professional feel, alerts, discussion all in one place, asynchronous and synchronous communications, file storage, video calls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Tutors have calls with individual students to set  targets/discuss issues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Tutors hold briefing session with tutor group – TMA02 tutorial; possible facilitated project group meetings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Tutors hold de-brief with group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Complexity of task – clarify questions or change or cut Q3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Continue weekly bulletins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 standardisation exercise for tutors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027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245" y="351680"/>
            <a:ext cx="7263909" cy="997196"/>
          </a:xfrm>
        </p:spPr>
        <p:txBody>
          <a:bodyPr/>
          <a:lstStyle/>
          <a:p>
            <a:r>
              <a:rPr lang="en-GB" dirty="0"/>
              <a:t>What has changed?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440" y="1129802"/>
            <a:ext cx="8707120" cy="9473363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sz="2400" b="1" dirty="0"/>
          </a:p>
          <a:p>
            <a:r>
              <a:rPr lang="en-GB" sz="2400" b="1" dirty="0"/>
              <a:t>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Group work discussion included in TMAs 1 and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opportunities to discuss during tutorials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TMA relating to group work moved to final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Continue weekly bulletins for tutors – what to do when – do this as moderator of group work fora</a:t>
            </a:r>
            <a:endParaRPr lang="en-GB" b="1" dirty="0"/>
          </a:p>
          <a:p>
            <a:pPr lvl="0"/>
            <a:endParaRPr lang="en-GB" b="1" dirty="0"/>
          </a:p>
          <a:p>
            <a:pPr lvl="0"/>
            <a:r>
              <a:rPr lang="en-GB" sz="2400" b="1" dirty="0"/>
              <a:t>Own practice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Group set up – now later on in module tutors have a better idea how to populate groups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Task more streamlined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Tutors have calls with individual students to set  targets/discuss issues – will try it this year just at start of Block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Tried facilitated project group sessions – as above works with those already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Tried Teams for group work over a couple of years – it worked with a self-selecting group but not across the board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53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245" y="351680"/>
            <a:ext cx="7263909" cy="997196"/>
          </a:xfrm>
        </p:spPr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440" y="1129802"/>
            <a:ext cx="8707120" cy="6509474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 algn="ctr"/>
            <a:endParaRPr lang="en-GB" dirty="0"/>
          </a:p>
          <a:p>
            <a:pPr lvl="0" algn="ctr"/>
            <a:endParaRPr lang="en-GB" sz="3200" dirty="0"/>
          </a:p>
          <a:p>
            <a:pPr lvl="0" algn="ctr"/>
            <a:r>
              <a:rPr lang="en-GB" sz="3200" dirty="0"/>
              <a:t>Thank you for listening</a:t>
            </a:r>
          </a:p>
          <a:p>
            <a:pPr lvl="0" algn="ctr"/>
            <a:endParaRPr lang="en-GB" sz="3200" dirty="0"/>
          </a:p>
          <a:p>
            <a:pPr lvl="0" algn="ctr"/>
            <a:r>
              <a:rPr lang="en-GB" sz="3200" dirty="0"/>
              <a:t>Any Questions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73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498598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5" y="1425842"/>
            <a:ext cx="7140084" cy="6481774"/>
          </a:xfrm>
        </p:spPr>
        <p:txBody>
          <a:bodyPr/>
          <a:lstStyle/>
          <a:p>
            <a:r>
              <a:rPr lang="en-GB" sz="1400" dirty="0"/>
              <a:t> </a:t>
            </a:r>
          </a:p>
          <a:p>
            <a:r>
              <a:rPr lang="en-GB" sz="1400" dirty="0"/>
              <a:t>Booth, A. (1996) Assessing Group Work . In: A Booth and P Hyland (eds). History in Higher Education. Oxford: Blackwell, 276– 297.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Braun, V. &amp; Clarke, V. (2006). Using thematic analysis in psychology. Qualitative Research in Psychology, 3, 77–101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Donelan, H. and Kear, K. (2017) ‘Creating and collaborating: students’ and tutors’ perceptions of an online group project’, International Review of Research in Open and Distributed Learning. Volume 19, Number 2 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Fry, Heather, et al. A Handbook for Teaching and Learning in Higher Education : Enhancing academic practice, edited by Heather Fry, et al., Taylor and Francis, 2014. ProQuest Ebook Central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Hilliard, Jake (2017). Students’ Perceptions and Experiences Of Anxiety In An Online Collaborative Project.</a:t>
            </a:r>
          </a:p>
          <a:p>
            <a:r>
              <a:rPr lang="en-GB" sz="1400" dirty="0"/>
              <a:t>MRes thesis The Open University.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McCutcheon, G., &amp; Jung, B. (1990). Alternative perspectives on action research. Theory into Practice, 29, 144-151. EJ417491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Salmon,G., (2004). E-Moderating: The Key to Online Teaching and Learning: The Key to Teaching and Learning Online. Taylor and Francis</a:t>
            </a:r>
            <a:endParaRPr lang="en-GB" sz="1400" b="1" dirty="0"/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Seale, J., (2013), E-learning and Disability in Higher Education: Accessibility Research and Practice, Routledge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 </a:t>
            </a:r>
          </a:p>
          <a:p>
            <a:br>
              <a:rPr lang="en-GB" sz="1400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48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36" y="2474851"/>
            <a:ext cx="7920773" cy="1495794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s.evans@open.ac.uk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498598"/>
          </a:xfrm>
        </p:spPr>
        <p:txBody>
          <a:bodyPr/>
          <a:lstStyle/>
          <a:p>
            <a:r>
              <a:rPr lang="en-GB" dirty="0"/>
              <a:t>Research question and aims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6" y="1995941"/>
            <a:ext cx="7140084" cy="3988784"/>
          </a:xfrm>
        </p:spPr>
        <p:txBody>
          <a:bodyPr/>
          <a:lstStyle/>
          <a:p>
            <a:r>
              <a:rPr lang="en-GB" dirty="0"/>
              <a:t>The research question is: </a:t>
            </a:r>
          </a:p>
          <a:p>
            <a:endParaRPr lang="en-GB" dirty="0"/>
          </a:p>
          <a:p>
            <a:r>
              <a:rPr lang="en-GB" dirty="0"/>
              <a:t>How can tutors best support students to successfully engage in online collaborative projects?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The aims of the research are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Better understand which strategies best support students to engage with online collaborative projects.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Better understand which strategies best support tutors to support students. </a:t>
            </a:r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Produce tips, guidelines, training materials and resources to support tutors to help concerns before and during the activity with a view to optimising learning for students.</a:t>
            </a:r>
          </a:p>
        </p:txBody>
      </p:sp>
    </p:spTree>
    <p:extLst>
      <p:ext uri="{BB962C8B-B14F-4D97-AF65-F5344CB8AC3E}">
        <p14:creationId xmlns:p14="http://schemas.microsoft.com/office/powerpoint/2010/main" val="379986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498598"/>
          </a:xfrm>
        </p:spPr>
        <p:txBody>
          <a:bodyPr/>
          <a:lstStyle/>
          <a:p>
            <a:r>
              <a:rPr lang="en-GB" dirty="0"/>
              <a:t>Why?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5" y="1862591"/>
            <a:ext cx="7140084" cy="4985980"/>
          </a:xfrm>
        </p:spPr>
        <p:txBody>
          <a:bodyPr/>
          <a:lstStyle/>
          <a:p>
            <a:r>
              <a:rPr lang="en-GB" dirty="0"/>
              <a:t>Tutoring T215/TM255 for 11 years and have never been satisfied with :-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Allocating students to groups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Keeping a handle on what is going 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Managing engagement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Knowing who has contributed what/communication channels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Marking – time allocation/personalised feedback; high level of distinctions – lack of spread of marks</a:t>
            </a:r>
          </a:p>
          <a:p>
            <a:endParaRPr lang="en-GB" dirty="0"/>
          </a:p>
          <a:p>
            <a:r>
              <a:rPr lang="en-GB" dirty="0"/>
              <a:t>Quite time consuming, quite onerous and feeling of anxiety – goes on for 2 months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90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498598"/>
          </a:xfrm>
        </p:spPr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5" y="1595891"/>
            <a:ext cx="7140084" cy="6232475"/>
          </a:xfrm>
        </p:spPr>
        <p:txBody>
          <a:bodyPr/>
          <a:lstStyle/>
          <a:p>
            <a:r>
              <a:rPr lang="en-GB" dirty="0"/>
              <a:t>Changes over the 11 years include:-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Less engagement – students doing more modules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Studying for different reasons – student profile changed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Less face to face – used to be 4 or 5 meetings at Regional Centre (students coming from same geographical area)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Changes to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GB" dirty="0"/>
              <a:t>Timing – over festive period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GB" dirty="0"/>
              <a:t>Complexity of task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GB" dirty="0"/>
              <a:t>Less contact with other tutors – working in isolation 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17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792224"/>
          </a:xfrm>
        </p:spPr>
        <p:txBody>
          <a:bodyPr/>
          <a:lstStyle/>
          <a:p>
            <a:r>
              <a:rPr lang="en-GB" dirty="0"/>
              <a:t>Methodology 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5" y="1776866"/>
            <a:ext cx="7140084" cy="473668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mixed method action research approach was taken.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Qualitative data was collected to gauge perceptions of strategies implemented.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Quantitative data from the module was used to ascertain student online activity, success and retention rates as agreed with the Module Chair.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Tutors directly involved kept a reflective diary of student support which included a record of strategies used and reflection on how successful they were, how time consuming and how stressful they found them.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Students were interviewed/surveyed before, during and after the group work to help understand their experience.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Tutors were surveyed post group work to gauge their experience and a sample were interviewed to follow up on key points.</a:t>
            </a:r>
          </a:p>
        </p:txBody>
      </p:sp>
    </p:spTree>
    <p:extLst>
      <p:ext uri="{BB962C8B-B14F-4D97-AF65-F5344CB8AC3E}">
        <p14:creationId xmlns:p14="http://schemas.microsoft.com/office/powerpoint/2010/main" val="324841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997196"/>
          </a:xfrm>
        </p:spPr>
        <p:txBody>
          <a:bodyPr/>
          <a:lstStyle/>
          <a:p>
            <a:r>
              <a:rPr lang="en-GB" dirty="0"/>
              <a:t>Strategies implemented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5" y="1776866"/>
            <a:ext cx="7574570" cy="4431983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Tutors rang/contacted students before the start of the group work, mid-way and post group work</a:t>
            </a:r>
          </a:p>
          <a:p>
            <a:pPr lvl="0"/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Weekly bulletins for tutors developed as to what was coming up and which they can personalise for their tutor groups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Exemplar messages for tutors to post with clear information as to what takes place and when.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 Tutors to ran individual project group session at start of group work.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Worked example (s) of how students should engage in the forums developed - how much is expected and the nature of the posts.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473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715" y="855601"/>
            <a:ext cx="7263909" cy="997196"/>
          </a:xfrm>
        </p:spPr>
        <p:txBody>
          <a:bodyPr/>
          <a:lstStyle/>
          <a:p>
            <a:r>
              <a:rPr lang="en-GB" dirty="0"/>
              <a:t>Summary of data collected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15" y="1776866"/>
            <a:ext cx="7574570" cy="5733877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3 x tutors and reflective diaries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15 other tutor responses and 8 follow-up interviews – 50%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12 students recruited (5, 4,3) – interviews/questionnaires – 20%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Supplementary data 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Reflections on moderating Block 2 Forum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TM255 student survey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11 years of reflection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Module stats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Forums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32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415" y="150751"/>
            <a:ext cx="7263909" cy="997196"/>
          </a:xfrm>
        </p:spPr>
        <p:txBody>
          <a:bodyPr/>
          <a:lstStyle/>
          <a:p>
            <a:r>
              <a:rPr lang="en-GB" dirty="0"/>
              <a:t>The issues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0388" y="150751"/>
            <a:ext cx="3653936" cy="8974765"/>
          </a:xfrm>
        </p:spPr>
        <p:txBody>
          <a:bodyPr/>
          <a:lstStyle/>
          <a:p>
            <a:pPr lvl="0"/>
            <a:r>
              <a:rPr lang="en-GB" b="1" dirty="0"/>
              <a:t>Tutors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Allocating students to groups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Group coherence – (tutorials)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Student engagement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Students taking other modules – Cisco exam –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Professional recognition of group work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Communication channels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Assessing contributions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Marking - standardisation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Timing of TMA – festive break</a:t>
            </a:r>
          </a:p>
          <a:p>
            <a:pPr lvl="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Complexity of TMA</a:t>
            </a:r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Slow start with Q1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Q3 – lack of clarity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29A3A8E-E42E-4B1B-B158-4C42F6D79176}"/>
              </a:ext>
            </a:extLst>
          </p:cNvPr>
          <p:cNvSpPr txBox="1">
            <a:spLocks/>
          </p:cNvSpPr>
          <p:nvPr/>
        </p:nvSpPr>
        <p:spPr>
          <a:xfrm>
            <a:off x="670415" y="916048"/>
            <a:ext cx="3406285" cy="648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anxiety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Engagement of other students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Own engagement/time management/other modules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Communication channels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Q1 – others starting late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Q3 – lack of clarity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(WordPress)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76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98C6E-655C-4061-B666-FEF5384F1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415" y="150751"/>
            <a:ext cx="7263909" cy="997196"/>
          </a:xfrm>
        </p:spPr>
        <p:txBody>
          <a:bodyPr/>
          <a:lstStyle/>
          <a:p>
            <a:r>
              <a:rPr lang="en-GB" dirty="0"/>
              <a:t>The issues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08133F-C5C8-435B-9687-C2F7B541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141" y="649349"/>
            <a:ext cx="8419734" cy="7035772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r>
              <a:rPr lang="en-GB" sz="2000" dirty="0"/>
              <a:t>Module Team</a:t>
            </a:r>
          </a:p>
          <a:p>
            <a:pPr lvl="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Retention - Student number: 631 registered at start, 585 at 25, 505 at week 22.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Achievement  </a:t>
            </a:r>
          </a:p>
          <a:p>
            <a:pPr lvl="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Submission rates - TMA02 submission rate is 73.3% (TMA01 85.3%), compared to 78.8% of 18J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Assessment scores - TMA01 – 70.2%;  TMA 02 – 76.2%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5 of the tutors were concerned about retention – 7 students from start of module; looking at cluster 4 out of 7 tutors had 7 students leave – other 3 only 1 or 2. Some very high level of distinctions – some very low – need to look at spread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Tutors did not think that students had left because of Block 2 and did not think they could have done more to stop them. Follow-up interviews could be useful.</a:t>
            </a:r>
          </a:p>
          <a:p>
            <a:endParaRPr lang="en-GB" dirty="0"/>
          </a:p>
          <a:p>
            <a:r>
              <a:rPr lang="en-GB" dirty="0"/>
              <a:t>Survey</a:t>
            </a:r>
          </a:p>
          <a:p>
            <a:r>
              <a:rPr lang="en-GB" sz="1900" dirty="0">
                <a:solidFill>
                  <a:schemeClr val="bg1"/>
                </a:solidFill>
              </a:rPr>
              <a:t>64% said the atmosphere of their group is positive – 36% negative</a:t>
            </a:r>
          </a:p>
          <a:p>
            <a:r>
              <a:rPr lang="en-GB" sz="1900" dirty="0">
                <a:solidFill>
                  <a:schemeClr val="bg1"/>
                </a:solidFill>
              </a:rPr>
              <a:t>70% satisfied with how things went – 30% dissatisfied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Negative atmosphere in forums – generated by a relatively small number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29A3A8E-E42E-4B1B-B158-4C42F6D79176}"/>
              </a:ext>
            </a:extLst>
          </p:cNvPr>
          <p:cNvSpPr txBox="1">
            <a:spLocks/>
          </p:cNvSpPr>
          <p:nvPr/>
        </p:nvSpPr>
        <p:spPr>
          <a:xfrm>
            <a:off x="670415" y="916048"/>
            <a:ext cx="3406285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931189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5439</TotalTime>
  <Words>1381</Words>
  <Application>Microsoft Office PowerPoint</Application>
  <PresentationFormat>On-screen Show (4:3)</PresentationFormat>
  <Paragraphs>314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Poppins</vt:lpstr>
      <vt:lpstr>OU Title</vt:lpstr>
      <vt:lpstr>OU Section</vt:lpstr>
      <vt:lpstr>OU Layouts</vt:lpstr>
      <vt:lpstr>Strategies to support students and tutors with online collaborative work: an action research project  </vt:lpstr>
      <vt:lpstr>Research question and aims</vt:lpstr>
      <vt:lpstr>Why?</vt:lpstr>
      <vt:lpstr>Context</vt:lpstr>
      <vt:lpstr>Methodology  </vt:lpstr>
      <vt:lpstr>Strategies implemented </vt:lpstr>
      <vt:lpstr>Summary of data collected </vt:lpstr>
      <vt:lpstr>The issues </vt:lpstr>
      <vt:lpstr>The issues </vt:lpstr>
      <vt:lpstr>Emerging themes/framework </vt:lpstr>
      <vt:lpstr>Potential Solutions </vt:lpstr>
      <vt:lpstr>What has changed? </vt:lpstr>
      <vt:lpstr> </vt:lpstr>
      <vt:lpstr>References</vt:lpstr>
      <vt:lpstr>Thank you  s.evans@open.ac.uk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Austin</dc:creator>
  <cp:lastModifiedBy>Diane.Ford</cp:lastModifiedBy>
  <cp:revision>51</cp:revision>
  <dcterms:created xsi:type="dcterms:W3CDTF">2017-12-14T14:52:50Z</dcterms:created>
  <dcterms:modified xsi:type="dcterms:W3CDTF">2023-01-17T13:55:33Z</dcterms:modified>
</cp:coreProperties>
</file>