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17"/>
  </p:notesMasterIdLst>
  <p:sldIdLst>
    <p:sldId id="328" r:id="rId3"/>
    <p:sldId id="364" r:id="rId4"/>
    <p:sldId id="365" r:id="rId5"/>
    <p:sldId id="367" r:id="rId6"/>
    <p:sldId id="366" r:id="rId7"/>
    <p:sldId id="368" r:id="rId8"/>
    <p:sldId id="369" r:id="rId9"/>
    <p:sldId id="371" r:id="rId10"/>
    <p:sldId id="373" r:id="rId11"/>
    <p:sldId id="372" r:id="rId12"/>
    <p:sldId id="374" r:id="rId13"/>
    <p:sldId id="370" r:id="rId14"/>
    <p:sldId id="375" r:id="rId15"/>
    <p:sldId id="307" r:id="rId16"/>
  </p:sldIdLst>
  <p:sldSz cx="9144000" cy="5143500" type="screen16x9"/>
  <p:notesSz cx="6797675" cy="9926638"/>
  <p:defaultTextStyle>
    <a:lvl1pPr defTabSz="685800">
      <a:defRPr sz="1300">
        <a:latin typeface="Arial"/>
        <a:ea typeface="Arial"/>
        <a:cs typeface="Arial"/>
        <a:sym typeface="Arial"/>
      </a:defRPr>
    </a:lvl1pPr>
    <a:lvl2pPr indent="342900" defTabSz="685800">
      <a:defRPr sz="1300">
        <a:latin typeface="Arial"/>
        <a:ea typeface="Arial"/>
        <a:cs typeface="Arial"/>
        <a:sym typeface="Arial"/>
      </a:defRPr>
    </a:lvl2pPr>
    <a:lvl3pPr indent="685800" defTabSz="685800">
      <a:defRPr sz="1300">
        <a:latin typeface="Arial"/>
        <a:ea typeface="Arial"/>
        <a:cs typeface="Arial"/>
        <a:sym typeface="Arial"/>
      </a:defRPr>
    </a:lvl3pPr>
    <a:lvl4pPr indent="1028700" defTabSz="685800">
      <a:defRPr sz="1300">
        <a:latin typeface="Arial"/>
        <a:ea typeface="Arial"/>
        <a:cs typeface="Arial"/>
        <a:sym typeface="Arial"/>
      </a:defRPr>
    </a:lvl4pPr>
    <a:lvl5pPr indent="1371600" defTabSz="685800">
      <a:defRPr sz="1300">
        <a:latin typeface="Arial"/>
        <a:ea typeface="Arial"/>
        <a:cs typeface="Arial"/>
        <a:sym typeface="Arial"/>
      </a:defRPr>
    </a:lvl5pPr>
    <a:lvl6pPr indent="1714500" defTabSz="685800">
      <a:defRPr sz="1300">
        <a:latin typeface="Arial"/>
        <a:ea typeface="Arial"/>
        <a:cs typeface="Arial"/>
        <a:sym typeface="Arial"/>
      </a:defRPr>
    </a:lvl6pPr>
    <a:lvl7pPr indent="2057400" defTabSz="685800">
      <a:defRPr sz="1300">
        <a:latin typeface="Arial"/>
        <a:ea typeface="Arial"/>
        <a:cs typeface="Arial"/>
        <a:sym typeface="Arial"/>
      </a:defRPr>
    </a:lvl7pPr>
    <a:lvl8pPr indent="2400300" defTabSz="685800">
      <a:defRPr sz="1300">
        <a:latin typeface="Arial"/>
        <a:ea typeface="Arial"/>
        <a:cs typeface="Arial"/>
        <a:sym typeface="Arial"/>
      </a:defRPr>
    </a:lvl8pPr>
    <a:lvl9pPr indent="2743200" defTabSz="685800">
      <a:defRPr sz="13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A9B"/>
    <a:srgbClr val="E3F7FF"/>
    <a:srgbClr val="F8F8F8"/>
    <a:srgbClr val="FFFFFE"/>
    <a:srgbClr val="2294D1"/>
    <a:srgbClr val="DAE5EE"/>
    <a:srgbClr val="00B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EDE"/>
          </a:solidFill>
        </a:fill>
      </a:tcStyle>
    </a:wholeTbl>
    <a:band2H>
      <a:tcTxStyle/>
      <a:tcStyle>
        <a:tcBdr/>
        <a:fill>
          <a:solidFill>
            <a:srgbClr val="E7E8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BDB"/>
          </a:solidFill>
        </a:fill>
      </a:tcStyle>
    </a:wholeTbl>
    <a:band2H>
      <a:tcTxStyle/>
      <a:tcStyle>
        <a:tcBdr/>
        <a:fill>
          <a:solidFill>
            <a:srgbClr val="FCE7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49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499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/>
    <p:restoredTop sz="92810"/>
  </p:normalViewPr>
  <p:slideViewPr>
    <p:cSldViewPr snapToGrid="0" snapToObjects="1">
      <p:cViewPr varScale="1">
        <p:scale>
          <a:sx n="162" d="100"/>
          <a:sy n="162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74546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28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330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494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88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071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230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70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534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990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096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401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9235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LINK BULLETS</a:t>
            </a:r>
          </a:p>
          <a:p>
            <a:endParaRPr lang="en-GB" b="1" dirty="0"/>
          </a:p>
          <a:p>
            <a:r>
              <a:rPr lang="en-GB" b="1" dirty="0"/>
              <a:t>Following Laura’s style previously - Clear / Ordered / Opportunity to input into</a:t>
            </a:r>
            <a:r>
              <a:rPr lang="en-GB" b="1" baseline="0" dirty="0"/>
              <a:t> during the meeting  - almost workshop style / then </a:t>
            </a:r>
            <a:r>
              <a:rPr lang="en-GB" b="1" dirty="0"/>
              <a:t>Circle back at the end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Would want</a:t>
            </a:r>
            <a:r>
              <a:rPr lang="en-GB" b="1" baseline="0" dirty="0"/>
              <a:t> Andrew/ Nuno to see presentation before to input into – as setting the parameters of the partnership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677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74320" y="2160000"/>
            <a:ext cx="8614701" cy="1006993"/>
          </a:xfrm>
          <a:prstGeom prst="rect">
            <a:avLst/>
          </a:prstGeom>
          <a:noFill/>
        </p:spPr>
        <p:txBody>
          <a:bodyPr anchor="t"/>
          <a:lstStyle>
            <a:lvl1pPr defTabSz="685782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74320" y="3166991"/>
            <a:ext cx="8614702" cy="1535175"/>
          </a:xfrm>
          <a:prstGeom prst="rect">
            <a:avLst/>
          </a:prstGeom>
        </p:spPr>
        <p:txBody>
          <a:bodyPr/>
          <a:lstStyle>
            <a:lvl1pPr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1pPr>
            <a:lvl2pPr indent="342890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2pPr>
            <a:lvl3pPr indent="685782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3pPr>
            <a:lvl4pPr indent="1028674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4pPr>
            <a:lvl5pPr indent="1371565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9" name="image1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07" y="4130269"/>
            <a:ext cx="1095416" cy="749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74320" y="2160000"/>
            <a:ext cx="8614701" cy="1006993"/>
          </a:xfrm>
          <a:prstGeom prst="rect">
            <a:avLst/>
          </a:prstGeom>
          <a:noFill/>
        </p:spPr>
        <p:txBody>
          <a:bodyPr anchor="t"/>
          <a:lstStyle>
            <a:lvl1pPr defTabSz="685782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74320" y="3166991"/>
            <a:ext cx="8614702" cy="1535175"/>
          </a:xfrm>
          <a:prstGeom prst="rect">
            <a:avLst/>
          </a:prstGeom>
        </p:spPr>
        <p:txBody>
          <a:bodyPr/>
          <a:lstStyle>
            <a:lvl1pPr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1pPr>
            <a:lvl2pPr indent="342890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2pPr>
            <a:lvl3pPr indent="685782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3pPr>
            <a:lvl4pPr indent="1028674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4pPr>
            <a:lvl5pPr indent="1371565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09C73-775E-C740-9A04-DC9BC87AB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8" y="4185353"/>
            <a:ext cx="1902972" cy="6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77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 Optio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996352" y="3165502"/>
            <a:ext cx="3854595" cy="382404"/>
          </a:xfrm>
          <a:prstGeom prst="rect">
            <a:avLst/>
          </a:prstGeom>
        </p:spPr>
        <p:txBody>
          <a:bodyPr lIns="45718" tIns="45718" rIns="45718" bIns="45718" anchor="b">
            <a:normAutofit/>
          </a:bodyPr>
          <a:lstStyle>
            <a:lvl1pPr marL="171446" indent="-171446" defTabSz="685782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32323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857191" indent="-342853" defTabSz="685782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323232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542937" indent="-685709" defTabSz="685782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323232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2228682" indent="-1028561" defTabSz="685782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323232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914430" indent="-1371418" defTabSz="685782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323232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2323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2323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2323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2323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23232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/>
        </p:nvSpPr>
        <p:spPr>
          <a:xfrm>
            <a:off x="8780319" y="4926467"/>
            <a:ext cx="4364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‹#›</a:t>
            </a:r>
          </a:p>
        </p:txBody>
      </p:sp>
      <p:sp>
        <p:nvSpPr>
          <p:cNvPr id="13" name="Shape 13"/>
          <p:cNvSpPr/>
          <p:nvPr/>
        </p:nvSpPr>
        <p:spPr>
          <a:xfrm>
            <a:off x="8756350" y="4873607"/>
            <a:ext cx="436418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‹#›</a:t>
            </a:r>
          </a:p>
        </p:txBody>
      </p:sp>
      <p:pic>
        <p:nvPicPr>
          <p:cNvPr id="15" name="image3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47133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50C2-4EBB-054B-BC6E-A0E78693B8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70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159998" y="2160000"/>
            <a:ext cx="5400001" cy="1006992"/>
          </a:xfrm>
          <a:prstGeom prst="rect">
            <a:avLst/>
          </a:prstGeom>
          <a:noFill/>
        </p:spPr>
        <p:txBody>
          <a:bodyPr anchor="t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159999" y="3166991"/>
            <a:ext cx="5400001" cy="178447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  <a:lvl2pPr indent="342890">
              <a:spcBef>
                <a:spcPts val="0"/>
              </a:spcBef>
              <a:defRPr sz="1800">
                <a:solidFill>
                  <a:srgbClr val="FFFFFF"/>
                </a:solidFill>
              </a:defRPr>
            </a:lvl2pPr>
            <a:lvl3pPr indent="685782">
              <a:spcBef>
                <a:spcPts val="0"/>
              </a:spcBef>
              <a:defRPr sz="1800">
                <a:solidFill>
                  <a:srgbClr val="FFFFFF"/>
                </a:solidFill>
              </a:defRPr>
            </a:lvl3pPr>
            <a:lvl4pPr indent="1028674">
              <a:spcBef>
                <a:spcPts val="0"/>
              </a:spcBef>
              <a:defRPr sz="1800">
                <a:solidFill>
                  <a:srgbClr val="FFFFFF"/>
                </a:solidFill>
              </a:defRPr>
            </a:lvl4pPr>
            <a:lvl5pPr indent="1371565">
              <a:spcBef>
                <a:spcPts val="0"/>
              </a:spcBef>
              <a:defRPr sz="1800">
                <a:solidFill>
                  <a:srgbClr val="FFFFFF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310465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" name="Shape 35"/>
          <p:cNvSpPr/>
          <p:nvPr/>
        </p:nvSpPr>
        <p:spPr>
          <a:xfrm>
            <a:off x="545898" y="376678"/>
            <a:ext cx="1017438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CONTENTS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545898" y="1434591"/>
            <a:ext cx="6391615" cy="504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1142970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600159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2057348" indent="-685782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514537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E1ACC-270D-274A-9641-383F28887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20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88799" y="413251"/>
            <a:ext cx="1405496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PROOF POINTS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8352002" cy="4063501"/>
          </a:xfrm>
          <a:prstGeom prst="rect">
            <a:avLst/>
          </a:prstGeom>
        </p:spPr>
        <p:txBody>
          <a:bodyPr numCol="2" spcCol="359999"/>
          <a:lstStyle>
            <a:lvl1pPr defTabSz="287993">
              <a:lnSpc>
                <a:spcPts val="1600"/>
              </a:lnSpc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685782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2pPr>
            <a:lvl3pPr marL="1142971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3pPr>
            <a:lvl4pPr marL="160015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4pPr>
            <a:lvl5pPr marL="205734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4436-AD74-424B-AFF2-9554409A3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93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just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8352002" cy="4063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15AE5-0EE1-0441-A648-CF643AD8E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564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m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1800002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56" name="Shape 56"/>
          <p:cNvSpPr/>
          <p:nvPr/>
        </p:nvSpPr>
        <p:spPr>
          <a:xfrm>
            <a:off x="2592001" y="1080361"/>
            <a:ext cx="6192001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96F92-351F-FD4D-9F4E-AD4AF09AE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496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32001" y="1079999"/>
            <a:ext cx="3395663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7BB2D-79EE-7F41-9BE7-28B7A23D7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97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32001" y="3136922"/>
            <a:ext cx="3395663" cy="2006578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rgbClr val="F26522"/>
              </a:buClr>
              <a:buSzPct val="100000"/>
              <a:buFont typeface="Arial"/>
              <a:buChar char="•"/>
            </a:lvl1pPr>
            <a:lvl2pPr marL="685782" indent="-228593">
              <a:buClr>
                <a:srgbClr val="F26522"/>
              </a:buClr>
              <a:buSzPct val="100000"/>
              <a:buFont typeface="Arial"/>
              <a:buChar char="•"/>
            </a:lvl2pPr>
            <a:lvl3pPr marL="1142971" indent="-228593">
              <a:buClr>
                <a:srgbClr val="F26522"/>
              </a:buClr>
              <a:buSzPct val="100000"/>
              <a:buFont typeface="Arial"/>
              <a:buChar char="•"/>
            </a:lvl3pPr>
            <a:lvl4pPr marL="1600159" indent="-228593">
              <a:buClr>
                <a:srgbClr val="F26522"/>
              </a:buClr>
              <a:buSzPct val="100000"/>
              <a:buFont typeface="Arial"/>
              <a:buChar char="•"/>
            </a:lvl4pPr>
            <a:lvl5pPr marL="2057349" indent="-228593">
              <a:buClr>
                <a:srgbClr val="F26522"/>
              </a:buClr>
              <a:buSzPct val="100000"/>
              <a:buFont typeface="Arial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7" name="Shape 67"/>
          <p:cNvSpPr/>
          <p:nvPr/>
        </p:nvSpPr>
        <p:spPr>
          <a:xfrm>
            <a:off x="4186802" y="1080361"/>
            <a:ext cx="4597199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41CF2-6988-0D4F-B4BC-43822C78B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92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2160000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2106A-1167-0241-9AE7-10A583003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00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964964" y="390669"/>
            <a:ext cx="1017438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964959" y="788547"/>
            <a:ext cx="540001" cy="504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1142970" indent="-685781">
              <a:buSzPct val="100000"/>
              <a:buChar char="•"/>
              <a:defRPr sz="36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600159" indent="-685781">
              <a:buSzPct val="100000"/>
              <a:buChar char="•"/>
              <a:defRPr sz="36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2057348" indent="-685782">
              <a:buSzPct val="100000"/>
              <a:buChar char="•"/>
              <a:defRPr sz="36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514537" indent="-685781">
              <a:buSzPct val="100000"/>
              <a:buChar char="•"/>
              <a:defRPr sz="36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D499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D499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D499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D499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D499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row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31999" y="1080002"/>
            <a:ext cx="8352001" cy="295595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D01E9-79F0-7D48-A91A-7C55A845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03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xecutive Summar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95536" y="143162"/>
            <a:ext cx="7416825" cy="383882"/>
          </a:xfrm>
          <a:prstGeom prst="rect">
            <a:avLst/>
          </a:prstGeom>
          <a:noFill/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1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95536" y="527043"/>
            <a:ext cx="7416825" cy="1565311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04832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62020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19209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076398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82" name="Shape 82"/>
          <p:cNvSpPr/>
          <p:nvPr/>
        </p:nvSpPr>
        <p:spPr>
          <a:xfrm>
            <a:off x="395545" y="490203"/>
            <a:ext cx="6434865" cy="1"/>
          </a:xfrm>
          <a:prstGeom prst="line">
            <a:avLst/>
          </a:prstGeom>
          <a:ln w="38100" cap="rnd">
            <a:solidFill>
              <a:srgbClr val="1D499B"/>
            </a:solidFill>
            <a:prstDash val="sysDot"/>
            <a:miter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8746972" y="4826291"/>
            <a:ext cx="382317" cy="219048"/>
          </a:xfrm>
          <a:prstGeom prst="rect">
            <a:avLst/>
          </a:prstGeom>
        </p:spPr>
        <p:txBody>
          <a:bodyPr lIns="47893" tIns="47893" rIns="47893" bIns="47893"/>
          <a:lstStyle>
            <a:lvl1pPr>
              <a:defRPr sz="9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A8F6E-6049-E64C-806B-CFF156629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16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88799" y="413251"/>
            <a:ext cx="1405496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PROOF POINTS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59999"/>
          <a:lstStyle>
            <a:lvl1pPr defTabSz="287993">
              <a:lnSpc>
                <a:spcPts val="1600"/>
              </a:lnSpc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685782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2pPr>
            <a:lvl3pPr marL="1142971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3pPr>
            <a:lvl4pPr marL="160015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4pPr>
            <a:lvl5pPr marL="205734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just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m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1800002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56" name="Shape 56"/>
          <p:cNvSpPr/>
          <p:nvPr/>
        </p:nvSpPr>
        <p:spPr>
          <a:xfrm>
            <a:off x="2592001" y="1080361"/>
            <a:ext cx="6192001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32001" y="1079999"/>
            <a:ext cx="3395663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32001" y="3136922"/>
            <a:ext cx="3395663" cy="2006578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rgbClr val="F26522"/>
              </a:buClr>
              <a:buSzPct val="100000"/>
              <a:buFont typeface="Arial"/>
              <a:buChar char="•"/>
            </a:lvl1pPr>
            <a:lvl2pPr marL="685782" indent="-228593">
              <a:buClr>
                <a:srgbClr val="F26522"/>
              </a:buClr>
              <a:buSzPct val="100000"/>
              <a:buFont typeface="Arial"/>
              <a:buChar char="•"/>
            </a:lvl2pPr>
            <a:lvl3pPr marL="1142971" indent="-228593">
              <a:buClr>
                <a:srgbClr val="F26522"/>
              </a:buClr>
              <a:buSzPct val="100000"/>
              <a:buFont typeface="Arial"/>
              <a:buChar char="•"/>
            </a:lvl3pPr>
            <a:lvl4pPr marL="1600159" indent="-228593">
              <a:buClr>
                <a:srgbClr val="F26522"/>
              </a:buClr>
              <a:buSzPct val="100000"/>
              <a:buFont typeface="Arial"/>
              <a:buChar char="•"/>
            </a:lvl4pPr>
            <a:lvl5pPr marL="2057349" indent="-228593">
              <a:buClr>
                <a:srgbClr val="F26522"/>
              </a:buClr>
              <a:buSzPct val="100000"/>
              <a:buFont typeface="Arial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7" name="Shape 67"/>
          <p:cNvSpPr/>
          <p:nvPr/>
        </p:nvSpPr>
        <p:spPr>
          <a:xfrm>
            <a:off x="4186802" y="1080361"/>
            <a:ext cx="4597199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2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8" y="165793"/>
            <a:ext cx="644993" cy="44343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2160000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xecutive Summar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95536" y="143162"/>
            <a:ext cx="7416825" cy="383882"/>
          </a:xfrm>
          <a:prstGeom prst="rect">
            <a:avLst/>
          </a:prstGeom>
          <a:noFill/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1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95536" y="527043"/>
            <a:ext cx="7416825" cy="1565311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04832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62020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19209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076398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82" name="Shape 82"/>
          <p:cNvSpPr/>
          <p:nvPr/>
        </p:nvSpPr>
        <p:spPr>
          <a:xfrm>
            <a:off x="395545" y="490203"/>
            <a:ext cx="6434865" cy="1"/>
          </a:xfrm>
          <a:prstGeom prst="line">
            <a:avLst/>
          </a:prstGeom>
          <a:ln w="38100" cap="rnd">
            <a:solidFill>
              <a:srgbClr val="1D499B"/>
            </a:solidFill>
            <a:prstDash val="sysDot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8746972" y="4826291"/>
            <a:ext cx="382317" cy="219048"/>
          </a:xfrm>
          <a:prstGeom prst="rect">
            <a:avLst/>
          </a:prstGeom>
        </p:spPr>
        <p:txBody>
          <a:bodyPr lIns="47893" tIns="47893" rIns="47893" bIns="47893"/>
          <a:lstStyle>
            <a:lvl1pPr>
              <a:defRPr sz="9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84" name="image5.pn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626" y="147697"/>
            <a:ext cx="1189356" cy="644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00" y="165600"/>
            <a:ext cx="631510" cy="4320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8352002" cy="40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5" r:id="rId9"/>
  </p:sldLayoutIdLst>
  <p:transition spd="med"/>
  <p:txStyles>
    <p:titleStyle>
      <a:lvl1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1pPr>
      <a:lvl2pPr indent="457189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2pPr>
      <a:lvl3pPr indent="914377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3pPr>
      <a:lvl4pPr indent="1371565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4pPr>
      <a:lvl5pPr indent="1828754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5pPr>
      <a:lvl6pPr marL="2438338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6pPr>
      <a:lvl7pPr marL="2895527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7pPr>
      <a:lvl8pPr marL="335271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8pPr>
      <a:lvl9pPr marL="380990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9pPr>
    </p:bodyStyle>
    <p:otherStyle>
      <a:lvl1pPr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429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6858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0287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3716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7145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0574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4003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27432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9D7BEA-AD16-5E41-8A5A-470E6257A0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82" y="230142"/>
            <a:ext cx="1338817" cy="4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/>
  <p:txStyles>
    <p:titleStyle>
      <a:lvl1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1pPr>
      <a:lvl2pPr indent="457189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2pPr>
      <a:lvl3pPr indent="914377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3pPr>
      <a:lvl4pPr indent="1371565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4pPr>
      <a:lvl5pPr indent="1828754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5pPr>
      <a:lvl6pPr marL="2438338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6pPr>
      <a:lvl7pPr marL="2895527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7pPr>
      <a:lvl8pPr marL="335271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8pPr>
      <a:lvl9pPr marL="380990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9pPr>
    </p:bodyStyle>
    <p:otherStyle>
      <a:lvl1pPr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429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6858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0287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3716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7145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0574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4003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27432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ciencedirect.com/science/journal/03601315/98/supp/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ciencedirect.com/science/journal/03601315" TargetMode="External"/><Relationship Id="rId5" Type="http://schemas.openxmlformats.org/officeDocument/2006/relationships/hyperlink" Target="https://www.sciencedirect.com/science/article/pii/S0360131516300793#!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CE067-AFA7-4149-8397-37F19C15B075}"/>
              </a:ext>
            </a:extLst>
          </p:cNvPr>
          <p:cNvSpPr/>
          <p:nvPr/>
        </p:nvSpPr>
        <p:spPr>
          <a:xfrm>
            <a:off x="342693" y="4123094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ESTEEM May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457FEE-29DA-F342-84F5-38134A8645AE}"/>
              </a:ext>
            </a:extLst>
          </p:cNvPr>
          <p:cNvSpPr/>
          <p:nvPr/>
        </p:nvSpPr>
        <p:spPr>
          <a:xfrm>
            <a:off x="7275095" y="64168"/>
            <a:ext cx="1804737" cy="127534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E068E-D577-4D46-869F-0B85931D7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39" y="291534"/>
            <a:ext cx="2249092" cy="820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692" y="2325991"/>
            <a:ext cx="7204156" cy="1569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US" sz="3200" b="1" dirty="0">
                <a:solidFill>
                  <a:schemeClr val="tx1"/>
                </a:solidFill>
              </a:rPr>
              <a:t>Using social media to guide teacher participation and development: </a:t>
            </a:r>
          </a:p>
          <a:p>
            <a:pPr algn="l" rtl="0" latinLnBrk="1" hangingPunct="0"/>
            <a:r>
              <a:rPr lang="en-US" sz="3200" i="1" dirty="0">
                <a:solidFill>
                  <a:schemeClr val="tx1"/>
                </a:solidFill>
              </a:rPr>
              <a:t>Cisco MOOC experience</a:t>
            </a:r>
            <a:endParaRPr kumimoji="0" lang="en-GB" sz="3200" b="0" i="1" u="none" strike="noStrike" cap="none" spc="0" normalizeH="0" baseline="0" dirty="0">
              <a:solidFill>
                <a:schemeClr val="tx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0491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Engagement - Facebook!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427"/>
            <a:ext cx="7778338" cy="3444140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3402281" y="1111381"/>
            <a:ext cx="973776" cy="2923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7485"/>
              <a:gd name="adj6" fmla="val -140245"/>
            </a:avLst>
          </a:prstGeom>
          <a:solidFill>
            <a:srgbClr val="FFFFFF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Half Term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7562570" y="1714885"/>
            <a:ext cx="973776" cy="2923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7485"/>
              <a:gd name="adj6" fmla="val -140245"/>
            </a:avLst>
          </a:prstGeom>
          <a:solidFill>
            <a:srgbClr val="FFFFFF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0000"/>
                </a:solidFill>
              </a:rPr>
              <a:t>Easter</a:t>
            </a:r>
            <a:endParaRPr kumimoji="0" lang="en-GB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2371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798"/>
            <a:ext cx="9144000" cy="225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Engagement - NetAcad!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Line Callout 2 4"/>
          <p:cNvSpPr/>
          <p:nvPr/>
        </p:nvSpPr>
        <p:spPr>
          <a:xfrm>
            <a:off x="2741182" y="1156391"/>
            <a:ext cx="973776" cy="292386"/>
          </a:xfrm>
          <a:prstGeom prst="borderCallout2">
            <a:avLst>
              <a:gd name="adj1" fmla="val 18750"/>
              <a:gd name="adj2" fmla="val -8333"/>
              <a:gd name="adj3" fmla="val 89826"/>
              <a:gd name="adj4" fmla="val -123374"/>
              <a:gd name="adj5" fmla="val 815817"/>
              <a:gd name="adj6" fmla="val -135123"/>
            </a:avLst>
          </a:prstGeom>
          <a:solidFill>
            <a:srgbClr val="FFFFFF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Half Term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5520009" y="1448777"/>
            <a:ext cx="973776" cy="292386"/>
          </a:xfrm>
          <a:prstGeom prst="borderCallout2">
            <a:avLst>
              <a:gd name="adj1" fmla="val 18750"/>
              <a:gd name="adj2" fmla="val -8333"/>
              <a:gd name="adj3" fmla="val 89827"/>
              <a:gd name="adj4" fmla="val -89228"/>
              <a:gd name="adj5" fmla="val 957971"/>
              <a:gd name="adj6" fmla="val -143660"/>
            </a:avLst>
          </a:prstGeom>
          <a:solidFill>
            <a:srgbClr val="FFFFFF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0000"/>
                </a:solidFill>
              </a:rPr>
              <a:t>Easter</a:t>
            </a:r>
            <a:endParaRPr kumimoji="0" lang="en-GB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1943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4" y="1513489"/>
            <a:ext cx="4768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22%, 23%, 35% from previous hybrid </a:t>
            </a:r>
            <a:r>
              <a:rPr lang="en-GB" sz="2000" dirty="0" err="1">
                <a:solidFill>
                  <a:srgbClr val="1D4A9B"/>
                </a:solidFill>
              </a:rPr>
              <a:t>xMOOCs</a:t>
            </a:r>
            <a:r>
              <a:rPr lang="en-GB" sz="2000" dirty="0">
                <a:solidFill>
                  <a:srgbClr val="1D4A9B"/>
                </a:solidFill>
              </a:rPr>
              <a:t>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potentially supporting (Hone and Said 2016)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interaction has an effect on MOOC retention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Current figures, yet to be seen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Retention!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mage result for ret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7813">
            <a:off x="5028652" y="1239398"/>
            <a:ext cx="4193643" cy="34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31234"/>
            <a:ext cx="6553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505050"/>
                </a:solidFill>
                <a:latin typeface="+mn-lt"/>
              </a:rPr>
              <a:t>Exploring the factors affecting MOOC retention: A survey study</a:t>
            </a:r>
          </a:p>
          <a:p>
            <a:pPr fontAlgn="ctr"/>
            <a:r>
              <a:rPr lang="en-US" sz="1200" dirty="0">
                <a:solidFill>
                  <a:srgbClr val="2E2E2E"/>
                </a:solidFill>
                <a:latin typeface="+mn-lt"/>
              </a:rPr>
              <a:t>Author links open overlay panel </a:t>
            </a:r>
            <a:r>
              <a:rPr lang="en-US" sz="1200" dirty="0">
                <a:solidFill>
                  <a:srgbClr val="0C7DBB"/>
                </a:solidFill>
                <a:latin typeface="+mn-lt"/>
                <a:hlinkClick r:id="rId5"/>
              </a:rPr>
              <a:t>Kate S.Hone</a:t>
            </a:r>
            <a:r>
              <a:rPr lang="en-US" sz="1200" baseline="30000" dirty="0">
                <a:solidFill>
                  <a:srgbClr val="0C7DBB"/>
                </a:solidFill>
                <a:latin typeface="+mn-lt"/>
                <a:hlinkClick r:id="rId5"/>
              </a:rPr>
              <a:t>a</a:t>
            </a:r>
            <a:r>
              <a:rPr lang="en-US" sz="1200" dirty="0">
                <a:solidFill>
                  <a:srgbClr val="0C7DBB"/>
                </a:solidFill>
                <a:latin typeface="+mn-lt"/>
                <a:hlinkClick r:id="rId5"/>
              </a:rPr>
              <a:t>Ghada R.El Said</a:t>
            </a:r>
            <a:r>
              <a:rPr lang="en-US" sz="1200" baseline="30000" dirty="0">
                <a:solidFill>
                  <a:srgbClr val="0C7DBB"/>
                </a:solidFill>
                <a:latin typeface="+mn-lt"/>
                <a:hlinkClick r:id="rId5"/>
              </a:rPr>
              <a:t>b</a:t>
            </a:r>
            <a:r>
              <a:rPr lang="en-US" sz="1200" baseline="30000" dirty="0">
                <a:solidFill>
                  <a:srgbClr val="0C7DBB"/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6" tooltip="Go to Computers &amp; Education on ScienceDirect"/>
              </a:rPr>
              <a:t>Computers &amp; Education</a:t>
            </a:r>
            <a:endParaRPr lang="en-US" sz="1200" dirty="0">
              <a:latin typeface="+mn-lt"/>
            </a:endParaRPr>
          </a:p>
          <a:p>
            <a:pPr fontAlgn="ctr"/>
            <a:r>
              <a:rPr lang="en-US" sz="1200" dirty="0">
                <a:latin typeface="+mn-lt"/>
                <a:hlinkClick r:id="rId7" tooltip="Go to table of contents for this volume/issue"/>
              </a:rPr>
              <a:t>Volume 98</a:t>
            </a:r>
            <a:r>
              <a:rPr lang="en-US" sz="1200" dirty="0">
                <a:latin typeface="+mn-lt"/>
              </a:rPr>
              <a:t>, July 2016, Pages 157-168</a:t>
            </a:r>
          </a:p>
          <a:p>
            <a:br>
              <a:rPr lang="en-US" dirty="0"/>
            </a:br>
            <a:endParaRPr lang="en-US" b="0" i="0" dirty="0">
              <a:solidFill>
                <a:srgbClr val="2E2E2E"/>
              </a:solidFill>
              <a:effectLst/>
              <a:latin typeface="Nexu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1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3" y="1513489"/>
            <a:ext cx="6217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We have Cisco rethinking their global ‘teacher training’ model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It has opened up our reach into a broader education community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We are attracting interest from other ‘vendors’ around our ability to reach underserved communities of practice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So What!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mage result for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6" y="19716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397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9D3B2-2202-7F49-A645-B708167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79" y="1805152"/>
            <a:ext cx="3982545" cy="1453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4A56FC-8D4B-394D-94E0-93A00D4B7938}"/>
              </a:ext>
            </a:extLst>
          </p:cNvPr>
          <p:cNvSpPr/>
          <p:nvPr/>
        </p:nvSpPr>
        <p:spPr>
          <a:xfrm>
            <a:off x="5937812" y="4085863"/>
            <a:ext cx="3206187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07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476"/>
          <a:stretch/>
        </p:blipFill>
        <p:spPr>
          <a:xfrm>
            <a:off x="5440684" y="898359"/>
            <a:ext cx="3703316" cy="4245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5" y="1513489"/>
            <a:ext cx="48786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Recognising a Digital Skills Shortage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b="1" dirty="0">
                <a:solidFill>
                  <a:srgbClr val="1D4A9B"/>
                </a:solidFill>
              </a:rPr>
              <a:t>Amongst Teachers!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Supported by </a:t>
            </a:r>
            <a:r>
              <a:rPr lang="en-GB" sz="2000" b="1" dirty="0">
                <a:solidFill>
                  <a:srgbClr val="1D4A9B"/>
                </a:solidFill>
              </a:rPr>
              <a:t>Cisco Systems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Focussed on Network Engineering, Hardware Systems Support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more recently adding Python, Linux and CyberSecurity</a:t>
            </a:r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Potted Back Story!</a:t>
            </a:r>
          </a:p>
        </p:txBody>
      </p:sp>
    </p:spTree>
    <p:extLst>
      <p:ext uri="{BB962C8B-B14F-4D97-AF65-F5344CB8AC3E}">
        <p14:creationId xmlns:p14="http://schemas.microsoft.com/office/powerpoint/2010/main" val="23865253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cro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29" y="1769467"/>
            <a:ext cx="3339005" cy="25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4" y="1513489"/>
            <a:ext cx="51087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For the first course, we anticipated 300, instead attracted 1130!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Feb17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Then we saw 600 for a rerun (Oct 17), and 1192 on another course (Feb18)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Now with </a:t>
            </a:r>
            <a:r>
              <a:rPr lang="en-GB" sz="2000" dirty="0" err="1">
                <a:solidFill>
                  <a:srgbClr val="1D4A9B"/>
                </a:solidFill>
              </a:rPr>
              <a:t>IoC</a:t>
            </a:r>
            <a:r>
              <a:rPr lang="en-GB" sz="2000" dirty="0">
                <a:solidFill>
                  <a:srgbClr val="1D4A9B"/>
                </a:solidFill>
              </a:rPr>
              <a:t> (Institute of Coding)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we are seeing 2750+ since Feb19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Even more we already have 750+ queued for our Sept19 presentation</a:t>
            </a:r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It is popular!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13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man Brain: Facts, Functions &amp;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07" y="1437720"/>
            <a:ext cx="4372893" cy="34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181020" y="2184049"/>
            <a:ext cx="4768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GB" sz="4400" b="1" i="1" dirty="0">
                <a:solidFill>
                  <a:srgbClr val="1D4A9B"/>
                </a:solidFill>
              </a:rPr>
              <a:t>We created a hybrid </a:t>
            </a:r>
            <a:r>
              <a:rPr lang="en-GB" sz="4400" b="1" i="1" dirty="0" err="1">
                <a:solidFill>
                  <a:srgbClr val="1D4A9B"/>
                </a:solidFill>
              </a:rPr>
              <a:t>xMOOC</a:t>
            </a:r>
            <a:endParaRPr lang="en-GB" sz="44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So!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970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biano Premium Food Processor - 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898358"/>
            <a:ext cx="340156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4" y="1513489"/>
            <a:ext cx="59149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Blending:</a:t>
            </a:r>
          </a:p>
          <a:p>
            <a:pPr marL="342900" lvl="4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000" b="1" i="1" dirty="0">
                <a:solidFill>
                  <a:srgbClr val="1D4A9B"/>
                </a:solidFill>
              </a:rPr>
              <a:t>Facebook Live </a:t>
            </a:r>
            <a:r>
              <a:rPr lang="mr-IN" sz="2000" i="1" dirty="0">
                <a:solidFill>
                  <a:srgbClr val="1D4A9B"/>
                </a:solidFill>
              </a:rPr>
              <a:t>–</a:t>
            </a:r>
            <a:r>
              <a:rPr lang="en-GB" sz="2000" i="1" dirty="0">
                <a:solidFill>
                  <a:srgbClr val="1D4A9B"/>
                </a:solidFill>
              </a:rPr>
              <a:t> Optional Weekly Webinars</a:t>
            </a:r>
          </a:p>
          <a:p>
            <a:pPr marL="342900" lvl="4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000" b="1" i="1" dirty="0" err="1">
                <a:solidFill>
                  <a:srgbClr val="1D4A9B"/>
                </a:solidFill>
              </a:rPr>
              <a:t>MailChimp</a:t>
            </a:r>
            <a:r>
              <a:rPr lang="en-GB" sz="2000" i="1" dirty="0">
                <a:solidFill>
                  <a:srgbClr val="1D4A9B"/>
                </a:solidFill>
              </a:rPr>
              <a:t> </a:t>
            </a:r>
            <a:r>
              <a:rPr lang="mr-IN" sz="2000" i="1" dirty="0">
                <a:solidFill>
                  <a:srgbClr val="1D4A9B"/>
                </a:solidFill>
              </a:rPr>
              <a:t>–</a:t>
            </a:r>
            <a:r>
              <a:rPr lang="en-GB" sz="2000" i="1" dirty="0">
                <a:solidFill>
                  <a:srgbClr val="1D4A9B"/>
                </a:solidFill>
              </a:rPr>
              <a:t> Weekly Digests</a:t>
            </a:r>
          </a:p>
          <a:p>
            <a:pPr marL="342900" lvl="4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000" b="1" i="1" dirty="0">
                <a:solidFill>
                  <a:srgbClr val="1D4A9B"/>
                </a:solidFill>
              </a:rPr>
              <a:t>Social Media </a:t>
            </a:r>
            <a:r>
              <a:rPr lang="mr-IN" sz="2000" i="1" dirty="0">
                <a:solidFill>
                  <a:srgbClr val="1D4A9B"/>
                </a:solidFill>
              </a:rPr>
              <a:t>–</a:t>
            </a:r>
            <a:r>
              <a:rPr lang="en-GB" sz="2000" i="1" dirty="0">
                <a:solidFill>
                  <a:srgbClr val="1D4A9B"/>
                </a:solidFill>
              </a:rPr>
              <a:t> Automation</a:t>
            </a:r>
          </a:p>
          <a:p>
            <a:pPr marL="342900" lvl="4" indent="-342900">
              <a:spcAft>
                <a:spcPts val="1200"/>
              </a:spcAft>
              <a:buFont typeface="Arial" charset="0"/>
              <a:buChar char="•"/>
            </a:pPr>
            <a:endParaRPr lang="en-GB" sz="2000" i="1" dirty="0">
              <a:solidFill>
                <a:srgbClr val="1D4A9B"/>
              </a:solidFill>
            </a:endParaRPr>
          </a:p>
          <a:p>
            <a:pPr marL="342900" lvl="4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000" i="1" dirty="0">
                <a:solidFill>
                  <a:srgbClr val="1D4A9B"/>
                </a:solidFill>
              </a:rPr>
              <a:t>Associated with relevant content online packaged content from Cisco NetAcad</a:t>
            </a:r>
            <a:endParaRPr lang="en-GB" sz="20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How!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56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3" y="1513489"/>
            <a:ext cx="601093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Live streaming direct to a Facebook Page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via phone, browser or application (such as OBS)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Weekly sessions, based on course study schedule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Facebook allows sessions &lt;=90mins to auto-record to page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3400+ followers!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Facebook Live!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2241" r="26790"/>
          <a:stretch/>
        </p:blipFill>
        <p:spPr>
          <a:xfrm>
            <a:off x="6376417" y="927315"/>
            <a:ext cx="2767584" cy="4216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208" y="4536971"/>
            <a:ext cx="605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/>
              <a:t>https://</a:t>
            </a:r>
            <a:r>
              <a:rPr lang="en-GB" sz="1800" b="1" dirty="0" err="1"/>
              <a:t>www.facebook.com</a:t>
            </a:r>
            <a:r>
              <a:rPr lang="en-GB" sz="1800" b="1" dirty="0"/>
              <a:t>/</a:t>
            </a:r>
            <a:r>
              <a:rPr lang="en-GB" sz="1800" b="1" dirty="0" err="1"/>
              <a:t>OpenUniversityCiscoASC</a:t>
            </a:r>
            <a:r>
              <a:rPr lang="en-GB" sz="18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259191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4" y="1513489"/>
            <a:ext cx="4768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Weekly emails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setting the pace (heart beat)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Study guidance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when deadlines occur, assessment requirements as well as ‘how to’ information.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 err="1">
                <a:solidFill>
                  <a:schemeClr val="bg1"/>
                </a:solidFill>
              </a:rPr>
              <a:t>MailChimp</a:t>
            </a:r>
            <a:r>
              <a:rPr lang="en-GB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mage result for mailchi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1374629"/>
            <a:ext cx="3031698" cy="30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037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5CFD7-30C7-D545-816F-498217C76879}"/>
              </a:ext>
            </a:extLst>
          </p:cNvPr>
          <p:cNvSpPr/>
          <p:nvPr/>
        </p:nvSpPr>
        <p:spPr>
          <a:xfrm>
            <a:off x="449244" y="1513489"/>
            <a:ext cx="4768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Daily social media posts </a:t>
            </a:r>
            <a:r>
              <a:rPr lang="mr-IN" sz="2000" dirty="0">
                <a:solidFill>
                  <a:srgbClr val="1D4A9B"/>
                </a:solidFill>
              </a:rPr>
              <a:t>–</a:t>
            </a:r>
            <a:r>
              <a:rPr lang="en-GB" sz="2000" dirty="0">
                <a:solidFill>
                  <a:srgbClr val="1D4A9B"/>
                </a:solidFill>
              </a:rPr>
              <a:t> scheduled by Hootsuite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Subject and context relevant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1D4A9B"/>
                </a:solidFill>
              </a:rPr>
              <a:t>Subject and study experience reminders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Automation!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mage result for hootsu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19" y="977731"/>
            <a:ext cx="3757055" cy="3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973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EB8E2-5A92-AA44-ADA9-3CC1143CD6E4}"/>
              </a:ext>
            </a:extLst>
          </p:cNvPr>
          <p:cNvSpPr/>
          <p:nvPr/>
        </p:nvSpPr>
        <p:spPr>
          <a:xfrm>
            <a:off x="0" y="0"/>
            <a:ext cx="9144000" cy="898358"/>
          </a:xfrm>
          <a:prstGeom prst="rect">
            <a:avLst/>
          </a:prstGeom>
          <a:solidFill>
            <a:srgbClr val="1D4A9B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2A6E-1934-5241-B775-B834824C9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6" y="235320"/>
            <a:ext cx="1282790" cy="4680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0DE2A8-36F1-BA4D-9388-F903C28F38EB}"/>
              </a:ext>
            </a:extLst>
          </p:cNvPr>
          <p:cNvSpPr/>
          <p:nvPr/>
        </p:nvSpPr>
        <p:spPr>
          <a:xfrm>
            <a:off x="449244" y="258033"/>
            <a:ext cx="555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NetAcad!</a:t>
            </a:r>
          </a:p>
        </p:txBody>
      </p:sp>
      <p:sp>
        <p:nvSpPr>
          <p:cNvPr id="2" name="AutoShape 2" descr="mage result for crow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977731"/>
            <a:ext cx="6864359" cy="41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3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866</Words>
  <Application>Microsoft Macintosh PowerPoint</Application>
  <PresentationFormat>On-screen Show (16:9)</PresentationFormat>
  <Paragraphs>113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Bold</vt:lpstr>
      <vt:lpstr>Avenir Roman</vt:lpstr>
      <vt:lpstr>Helvetica</vt:lpstr>
      <vt:lpstr>NexusSans</vt:lpstr>
      <vt:lpstr>Default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Jhumar.Johnson</dc:creator>
  <cp:lastModifiedBy>Andrew.Smith</cp:lastModifiedBy>
  <cp:revision>132</cp:revision>
  <cp:lastPrinted>2019-01-17T12:15:20Z</cp:lastPrinted>
  <dcterms:modified xsi:type="dcterms:W3CDTF">2019-05-08T10:02:12Z</dcterms:modified>
</cp:coreProperties>
</file>