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6410" autoAdjust="0"/>
  </p:normalViewPr>
  <p:slideViewPr>
    <p:cSldViewPr snapToGrid="0">
      <p:cViewPr varScale="1">
        <p:scale>
          <a:sx n="74" d="100"/>
          <a:sy n="74" d="100"/>
        </p:scale>
        <p:origin x="1013"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22/05/2023</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22/05/2023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5E14C3A-3B95-3B3E-6D09-E1BAE94F5EAE}"/>
              </a:ext>
            </a:extLst>
          </p:cNvPr>
          <p:cNvPicPr>
            <a:picLocks noChangeAspect="1"/>
          </p:cNvPicPr>
          <p:nvPr/>
        </p:nvPicPr>
        <p:blipFill>
          <a:blip r:embed="rId4"/>
          <a:stretch>
            <a:fillRect/>
          </a:stretch>
        </p:blipFill>
        <p:spPr>
          <a:xfrm>
            <a:off x="0" y="5814093"/>
            <a:ext cx="12192000" cy="2402732"/>
          </a:xfrm>
          <a:prstGeom prst="rect">
            <a:avLst/>
          </a:prstGeom>
        </p:spPr>
      </p:pic>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68245" y="183649"/>
            <a:ext cx="9199492"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pPr>
            <a:r>
              <a:rPr lang="en-GB" altLang="en-US" sz="2400" b="1" dirty="0">
                <a:solidFill>
                  <a:srgbClr val="FF8A77"/>
                </a:solidFill>
                <a:latin typeface="Arial" panose="020B0604020202020204" pitchFamily="34" charset="0"/>
                <a:cs typeface="Arial" panose="020B0604020202020204" pitchFamily="34" charset="0"/>
              </a:rPr>
              <a:t>Using OpenLearn to improve metrics on the Applied Software Engineering </a:t>
            </a:r>
            <a:r>
              <a:rPr lang="en-GB" altLang="en-US" sz="2400" b="1">
                <a:solidFill>
                  <a:srgbClr val="FF8A77"/>
                </a:solidFill>
                <a:latin typeface="Arial" panose="020B0604020202020204" pitchFamily="34" charset="0"/>
                <a:cs typeface="Arial" panose="020B0604020202020204" pitchFamily="34" charset="0"/>
              </a:rPr>
              <a:t>Degree Apprenticeship in Wales (R40)</a:t>
            </a:r>
            <a:br>
              <a:rPr lang="en-GB" altLang="en-US" sz="1800" b="1" dirty="0">
                <a:solidFill>
                  <a:schemeClr val="tx1"/>
                </a:solidFill>
                <a:latin typeface="Arial" panose="020B0604020202020204" pitchFamily="34" charset="0"/>
                <a:cs typeface="Arial" panose="020B0604020202020204" pitchFamily="34" charset="0"/>
              </a:rPr>
            </a:br>
            <a:r>
              <a:rPr lang="en-GB" altLang="en-US" sz="2000" b="1" dirty="0">
                <a:solidFill>
                  <a:schemeClr val="tx1"/>
                </a:solidFill>
                <a:latin typeface="Arial" panose="020B0604020202020204" pitchFamily="34" charset="0"/>
                <a:cs typeface="Arial" panose="020B0604020202020204" pitchFamily="34" charset="0"/>
              </a:rPr>
              <a:t>Stuart Auton</a:t>
            </a:r>
            <a:br>
              <a:rPr lang="en-GB" altLang="en-US" sz="1800" b="1" dirty="0">
                <a:solidFill>
                  <a:schemeClr val="tx1"/>
                </a:solidFill>
                <a:latin typeface="Arial" panose="020B0604020202020204" pitchFamily="34" charset="0"/>
                <a:cs typeface="Arial" panose="020B0604020202020204" pitchFamily="34" charset="0"/>
              </a:rPr>
            </a:br>
            <a:br>
              <a:rPr lang="en-GB" altLang="en-US" sz="1600" b="1" dirty="0">
                <a:solidFill>
                  <a:schemeClr val="tx1"/>
                </a:solidFill>
                <a:latin typeface="Arial" panose="020B0604020202020204" pitchFamily="34" charset="0"/>
                <a:cs typeface="Arial" panose="020B0604020202020204" pitchFamily="34" charset="0"/>
              </a:rPr>
            </a:br>
            <a:r>
              <a:rPr lang="en-GB" altLang="en-US" sz="1600" b="1" dirty="0">
                <a:solidFill>
                  <a:schemeClr val="tx1"/>
                </a:solidFill>
                <a:latin typeface="Arial" panose="020B0604020202020204" pitchFamily="34" charset="0"/>
                <a:cs typeface="Arial" panose="020B0604020202020204" pitchFamily="34" charset="0"/>
              </a:rPr>
              <a:t>Background</a:t>
            </a:r>
            <a:br>
              <a:rPr lang="en-GB" altLang="en-US" sz="1600" b="1" dirty="0">
                <a:solidFill>
                  <a:schemeClr val="tx1"/>
                </a:solidFill>
                <a:latin typeface="Arial" panose="020B0604020202020204" pitchFamily="34" charset="0"/>
                <a:cs typeface="Arial" panose="020B0604020202020204" pitchFamily="34" charset="0"/>
              </a:rPr>
            </a:br>
            <a:r>
              <a:rPr lang="en-GB" altLang="en-US" sz="1400" dirty="0">
                <a:solidFill>
                  <a:schemeClr val="tx1"/>
                </a:solidFill>
                <a:latin typeface="Arial" panose="020B0604020202020204" pitchFamily="34" charset="0"/>
                <a:cs typeface="Arial" panose="020B0604020202020204" pitchFamily="34" charset="0"/>
              </a:rPr>
              <a:t>There are 2 intakes p.a. and those on the February start only study a single module. Retention is also an aspect that needs to be improved. </a:t>
            </a:r>
            <a:r>
              <a:rPr lang="en-GB" altLang="en-US" sz="1400" dirty="0">
                <a:solidFill>
                  <a:prstClr val="black"/>
                </a:solidFill>
                <a:latin typeface="Arial" panose="020B0604020202020204" pitchFamily="34" charset="0"/>
                <a:cs typeface="Arial" panose="020B0604020202020204" pitchFamily="34" charset="0"/>
              </a:rPr>
              <a:t>The aim of this project is to determine whether apprentice satisfaction, retention and performance can be improved through the study of selected OpenLearn courses.</a:t>
            </a:r>
            <a:endParaRPr kumimoji="0" lang="en-GB" altLang="en-US" sz="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l" defTabSz="914400" rtl="0" eaLnBrk="0" fontAlgn="base" latinLnBrk="0" hangingPunct="0">
              <a:lnSpc>
                <a:spcPct val="100000"/>
              </a:lnSpc>
              <a:spcBef>
                <a:spcPct val="0"/>
              </a:spcBef>
              <a:buClrTx/>
              <a:buSzTx/>
              <a:tabLst/>
            </a:pPr>
            <a:r>
              <a:rPr kumimoji="0" lang="en-GB"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The project will use 3 activities to assess this</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1) Augment the single module studied from February with OpenLearn courses to help build their academic skills and prepare them through more technically focussed courses for later modules.</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2) For apprentices already on-programme and approaching their 2nd, 3rd or 4th year, augment study with OpenLearn courses that will help build their academic skills and prepare them through more technically focussed courses for later modules.</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3) For future apprentices on both starts (i.e. from 23J/24B), ask potential apprentices, during the recruitment process, whether they’d like to complete the OpenLearn course </a:t>
            </a:r>
            <a:r>
              <a:rPr kumimoji="0" lang="en-GB" altLang="en-US" sz="1400" i="1" u="none" strike="noStrike" cap="none" normalizeH="0" baseline="0" dirty="0">
                <a:ln>
                  <a:noFill/>
                </a:ln>
                <a:solidFill>
                  <a:schemeClr val="tx1"/>
                </a:solidFill>
                <a:effectLst/>
                <a:latin typeface="Arial" panose="020B0604020202020204" pitchFamily="34" charset="0"/>
                <a:cs typeface="Arial" panose="020B0604020202020204" pitchFamily="34" charset="0"/>
              </a:rPr>
              <a:t>Am I ready to be a distance learner?</a:t>
            </a: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 and a technically-focussed OpenLearn course with a view to improving retention.</a:t>
            </a:r>
            <a:br>
              <a:rPr kumimoji="0" lang="en-GB"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The questions I’m hoping to answer</a:t>
            </a:r>
            <a:br>
              <a:rPr kumimoji="0" lang="en-GB"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1) </a:t>
            </a:r>
            <a:r>
              <a:rPr lang="en-GB" altLang="en-US" sz="1400" dirty="0">
                <a:solidFill>
                  <a:schemeClr val="tx1"/>
                </a:solidFill>
                <a:latin typeface="Arial" panose="020B0604020202020204" pitchFamily="34" charset="0"/>
                <a:cs typeface="Arial" panose="020B0604020202020204" pitchFamily="34" charset="0"/>
              </a:rPr>
              <a:t>Will </a:t>
            </a: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solving the ‘slow start’ lead to improved satisfaction, retention and performance?</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2) Can the study of OpenLearn courses throughout the apprenticeship lead to improved satisfaction, retention and performance?</a:t>
            </a: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t>3) Will </a:t>
            </a:r>
            <a:r>
              <a:rPr lang="en-GB" altLang="en-US" sz="1400" dirty="0">
                <a:solidFill>
                  <a:schemeClr val="tx1"/>
                </a:solidFill>
                <a:latin typeface="Arial" panose="020B0604020202020204" pitchFamily="34" charset="0"/>
                <a:cs typeface="Arial" panose="020B0604020202020204" pitchFamily="34" charset="0"/>
              </a:rPr>
              <a:t>an induction period prior to the formal start be beneficial?</a:t>
            </a:r>
            <a:endParaRPr kumimoji="0" lang="en-GB" altLang="en-US" sz="140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372047" y="5931895"/>
            <a:ext cx="2589363" cy="792268"/>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13" name="Picture 12">
            <a:extLst>
              <a:ext uri="{FF2B5EF4-FFF2-40B4-BE49-F238E27FC236}">
                <a16:creationId xmlns:a16="http://schemas.microsoft.com/office/drawing/2014/main" id="{7CE6B778-79B0-BFC0-AB8B-D9C8383EB71B}"/>
              </a:ext>
            </a:extLst>
          </p:cNvPr>
          <p:cNvPicPr>
            <a:picLocks noChangeAspect="1"/>
          </p:cNvPicPr>
          <p:nvPr/>
        </p:nvPicPr>
        <p:blipFill>
          <a:blip r:embed="rId7"/>
          <a:stretch>
            <a:fillRect/>
          </a:stretch>
        </p:blipFill>
        <p:spPr>
          <a:xfrm>
            <a:off x="9977252" y="1152471"/>
            <a:ext cx="1653914" cy="450323"/>
          </a:xfrm>
          <a:prstGeom prst="rect">
            <a:avLst/>
          </a:prstGeom>
        </p:spPr>
      </p:pic>
      <p:pic>
        <p:nvPicPr>
          <p:cNvPr id="1028" name="Picture 4" descr="Simple coding">
            <a:extLst>
              <a:ext uri="{FF2B5EF4-FFF2-40B4-BE49-F238E27FC236}">
                <a16:creationId xmlns:a16="http://schemas.microsoft.com/office/drawing/2014/main" id="{9978CB64-9F9D-1483-0777-86A90F32789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40004" y="3067043"/>
            <a:ext cx="2551490" cy="12984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digital scholar">
            <a:extLst>
              <a:ext uri="{FF2B5EF4-FFF2-40B4-BE49-F238E27FC236}">
                <a16:creationId xmlns:a16="http://schemas.microsoft.com/office/drawing/2014/main" id="{1EC29D6B-DB69-D912-FC1E-63A981D27BF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40005" y="1647258"/>
            <a:ext cx="2568778" cy="13647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A picture containing text, font, graphics, logo&#10;&#10;Description automatically generated">
            <a:extLst>
              <a:ext uri="{FF2B5EF4-FFF2-40B4-BE49-F238E27FC236}">
                <a16:creationId xmlns:a16="http://schemas.microsoft.com/office/drawing/2014/main" id="{B99F80B3-613B-B56E-523F-A11D6A437A3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28464" y="6000258"/>
            <a:ext cx="2551490" cy="911596"/>
          </a:xfrm>
          <a:prstGeom prst="rect">
            <a:avLst/>
          </a:prstGeom>
        </p:spPr>
      </p:pic>
      <p:pic>
        <p:nvPicPr>
          <p:cNvPr id="1034" name="Picture 10" descr="Am I ready to be a distance learner?">
            <a:extLst>
              <a:ext uri="{FF2B5EF4-FFF2-40B4-BE49-F238E27FC236}">
                <a16:creationId xmlns:a16="http://schemas.microsoft.com/office/drawing/2014/main" id="{3B493EF6-3533-2347-50C7-6CAB1183AE3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540004" y="4420511"/>
            <a:ext cx="2555483" cy="1300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3973</TotalTime>
  <Words>282</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Using OpenLearn to improve metrics on the Applied Software Engineering Degree Apprenticeship in Wales (R40) Stuart Auton  Background There are 2 intakes p.a. and those on the February start only study a single module. Retention is also an aspect that needs to be improved. The aim of this project is to determine whether apprentice satisfaction, retention and performance can be improved through the study of selected OpenLearn courses. The project will use 3 activities to assess this 1) Augment the single module studied from February with OpenLearn courses to help build their academic skills and prepare them through more technically focussed courses for later modules. 2) For apprentices already on-programme and approaching their 2nd, 3rd or 4th year, augment study with OpenLearn courses that will help build their academic skills and prepare them through more technically focussed courses for later modules. 3) For future apprentices on both starts (i.e. from 23J/24B), ask potential apprentices, during the recruitment process, whether they’d like to complete the OpenLearn course Am I ready to be a distance learner? and a technically-focussed OpenLearn course with a view to improving retention. The questions I’m hoping to answer 1) Will solving the ‘slow start’ lead to improved satisfaction, retention and performance? 2) Can the study of OpenLearn courses throughout the apprenticeship lead to improved satisfaction, retention and performance? 3) Will an induction period prior to the formal start be beneficial?</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480</cp:revision>
  <cp:lastPrinted>2018-10-16T09:27:54Z</cp:lastPrinted>
  <dcterms:created xsi:type="dcterms:W3CDTF">2017-05-06T04:58:44Z</dcterms:created>
  <dcterms:modified xsi:type="dcterms:W3CDTF">2023-05-22T08:47:39Z</dcterms:modified>
</cp:coreProperties>
</file>