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741" r:id="rId2"/>
    <p:sldMasterId id="2147483753" r:id="rId3"/>
    <p:sldMasterId id="2147483764" r:id="rId4"/>
    <p:sldMasterId id="2147483774" r:id="rId5"/>
    <p:sldMasterId id="2147483786" r:id="rId6"/>
    <p:sldMasterId id="2147483796" r:id="rId7"/>
    <p:sldMasterId id="2147483808" r:id="rId8"/>
    <p:sldMasterId id="2147483818" r:id="rId9"/>
  </p:sldMasterIdLst>
  <p:notesMasterIdLst>
    <p:notesMasterId r:id="rId35"/>
  </p:notesMasterIdLst>
  <p:handoutMasterIdLst>
    <p:handoutMasterId r:id="rId36"/>
  </p:handoutMasterIdLst>
  <p:sldIdLst>
    <p:sldId id="256" r:id="rId10"/>
    <p:sldId id="257" r:id="rId11"/>
    <p:sldId id="281" r:id="rId12"/>
    <p:sldId id="261" r:id="rId13"/>
    <p:sldId id="267" r:id="rId14"/>
    <p:sldId id="259" r:id="rId15"/>
    <p:sldId id="260" r:id="rId16"/>
    <p:sldId id="265" r:id="rId17"/>
    <p:sldId id="270" r:id="rId18"/>
    <p:sldId id="268" r:id="rId19"/>
    <p:sldId id="271" r:id="rId20"/>
    <p:sldId id="269" r:id="rId21"/>
    <p:sldId id="272" r:id="rId22"/>
    <p:sldId id="282" r:id="rId23"/>
    <p:sldId id="283" r:id="rId24"/>
    <p:sldId id="275" r:id="rId25"/>
    <p:sldId id="273" r:id="rId26"/>
    <p:sldId id="274" r:id="rId27"/>
    <p:sldId id="278" r:id="rId28"/>
    <p:sldId id="284" r:id="rId29"/>
    <p:sldId id="285" r:id="rId30"/>
    <p:sldId id="289" r:id="rId31"/>
    <p:sldId id="286" r:id="rId32"/>
    <p:sldId id="287" r:id="rId33"/>
    <p:sldId id="288" r:id="rId34"/>
  </p:sldIdLst>
  <p:sldSz cx="9144000" cy="6858000" type="screen4x3"/>
  <p:notesSz cx="6797675" cy="9926638"/>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954" autoAdjust="0"/>
  </p:normalViewPr>
  <p:slideViewPr>
    <p:cSldViewPr>
      <p:cViewPr>
        <p:scale>
          <a:sx n="100" d="100"/>
          <a:sy n="100" d="100"/>
        </p:scale>
        <p:origin x="-110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4" d="100"/>
          <a:sy n="74" d="100"/>
        </p:scale>
        <p:origin x="-315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U.K</a:t>
            </a:r>
            <a:r>
              <a:rPr lang="en-US" baseline="0" dirty="0"/>
              <a:t> </a:t>
            </a:r>
            <a:r>
              <a:rPr lang="en-US" dirty="0"/>
              <a:t>Attainment</a:t>
            </a:r>
            <a:r>
              <a:rPr lang="en-US" baseline="0" dirty="0"/>
              <a:t> Gap Between White and </a:t>
            </a:r>
            <a:r>
              <a:rPr lang="en-US" baseline="0" dirty="0" smtClean="0"/>
              <a:t>BAME </a:t>
            </a:r>
            <a:r>
              <a:rPr lang="en-US" baseline="0" dirty="0"/>
              <a:t>Students</a:t>
            </a:r>
            <a:endParaRPr lang="en-US" dirty="0"/>
          </a:p>
        </c:rich>
      </c:tx>
      <c:layout/>
      <c:overlay val="0"/>
      <c:spPr>
        <a:noFill/>
        <a:ln>
          <a:noFill/>
        </a:ln>
        <a:effectLst/>
      </c:spPr>
    </c:title>
    <c:autoTitleDeleted val="0"/>
    <c:plotArea>
      <c:layout/>
      <c:lineChart>
        <c:grouping val="standard"/>
        <c:varyColors val="0"/>
        <c:ser>
          <c:idx val="0"/>
          <c:order val="0"/>
          <c:tx>
            <c:strRef>
              <c:f>Sheet1!$B$1</c:f>
              <c:strCache>
                <c:ptCount val="1"/>
                <c:pt idx="0">
                  <c:v>White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cat>
            <c:strRef>
              <c:f>Sheet1!$A$2:$A$12</c:f>
              <c:strCache>
                <c:ptCount val="11"/>
                <c:pt idx="0">
                  <c:v>2003/04</c:v>
                </c:pt>
                <c:pt idx="1">
                  <c:v>2004/05</c:v>
                </c:pt>
                <c:pt idx="2">
                  <c:v>2005/06</c:v>
                </c:pt>
                <c:pt idx="3">
                  <c:v>2006/07</c:v>
                </c:pt>
                <c:pt idx="4">
                  <c:v>2007/08</c:v>
                </c:pt>
                <c:pt idx="5">
                  <c:v>2008/09</c:v>
                </c:pt>
                <c:pt idx="6">
                  <c:v>2009/10</c:v>
                </c:pt>
                <c:pt idx="7">
                  <c:v>2010/11</c:v>
                </c:pt>
                <c:pt idx="8">
                  <c:v>2011/12</c:v>
                </c:pt>
                <c:pt idx="9">
                  <c:v>2012/13</c:v>
                </c:pt>
                <c:pt idx="10">
                  <c:v>2013/14</c:v>
                </c:pt>
              </c:strCache>
            </c:strRef>
          </c:cat>
          <c:val>
            <c:numRef>
              <c:f>Sheet1!$B$2:$B$12</c:f>
              <c:numCache>
                <c:formatCode>General</c:formatCode>
                <c:ptCount val="11"/>
                <c:pt idx="0">
                  <c:v>63.1</c:v>
                </c:pt>
                <c:pt idx="1">
                  <c:v>63.8</c:v>
                </c:pt>
                <c:pt idx="2">
                  <c:v>64.7</c:v>
                </c:pt>
                <c:pt idx="3">
                  <c:v>65.5</c:v>
                </c:pt>
                <c:pt idx="4">
                  <c:v>66.400000000000006</c:v>
                </c:pt>
                <c:pt idx="5">
                  <c:v>67.2</c:v>
                </c:pt>
                <c:pt idx="6">
                  <c:v>67.900000000000006</c:v>
                </c:pt>
                <c:pt idx="7">
                  <c:v>69.5</c:v>
                </c:pt>
                <c:pt idx="8">
                  <c:v>71.5</c:v>
                </c:pt>
                <c:pt idx="9">
                  <c:v>73.2</c:v>
                </c:pt>
                <c:pt idx="10">
                  <c:v>75.599999999999994</c:v>
                </c:pt>
              </c:numCache>
            </c:numRef>
          </c:val>
          <c:smooth val="0"/>
          <c:extLst xmlns:c16r2="http://schemas.microsoft.com/office/drawing/2015/06/chart">
            <c:ext xmlns:c16="http://schemas.microsoft.com/office/drawing/2014/chart" uri="{C3380CC4-5D6E-409C-BE32-E72D297353CC}">
              <c16:uniqueId val="{00000000-D0CC-44D1-922C-9F95EF466B01}"/>
            </c:ext>
          </c:extLst>
        </c:ser>
        <c:ser>
          <c:idx val="1"/>
          <c:order val="1"/>
          <c:tx>
            <c:strRef>
              <c:f>Sheet1!$C$1</c:f>
              <c:strCache>
                <c:ptCount val="1"/>
                <c:pt idx="0">
                  <c:v>BME total</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cat>
            <c:strRef>
              <c:f>Sheet1!$A$2:$A$12</c:f>
              <c:strCache>
                <c:ptCount val="11"/>
                <c:pt idx="0">
                  <c:v>2003/04</c:v>
                </c:pt>
                <c:pt idx="1">
                  <c:v>2004/05</c:v>
                </c:pt>
                <c:pt idx="2">
                  <c:v>2005/06</c:v>
                </c:pt>
                <c:pt idx="3">
                  <c:v>2006/07</c:v>
                </c:pt>
                <c:pt idx="4">
                  <c:v>2007/08</c:v>
                </c:pt>
                <c:pt idx="5">
                  <c:v>2008/09</c:v>
                </c:pt>
                <c:pt idx="6">
                  <c:v>2009/10</c:v>
                </c:pt>
                <c:pt idx="7">
                  <c:v>2010/11</c:v>
                </c:pt>
                <c:pt idx="8">
                  <c:v>2011/12</c:v>
                </c:pt>
                <c:pt idx="9">
                  <c:v>2012/13</c:v>
                </c:pt>
                <c:pt idx="10">
                  <c:v>2013/14</c:v>
                </c:pt>
              </c:strCache>
            </c:strRef>
          </c:cat>
          <c:val>
            <c:numRef>
              <c:f>Sheet1!$C$2:$C$12</c:f>
              <c:numCache>
                <c:formatCode>General</c:formatCode>
                <c:ptCount val="11"/>
                <c:pt idx="0">
                  <c:v>45.9</c:v>
                </c:pt>
                <c:pt idx="1">
                  <c:v>46</c:v>
                </c:pt>
                <c:pt idx="2">
                  <c:v>45.9</c:v>
                </c:pt>
                <c:pt idx="3">
                  <c:v>46.9</c:v>
                </c:pt>
                <c:pt idx="4">
                  <c:v>48.1</c:v>
                </c:pt>
                <c:pt idx="5">
                  <c:v>49.2</c:v>
                </c:pt>
                <c:pt idx="6">
                  <c:v>49.3</c:v>
                </c:pt>
                <c:pt idx="7">
                  <c:v>51.1</c:v>
                </c:pt>
                <c:pt idx="8">
                  <c:v>53.8</c:v>
                </c:pt>
                <c:pt idx="9">
                  <c:v>57.1</c:v>
                </c:pt>
                <c:pt idx="10">
                  <c:v>60.4</c:v>
                </c:pt>
              </c:numCache>
            </c:numRef>
          </c:val>
          <c:smooth val="0"/>
          <c:extLst xmlns:c16r2="http://schemas.microsoft.com/office/drawing/2015/06/chart">
            <c:ext xmlns:c16="http://schemas.microsoft.com/office/drawing/2014/chart" uri="{C3380CC4-5D6E-409C-BE32-E72D297353CC}">
              <c16:uniqueId val="{00000001-D0CC-44D1-922C-9F95EF466B01}"/>
            </c:ext>
          </c:extLst>
        </c:ser>
        <c:dLbls>
          <c:showLegendKey val="0"/>
          <c:showVal val="0"/>
          <c:showCatName val="0"/>
          <c:showSerName val="0"/>
          <c:showPercent val="0"/>
          <c:showBubbleSize val="0"/>
        </c:dLbls>
        <c:marker val="1"/>
        <c:smooth val="0"/>
        <c:axId val="49139712"/>
        <c:axId val="49142016"/>
      </c:lineChart>
      <c:catAx>
        <c:axId val="491397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layout/>
          <c:overlay val="0"/>
          <c:spPr>
            <a:noFill/>
            <a:ln>
              <a:noFill/>
            </a:ln>
            <a:effectLst/>
          </c:spPr>
        </c:title>
        <c:numFmt formatCode="General" sourceLinked="1"/>
        <c:majorTickMark val="none"/>
        <c:minorTickMark val="none"/>
        <c:tickLblPos val="nextTo"/>
        <c:txPr>
          <a:bodyPr rot="-60000000" vert="horz"/>
          <a:lstStyle/>
          <a:p>
            <a:pPr>
              <a:defRPr/>
            </a:pPr>
            <a:endParaRPr lang="en-US"/>
          </a:p>
        </c:txPr>
        <c:crossAx val="49142016"/>
        <c:crosses val="autoZero"/>
        <c:auto val="1"/>
        <c:lblAlgn val="ctr"/>
        <c:lblOffset val="100"/>
        <c:noMultiLvlLbl val="0"/>
      </c:catAx>
      <c:valAx>
        <c:axId val="49142016"/>
        <c:scaling>
          <c:orientation val="minMax"/>
        </c:scaling>
        <c:delete val="0"/>
        <c:axPos val="l"/>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 </a:t>
                </a:r>
                <a:endParaRPr lang="en-US"/>
              </a:p>
            </c:rich>
          </c:tx>
          <c:layout>
            <c:manualLayout>
              <c:xMode val="edge"/>
              <c:yMode val="edge"/>
              <c:x val="2.7777777777777801E-2"/>
              <c:y val="7.4907407407407395E-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1397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1413" tIns="45706" rIns="91413" bIns="45706" rtlCol="0"/>
          <a:lstStyle>
            <a:lvl1pPr algn="l">
              <a:defRPr sz="1200"/>
            </a:lvl1pPr>
          </a:lstStyle>
          <a:p>
            <a:endParaRPr lang="en-GB"/>
          </a:p>
        </p:txBody>
      </p:sp>
      <p:sp>
        <p:nvSpPr>
          <p:cNvPr id="3" name="Date Placeholder 2"/>
          <p:cNvSpPr>
            <a:spLocks noGrp="1"/>
          </p:cNvSpPr>
          <p:nvPr>
            <p:ph type="dt" sz="quarter" idx="1"/>
          </p:nvPr>
        </p:nvSpPr>
        <p:spPr>
          <a:xfrm>
            <a:off x="3850443" y="1"/>
            <a:ext cx="2945659" cy="496332"/>
          </a:xfrm>
          <a:prstGeom prst="rect">
            <a:avLst/>
          </a:prstGeom>
        </p:spPr>
        <p:txBody>
          <a:bodyPr vert="horz" lIns="91413" tIns="45706" rIns="91413" bIns="45706" rtlCol="0"/>
          <a:lstStyle>
            <a:lvl1pPr algn="r">
              <a:defRPr sz="1200"/>
            </a:lvl1pPr>
          </a:lstStyle>
          <a:p>
            <a:fld id="{7E7487A8-BAE4-44D0-976A-26C8E1F3FD23}" type="datetimeFigureOut">
              <a:rPr lang="en-GB" smtClean="0"/>
              <a:t>20/02/2018</a:t>
            </a:fld>
            <a:endParaRPr lang="en-GB"/>
          </a:p>
        </p:txBody>
      </p:sp>
      <p:sp>
        <p:nvSpPr>
          <p:cNvPr id="4" name="Footer Placeholder 3"/>
          <p:cNvSpPr>
            <a:spLocks noGrp="1"/>
          </p:cNvSpPr>
          <p:nvPr>
            <p:ph type="ftr" sz="quarter" idx="2"/>
          </p:nvPr>
        </p:nvSpPr>
        <p:spPr>
          <a:xfrm>
            <a:off x="0" y="9428584"/>
            <a:ext cx="2945659" cy="496332"/>
          </a:xfrm>
          <a:prstGeom prst="rect">
            <a:avLst/>
          </a:prstGeom>
        </p:spPr>
        <p:txBody>
          <a:bodyPr vert="horz" lIns="91413" tIns="45706" rIns="91413" bIns="45706"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13" tIns="45706" rIns="91413" bIns="45706" rtlCol="0" anchor="b"/>
          <a:lstStyle>
            <a:lvl1pPr algn="r">
              <a:defRPr sz="1200"/>
            </a:lvl1pPr>
          </a:lstStyle>
          <a:p>
            <a:fld id="{F9BF64B3-1ABD-4D5D-8436-A202ED657927}" type="slidenum">
              <a:rPr lang="en-GB" smtClean="0"/>
              <a:t>‹#›</a:t>
            </a:fld>
            <a:endParaRPr lang="en-GB"/>
          </a:p>
        </p:txBody>
      </p:sp>
    </p:spTree>
    <p:extLst>
      <p:ext uri="{BB962C8B-B14F-4D97-AF65-F5344CB8AC3E}">
        <p14:creationId xmlns:p14="http://schemas.microsoft.com/office/powerpoint/2010/main" val="991500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1413" tIns="45706" rIns="91413" bIns="45706" rtlCol="0"/>
          <a:lstStyle>
            <a:lvl1pPr algn="l">
              <a:defRPr sz="1200"/>
            </a:lvl1pPr>
          </a:lstStyle>
          <a:p>
            <a:endParaRPr lang="en-GB"/>
          </a:p>
        </p:txBody>
      </p:sp>
      <p:sp>
        <p:nvSpPr>
          <p:cNvPr id="3" name="Date Placeholder 2"/>
          <p:cNvSpPr>
            <a:spLocks noGrp="1"/>
          </p:cNvSpPr>
          <p:nvPr>
            <p:ph type="dt" idx="1"/>
          </p:nvPr>
        </p:nvSpPr>
        <p:spPr>
          <a:xfrm>
            <a:off x="3850443" y="1"/>
            <a:ext cx="2945659" cy="496332"/>
          </a:xfrm>
          <a:prstGeom prst="rect">
            <a:avLst/>
          </a:prstGeom>
        </p:spPr>
        <p:txBody>
          <a:bodyPr vert="horz" lIns="91413" tIns="45706" rIns="91413" bIns="45706" rtlCol="0"/>
          <a:lstStyle>
            <a:lvl1pPr algn="r">
              <a:defRPr sz="1200"/>
            </a:lvl1pPr>
          </a:lstStyle>
          <a:p>
            <a:fld id="{06AAD4B1-D191-4E68-8042-5FB332C436C0}" type="datetimeFigureOut">
              <a:rPr lang="en-GB" smtClean="0"/>
              <a:t>20/02/2018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3" tIns="45706" rIns="91413" bIns="45706"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13" tIns="45706" rIns="91413" bIns="4570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1413" tIns="45706" rIns="91413" bIns="45706"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13" tIns="45706" rIns="91413" bIns="45706" rtlCol="0" anchor="b"/>
          <a:lstStyle>
            <a:lvl1pPr algn="r">
              <a:defRPr sz="1200"/>
            </a:lvl1pPr>
          </a:lstStyle>
          <a:p>
            <a:fld id="{4A5232F1-054D-4ABE-AF05-8D445A48D3D8}" type="slidenum">
              <a:rPr lang="en-GB" smtClean="0"/>
              <a:t>‹#›</a:t>
            </a:fld>
            <a:endParaRPr lang="en-GB"/>
          </a:p>
        </p:txBody>
      </p:sp>
    </p:spTree>
    <p:extLst>
      <p:ext uri="{BB962C8B-B14F-4D97-AF65-F5344CB8AC3E}">
        <p14:creationId xmlns:p14="http://schemas.microsoft.com/office/powerpoint/2010/main" val="162845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5232F1-054D-4ABE-AF05-8D445A48D3D8}" type="slidenum">
              <a:rPr lang="en-GB" smtClean="0"/>
              <a:t>1</a:t>
            </a:fld>
            <a:endParaRPr lang="en-GB"/>
          </a:p>
        </p:txBody>
      </p:sp>
    </p:spTree>
    <p:extLst>
      <p:ext uri="{BB962C8B-B14F-4D97-AF65-F5344CB8AC3E}">
        <p14:creationId xmlns:p14="http://schemas.microsoft.com/office/powerpoint/2010/main" val="2824164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5232F1-054D-4ABE-AF05-8D445A48D3D8}" type="slidenum">
              <a:rPr lang="en-GB" smtClean="0"/>
              <a:t>11</a:t>
            </a:fld>
            <a:endParaRPr lang="en-GB"/>
          </a:p>
        </p:txBody>
      </p:sp>
    </p:spTree>
    <p:extLst>
      <p:ext uri="{BB962C8B-B14F-4D97-AF65-F5344CB8AC3E}">
        <p14:creationId xmlns:p14="http://schemas.microsoft.com/office/powerpoint/2010/main" val="4057229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5232F1-054D-4ABE-AF05-8D445A48D3D8}" type="slidenum">
              <a:rPr lang="en-GB" smtClean="0"/>
              <a:t>12</a:t>
            </a:fld>
            <a:endParaRPr lang="en-GB"/>
          </a:p>
        </p:txBody>
      </p:sp>
    </p:spTree>
    <p:extLst>
      <p:ext uri="{BB962C8B-B14F-4D97-AF65-F5344CB8AC3E}">
        <p14:creationId xmlns:p14="http://schemas.microsoft.com/office/powerpoint/2010/main" val="1087795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5232F1-054D-4ABE-AF05-8D445A48D3D8}" type="slidenum">
              <a:rPr lang="en-GB" smtClean="0"/>
              <a:t>13</a:t>
            </a:fld>
            <a:endParaRPr lang="en-GB"/>
          </a:p>
        </p:txBody>
      </p:sp>
    </p:spTree>
    <p:extLst>
      <p:ext uri="{BB962C8B-B14F-4D97-AF65-F5344CB8AC3E}">
        <p14:creationId xmlns:p14="http://schemas.microsoft.com/office/powerpoint/2010/main" val="3513757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5232F1-054D-4ABE-AF05-8D445A48D3D8}" type="slidenum">
              <a:rPr lang="en-GB" smtClean="0"/>
              <a:t>16</a:t>
            </a:fld>
            <a:endParaRPr lang="en-GB"/>
          </a:p>
        </p:txBody>
      </p:sp>
    </p:spTree>
    <p:extLst>
      <p:ext uri="{BB962C8B-B14F-4D97-AF65-F5344CB8AC3E}">
        <p14:creationId xmlns:p14="http://schemas.microsoft.com/office/powerpoint/2010/main" val="20382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54">
              <a:defRPr/>
            </a:pPr>
            <a:r>
              <a:rPr lang="en-GB" dirty="0"/>
              <a:t>(Typical R</a:t>
            </a:r>
            <a:r>
              <a:rPr lang="en-GB" baseline="30000" dirty="0"/>
              <a:t>2</a:t>
            </a:r>
            <a:r>
              <a:rPr lang="en-GB" dirty="0"/>
              <a:t> values were around 0.1 at L4, 0.3 at L5 and 0.4 at L6).</a:t>
            </a:r>
          </a:p>
          <a:p>
            <a:endParaRPr lang="en-GB" dirty="0"/>
          </a:p>
        </p:txBody>
      </p:sp>
      <p:sp>
        <p:nvSpPr>
          <p:cNvPr id="4" name="Slide Number Placeholder 3"/>
          <p:cNvSpPr>
            <a:spLocks noGrp="1"/>
          </p:cNvSpPr>
          <p:nvPr>
            <p:ph type="sldNum" sz="quarter" idx="10"/>
          </p:nvPr>
        </p:nvSpPr>
        <p:spPr/>
        <p:txBody>
          <a:bodyPr/>
          <a:lstStyle/>
          <a:p>
            <a:fld id="{C7B7C6A2-0E18-1F42-92C9-143980549C3F}" type="slidenum">
              <a:rPr lang="en-US" smtClean="0"/>
              <a:t>17</a:t>
            </a:fld>
            <a:endParaRPr lang="en-US"/>
          </a:p>
        </p:txBody>
      </p:sp>
    </p:spTree>
    <p:extLst>
      <p:ext uri="{BB962C8B-B14F-4D97-AF65-F5344CB8AC3E}">
        <p14:creationId xmlns:p14="http://schemas.microsoft.com/office/powerpoint/2010/main" val="2176084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54">
              <a:defRPr/>
            </a:pPr>
            <a:r>
              <a:rPr lang="en-GB" dirty="0"/>
              <a:t>“Pharmaceutical Science” was taken as “baseline” subject (arbitrary choice), as was BAME for Ethnicity.</a:t>
            </a:r>
          </a:p>
          <a:p>
            <a:endParaRPr lang="en-GB" dirty="0"/>
          </a:p>
        </p:txBody>
      </p:sp>
      <p:sp>
        <p:nvSpPr>
          <p:cNvPr id="4" name="Slide Number Placeholder 3"/>
          <p:cNvSpPr>
            <a:spLocks noGrp="1"/>
          </p:cNvSpPr>
          <p:nvPr>
            <p:ph type="sldNum" sz="quarter" idx="10"/>
          </p:nvPr>
        </p:nvSpPr>
        <p:spPr/>
        <p:txBody>
          <a:bodyPr/>
          <a:lstStyle/>
          <a:p>
            <a:fld id="{C7B7C6A2-0E18-1F42-92C9-143980549C3F}" type="slidenum">
              <a:rPr lang="en-US" smtClean="0"/>
              <a:t>18</a:t>
            </a:fld>
            <a:endParaRPr lang="en-US"/>
          </a:p>
        </p:txBody>
      </p:sp>
    </p:spTree>
    <p:extLst>
      <p:ext uri="{BB962C8B-B14F-4D97-AF65-F5344CB8AC3E}">
        <p14:creationId xmlns:p14="http://schemas.microsoft.com/office/powerpoint/2010/main" val="3170921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B7C6A2-0E18-1F42-92C9-143980549C3F}" type="slidenum">
              <a:rPr lang="en-US" smtClean="0"/>
              <a:t>19</a:t>
            </a:fld>
            <a:endParaRPr lang="en-US"/>
          </a:p>
        </p:txBody>
      </p:sp>
    </p:spTree>
    <p:extLst>
      <p:ext uri="{BB962C8B-B14F-4D97-AF65-F5344CB8AC3E}">
        <p14:creationId xmlns:p14="http://schemas.microsoft.com/office/powerpoint/2010/main" val="651800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5232F1-054D-4ABE-AF05-8D445A48D3D8}" type="slidenum">
              <a:rPr lang="en-GB" smtClean="0"/>
              <a:t>2</a:t>
            </a:fld>
            <a:endParaRPr lang="en-GB"/>
          </a:p>
        </p:txBody>
      </p:sp>
    </p:spTree>
    <p:extLst>
      <p:ext uri="{BB962C8B-B14F-4D97-AF65-F5344CB8AC3E}">
        <p14:creationId xmlns:p14="http://schemas.microsoft.com/office/powerpoint/2010/main" val="374189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5232F1-054D-4ABE-AF05-8D445A48D3D8}" type="slidenum">
              <a:rPr lang="en-GB" smtClean="0"/>
              <a:t>4</a:t>
            </a:fld>
            <a:endParaRPr lang="en-GB"/>
          </a:p>
        </p:txBody>
      </p:sp>
    </p:spTree>
    <p:extLst>
      <p:ext uri="{BB962C8B-B14F-4D97-AF65-F5344CB8AC3E}">
        <p14:creationId xmlns:p14="http://schemas.microsoft.com/office/powerpoint/2010/main" val="1693382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such cases an appropriate weighted average of students 15 and 30 credit courses was used at that level.</a:t>
            </a:r>
          </a:p>
          <a:p>
            <a:endParaRPr lang="en-GB" dirty="0"/>
          </a:p>
        </p:txBody>
      </p:sp>
      <p:sp>
        <p:nvSpPr>
          <p:cNvPr id="4" name="Slide Number Placeholder 3"/>
          <p:cNvSpPr>
            <a:spLocks noGrp="1"/>
          </p:cNvSpPr>
          <p:nvPr>
            <p:ph type="sldNum" sz="quarter" idx="10"/>
          </p:nvPr>
        </p:nvSpPr>
        <p:spPr/>
        <p:txBody>
          <a:bodyPr/>
          <a:lstStyle/>
          <a:p>
            <a:fld id="{4A5232F1-054D-4ABE-AF05-8D445A48D3D8}" type="slidenum">
              <a:rPr lang="en-GB" smtClean="0"/>
              <a:t>5</a:t>
            </a:fld>
            <a:endParaRPr lang="en-GB"/>
          </a:p>
        </p:txBody>
      </p:sp>
    </p:spTree>
    <p:extLst>
      <p:ext uri="{BB962C8B-B14F-4D97-AF65-F5344CB8AC3E}">
        <p14:creationId xmlns:p14="http://schemas.microsoft.com/office/powerpoint/2010/main" val="780038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5232F1-054D-4ABE-AF05-8D445A48D3D8}" type="slidenum">
              <a:rPr lang="en-GB" smtClean="0"/>
              <a:t>6</a:t>
            </a:fld>
            <a:endParaRPr lang="en-GB"/>
          </a:p>
        </p:txBody>
      </p:sp>
    </p:spTree>
    <p:extLst>
      <p:ext uri="{BB962C8B-B14F-4D97-AF65-F5344CB8AC3E}">
        <p14:creationId xmlns:p14="http://schemas.microsoft.com/office/powerpoint/2010/main" val="4179613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5232F1-054D-4ABE-AF05-8D445A48D3D8}" type="slidenum">
              <a:rPr lang="en-GB" smtClean="0"/>
              <a:t>7</a:t>
            </a:fld>
            <a:endParaRPr lang="en-GB"/>
          </a:p>
        </p:txBody>
      </p:sp>
    </p:spTree>
    <p:extLst>
      <p:ext uri="{BB962C8B-B14F-4D97-AF65-F5344CB8AC3E}">
        <p14:creationId xmlns:p14="http://schemas.microsoft.com/office/powerpoint/2010/main" val="1944863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5232F1-054D-4ABE-AF05-8D445A48D3D8}" type="slidenum">
              <a:rPr lang="en-GB" smtClean="0"/>
              <a:t>8</a:t>
            </a:fld>
            <a:endParaRPr lang="en-GB"/>
          </a:p>
        </p:txBody>
      </p:sp>
    </p:spTree>
    <p:extLst>
      <p:ext uri="{BB962C8B-B14F-4D97-AF65-F5344CB8AC3E}">
        <p14:creationId xmlns:p14="http://schemas.microsoft.com/office/powerpoint/2010/main" val="3793341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5232F1-054D-4ABE-AF05-8D445A48D3D8}" type="slidenum">
              <a:rPr lang="en-GB" smtClean="0"/>
              <a:t>9</a:t>
            </a:fld>
            <a:endParaRPr lang="en-GB"/>
          </a:p>
        </p:txBody>
      </p:sp>
    </p:spTree>
    <p:extLst>
      <p:ext uri="{BB962C8B-B14F-4D97-AF65-F5344CB8AC3E}">
        <p14:creationId xmlns:p14="http://schemas.microsoft.com/office/powerpoint/2010/main" val="4112396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sample used in this study had 3296 undergraduate in SEC</a:t>
            </a:r>
            <a:r>
              <a:rPr lang="en-US" baseline="0" dirty="0" smtClean="0"/>
              <a:t> which 2243 of them were BAME students and 1053 were white students.</a:t>
            </a:r>
          </a:p>
          <a:p>
            <a:r>
              <a:rPr lang="en-US" baseline="0" dirty="0" smtClean="0"/>
              <a:t>Pharmacy and Pharmaceutical science have 89.55% and 88.24% BAME</a:t>
            </a:r>
          </a:p>
        </p:txBody>
      </p:sp>
      <p:sp>
        <p:nvSpPr>
          <p:cNvPr id="4" name="Slide Number Placeholder 3"/>
          <p:cNvSpPr>
            <a:spLocks noGrp="1"/>
          </p:cNvSpPr>
          <p:nvPr>
            <p:ph type="sldNum" sz="quarter" idx="10"/>
          </p:nvPr>
        </p:nvSpPr>
        <p:spPr/>
        <p:txBody>
          <a:bodyPr/>
          <a:lstStyle/>
          <a:p>
            <a:fld id="{C7B7C6A2-0E18-1F42-92C9-143980549C3F}" type="slidenum">
              <a:rPr lang="en-US" smtClean="0"/>
              <a:t>10</a:t>
            </a:fld>
            <a:endParaRPr lang="en-US"/>
          </a:p>
        </p:txBody>
      </p:sp>
    </p:spTree>
    <p:extLst>
      <p:ext uri="{BB962C8B-B14F-4D97-AF65-F5344CB8AC3E}">
        <p14:creationId xmlns:p14="http://schemas.microsoft.com/office/powerpoint/2010/main" val="2487622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381000" y="1584325"/>
            <a:ext cx="8382000" cy="4908550"/>
          </a:xfrm>
          <a:prstGeom prst="rect">
            <a:avLst/>
          </a:prstGeom>
          <a:solidFill>
            <a:srgbClr val="1195D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GB" altLang="en-US" smtClean="0"/>
          </a:p>
        </p:txBody>
      </p:sp>
      <p:pic>
        <p:nvPicPr>
          <p:cNvPr id="5" name="Picture 7" descr="Kingston_University_London_Main_RGB_H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3048000" y="381000"/>
            <a:ext cx="5689600" cy="0"/>
          </a:xfrm>
          <a:prstGeom prst="line">
            <a:avLst/>
          </a:prstGeom>
          <a:ln w="6350" cmpd="sng">
            <a:solidFill>
              <a:srgbClr val="DDDDDD"/>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15"/>
          <p:cNvCxnSpPr/>
          <p:nvPr/>
        </p:nvCxnSpPr>
        <p:spPr>
          <a:xfrm>
            <a:off x="3048000" y="762000"/>
            <a:ext cx="5689600" cy="0"/>
          </a:xfrm>
          <a:prstGeom prst="line">
            <a:avLst/>
          </a:prstGeom>
          <a:ln w="6350" cmpd="sng">
            <a:solidFill>
              <a:srgbClr val="DDDDDD"/>
            </a:solidFill>
            <a:miter lim="800000"/>
          </a:ln>
        </p:spPr>
        <p:style>
          <a:lnRef idx="1">
            <a:schemeClr val="accent1"/>
          </a:lnRef>
          <a:fillRef idx="0">
            <a:schemeClr val="accent1"/>
          </a:fillRef>
          <a:effectRef idx="0">
            <a:schemeClr val="accent1"/>
          </a:effectRef>
          <a:fontRef idx="minor">
            <a:schemeClr val="tx1"/>
          </a:fontRef>
        </p:style>
      </p:cxnSp>
      <p:sp>
        <p:nvSpPr>
          <p:cNvPr id="8" name="Text Box 11"/>
          <p:cNvSpPr txBox="1">
            <a:spLocks noChangeArrowheads="1"/>
          </p:cNvSpPr>
          <p:nvPr userDrawn="1"/>
        </p:nvSpPr>
        <p:spPr bwMode="auto">
          <a:xfrm>
            <a:off x="2971800" y="457200"/>
            <a:ext cx="5791200" cy="214313"/>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r>
              <a:rPr lang="en-GB" sz="800" b="1" dirty="0" smtClean="0"/>
              <a:t>School of</a:t>
            </a:r>
            <a:r>
              <a:rPr lang="en-GB" sz="800" b="1" baseline="0" dirty="0" smtClean="0"/>
              <a:t> Computer Science and Mathematics</a:t>
            </a:r>
            <a:endParaRPr lang="en-US" dirty="0" smtClean="0"/>
          </a:p>
        </p:txBody>
      </p:sp>
      <p:sp>
        <p:nvSpPr>
          <p:cNvPr id="9218" name="Rectangle 2"/>
          <p:cNvSpPr>
            <a:spLocks noGrp="1" noChangeArrowheads="1"/>
          </p:cNvSpPr>
          <p:nvPr>
            <p:ph type="ctrTitle"/>
          </p:nvPr>
        </p:nvSpPr>
        <p:spPr>
          <a:xfrm>
            <a:off x="2971800" y="1752600"/>
            <a:ext cx="5410200" cy="1143000"/>
          </a:xfrm>
        </p:spPr>
        <p:txBody>
          <a:bodyPr/>
          <a:lstStyle>
            <a:lvl1pPr>
              <a:defRPr baseline="0">
                <a:solidFill>
                  <a:schemeClr val="bg1"/>
                </a:solidFill>
              </a:defRPr>
            </a:lvl1pPr>
          </a:lstStyle>
          <a:p>
            <a:r>
              <a:rPr lang="en-US" smtClean="0"/>
              <a:t>Click to edit Master title style</a:t>
            </a:r>
            <a:endParaRPr lang="en-US" dirty="0"/>
          </a:p>
        </p:txBody>
      </p:sp>
      <p:sp>
        <p:nvSpPr>
          <p:cNvPr id="9219" name="Rectangle 3"/>
          <p:cNvSpPr>
            <a:spLocks noGrp="1" noChangeArrowheads="1"/>
          </p:cNvSpPr>
          <p:nvPr>
            <p:ph type="subTitle" idx="1"/>
          </p:nvPr>
        </p:nvSpPr>
        <p:spPr>
          <a:xfrm>
            <a:off x="2971800" y="3124200"/>
            <a:ext cx="4724400" cy="685800"/>
          </a:xfrm>
        </p:spPr>
        <p:txBody>
          <a:bodyPr/>
          <a:lstStyle>
            <a:lvl1pPr marL="0" indent="0">
              <a:buFont typeface="Wingdings" pitchFamily="-64" charset="2"/>
              <a:buNone/>
              <a:defRPr sz="1600" b="1">
                <a:solidFill>
                  <a:schemeClr val="bg1"/>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226138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1B454353-6C69-46C5-BFC9-DB622080B4C3}" type="datetimeFigureOut">
              <a:rPr lang="en-US" altLang="en-US"/>
              <a:pPr/>
              <a:t>2/20/2018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7CCFEFA7-DEB2-45A8-8359-5ABB7C17D68E}" type="slidenum">
              <a:rPr lang="en-GB" altLang="en-US"/>
              <a:pPr/>
              <a:t>‹#›</a:t>
            </a:fld>
            <a:endParaRPr lang="en-GB" altLang="en-US"/>
          </a:p>
        </p:txBody>
      </p:sp>
    </p:spTree>
    <p:extLst>
      <p:ext uri="{BB962C8B-B14F-4D97-AF65-F5344CB8AC3E}">
        <p14:creationId xmlns:p14="http://schemas.microsoft.com/office/powerpoint/2010/main" val="2965985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619F229B-A530-46F6-8B7F-C602119175DE}" type="datetimeFigureOut">
              <a:rPr lang="en-US" altLang="en-US"/>
              <a:pPr/>
              <a:t>2/20/2018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C983BB3-159E-4092-B863-A865B33DFCC1}" type="slidenum">
              <a:rPr lang="en-GB" altLang="en-US"/>
              <a:pPr/>
              <a:t>‹#›</a:t>
            </a:fld>
            <a:endParaRPr lang="en-GB" altLang="en-US"/>
          </a:p>
        </p:txBody>
      </p:sp>
    </p:spTree>
    <p:extLst>
      <p:ext uri="{BB962C8B-B14F-4D97-AF65-F5344CB8AC3E}">
        <p14:creationId xmlns:p14="http://schemas.microsoft.com/office/powerpoint/2010/main" val="2705938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17CEB00-CD3D-40D9-A0E8-F810328FA6FB}" type="datetimeFigureOut">
              <a:rPr lang="en-US" altLang="en-US"/>
              <a:pPr/>
              <a:t>2/20/2018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4F650F5-12C2-4C25-AD69-3969372051FB}" type="slidenum">
              <a:rPr lang="en-GB" altLang="en-US"/>
              <a:pPr/>
              <a:t>‹#›</a:t>
            </a:fld>
            <a:endParaRPr lang="en-GB" altLang="en-US"/>
          </a:p>
        </p:txBody>
      </p:sp>
    </p:spTree>
    <p:extLst>
      <p:ext uri="{BB962C8B-B14F-4D97-AF65-F5344CB8AC3E}">
        <p14:creationId xmlns:p14="http://schemas.microsoft.com/office/powerpoint/2010/main" val="487770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fld id="{D2E1C5B2-1467-4263-98D3-05D0C8F74895}" type="datetimeFigureOut">
              <a:rPr lang="en-US" altLang="en-US"/>
              <a:pPr/>
              <a:t>2/20/2018</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B9326E55-39CB-4D01-BC83-706087279AC1}" type="slidenum">
              <a:rPr lang="en-GB" altLang="en-US"/>
              <a:pPr/>
              <a:t>‹#›</a:t>
            </a:fld>
            <a:endParaRPr lang="en-GB" altLang="en-US"/>
          </a:p>
        </p:txBody>
      </p:sp>
    </p:spTree>
    <p:extLst>
      <p:ext uri="{BB962C8B-B14F-4D97-AF65-F5344CB8AC3E}">
        <p14:creationId xmlns:p14="http://schemas.microsoft.com/office/powerpoint/2010/main" val="2674438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40AFAC41-7316-4711-9A62-200A13A76BEF}" type="datetimeFigureOut">
              <a:rPr lang="en-US" altLang="en-US"/>
              <a:pPr/>
              <a:t>2/20/2018</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81138190-7740-4390-9D00-9F763B0E3FAF}" type="slidenum">
              <a:rPr lang="en-GB" altLang="en-US"/>
              <a:pPr/>
              <a:t>‹#›</a:t>
            </a:fld>
            <a:endParaRPr lang="en-GB" altLang="en-US"/>
          </a:p>
        </p:txBody>
      </p:sp>
    </p:spTree>
    <p:extLst>
      <p:ext uri="{BB962C8B-B14F-4D97-AF65-F5344CB8AC3E}">
        <p14:creationId xmlns:p14="http://schemas.microsoft.com/office/powerpoint/2010/main" val="3746962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756EC2EC-1AB7-4847-AD9D-9F1338D31FBA}" type="datetimeFigureOut">
              <a:rPr lang="en-US" altLang="en-US"/>
              <a:pPr/>
              <a:t>2/20/2018</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280372FE-5B8B-42F7-B967-C429333C09CF}" type="slidenum">
              <a:rPr lang="en-GB" altLang="en-US"/>
              <a:pPr/>
              <a:t>‹#›</a:t>
            </a:fld>
            <a:endParaRPr lang="en-GB" altLang="en-US"/>
          </a:p>
        </p:txBody>
      </p:sp>
    </p:spTree>
    <p:extLst>
      <p:ext uri="{BB962C8B-B14F-4D97-AF65-F5344CB8AC3E}">
        <p14:creationId xmlns:p14="http://schemas.microsoft.com/office/powerpoint/2010/main" val="502660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8CC25B1-3DFF-490B-97A4-8BF697A86D9A}" type="datetimeFigureOut">
              <a:rPr lang="en-US" altLang="en-US"/>
              <a:pPr/>
              <a:t>2/20/2018</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486C29DE-B4F6-4F18-A198-6A06DF901639}" type="slidenum">
              <a:rPr lang="en-GB" altLang="en-US"/>
              <a:pPr/>
              <a:t>‹#›</a:t>
            </a:fld>
            <a:endParaRPr lang="en-GB" altLang="en-US"/>
          </a:p>
        </p:txBody>
      </p:sp>
    </p:spTree>
    <p:extLst>
      <p:ext uri="{BB962C8B-B14F-4D97-AF65-F5344CB8AC3E}">
        <p14:creationId xmlns:p14="http://schemas.microsoft.com/office/powerpoint/2010/main" val="1698749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75275A3-4B36-4F68-91A0-F5A6A5BB11B7}" type="datetimeFigureOut">
              <a:rPr lang="en-US" altLang="en-US"/>
              <a:pPr/>
              <a:t>2/20/2018</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EA962993-10B6-4377-A32F-E3CEAA07D620}" type="slidenum">
              <a:rPr lang="en-GB" altLang="en-US"/>
              <a:pPr/>
              <a:t>‹#›</a:t>
            </a:fld>
            <a:endParaRPr lang="en-GB" altLang="en-US"/>
          </a:p>
        </p:txBody>
      </p:sp>
    </p:spTree>
    <p:extLst>
      <p:ext uri="{BB962C8B-B14F-4D97-AF65-F5344CB8AC3E}">
        <p14:creationId xmlns:p14="http://schemas.microsoft.com/office/powerpoint/2010/main" val="3358026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FDBE122-02C5-4638-BCE5-55D6E8FA1EC1}" type="datetimeFigureOut">
              <a:rPr lang="en-US" altLang="en-US"/>
              <a:pPr/>
              <a:t>2/20/2018</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1D16A0DD-7CDA-4C95-819F-657B33D57158}" type="slidenum">
              <a:rPr lang="en-GB" altLang="en-US"/>
              <a:pPr/>
              <a:t>‹#›</a:t>
            </a:fld>
            <a:endParaRPr lang="en-GB" altLang="en-US"/>
          </a:p>
        </p:txBody>
      </p:sp>
    </p:spTree>
    <p:extLst>
      <p:ext uri="{BB962C8B-B14F-4D97-AF65-F5344CB8AC3E}">
        <p14:creationId xmlns:p14="http://schemas.microsoft.com/office/powerpoint/2010/main" val="1627039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9324DDDB-D8CC-49B8-818E-397661C0400D}" type="datetimeFigureOut">
              <a:rPr lang="en-US" altLang="en-US"/>
              <a:pPr/>
              <a:t>2/20/2018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B37FD77-C185-4BA1-B5CC-B37B810AEEF9}" type="slidenum">
              <a:rPr lang="en-GB" altLang="en-US"/>
              <a:pPr/>
              <a:t>‹#›</a:t>
            </a:fld>
            <a:endParaRPr lang="en-GB" altLang="en-US"/>
          </a:p>
        </p:txBody>
      </p:sp>
    </p:spTree>
    <p:extLst>
      <p:ext uri="{BB962C8B-B14F-4D97-AF65-F5344CB8AC3E}">
        <p14:creationId xmlns:p14="http://schemas.microsoft.com/office/powerpoint/2010/main" val="3183122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KU 0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7"/>
          <p:cNvSpPr>
            <a:spLocks noGrp="1"/>
          </p:cNvSpPr>
          <p:nvPr>
            <p:ph type="body" sz="quarter" idx="10"/>
          </p:nvPr>
        </p:nvSpPr>
        <p:spPr>
          <a:xfrm>
            <a:off x="1144775" y="2650159"/>
            <a:ext cx="7542025" cy="357188"/>
          </a:xfrm>
        </p:spPr>
        <p:txBody>
          <a:bodyPr/>
          <a:lstStyle>
            <a:lvl1pPr>
              <a:buNone/>
              <a:defRPr sz="1400" b="1" baseline="0">
                <a:solidFill>
                  <a:srgbClr val="1195D3"/>
                </a:solidFill>
              </a:defRPr>
            </a:lvl1pPr>
          </a:lstStyle>
          <a:p>
            <a:pPr lvl="0"/>
            <a:r>
              <a:rPr lang="en-US" smtClean="0"/>
              <a:t>Click to edit Master text styles</a:t>
            </a:r>
          </a:p>
        </p:txBody>
      </p:sp>
      <p:sp>
        <p:nvSpPr>
          <p:cNvPr id="6" name="Rectangle 3"/>
          <p:cNvSpPr>
            <a:spLocks noGrp="1" noChangeArrowheads="1"/>
          </p:cNvSpPr>
          <p:nvPr>
            <p:ph idx="1"/>
          </p:nvPr>
        </p:nvSpPr>
        <p:spPr bwMode="auto">
          <a:xfrm>
            <a:off x="1143000" y="3069265"/>
            <a:ext cx="7543800" cy="3352799"/>
          </a:xfrm>
          <a:prstGeom prst="rect">
            <a:avLst/>
          </a:prstGeom>
          <a:noFill/>
          <a:ln w="9525">
            <a:noFill/>
            <a:miter lim="800000"/>
            <a:headEnd/>
            <a:tailEnd/>
          </a:ln>
        </p:spPr>
        <p:txBody>
          <a:bodyPr/>
          <a:lstStyle>
            <a:lvl1pPr>
              <a:buFontTx/>
              <a:buNone/>
              <a:defRPr sz="1400" b="0" baseline="0"/>
            </a:lvl1pPr>
            <a:lvl2pPr>
              <a:defRPr sz="1400" b="0"/>
            </a:lvl2pPr>
            <a:lvl3pPr>
              <a:defRPr sz="1400" b="0"/>
            </a:lvl3pPr>
            <a:lvl4pPr>
              <a:defRPr sz="1400" b="0"/>
            </a:lvl4pPr>
            <a:lvl5pPr>
              <a:defRPr sz="1400" b="0"/>
            </a:lvl5pPr>
          </a:lstStyle>
          <a:p>
            <a:pPr lvl="0"/>
            <a:r>
              <a:rPr lang="en-US" noProof="0" smtClean="0"/>
              <a:t>Click to edit Master text styles</a:t>
            </a:r>
          </a:p>
        </p:txBody>
      </p:sp>
    </p:spTree>
    <p:extLst>
      <p:ext uri="{BB962C8B-B14F-4D97-AF65-F5344CB8AC3E}">
        <p14:creationId xmlns:p14="http://schemas.microsoft.com/office/powerpoint/2010/main" val="2309237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9508B22-C211-4CC0-B50B-12E4E8F61B89}" type="datetimeFigureOut">
              <a:rPr lang="en-US" altLang="en-US"/>
              <a:pPr/>
              <a:t>2/20/2018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90A342B-DE09-4B4F-9C15-2815D3382F11}" type="slidenum">
              <a:rPr lang="en-GB" altLang="en-US"/>
              <a:pPr/>
              <a:t>‹#›</a:t>
            </a:fld>
            <a:endParaRPr lang="en-GB" altLang="en-US"/>
          </a:p>
        </p:txBody>
      </p:sp>
    </p:spTree>
    <p:extLst>
      <p:ext uri="{BB962C8B-B14F-4D97-AF65-F5344CB8AC3E}">
        <p14:creationId xmlns:p14="http://schemas.microsoft.com/office/powerpoint/2010/main" val="3819177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381000" y="1584325"/>
            <a:ext cx="8382000" cy="4908550"/>
          </a:xfrm>
          <a:prstGeom prst="rect">
            <a:avLst/>
          </a:prstGeom>
          <a:solidFill>
            <a:srgbClr val="1195D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GB" altLang="en-US" smtClean="0"/>
          </a:p>
        </p:txBody>
      </p:sp>
      <p:pic>
        <p:nvPicPr>
          <p:cNvPr id="5" name="Picture 7" descr="Kingston_University_London_Main_RGB_H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3048000" y="381000"/>
            <a:ext cx="5689600" cy="0"/>
          </a:xfrm>
          <a:prstGeom prst="line">
            <a:avLst/>
          </a:prstGeom>
          <a:ln w="6350" cmpd="sng">
            <a:solidFill>
              <a:srgbClr val="DDDDDD"/>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15"/>
          <p:cNvCxnSpPr/>
          <p:nvPr/>
        </p:nvCxnSpPr>
        <p:spPr>
          <a:xfrm>
            <a:off x="3048000" y="762000"/>
            <a:ext cx="5689600" cy="0"/>
          </a:xfrm>
          <a:prstGeom prst="line">
            <a:avLst/>
          </a:prstGeom>
          <a:ln w="6350" cmpd="sng">
            <a:solidFill>
              <a:srgbClr val="DDDDDD"/>
            </a:solidFill>
            <a:miter lim="800000"/>
          </a:ln>
        </p:spPr>
        <p:style>
          <a:lnRef idx="1">
            <a:schemeClr val="accent1"/>
          </a:lnRef>
          <a:fillRef idx="0">
            <a:schemeClr val="accent1"/>
          </a:fillRef>
          <a:effectRef idx="0">
            <a:schemeClr val="accent1"/>
          </a:effectRef>
          <a:fontRef idx="minor">
            <a:schemeClr val="tx1"/>
          </a:fontRef>
        </p:style>
      </p:cxnSp>
      <p:sp>
        <p:nvSpPr>
          <p:cNvPr id="8" name="Text Box 11"/>
          <p:cNvSpPr txBox="1">
            <a:spLocks noChangeArrowheads="1"/>
          </p:cNvSpPr>
          <p:nvPr/>
        </p:nvSpPr>
        <p:spPr bwMode="auto">
          <a:xfrm>
            <a:off x="2971800" y="457200"/>
            <a:ext cx="5791200" cy="214313"/>
          </a:xfrm>
          <a:prstGeom prst="rect">
            <a:avLst/>
          </a:prstGeom>
          <a:noFill/>
          <a:ln>
            <a:noFill/>
          </a:ln>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800" b="1"/>
              <a:t>School of Mathematics</a:t>
            </a:r>
            <a:r>
              <a:rPr lang="en-US" altLang="en-US" sz="800" b="1">
                <a:solidFill>
                  <a:srgbClr val="1195D3"/>
                </a:solidFill>
              </a:rPr>
              <a:t>| </a:t>
            </a:r>
            <a:r>
              <a:rPr lang="en-US" altLang="en-US" sz="800" b="1"/>
              <a:t>  </a:t>
            </a:r>
            <a:fld id="{0A639874-9DF0-4BDB-80DE-72814607CD42}" type="datetime4">
              <a:rPr lang="en-GB" altLang="en-US" sz="800"/>
              <a:pPr/>
              <a:t>20 February 2018</a:t>
            </a:fld>
            <a:endParaRPr lang="en-US" altLang="en-US" sz="1800"/>
          </a:p>
        </p:txBody>
      </p:sp>
      <p:sp>
        <p:nvSpPr>
          <p:cNvPr id="9218" name="Rectangle 2"/>
          <p:cNvSpPr>
            <a:spLocks noGrp="1" noChangeArrowheads="1"/>
          </p:cNvSpPr>
          <p:nvPr>
            <p:ph type="ctrTitle"/>
          </p:nvPr>
        </p:nvSpPr>
        <p:spPr>
          <a:xfrm>
            <a:off x="2971800" y="1752600"/>
            <a:ext cx="5410200" cy="1143000"/>
          </a:xfrm>
        </p:spPr>
        <p:txBody>
          <a:bodyPr/>
          <a:lstStyle>
            <a:lvl1pPr>
              <a:defRPr baseline="0">
                <a:solidFill>
                  <a:schemeClr val="bg1"/>
                </a:solidFill>
              </a:defRPr>
            </a:lvl1pPr>
          </a:lstStyle>
          <a:p>
            <a:r>
              <a:rPr lang="en-US" smtClean="0"/>
              <a:t>Click to edit Master title style</a:t>
            </a:r>
            <a:endParaRPr lang="en-US" dirty="0"/>
          </a:p>
        </p:txBody>
      </p:sp>
      <p:sp>
        <p:nvSpPr>
          <p:cNvPr id="9219" name="Rectangle 3"/>
          <p:cNvSpPr>
            <a:spLocks noGrp="1" noChangeArrowheads="1"/>
          </p:cNvSpPr>
          <p:nvPr>
            <p:ph type="subTitle" idx="1"/>
          </p:nvPr>
        </p:nvSpPr>
        <p:spPr>
          <a:xfrm>
            <a:off x="2971800" y="3124200"/>
            <a:ext cx="4724400" cy="685800"/>
          </a:xfrm>
        </p:spPr>
        <p:txBody>
          <a:bodyPr/>
          <a:lstStyle>
            <a:lvl1pPr marL="0" indent="0">
              <a:buFont typeface="Wingdings" pitchFamily="-64" charset="2"/>
              <a:buNone/>
              <a:defRPr sz="1600" b="1">
                <a:solidFill>
                  <a:schemeClr val="bg1"/>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2837909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KU 0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7"/>
          <p:cNvSpPr>
            <a:spLocks noGrp="1"/>
          </p:cNvSpPr>
          <p:nvPr>
            <p:ph type="body" sz="quarter" idx="10"/>
          </p:nvPr>
        </p:nvSpPr>
        <p:spPr>
          <a:xfrm>
            <a:off x="1144775" y="2650159"/>
            <a:ext cx="7542025" cy="357188"/>
          </a:xfrm>
        </p:spPr>
        <p:txBody>
          <a:bodyPr/>
          <a:lstStyle>
            <a:lvl1pPr>
              <a:buNone/>
              <a:defRPr sz="1400" b="1" baseline="0">
                <a:solidFill>
                  <a:srgbClr val="1195D3"/>
                </a:solidFill>
              </a:defRPr>
            </a:lvl1pPr>
          </a:lstStyle>
          <a:p>
            <a:pPr lvl="0"/>
            <a:r>
              <a:rPr lang="en-US" smtClean="0"/>
              <a:t>Click to edit Master text styles</a:t>
            </a:r>
          </a:p>
        </p:txBody>
      </p:sp>
      <p:sp>
        <p:nvSpPr>
          <p:cNvPr id="6" name="Rectangle 3"/>
          <p:cNvSpPr>
            <a:spLocks noGrp="1" noChangeArrowheads="1"/>
          </p:cNvSpPr>
          <p:nvPr>
            <p:ph idx="1"/>
          </p:nvPr>
        </p:nvSpPr>
        <p:spPr bwMode="auto">
          <a:xfrm>
            <a:off x="1143000" y="3069265"/>
            <a:ext cx="7543800" cy="3352799"/>
          </a:xfrm>
          <a:prstGeom prst="rect">
            <a:avLst/>
          </a:prstGeom>
          <a:noFill/>
          <a:ln w="9525">
            <a:noFill/>
            <a:miter lim="800000"/>
            <a:headEnd/>
            <a:tailEnd/>
          </a:ln>
        </p:spPr>
        <p:txBody>
          <a:bodyPr/>
          <a:lstStyle>
            <a:lvl1pPr>
              <a:buFontTx/>
              <a:buNone/>
              <a:defRPr sz="1400" b="0" baseline="0"/>
            </a:lvl1pPr>
            <a:lvl2pPr>
              <a:defRPr sz="1400" b="0"/>
            </a:lvl2pPr>
            <a:lvl3pPr>
              <a:defRPr sz="1400" b="0"/>
            </a:lvl3pPr>
            <a:lvl4pPr>
              <a:defRPr sz="1400" b="0"/>
            </a:lvl4pPr>
            <a:lvl5pPr>
              <a:defRPr sz="1400" b="0"/>
            </a:lvl5pPr>
          </a:lstStyle>
          <a:p>
            <a:pPr lvl="0"/>
            <a:r>
              <a:rPr lang="en-US" noProof="0" smtClean="0"/>
              <a:t>Click to edit Master text styles</a:t>
            </a:r>
          </a:p>
        </p:txBody>
      </p:sp>
    </p:spTree>
    <p:extLst>
      <p:ext uri="{BB962C8B-B14F-4D97-AF65-F5344CB8AC3E}">
        <p14:creationId xmlns:p14="http://schemas.microsoft.com/office/powerpoint/2010/main" val="917460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91613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1143000" y="3048000"/>
            <a:ext cx="36957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991100" y="3048000"/>
            <a:ext cx="36957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203285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4769" y="1450975"/>
            <a:ext cx="7520766"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1144768" y="2658146"/>
            <a:ext cx="3714311" cy="319305"/>
          </a:xfrm>
        </p:spPr>
        <p:txBody>
          <a:bodyPr anchor="b"/>
          <a:lstStyle>
            <a:lvl1pPr marL="0" indent="0">
              <a:buNone/>
              <a:defRPr sz="1400" b="1">
                <a:solidFill>
                  <a:srgbClr val="1195D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4768" y="3042904"/>
            <a:ext cx="3714311" cy="33578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Placeholder 5"/>
          <p:cNvSpPr>
            <a:spLocks noGrp="1"/>
          </p:cNvSpPr>
          <p:nvPr>
            <p:ph sz="quarter" idx="4"/>
          </p:nvPr>
        </p:nvSpPr>
        <p:spPr>
          <a:xfrm>
            <a:off x="4986670" y="3042903"/>
            <a:ext cx="3700130" cy="33578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4"/>
          <p:cNvSpPr>
            <a:spLocks noGrp="1"/>
          </p:cNvSpPr>
          <p:nvPr>
            <p:ph type="body" sz="quarter" idx="3"/>
          </p:nvPr>
        </p:nvSpPr>
        <p:spPr>
          <a:xfrm>
            <a:off x="4997302" y="2668772"/>
            <a:ext cx="3689498" cy="297712"/>
          </a:xfrm>
        </p:spPr>
        <p:txBody>
          <a:bodyPr anchor="b"/>
          <a:lstStyle>
            <a:lvl1pPr marL="0" indent="0">
              <a:buNone/>
              <a:defRPr sz="1400" b="1">
                <a:solidFill>
                  <a:srgbClr val="1195D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7331740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617097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273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402" y="1446015"/>
            <a:ext cx="7542031" cy="387423"/>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4284921" y="1903226"/>
            <a:ext cx="4401879" cy="44975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1166035" y="1903217"/>
            <a:ext cx="3008313" cy="44975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9592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9986"/>
          </a:xfrm>
        </p:spPr>
        <p:txBody>
          <a:bodyPr anchor="b"/>
          <a:lstStyle>
            <a:lvl1pPr algn="l">
              <a:defRPr sz="2000" b="1">
                <a:solidFill>
                  <a:srgbClr val="1195D3"/>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1450975"/>
            <a:ext cx="5486400" cy="3276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05647"/>
            <a:ext cx="5486400" cy="11483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2436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106024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Tree>
    <p:extLst>
      <p:ext uri="{BB962C8B-B14F-4D97-AF65-F5344CB8AC3E}">
        <p14:creationId xmlns:p14="http://schemas.microsoft.com/office/powerpoint/2010/main" val="3124743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381000" y="1584325"/>
            <a:ext cx="8382000" cy="4908550"/>
          </a:xfrm>
          <a:prstGeom prst="rect">
            <a:avLst/>
          </a:prstGeom>
          <a:solidFill>
            <a:srgbClr val="1195D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GB" altLang="en-US" smtClean="0"/>
          </a:p>
        </p:txBody>
      </p:sp>
      <p:pic>
        <p:nvPicPr>
          <p:cNvPr id="5" name="Picture 7" descr="Kingston_University_London_Main_RGB_H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3048000" y="381000"/>
            <a:ext cx="5689600" cy="0"/>
          </a:xfrm>
          <a:prstGeom prst="line">
            <a:avLst/>
          </a:prstGeom>
          <a:ln w="6350" cmpd="sng">
            <a:solidFill>
              <a:srgbClr val="DDDDDD"/>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15"/>
          <p:cNvCxnSpPr/>
          <p:nvPr/>
        </p:nvCxnSpPr>
        <p:spPr>
          <a:xfrm>
            <a:off x="3048000" y="762000"/>
            <a:ext cx="5689600" cy="0"/>
          </a:xfrm>
          <a:prstGeom prst="line">
            <a:avLst/>
          </a:prstGeom>
          <a:ln w="6350" cmpd="sng">
            <a:solidFill>
              <a:srgbClr val="DDDDDD"/>
            </a:solidFill>
            <a:miter lim="800000"/>
          </a:ln>
        </p:spPr>
        <p:style>
          <a:lnRef idx="1">
            <a:schemeClr val="accent1"/>
          </a:lnRef>
          <a:fillRef idx="0">
            <a:schemeClr val="accent1"/>
          </a:fillRef>
          <a:effectRef idx="0">
            <a:schemeClr val="accent1"/>
          </a:effectRef>
          <a:fontRef idx="minor">
            <a:schemeClr val="tx1"/>
          </a:fontRef>
        </p:style>
      </p:cxnSp>
      <p:sp>
        <p:nvSpPr>
          <p:cNvPr id="8" name="Text Box 11"/>
          <p:cNvSpPr txBox="1">
            <a:spLocks noChangeArrowheads="1"/>
          </p:cNvSpPr>
          <p:nvPr userDrawn="1"/>
        </p:nvSpPr>
        <p:spPr bwMode="auto">
          <a:xfrm>
            <a:off x="2971800" y="457200"/>
            <a:ext cx="5791200" cy="214313"/>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r>
              <a:rPr lang="en-US" sz="800" b="1" smtClean="0"/>
              <a:t>School of Mathematics</a:t>
            </a:r>
            <a:r>
              <a:rPr lang="en-US" sz="800" b="1" smtClean="0">
                <a:solidFill>
                  <a:srgbClr val="1195D3"/>
                </a:solidFill>
              </a:rPr>
              <a:t>| </a:t>
            </a:r>
            <a:r>
              <a:rPr lang="en-US" sz="800" b="1" smtClean="0"/>
              <a:t>  </a:t>
            </a:r>
            <a:r>
              <a:rPr lang="en-GB" sz="800" smtClean="0"/>
              <a:t>30 September 2011</a:t>
            </a:r>
            <a:endParaRPr lang="en-US" smtClean="0"/>
          </a:p>
        </p:txBody>
      </p:sp>
      <p:sp>
        <p:nvSpPr>
          <p:cNvPr id="9218" name="Rectangle 2"/>
          <p:cNvSpPr>
            <a:spLocks noGrp="1" noChangeArrowheads="1"/>
          </p:cNvSpPr>
          <p:nvPr>
            <p:ph type="ctrTitle"/>
          </p:nvPr>
        </p:nvSpPr>
        <p:spPr>
          <a:xfrm>
            <a:off x="2971800" y="1752600"/>
            <a:ext cx="5410200" cy="1143000"/>
          </a:xfrm>
        </p:spPr>
        <p:txBody>
          <a:bodyPr/>
          <a:lstStyle>
            <a:lvl1pPr>
              <a:defRPr baseline="0">
                <a:solidFill>
                  <a:schemeClr val="bg1"/>
                </a:solidFill>
              </a:defRPr>
            </a:lvl1pPr>
          </a:lstStyle>
          <a:p>
            <a:r>
              <a:rPr lang="en-US" smtClean="0"/>
              <a:t>Click to edit Master title style</a:t>
            </a:r>
            <a:endParaRPr lang="en-US" dirty="0"/>
          </a:p>
        </p:txBody>
      </p:sp>
      <p:sp>
        <p:nvSpPr>
          <p:cNvPr id="9219" name="Rectangle 3"/>
          <p:cNvSpPr>
            <a:spLocks noGrp="1" noChangeArrowheads="1"/>
          </p:cNvSpPr>
          <p:nvPr>
            <p:ph type="subTitle" idx="1"/>
          </p:nvPr>
        </p:nvSpPr>
        <p:spPr>
          <a:xfrm>
            <a:off x="2971800" y="3124200"/>
            <a:ext cx="4724400" cy="685800"/>
          </a:xfrm>
        </p:spPr>
        <p:txBody>
          <a:bodyPr/>
          <a:lstStyle>
            <a:lvl1pPr marL="0" indent="0">
              <a:buFont typeface="Wingdings" pitchFamily="-64" charset="2"/>
              <a:buNone/>
              <a:defRPr sz="1600" b="1">
                <a:solidFill>
                  <a:schemeClr val="bg1"/>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2261389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KU 0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7"/>
          <p:cNvSpPr>
            <a:spLocks noGrp="1"/>
          </p:cNvSpPr>
          <p:nvPr>
            <p:ph type="body" sz="quarter" idx="10"/>
          </p:nvPr>
        </p:nvSpPr>
        <p:spPr>
          <a:xfrm>
            <a:off x="1144775" y="2650159"/>
            <a:ext cx="7542025" cy="357188"/>
          </a:xfrm>
        </p:spPr>
        <p:txBody>
          <a:bodyPr/>
          <a:lstStyle>
            <a:lvl1pPr>
              <a:buNone/>
              <a:defRPr sz="1400" b="1" baseline="0">
                <a:solidFill>
                  <a:srgbClr val="1195D3"/>
                </a:solidFill>
              </a:defRPr>
            </a:lvl1pPr>
          </a:lstStyle>
          <a:p>
            <a:pPr lvl="0"/>
            <a:r>
              <a:rPr lang="en-US" smtClean="0"/>
              <a:t>Click to edit Master text styles</a:t>
            </a:r>
          </a:p>
        </p:txBody>
      </p:sp>
      <p:sp>
        <p:nvSpPr>
          <p:cNvPr id="6" name="Rectangle 3"/>
          <p:cNvSpPr>
            <a:spLocks noGrp="1" noChangeArrowheads="1"/>
          </p:cNvSpPr>
          <p:nvPr>
            <p:ph idx="1"/>
          </p:nvPr>
        </p:nvSpPr>
        <p:spPr bwMode="auto">
          <a:xfrm>
            <a:off x="1143000" y="3069265"/>
            <a:ext cx="7543800" cy="3352799"/>
          </a:xfrm>
          <a:prstGeom prst="rect">
            <a:avLst/>
          </a:prstGeom>
          <a:noFill/>
          <a:ln w="9525">
            <a:noFill/>
            <a:miter lim="800000"/>
            <a:headEnd/>
            <a:tailEnd/>
          </a:ln>
        </p:spPr>
        <p:txBody>
          <a:bodyPr/>
          <a:lstStyle>
            <a:lvl1pPr>
              <a:buFontTx/>
              <a:buNone/>
              <a:defRPr sz="1400" b="0" baseline="0"/>
            </a:lvl1pPr>
            <a:lvl2pPr>
              <a:defRPr sz="1400" b="0"/>
            </a:lvl2pPr>
            <a:lvl3pPr>
              <a:defRPr sz="1400" b="0"/>
            </a:lvl3pPr>
            <a:lvl4pPr>
              <a:defRPr sz="1400" b="0"/>
            </a:lvl4pPr>
            <a:lvl5pPr>
              <a:defRPr sz="1400" b="0"/>
            </a:lvl5pPr>
          </a:lstStyle>
          <a:p>
            <a:pPr lvl="0"/>
            <a:r>
              <a:rPr lang="en-US" noProof="0" smtClean="0"/>
              <a:t>Click to edit Master text styles</a:t>
            </a:r>
          </a:p>
        </p:txBody>
      </p:sp>
    </p:spTree>
    <p:extLst>
      <p:ext uri="{BB962C8B-B14F-4D97-AF65-F5344CB8AC3E}">
        <p14:creationId xmlns:p14="http://schemas.microsoft.com/office/powerpoint/2010/main" val="2309237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106024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1143000" y="3048000"/>
            <a:ext cx="36957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991100" y="3048000"/>
            <a:ext cx="36957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5412676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4769" y="1450975"/>
            <a:ext cx="7520766"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1144768" y="2658146"/>
            <a:ext cx="3714311" cy="319305"/>
          </a:xfrm>
        </p:spPr>
        <p:txBody>
          <a:bodyPr anchor="b"/>
          <a:lstStyle>
            <a:lvl1pPr marL="0" indent="0">
              <a:buNone/>
              <a:defRPr sz="1400" b="1">
                <a:solidFill>
                  <a:srgbClr val="1195D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4768" y="3042904"/>
            <a:ext cx="3714311" cy="33578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Placeholder 5"/>
          <p:cNvSpPr>
            <a:spLocks noGrp="1"/>
          </p:cNvSpPr>
          <p:nvPr>
            <p:ph sz="quarter" idx="4"/>
          </p:nvPr>
        </p:nvSpPr>
        <p:spPr>
          <a:xfrm>
            <a:off x="4986670" y="3042903"/>
            <a:ext cx="3700130" cy="33578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4"/>
          <p:cNvSpPr>
            <a:spLocks noGrp="1"/>
          </p:cNvSpPr>
          <p:nvPr>
            <p:ph type="body" sz="quarter" idx="3"/>
          </p:nvPr>
        </p:nvSpPr>
        <p:spPr>
          <a:xfrm>
            <a:off x="4997302" y="2668772"/>
            <a:ext cx="3689498" cy="297712"/>
          </a:xfrm>
        </p:spPr>
        <p:txBody>
          <a:bodyPr anchor="b"/>
          <a:lstStyle>
            <a:lvl1pPr marL="0" indent="0">
              <a:buNone/>
              <a:defRPr sz="1400" b="1">
                <a:solidFill>
                  <a:srgbClr val="1195D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1054239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78007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99827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402" y="1446015"/>
            <a:ext cx="7542031" cy="387423"/>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4284921" y="1903226"/>
            <a:ext cx="4401879" cy="44975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1166035" y="1903217"/>
            <a:ext cx="3008313" cy="44975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66328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9986"/>
          </a:xfrm>
        </p:spPr>
        <p:txBody>
          <a:bodyPr anchor="b"/>
          <a:lstStyle>
            <a:lvl1pPr algn="l">
              <a:defRPr sz="2000" b="1">
                <a:solidFill>
                  <a:srgbClr val="1195D3"/>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1450975"/>
            <a:ext cx="5486400" cy="3276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05647"/>
            <a:ext cx="5486400" cy="11483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538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1143000" y="3048000"/>
            <a:ext cx="36957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991100" y="3048000"/>
            <a:ext cx="36957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5412676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1B454353-6C69-46C5-BFC9-DB622080B4C3}" type="datetimeFigureOut">
              <a:rPr lang="en-US" altLang="en-US"/>
              <a:pPr/>
              <a:t>2/20/2018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7CCFEFA7-DEB2-45A8-8359-5ABB7C17D68E}" type="slidenum">
              <a:rPr lang="en-GB" altLang="en-US"/>
              <a:pPr/>
              <a:t>‹#›</a:t>
            </a:fld>
            <a:endParaRPr lang="en-GB" altLang="en-US"/>
          </a:p>
        </p:txBody>
      </p:sp>
    </p:spTree>
    <p:extLst>
      <p:ext uri="{BB962C8B-B14F-4D97-AF65-F5344CB8AC3E}">
        <p14:creationId xmlns:p14="http://schemas.microsoft.com/office/powerpoint/2010/main" val="2965985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619F229B-A530-46F6-8B7F-C602119175DE}" type="datetimeFigureOut">
              <a:rPr lang="en-US" altLang="en-US"/>
              <a:pPr/>
              <a:t>2/20/2018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C983BB3-159E-4092-B863-A865B33DFCC1}" type="slidenum">
              <a:rPr lang="en-GB" altLang="en-US"/>
              <a:pPr/>
              <a:t>‹#›</a:t>
            </a:fld>
            <a:endParaRPr lang="en-GB" altLang="en-US"/>
          </a:p>
        </p:txBody>
      </p:sp>
    </p:spTree>
    <p:extLst>
      <p:ext uri="{BB962C8B-B14F-4D97-AF65-F5344CB8AC3E}">
        <p14:creationId xmlns:p14="http://schemas.microsoft.com/office/powerpoint/2010/main" val="27059388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17CEB00-CD3D-40D9-A0E8-F810328FA6FB}" type="datetimeFigureOut">
              <a:rPr lang="en-US" altLang="en-US"/>
              <a:pPr/>
              <a:t>2/20/2018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4F650F5-12C2-4C25-AD69-3969372051FB}" type="slidenum">
              <a:rPr lang="en-GB" altLang="en-US"/>
              <a:pPr/>
              <a:t>‹#›</a:t>
            </a:fld>
            <a:endParaRPr lang="en-GB" altLang="en-US"/>
          </a:p>
        </p:txBody>
      </p:sp>
    </p:spTree>
    <p:extLst>
      <p:ext uri="{BB962C8B-B14F-4D97-AF65-F5344CB8AC3E}">
        <p14:creationId xmlns:p14="http://schemas.microsoft.com/office/powerpoint/2010/main" val="4877706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fld id="{D2E1C5B2-1467-4263-98D3-05D0C8F74895}" type="datetimeFigureOut">
              <a:rPr lang="en-US" altLang="en-US"/>
              <a:pPr/>
              <a:t>2/20/2018</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B9326E55-39CB-4D01-BC83-706087279AC1}" type="slidenum">
              <a:rPr lang="en-GB" altLang="en-US"/>
              <a:pPr/>
              <a:t>‹#›</a:t>
            </a:fld>
            <a:endParaRPr lang="en-GB" altLang="en-US"/>
          </a:p>
        </p:txBody>
      </p:sp>
    </p:spTree>
    <p:extLst>
      <p:ext uri="{BB962C8B-B14F-4D97-AF65-F5344CB8AC3E}">
        <p14:creationId xmlns:p14="http://schemas.microsoft.com/office/powerpoint/2010/main" val="26744383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40AFAC41-7316-4711-9A62-200A13A76BEF}" type="datetimeFigureOut">
              <a:rPr lang="en-US" altLang="en-US"/>
              <a:pPr/>
              <a:t>2/20/2018</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81138190-7740-4390-9D00-9F763B0E3FAF}" type="slidenum">
              <a:rPr lang="en-GB" altLang="en-US"/>
              <a:pPr/>
              <a:t>‹#›</a:t>
            </a:fld>
            <a:endParaRPr lang="en-GB" altLang="en-US"/>
          </a:p>
        </p:txBody>
      </p:sp>
    </p:spTree>
    <p:extLst>
      <p:ext uri="{BB962C8B-B14F-4D97-AF65-F5344CB8AC3E}">
        <p14:creationId xmlns:p14="http://schemas.microsoft.com/office/powerpoint/2010/main" val="37469621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756EC2EC-1AB7-4847-AD9D-9F1338D31FBA}" type="datetimeFigureOut">
              <a:rPr lang="en-US" altLang="en-US"/>
              <a:pPr/>
              <a:t>2/20/2018</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280372FE-5B8B-42F7-B967-C429333C09CF}" type="slidenum">
              <a:rPr lang="en-GB" altLang="en-US"/>
              <a:pPr/>
              <a:t>‹#›</a:t>
            </a:fld>
            <a:endParaRPr lang="en-GB" altLang="en-US"/>
          </a:p>
        </p:txBody>
      </p:sp>
    </p:spTree>
    <p:extLst>
      <p:ext uri="{BB962C8B-B14F-4D97-AF65-F5344CB8AC3E}">
        <p14:creationId xmlns:p14="http://schemas.microsoft.com/office/powerpoint/2010/main" val="5026604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8CC25B1-3DFF-490B-97A4-8BF697A86D9A}" type="datetimeFigureOut">
              <a:rPr lang="en-US" altLang="en-US"/>
              <a:pPr/>
              <a:t>2/20/2018</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486C29DE-B4F6-4F18-A198-6A06DF901639}" type="slidenum">
              <a:rPr lang="en-GB" altLang="en-US"/>
              <a:pPr/>
              <a:t>‹#›</a:t>
            </a:fld>
            <a:endParaRPr lang="en-GB" altLang="en-US"/>
          </a:p>
        </p:txBody>
      </p:sp>
    </p:spTree>
    <p:extLst>
      <p:ext uri="{BB962C8B-B14F-4D97-AF65-F5344CB8AC3E}">
        <p14:creationId xmlns:p14="http://schemas.microsoft.com/office/powerpoint/2010/main" val="16987497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75275A3-4B36-4F68-91A0-F5A6A5BB11B7}" type="datetimeFigureOut">
              <a:rPr lang="en-US" altLang="en-US"/>
              <a:pPr/>
              <a:t>2/20/2018</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EA962993-10B6-4377-A32F-E3CEAA07D620}" type="slidenum">
              <a:rPr lang="en-GB" altLang="en-US"/>
              <a:pPr/>
              <a:t>‹#›</a:t>
            </a:fld>
            <a:endParaRPr lang="en-GB" altLang="en-US"/>
          </a:p>
        </p:txBody>
      </p:sp>
    </p:spTree>
    <p:extLst>
      <p:ext uri="{BB962C8B-B14F-4D97-AF65-F5344CB8AC3E}">
        <p14:creationId xmlns:p14="http://schemas.microsoft.com/office/powerpoint/2010/main" val="33580262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FDBE122-02C5-4638-BCE5-55D6E8FA1EC1}" type="datetimeFigureOut">
              <a:rPr lang="en-US" altLang="en-US"/>
              <a:pPr/>
              <a:t>2/20/2018</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1D16A0DD-7CDA-4C95-819F-657B33D57158}" type="slidenum">
              <a:rPr lang="en-GB" altLang="en-US"/>
              <a:pPr/>
              <a:t>‹#›</a:t>
            </a:fld>
            <a:endParaRPr lang="en-GB" altLang="en-US"/>
          </a:p>
        </p:txBody>
      </p:sp>
    </p:spTree>
    <p:extLst>
      <p:ext uri="{BB962C8B-B14F-4D97-AF65-F5344CB8AC3E}">
        <p14:creationId xmlns:p14="http://schemas.microsoft.com/office/powerpoint/2010/main" val="16270391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9324DDDB-D8CC-49B8-818E-397661C0400D}" type="datetimeFigureOut">
              <a:rPr lang="en-US" altLang="en-US"/>
              <a:pPr/>
              <a:t>2/20/2018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B37FD77-C185-4BA1-B5CC-B37B810AEEF9}" type="slidenum">
              <a:rPr lang="en-GB" altLang="en-US"/>
              <a:pPr/>
              <a:t>‹#›</a:t>
            </a:fld>
            <a:endParaRPr lang="en-GB" altLang="en-US"/>
          </a:p>
        </p:txBody>
      </p:sp>
    </p:spTree>
    <p:extLst>
      <p:ext uri="{BB962C8B-B14F-4D97-AF65-F5344CB8AC3E}">
        <p14:creationId xmlns:p14="http://schemas.microsoft.com/office/powerpoint/2010/main" val="3183122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4769" y="1450975"/>
            <a:ext cx="7520766"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1144768" y="2658146"/>
            <a:ext cx="3714311" cy="319305"/>
          </a:xfrm>
        </p:spPr>
        <p:txBody>
          <a:bodyPr anchor="b"/>
          <a:lstStyle>
            <a:lvl1pPr marL="0" indent="0">
              <a:buNone/>
              <a:defRPr sz="1400" b="1">
                <a:solidFill>
                  <a:srgbClr val="1195D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4768" y="3042904"/>
            <a:ext cx="3714311" cy="33578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Placeholder 5"/>
          <p:cNvSpPr>
            <a:spLocks noGrp="1"/>
          </p:cNvSpPr>
          <p:nvPr>
            <p:ph sz="quarter" idx="4"/>
          </p:nvPr>
        </p:nvSpPr>
        <p:spPr>
          <a:xfrm>
            <a:off x="4986670" y="3042903"/>
            <a:ext cx="3700130" cy="33578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4"/>
          <p:cNvSpPr>
            <a:spLocks noGrp="1"/>
          </p:cNvSpPr>
          <p:nvPr>
            <p:ph type="body" sz="quarter" idx="3"/>
          </p:nvPr>
        </p:nvSpPr>
        <p:spPr>
          <a:xfrm>
            <a:off x="4997302" y="2668772"/>
            <a:ext cx="3689498" cy="297712"/>
          </a:xfrm>
        </p:spPr>
        <p:txBody>
          <a:bodyPr anchor="b"/>
          <a:lstStyle>
            <a:lvl1pPr marL="0" indent="0">
              <a:buNone/>
              <a:defRPr sz="1400" b="1">
                <a:solidFill>
                  <a:srgbClr val="1195D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1054239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9508B22-C211-4CC0-B50B-12E4E8F61B89}" type="datetimeFigureOut">
              <a:rPr lang="en-US" altLang="en-US"/>
              <a:pPr/>
              <a:t>2/20/2018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90A342B-DE09-4B4F-9C15-2815D3382F11}" type="slidenum">
              <a:rPr lang="en-GB" altLang="en-US"/>
              <a:pPr/>
              <a:t>‹#›</a:t>
            </a:fld>
            <a:endParaRPr lang="en-GB" altLang="en-US"/>
          </a:p>
        </p:txBody>
      </p:sp>
    </p:spTree>
    <p:extLst>
      <p:ext uri="{BB962C8B-B14F-4D97-AF65-F5344CB8AC3E}">
        <p14:creationId xmlns:p14="http://schemas.microsoft.com/office/powerpoint/2010/main" val="38191777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381000" y="1584325"/>
            <a:ext cx="8382000" cy="4908550"/>
          </a:xfrm>
          <a:prstGeom prst="rect">
            <a:avLst/>
          </a:prstGeom>
          <a:solidFill>
            <a:srgbClr val="1195D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GB" altLang="en-US" smtClean="0"/>
          </a:p>
        </p:txBody>
      </p:sp>
      <p:pic>
        <p:nvPicPr>
          <p:cNvPr id="5" name="Picture 7" descr="Kingston_University_London_Main_RGB_H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3048000" y="381000"/>
            <a:ext cx="5689600" cy="0"/>
          </a:xfrm>
          <a:prstGeom prst="line">
            <a:avLst/>
          </a:prstGeom>
          <a:ln w="6350" cmpd="sng">
            <a:solidFill>
              <a:srgbClr val="DDDDDD"/>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15"/>
          <p:cNvCxnSpPr/>
          <p:nvPr/>
        </p:nvCxnSpPr>
        <p:spPr>
          <a:xfrm>
            <a:off x="3048000" y="762000"/>
            <a:ext cx="5689600" cy="0"/>
          </a:xfrm>
          <a:prstGeom prst="line">
            <a:avLst/>
          </a:prstGeom>
          <a:ln w="6350" cmpd="sng">
            <a:solidFill>
              <a:srgbClr val="DDDDDD"/>
            </a:solidFill>
            <a:miter lim="800000"/>
          </a:ln>
        </p:spPr>
        <p:style>
          <a:lnRef idx="1">
            <a:schemeClr val="accent1"/>
          </a:lnRef>
          <a:fillRef idx="0">
            <a:schemeClr val="accent1"/>
          </a:fillRef>
          <a:effectRef idx="0">
            <a:schemeClr val="accent1"/>
          </a:effectRef>
          <a:fontRef idx="minor">
            <a:schemeClr val="tx1"/>
          </a:fontRef>
        </p:style>
      </p:cxnSp>
      <p:sp>
        <p:nvSpPr>
          <p:cNvPr id="8" name="Text Box 11"/>
          <p:cNvSpPr txBox="1">
            <a:spLocks noChangeArrowheads="1"/>
          </p:cNvSpPr>
          <p:nvPr userDrawn="1"/>
        </p:nvSpPr>
        <p:spPr bwMode="auto">
          <a:xfrm>
            <a:off x="2971800" y="457200"/>
            <a:ext cx="5791200" cy="214313"/>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r>
              <a:rPr lang="en-US" sz="800" b="1" dirty="0" smtClean="0"/>
              <a:t>School of Computer</a:t>
            </a:r>
            <a:r>
              <a:rPr lang="en-US" sz="800" b="1" baseline="0" dirty="0" smtClean="0"/>
              <a:t> Science and</a:t>
            </a:r>
            <a:r>
              <a:rPr lang="en-US" sz="800" b="1" dirty="0" smtClean="0"/>
              <a:t> Mathematics</a:t>
            </a:r>
            <a:r>
              <a:rPr lang="en-US" sz="800" b="1" dirty="0" smtClean="0">
                <a:solidFill>
                  <a:srgbClr val="1195D3"/>
                </a:solidFill>
              </a:rPr>
              <a:t>|</a:t>
            </a:r>
            <a:endParaRPr lang="en-US" dirty="0" smtClean="0"/>
          </a:p>
        </p:txBody>
      </p:sp>
      <p:sp>
        <p:nvSpPr>
          <p:cNvPr id="9218" name="Rectangle 2"/>
          <p:cNvSpPr>
            <a:spLocks noGrp="1" noChangeArrowheads="1"/>
          </p:cNvSpPr>
          <p:nvPr>
            <p:ph type="ctrTitle"/>
          </p:nvPr>
        </p:nvSpPr>
        <p:spPr>
          <a:xfrm>
            <a:off x="2971800" y="1752600"/>
            <a:ext cx="5410200" cy="1143000"/>
          </a:xfrm>
        </p:spPr>
        <p:txBody>
          <a:bodyPr/>
          <a:lstStyle>
            <a:lvl1pPr>
              <a:defRPr baseline="0">
                <a:solidFill>
                  <a:schemeClr val="bg1"/>
                </a:solidFill>
              </a:defRPr>
            </a:lvl1pPr>
          </a:lstStyle>
          <a:p>
            <a:r>
              <a:rPr lang="en-US" smtClean="0"/>
              <a:t>Click to edit Master title style</a:t>
            </a:r>
            <a:endParaRPr lang="en-US" dirty="0"/>
          </a:p>
        </p:txBody>
      </p:sp>
      <p:sp>
        <p:nvSpPr>
          <p:cNvPr id="9219" name="Rectangle 3"/>
          <p:cNvSpPr>
            <a:spLocks noGrp="1" noChangeArrowheads="1"/>
          </p:cNvSpPr>
          <p:nvPr>
            <p:ph type="subTitle" idx="1"/>
          </p:nvPr>
        </p:nvSpPr>
        <p:spPr>
          <a:xfrm>
            <a:off x="2971800" y="3124200"/>
            <a:ext cx="4724400" cy="685800"/>
          </a:xfrm>
        </p:spPr>
        <p:txBody>
          <a:bodyPr/>
          <a:lstStyle>
            <a:lvl1pPr marL="0" indent="0">
              <a:buFont typeface="Wingdings" pitchFamily="-64" charset="2"/>
              <a:buNone/>
              <a:defRPr sz="1600" b="1">
                <a:solidFill>
                  <a:schemeClr val="bg1"/>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226138972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KU 0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7"/>
          <p:cNvSpPr>
            <a:spLocks noGrp="1"/>
          </p:cNvSpPr>
          <p:nvPr>
            <p:ph type="body" sz="quarter" idx="10"/>
          </p:nvPr>
        </p:nvSpPr>
        <p:spPr>
          <a:xfrm>
            <a:off x="1144775" y="2650159"/>
            <a:ext cx="7542025" cy="357188"/>
          </a:xfrm>
        </p:spPr>
        <p:txBody>
          <a:bodyPr/>
          <a:lstStyle>
            <a:lvl1pPr>
              <a:buNone/>
              <a:defRPr sz="1400" b="1" baseline="0">
                <a:solidFill>
                  <a:srgbClr val="1195D3"/>
                </a:solidFill>
              </a:defRPr>
            </a:lvl1pPr>
          </a:lstStyle>
          <a:p>
            <a:pPr lvl="0"/>
            <a:r>
              <a:rPr lang="en-US" smtClean="0"/>
              <a:t>Click to edit Master text styles</a:t>
            </a:r>
          </a:p>
        </p:txBody>
      </p:sp>
      <p:sp>
        <p:nvSpPr>
          <p:cNvPr id="6" name="Rectangle 3"/>
          <p:cNvSpPr>
            <a:spLocks noGrp="1" noChangeArrowheads="1"/>
          </p:cNvSpPr>
          <p:nvPr>
            <p:ph idx="1"/>
          </p:nvPr>
        </p:nvSpPr>
        <p:spPr bwMode="auto">
          <a:xfrm>
            <a:off x="1143000" y="3069265"/>
            <a:ext cx="7543800" cy="3352799"/>
          </a:xfrm>
          <a:prstGeom prst="rect">
            <a:avLst/>
          </a:prstGeom>
          <a:noFill/>
          <a:ln w="9525">
            <a:noFill/>
            <a:miter lim="800000"/>
            <a:headEnd/>
            <a:tailEnd/>
          </a:ln>
        </p:spPr>
        <p:txBody>
          <a:bodyPr/>
          <a:lstStyle>
            <a:lvl1pPr>
              <a:buFontTx/>
              <a:buNone/>
              <a:defRPr sz="1400" b="0" baseline="0"/>
            </a:lvl1pPr>
            <a:lvl2pPr>
              <a:defRPr sz="1400" b="0"/>
            </a:lvl2pPr>
            <a:lvl3pPr>
              <a:defRPr sz="1400" b="0"/>
            </a:lvl3pPr>
            <a:lvl4pPr>
              <a:defRPr sz="1400" b="0"/>
            </a:lvl4pPr>
            <a:lvl5pPr>
              <a:defRPr sz="1400" b="0"/>
            </a:lvl5pPr>
          </a:lstStyle>
          <a:p>
            <a:pPr lvl="0"/>
            <a:r>
              <a:rPr lang="en-US" noProof="0" smtClean="0"/>
              <a:t>Click to edit Master text styles</a:t>
            </a:r>
          </a:p>
        </p:txBody>
      </p:sp>
    </p:spTree>
    <p:extLst>
      <p:ext uri="{BB962C8B-B14F-4D97-AF65-F5344CB8AC3E}">
        <p14:creationId xmlns:p14="http://schemas.microsoft.com/office/powerpoint/2010/main" val="23092373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106024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1143000" y="3048000"/>
            <a:ext cx="36957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991100" y="3048000"/>
            <a:ext cx="36957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5412676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4769" y="1450975"/>
            <a:ext cx="7520766"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1144768" y="2658146"/>
            <a:ext cx="3714311" cy="319305"/>
          </a:xfrm>
        </p:spPr>
        <p:txBody>
          <a:bodyPr anchor="b"/>
          <a:lstStyle>
            <a:lvl1pPr marL="0" indent="0">
              <a:buNone/>
              <a:defRPr sz="1400" b="1">
                <a:solidFill>
                  <a:srgbClr val="1195D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4768" y="3042904"/>
            <a:ext cx="3714311" cy="33578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Placeholder 5"/>
          <p:cNvSpPr>
            <a:spLocks noGrp="1"/>
          </p:cNvSpPr>
          <p:nvPr>
            <p:ph sz="quarter" idx="4"/>
          </p:nvPr>
        </p:nvSpPr>
        <p:spPr>
          <a:xfrm>
            <a:off x="4986670" y="3042903"/>
            <a:ext cx="3700130" cy="33578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4"/>
          <p:cNvSpPr>
            <a:spLocks noGrp="1"/>
          </p:cNvSpPr>
          <p:nvPr>
            <p:ph type="body" sz="quarter" idx="3"/>
          </p:nvPr>
        </p:nvSpPr>
        <p:spPr>
          <a:xfrm>
            <a:off x="4997302" y="2668772"/>
            <a:ext cx="3689498" cy="297712"/>
          </a:xfrm>
        </p:spPr>
        <p:txBody>
          <a:bodyPr anchor="b"/>
          <a:lstStyle>
            <a:lvl1pPr marL="0" indent="0">
              <a:buNone/>
              <a:defRPr sz="1400" b="1">
                <a:solidFill>
                  <a:srgbClr val="1195D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1054239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780071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99827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402" y="1446015"/>
            <a:ext cx="7542031" cy="387423"/>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4284921" y="1903226"/>
            <a:ext cx="4401879" cy="44975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1166035" y="1903217"/>
            <a:ext cx="3008313" cy="44975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66328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9986"/>
          </a:xfrm>
        </p:spPr>
        <p:txBody>
          <a:bodyPr anchor="b"/>
          <a:lstStyle>
            <a:lvl1pPr algn="l">
              <a:defRPr sz="2000" b="1">
                <a:solidFill>
                  <a:srgbClr val="1195D3"/>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1450975"/>
            <a:ext cx="5486400" cy="3276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05647"/>
            <a:ext cx="5486400" cy="11483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538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780071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1B454353-6C69-46C5-BFC9-DB622080B4C3}" type="datetimeFigureOut">
              <a:rPr lang="en-US" altLang="en-US"/>
              <a:pPr/>
              <a:t>2/20/2018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7CCFEFA7-DEB2-45A8-8359-5ABB7C17D68E}" type="slidenum">
              <a:rPr lang="en-GB" altLang="en-US"/>
              <a:pPr/>
              <a:t>‹#›</a:t>
            </a:fld>
            <a:endParaRPr lang="en-GB" altLang="en-US"/>
          </a:p>
        </p:txBody>
      </p:sp>
    </p:spTree>
    <p:extLst>
      <p:ext uri="{BB962C8B-B14F-4D97-AF65-F5344CB8AC3E}">
        <p14:creationId xmlns:p14="http://schemas.microsoft.com/office/powerpoint/2010/main" val="29659859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619F229B-A530-46F6-8B7F-C602119175DE}" type="datetimeFigureOut">
              <a:rPr lang="en-US" altLang="en-US"/>
              <a:pPr/>
              <a:t>2/20/2018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C983BB3-159E-4092-B863-A865B33DFCC1}" type="slidenum">
              <a:rPr lang="en-GB" altLang="en-US"/>
              <a:pPr/>
              <a:t>‹#›</a:t>
            </a:fld>
            <a:endParaRPr lang="en-GB" altLang="en-US"/>
          </a:p>
        </p:txBody>
      </p:sp>
    </p:spTree>
    <p:extLst>
      <p:ext uri="{BB962C8B-B14F-4D97-AF65-F5344CB8AC3E}">
        <p14:creationId xmlns:p14="http://schemas.microsoft.com/office/powerpoint/2010/main" val="27059388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17CEB00-CD3D-40D9-A0E8-F810328FA6FB}" type="datetimeFigureOut">
              <a:rPr lang="en-US" altLang="en-US"/>
              <a:pPr/>
              <a:t>2/20/2018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4F650F5-12C2-4C25-AD69-3969372051FB}" type="slidenum">
              <a:rPr lang="en-GB" altLang="en-US"/>
              <a:pPr/>
              <a:t>‹#›</a:t>
            </a:fld>
            <a:endParaRPr lang="en-GB" altLang="en-US"/>
          </a:p>
        </p:txBody>
      </p:sp>
    </p:spTree>
    <p:extLst>
      <p:ext uri="{BB962C8B-B14F-4D97-AF65-F5344CB8AC3E}">
        <p14:creationId xmlns:p14="http://schemas.microsoft.com/office/powerpoint/2010/main" val="4877706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fld id="{D2E1C5B2-1467-4263-98D3-05D0C8F74895}" type="datetimeFigureOut">
              <a:rPr lang="en-US" altLang="en-US"/>
              <a:pPr/>
              <a:t>2/20/2018</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B9326E55-39CB-4D01-BC83-706087279AC1}" type="slidenum">
              <a:rPr lang="en-GB" altLang="en-US"/>
              <a:pPr/>
              <a:t>‹#›</a:t>
            </a:fld>
            <a:endParaRPr lang="en-GB" altLang="en-US"/>
          </a:p>
        </p:txBody>
      </p:sp>
    </p:spTree>
    <p:extLst>
      <p:ext uri="{BB962C8B-B14F-4D97-AF65-F5344CB8AC3E}">
        <p14:creationId xmlns:p14="http://schemas.microsoft.com/office/powerpoint/2010/main" val="26744383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40AFAC41-7316-4711-9A62-200A13A76BEF}" type="datetimeFigureOut">
              <a:rPr lang="en-US" altLang="en-US"/>
              <a:pPr/>
              <a:t>2/20/2018</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81138190-7740-4390-9D00-9F763B0E3FAF}" type="slidenum">
              <a:rPr lang="en-GB" altLang="en-US"/>
              <a:pPr/>
              <a:t>‹#›</a:t>
            </a:fld>
            <a:endParaRPr lang="en-GB" altLang="en-US"/>
          </a:p>
        </p:txBody>
      </p:sp>
    </p:spTree>
    <p:extLst>
      <p:ext uri="{BB962C8B-B14F-4D97-AF65-F5344CB8AC3E}">
        <p14:creationId xmlns:p14="http://schemas.microsoft.com/office/powerpoint/2010/main" val="3746962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756EC2EC-1AB7-4847-AD9D-9F1338D31FBA}" type="datetimeFigureOut">
              <a:rPr lang="en-US" altLang="en-US"/>
              <a:pPr/>
              <a:t>2/20/2018</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280372FE-5B8B-42F7-B967-C429333C09CF}" type="slidenum">
              <a:rPr lang="en-GB" altLang="en-US"/>
              <a:pPr/>
              <a:t>‹#›</a:t>
            </a:fld>
            <a:endParaRPr lang="en-GB" altLang="en-US"/>
          </a:p>
        </p:txBody>
      </p:sp>
    </p:spTree>
    <p:extLst>
      <p:ext uri="{BB962C8B-B14F-4D97-AF65-F5344CB8AC3E}">
        <p14:creationId xmlns:p14="http://schemas.microsoft.com/office/powerpoint/2010/main" val="5026604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8CC25B1-3DFF-490B-97A4-8BF697A86D9A}" type="datetimeFigureOut">
              <a:rPr lang="en-US" altLang="en-US"/>
              <a:pPr/>
              <a:t>2/20/2018</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486C29DE-B4F6-4F18-A198-6A06DF901639}" type="slidenum">
              <a:rPr lang="en-GB" altLang="en-US"/>
              <a:pPr/>
              <a:t>‹#›</a:t>
            </a:fld>
            <a:endParaRPr lang="en-GB" altLang="en-US"/>
          </a:p>
        </p:txBody>
      </p:sp>
    </p:spTree>
    <p:extLst>
      <p:ext uri="{BB962C8B-B14F-4D97-AF65-F5344CB8AC3E}">
        <p14:creationId xmlns:p14="http://schemas.microsoft.com/office/powerpoint/2010/main" val="16987497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75275A3-4B36-4F68-91A0-F5A6A5BB11B7}" type="datetimeFigureOut">
              <a:rPr lang="en-US" altLang="en-US"/>
              <a:pPr/>
              <a:t>2/20/2018</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EA962993-10B6-4377-A32F-E3CEAA07D620}" type="slidenum">
              <a:rPr lang="en-GB" altLang="en-US"/>
              <a:pPr/>
              <a:t>‹#›</a:t>
            </a:fld>
            <a:endParaRPr lang="en-GB" altLang="en-US"/>
          </a:p>
        </p:txBody>
      </p:sp>
    </p:spTree>
    <p:extLst>
      <p:ext uri="{BB962C8B-B14F-4D97-AF65-F5344CB8AC3E}">
        <p14:creationId xmlns:p14="http://schemas.microsoft.com/office/powerpoint/2010/main" val="33580262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FDBE122-02C5-4638-BCE5-55D6E8FA1EC1}" type="datetimeFigureOut">
              <a:rPr lang="en-US" altLang="en-US"/>
              <a:pPr/>
              <a:t>2/20/2018</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1D16A0DD-7CDA-4C95-819F-657B33D57158}" type="slidenum">
              <a:rPr lang="en-GB" altLang="en-US"/>
              <a:pPr/>
              <a:t>‹#›</a:t>
            </a:fld>
            <a:endParaRPr lang="en-GB" altLang="en-US"/>
          </a:p>
        </p:txBody>
      </p:sp>
    </p:spTree>
    <p:extLst>
      <p:ext uri="{BB962C8B-B14F-4D97-AF65-F5344CB8AC3E}">
        <p14:creationId xmlns:p14="http://schemas.microsoft.com/office/powerpoint/2010/main" val="16270391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9324DDDB-D8CC-49B8-818E-397661C0400D}" type="datetimeFigureOut">
              <a:rPr lang="en-US" altLang="en-US"/>
              <a:pPr/>
              <a:t>2/20/2018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B37FD77-C185-4BA1-B5CC-B37B810AEEF9}" type="slidenum">
              <a:rPr lang="en-GB" altLang="en-US"/>
              <a:pPr/>
              <a:t>‹#›</a:t>
            </a:fld>
            <a:endParaRPr lang="en-GB" altLang="en-US"/>
          </a:p>
        </p:txBody>
      </p:sp>
    </p:spTree>
    <p:extLst>
      <p:ext uri="{BB962C8B-B14F-4D97-AF65-F5344CB8AC3E}">
        <p14:creationId xmlns:p14="http://schemas.microsoft.com/office/powerpoint/2010/main" val="3183122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99827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9508B22-C211-4CC0-B50B-12E4E8F61B89}" type="datetimeFigureOut">
              <a:rPr lang="en-US" altLang="en-US"/>
              <a:pPr/>
              <a:t>2/20/2018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90A342B-DE09-4B4F-9C15-2815D3382F11}" type="slidenum">
              <a:rPr lang="en-GB" altLang="en-US"/>
              <a:pPr/>
              <a:t>‹#›</a:t>
            </a:fld>
            <a:endParaRPr lang="en-GB" altLang="en-US"/>
          </a:p>
        </p:txBody>
      </p:sp>
    </p:spTree>
    <p:extLst>
      <p:ext uri="{BB962C8B-B14F-4D97-AF65-F5344CB8AC3E}">
        <p14:creationId xmlns:p14="http://schemas.microsoft.com/office/powerpoint/2010/main" val="38191777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381000" y="1584325"/>
            <a:ext cx="8382000" cy="4908550"/>
          </a:xfrm>
          <a:prstGeom prst="rect">
            <a:avLst/>
          </a:prstGeom>
          <a:solidFill>
            <a:srgbClr val="1195D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GB" altLang="en-US" smtClean="0"/>
          </a:p>
        </p:txBody>
      </p:sp>
      <p:pic>
        <p:nvPicPr>
          <p:cNvPr id="5" name="Picture 7" descr="Kingston_University_London_Main_RGB_H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15"/>
          <p:cNvCxnSpPr/>
          <p:nvPr/>
        </p:nvCxnSpPr>
        <p:spPr>
          <a:xfrm>
            <a:off x="3048000" y="762000"/>
            <a:ext cx="5689600" cy="0"/>
          </a:xfrm>
          <a:prstGeom prst="line">
            <a:avLst/>
          </a:prstGeom>
          <a:ln w="6350" cmpd="sng">
            <a:solidFill>
              <a:srgbClr val="DDDDDD"/>
            </a:solidFill>
            <a:miter lim="800000"/>
          </a:ln>
        </p:spPr>
        <p:style>
          <a:lnRef idx="1">
            <a:schemeClr val="accent1"/>
          </a:lnRef>
          <a:fillRef idx="0">
            <a:schemeClr val="accent1"/>
          </a:fillRef>
          <a:effectRef idx="0">
            <a:schemeClr val="accent1"/>
          </a:effectRef>
          <a:fontRef idx="minor">
            <a:schemeClr val="tx1"/>
          </a:fontRef>
        </p:style>
      </p:cxnSp>
      <p:sp>
        <p:nvSpPr>
          <p:cNvPr id="9218" name="Rectangle 2"/>
          <p:cNvSpPr>
            <a:spLocks noGrp="1" noChangeArrowheads="1"/>
          </p:cNvSpPr>
          <p:nvPr>
            <p:ph type="ctrTitle"/>
          </p:nvPr>
        </p:nvSpPr>
        <p:spPr>
          <a:xfrm>
            <a:off x="2971800" y="1752600"/>
            <a:ext cx="5410200" cy="1143000"/>
          </a:xfrm>
        </p:spPr>
        <p:txBody>
          <a:bodyPr/>
          <a:lstStyle>
            <a:lvl1pPr>
              <a:defRPr baseline="0">
                <a:solidFill>
                  <a:schemeClr val="bg1"/>
                </a:solidFill>
              </a:defRPr>
            </a:lvl1pPr>
          </a:lstStyle>
          <a:p>
            <a:r>
              <a:rPr lang="en-US" smtClean="0"/>
              <a:t>Click to edit Master title style</a:t>
            </a:r>
            <a:endParaRPr lang="en-US" dirty="0"/>
          </a:p>
        </p:txBody>
      </p:sp>
      <p:sp>
        <p:nvSpPr>
          <p:cNvPr id="9219" name="Rectangle 3"/>
          <p:cNvSpPr>
            <a:spLocks noGrp="1" noChangeArrowheads="1"/>
          </p:cNvSpPr>
          <p:nvPr>
            <p:ph type="subTitle" idx="1"/>
          </p:nvPr>
        </p:nvSpPr>
        <p:spPr>
          <a:xfrm>
            <a:off x="2971800" y="3124200"/>
            <a:ext cx="4724400" cy="685800"/>
          </a:xfrm>
        </p:spPr>
        <p:txBody>
          <a:bodyPr/>
          <a:lstStyle>
            <a:lvl1pPr marL="0" indent="0">
              <a:buFont typeface="Wingdings" pitchFamily="-64" charset="2"/>
              <a:buNone/>
              <a:defRPr sz="1600" b="1">
                <a:solidFill>
                  <a:schemeClr val="bg1"/>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22613897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KU 0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7"/>
          <p:cNvSpPr>
            <a:spLocks noGrp="1"/>
          </p:cNvSpPr>
          <p:nvPr>
            <p:ph type="body" sz="quarter" idx="10"/>
          </p:nvPr>
        </p:nvSpPr>
        <p:spPr>
          <a:xfrm>
            <a:off x="1144775" y="2650159"/>
            <a:ext cx="7542025" cy="357188"/>
          </a:xfrm>
        </p:spPr>
        <p:txBody>
          <a:bodyPr/>
          <a:lstStyle>
            <a:lvl1pPr>
              <a:buNone/>
              <a:defRPr sz="1400" b="1" baseline="0">
                <a:solidFill>
                  <a:srgbClr val="1195D3"/>
                </a:solidFill>
              </a:defRPr>
            </a:lvl1pPr>
          </a:lstStyle>
          <a:p>
            <a:pPr lvl="0"/>
            <a:r>
              <a:rPr lang="en-US" smtClean="0"/>
              <a:t>Click to edit Master text styles</a:t>
            </a:r>
          </a:p>
        </p:txBody>
      </p:sp>
      <p:sp>
        <p:nvSpPr>
          <p:cNvPr id="6" name="Rectangle 3"/>
          <p:cNvSpPr>
            <a:spLocks noGrp="1" noChangeArrowheads="1"/>
          </p:cNvSpPr>
          <p:nvPr>
            <p:ph idx="1"/>
          </p:nvPr>
        </p:nvSpPr>
        <p:spPr bwMode="auto">
          <a:xfrm>
            <a:off x="1143000" y="3069265"/>
            <a:ext cx="7543800" cy="3352799"/>
          </a:xfrm>
          <a:prstGeom prst="rect">
            <a:avLst/>
          </a:prstGeom>
          <a:noFill/>
          <a:ln w="9525">
            <a:noFill/>
            <a:miter lim="800000"/>
            <a:headEnd/>
            <a:tailEnd/>
          </a:ln>
        </p:spPr>
        <p:txBody>
          <a:bodyPr/>
          <a:lstStyle>
            <a:lvl1pPr>
              <a:buFontTx/>
              <a:buNone/>
              <a:defRPr sz="1400" b="0" baseline="0"/>
            </a:lvl1pPr>
            <a:lvl2pPr>
              <a:defRPr sz="1400" b="0"/>
            </a:lvl2pPr>
            <a:lvl3pPr>
              <a:defRPr sz="1400" b="0"/>
            </a:lvl3pPr>
            <a:lvl4pPr>
              <a:defRPr sz="1400" b="0"/>
            </a:lvl4pPr>
            <a:lvl5pPr>
              <a:defRPr sz="1400" b="0"/>
            </a:lvl5pPr>
          </a:lstStyle>
          <a:p>
            <a:pPr lvl="0"/>
            <a:r>
              <a:rPr lang="en-US" noProof="0" smtClean="0"/>
              <a:t>Click to edit Master text styles</a:t>
            </a:r>
          </a:p>
        </p:txBody>
      </p:sp>
    </p:spTree>
    <p:extLst>
      <p:ext uri="{BB962C8B-B14F-4D97-AF65-F5344CB8AC3E}">
        <p14:creationId xmlns:p14="http://schemas.microsoft.com/office/powerpoint/2010/main" val="23092373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106024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1143000" y="3048000"/>
            <a:ext cx="36957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991100" y="3048000"/>
            <a:ext cx="36957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5412676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4769" y="1450975"/>
            <a:ext cx="7520766"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1144768" y="2658146"/>
            <a:ext cx="3714311" cy="319305"/>
          </a:xfrm>
        </p:spPr>
        <p:txBody>
          <a:bodyPr anchor="b"/>
          <a:lstStyle>
            <a:lvl1pPr marL="0" indent="0">
              <a:buNone/>
              <a:defRPr sz="1400" b="1">
                <a:solidFill>
                  <a:srgbClr val="1195D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4768" y="3042904"/>
            <a:ext cx="3714311" cy="33578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Placeholder 5"/>
          <p:cNvSpPr>
            <a:spLocks noGrp="1"/>
          </p:cNvSpPr>
          <p:nvPr>
            <p:ph sz="quarter" idx="4"/>
          </p:nvPr>
        </p:nvSpPr>
        <p:spPr>
          <a:xfrm>
            <a:off x="4986670" y="3042903"/>
            <a:ext cx="3700130" cy="33578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4"/>
          <p:cNvSpPr>
            <a:spLocks noGrp="1"/>
          </p:cNvSpPr>
          <p:nvPr>
            <p:ph type="body" sz="quarter" idx="3"/>
          </p:nvPr>
        </p:nvSpPr>
        <p:spPr>
          <a:xfrm>
            <a:off x="4997302" y="2668772"/>
            <a:ext cx="3689498" cy="297712"/>
          </a:xfrm>
        </p:spPr>
        <p:txBody>
          <a:bodyPr anchor="b"/>
          <a:lstStyle>
            <a:lvl1pPr marL="0" indent="0">
              <a:buNone/>
              <a:defRPr sz="1400" b="1">
                <a:solidFill>
                  <a:srgbClr val="1195D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1054239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780071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99827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402" y="1446015"/>
            <a:ext cx="7542031" cy="387423"/>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4284921" y="1903226"/>
            <a:ext cx="4401879" cy="44975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1166035" y="1903217"/>
            <a:ext cx="3008313" cy="44975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66328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9986"/>
          </a:xfrm>
        </p:spPr>
        <p:txBody>
          <a:bodyPr anchor="b"/>
          <a:lstStyle>
            <a:lvl1pPr algn="l">
              <a:defRPr sz="2000" b="1">
                <a:solidFill>
                  <a:srgbClr val="1195D3"/>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1450975"/>
            <a:ext cx="5486400" cy="3276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05647"/>
            <a:ext cx="5486400" cy="11483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5386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402" y="1446015"/>
            <a:ext cx="7542031" cy="387423"/>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4284921" y="1903226"/>
            <a:ext cx="4401879" cy="44975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1166035" y="1903217"/>
            <a:ext cx="3008313" cy="44975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66328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1B454353-6C69-46C5-BFC9-DB622080B4C3}" type="datetimeFigureOut">
              <a:rPr lang="en-US" altLang="en-US"/>
              <a:pPr/>
              <a:t>2/20/2018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7CCFEFA7-DEB2-45A8-8359-5ABB7C17D68E}" type="slidenum">
              <a:rPr lang="en-GB" altLang="en-US"/>
              <a:pPr/>
              <a:t>‹#›</a:t>
            </a:fld>
            <a:endParaRPr lang="en-GB" altLang="en-US"/>
          </a:p>
        </p:txBody>
      </p:sp>
    </p:spTree>
    <p:extLst>
      <p:ext uri="{BB962C8B-B14F-4D97-AF65-F5344CB8AC3E}">
        <p14:creationId xmlns:p14="http://schemas.microsoft.com/office/powerpoint/2010/main" val="29659859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619F229B-A530-46F6-8B7F-C602119175DE}" type="datetimeFigureOut">
              <a:rPr lang="en-US" altLang="en-US"/>
              <a:pPr/>
              <a:t>2/20/2018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C983BB3-159E-4092-B863-A865B33DFCC1}" type="slidenum">
              <a:rPr lang="en-GB" altLang="en-US"/>
              <a:pPr/>
              <a:t>‹#›</a:t>
            </a:fld>
            <a:endParaRPr lang="en-GB" altLang="en-US"/>
          </a:p>
        </p:txBody>
      </p:sp>
    </p:spTree>
    <p:extLst>
      <p:ext uri="{BB962C8B-B14F-4D97-AF65-F5344CB8AC3E}">
        <p14:creationId xmlns:p14="http://schemas.microsoft.com/office/powerpoint/2010/main" val="27059388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17CEB00-CD3D-40D9-A0E8-F810328FA6FB}" type="datetimeFigureOut">
              <a:rPr lang="en-US" altLang="en-US"/>
              <a:pPr/>
              <a:t>2/20/2018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4F650F5-12C2-4C25-AD69-3969372051FB}" type="slidenum">
              <a:rPr lang="en-GB" altLang="en-US"/>
              <a:pPr/>
              <a:t>‹#›</a:t>
            </a:fld>
            <a:endParaRPr lang="en-GB" altLang="en-US"/>
          </a:p>
        </p:txBody>
      </p:sp>
    </p:spTree>
    <p:extLst>
      <p:ext uri="{BB962C8B-B14F-4D97-AF65-F5344CB8AC3E}">
        <p14:creationId xmlns:p14="http://schemas.microsoft.com/office/powerpoint/2010/main" val="4877706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fld id="{D2E1C5B2-1467-4263-98D3-05D0C8F74895}" type="datetimeFigureOut">
              <a:rPr lang="en-US" altLang="en-US"/>
              <a:pPr/>
              <a:t>2/20/2018</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B9326E55-39CB-4D01-BC83-706087279AC1}" type="slidenum">
              <a:rPr lang="en-GB" altLang="en-US"/>
              <a:pPr/>
              <a:t>‹#›</a:t>
            </a:fld>
            <a:endParaRPr lang="en-GB" altLang="en-US"/>
          </a:p>
        </p:txBody>
      </p:sp>
    </p:spTree>
    <p:extLst>
      <p:ext uri="{BB962C8B-B14F-4D97-AF65-F5344CB8AC3E}">
        <p14:creationId xmlns:p14="http://schemas.microsoft.com/office/powerpoint/2010/main" val="26744383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40AFAC41-7316-4711-9A62-200A13A76BEF}" type="datetimeFigureOut">
              <a:rPr lang="en-US" altLang="en-US"/>
              <a:pPr/>
              <a:t>2/20/2018</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81138190-7740-4390-9D00-9F763B0E3FAF}" type="slidenum">
              <a:rPr lang="en-GB" altLang="en-US"/>
              <a:pPr/>
              <a:t>‹#›</a:t>
            </a:fld>
            <a:endParaRPr lang="en-GB" altLang="en-US"/>
          </a:p>
        </p:txBody>
      </p:sp>
    </p:spTree>
    <p:extLst>
      <p:ext uri="{BB962C8B-B14F-4D97-AF65-F5344CB8AC3E}">
        <p14:creationId xmlns:p14="http://schemas.microsoft.com/office/powerpoint/2010/main" val="37469621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756EC2EC-1AB7-4847-AD9D-9F1338D31FBA}" type="datetimeFigureOut">
              <a:rPr lang="en-US" altLang="en-US"/>
              <a:pPr/>
              <a:t>2/20/2018</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280372FE-5B8B-42F7-B967-C429333C09CF}" type="slidenum">
              <a:rPr lang="en-GB" altLang="en-US"/>
              <a:pPr/>
              <a:t>‹#›</a:t>
            </a:fld>
            <a:endParaRPr lang="en-GB" altLang="en-US"/>
          </a:p>
        </p:txBody>
      </p:sp>
    </p:spTree>
    <p:extLst>
      <p:ext uri="{BB962C8B-B14F-4D97-AF65-F5344CB8AC3E}">
        <p14:creationId xmlns:p14="http://schemas.microsoft.com/office/powerpoint/2010/main" val="5026604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8CC25B1-3DFF-490B-97A4-8BF697A86D9A}" type="datetimeFigureOut">
              <a:rPr lang="en-US" altLang="en-US"/>
              <a:pPr/>
              <a:t>2/20/2018</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486C29DE-B4F6-4F18-A198-6A06DF901639}" type="slidenum">
              <a:rPr lang="en-GB" altLang="en-US"/>
              <a:pPr/>
              <a:t>‹#›</a:t>
            </a:fld>
            <a:endParaRPr lang="en-GB" altLang="en-US"/>
          </a:p>
        </p:txBody>
      </p:sp>
    </p:spTree>
    <p:extLst>
      <p:ext uri="{BB962C8B-B14F-4D97-AF65-F5344CB8AC3E}">
        <p14:creationId xmlns:p14="http://schemas.microsoft.com/office/powerpoint/2010/main" val="16987497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75275A3-4B36-4F68-91A0-F5A6A5BB11B7}" type="datetimeFigureOut">
              <a:rPr lang="en-US" altLang="en-US"/>
              <a:pPr/>
              <a:t>2/20/2018</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EA962993-10B6-4377-A32F-E3CEAA07D620}" type="slidenum">
              <a:rPr lang="en-GB" altLang="en-US"/>
              <a:pPr/>
              <a:t>‹#›</a:t>
            </a:fld>
            <a:endParaRPr lang="en-GB" altLang="en-US"/>
          </a:p>
        </p:txBody>
      </p:sp>
    </p:spTree>
    <p:extLst>
      <p:ext uri="{BB962C8B-B14F-4D97-AF65-F5344CB8AC3E}">
        <p14:creationId xmlns:p14="http://schemas.microsoft.com/office/powerpoint/2010/main" val="33580262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FDBE122-02C5-4638-BCE5-55D6E8FA1EC1}" type="datetimeFigureOut">
              <a:rPr lang="en-US" altLang="en-US"/>
              <a:pPr/>
              <a:t>2/20/2018</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1D16A0DD-7CDA-4C95-819F-657B33D57158}" type="slidenum">
              <a:rPr lang="en-GB" altLang="en-US"/>
              <a:pPr/>
              <a:t>‹#›</a:t>
            </a:fld>
            <a:endParaRPr lang="en-GB" altLang="en-US"/>
          </a:p>
        </p:txBody>
      </p:sp>
    </p:spTree>
    <p:extLst>
      <p:ext uri="{BB962C8B-B14F-4D97-AF65-F5344CB8AC3E}">
        <p14:creationId xmlns:p14="http://schemas.microsoft.com/office/powerpoint/2010/main" val="16270391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9324DDDB-D8CC-49B8-818E-397661C0400D}" type="datetimeFigureOut">
              <a:rPr lang="en-US" altLang="en-US"/>
              <a:pPr/>
              <a:t>2/20/2018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B37FD77-C185-4BA1-B5CC-B37B810AEEF9}" type="slidenum">
              <a:rPr lang="en-GB" altLang="en-US"/>
              <a:pPr/>
              <a:t>‹#›</a:t>
            </a:fld>
            <a:endParaRPr lang="en-GB" altLang="en-US"/>
          </a:p>
        </p:txBody>
      </p:sp>
    </p:spTree>
    <p:extLst>
      <p:ext uri="{BB962C8B-B14F-4D97-AF65-F5344CB8AC3E}">
        <p14:creationId xmlns:p14="http://schemas.microsoft.com/office/powerpoint/2010/main" val="3183122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9986"/>
          </a:xfrm>
        </p:spPr>
        <p:txBody>
          <a:bodyPr anchor="b"/>
          <a:lstStyle>
            <a:lvl1pPr algn="l">
              <a:defRPr sz="2000" b="1">
                <a:solidFill>
                  <a:srgbClr val="1195D3"/>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1450975"/>
            <a:ext cx="5486400" cy="3276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05647"/>
            <a:ext cx="5486400" cy="11483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53861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9508B22-C211-4CC0-B50B-12E4E8F61B89}" type="datetimeFigureOut">
              <a:rPr lang="en-US" altLang="en-US"/>
              <a:pPr/>
              <a:t>2/20/2018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90A342B-DE09-4B4F-9C15-2815D3382F11}" type="slidenum">
              <a:rPr lang="en-GB" altLang="en-US"/>
              <a:pPr/>
              <a:t>‹#›</a:t>
            </a:fld>
            <a:endParaRPr lang="en-GB" altLang="en-US"/>
          </a:p>
        </p:txBody>
      </p:sp>
    </p:spTree>
    <p:extLst>
      <p:ext uri="{BB962C8B-B14F-4D97-AF65-F5344CB8AC3E}">
        <p14:creationId xmlns:p14="http://schemas.microsoft.com/office/powerpoint/2010/main" val="381917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1.jpeg"/><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2.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1.jpeg"/><Relationship Id="rId5" Type="http://schemas.openxmlformats.org/officeDocument/2006/relationships/slideLayout" Target="../slideLayouts/slideLayout55.xml"/><Relationship Id="rId10" Type="http://schemas.openxmlformats.org/officeDocument/2006/relationships/theme" Target="../theme/theme6.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2.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image" Target="../media/image1.jpeg"/><Relationship Id="rId5" Type="http://schemas.openxmlformats.org/officeDocument/2006/relationships/slideLayout" Target="../slideLayouts/slideLayout75.xml"/><Relationship Id="rId10" Type="http://schemas.openxmlformats.org/officeDocument/2006/relationships/theme" Target="../theme/theme8.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2.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143000" y="14478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1143000" y="3048000"/>
            <a:ext cx="7543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3076" name="Picture 7" descr="Kingston_University_London_Main_RGB_H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3810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p:nvCxnSpPr>
        <p:spPr>
          <a:xfrm>
            <a:off x="3048000" y="381000"/>
            <a:ext cx="5689600" cy="0"/>
          </a:xfrm>
          <a:prstGeom prst="line">
            <a:avLst/>
          </a:prstGeom>
          <a:ln w="6350" cmpd="sng">
            <a:solidFill>
              <a:srgbClr val="DDDDDD"/>
            </a:solidFill>
            <a:miter lim="800000"/>
          </a:ln>
        </p:spPr>
        <p:style>
          <a:lnRef idx="1">
            <a:schemeClr val="accent1"/>
          </a:lnRef>
          <a:fillRef idx="0">
            <a:schemeClr val="accent1"/>
          </a:fillRef>
          <a:effectRef idx="0">
            <a:schemeClr val="accent1"/>
          </a:effectRef>
          <a:fontRef idx="minor">
            <a:schemeClr val="tx1"/>
          </a:fontRef>
        </p:style>
      </p:cxnSp>
      <p:cxnSp>
        <p:nvCxnSpPr>
          <p:cNvPr id="2" name="Straight Connector 15"/>
          <p:cNvCxnSpPr/>
          <p:nvPr/>
        </p:nvCxnSpPr>
        <p:spPr>
          <a:xfrm>
            <a:off x="3048000" y="762000"/>
            <a:ext cx="5689600" cy="0"/>
          </a:xfrm>
          <a:prstGeom prst="line">
            <a:avLst/>
          </a:prstGeom>
          <a:ln w="6350" cmpd="sng">
            <a:solidFill>
              <a:srgbClr val="DDDDDD"/>
            </a:solidFill>
            <a:miter lim="800000"/>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Lst>
  <p:txStyles>
    <p:titleStyle>
      <a:lvl1pPr algn="l" rtl="0" eaLnBrk="1" fontAlgn="base" hangingPunct="1">
        <a:spcBef>
          <a:spcPct val="0"/>
        </a:spcBef>
        <a:spcAft>
          <a:spcPct val="0"/>
        </a:spcAft>
        <a:defRPr sz="3600" b="1">
          <a:solidFill>
            <a:schemeClr val="tx2"/>
          </a:solidFill>
          <a:latin typeface="+mj-lt"/>
          <a:ea typeface="+mj-ea"/>
          <a:cs typeface="ＭＳ Ｐゴシック" charset="0"/>
        </a:defRPr>
      </a:lvl1pPr>
      <a:lvl2pPr algn="l" rtl="0" eaLnBrk="1" fontAlgn="base" hangingPunct="1">
        <a:spcBef>
          <a:spcPct val="0"/>
        </a:spcBef>
        <a:spcAft>
          <a:spcPct val="0"/>
        </a:spcAft>
        <a:defRPr sz="3600" b="1">
          <a:solidFill>
            <a:schemeClr val="tx2"/>
          </a:solidFill>
          <a:latin typeface="Arial" charset="0"/>
          <a:ea typeface="ＭＳ Ｐゴシック" pitchFamily="-64" charset="-128"/>
          <a:cs typeface="ＭＳ Ｐゴシック" charset="0"/>
        </a:defRPr>
      </a:lvl2pPr>
      <a:lvl3pPr algn="l" rtl="0" eaLnBrk="1" fontAlgn="base" hangingPunct="1">
        <a:spcBef>
          <a:spcPct val="0"/>
        </a:spcBef>
        <a:spcAft>
          <a:spcPct val="0"/>
        </a:spcAft>
        <a:defRPr sz="3600" b="1">
          <a:solidFill>
            <a:schemeClr val="tx2"/>
          </a:solidFill>
          <a:latin typeface="Arial" charset="0"/>
          <a:ea typeface="ＭＳ Ｐゴシック" pitchFamily="-64" charset="-128"/>
          <a:cs typeface="ＭＳ Ｐゴシック" charset="0"/>
        </a:defRPr>
      </a:lvl3pPr>
      <a:lvl4pPr algn="l" rtl="0" eaLnBrk="1" fontAlgn="base" hangingPunct="1">
        <a:spcBef>
          <a:spcPct val="0"/>
        </a:spcBef>
        <a:spcAft>
          <a:spcPct val="0"/>
        </a:spcAft>
        <a:defRPr sz="3600" b="1">
          <a:solidFill>
            <a:schemeClr val="tx2"/>
          </a:solidFill>
          <a:latin typeface="Arial" charset="0"/>
          <a:ea typeface="ＭＳ Ｐゴシック" pitchFamily="-64" charset="-128"/>
          <a:cs typeface="ＭＳ Ｐゴシック" charset="0"/>
        </a:defRPr>
      </a:lvl4pPr>
      <a:lvl5pPr algn="l" rtl="0" eaLnBrk="1" fontAlgn="base" hangingPunct="1">
        <a:spcBef>
          <a:spcPct val="0"/>
        </a:spcBef>
        <a:spcAft>
          <a:spcPct val="0"/>
        </a:spcAft>
        <a:defRPr sz="3600" b="1">
          <a:solidFill>
            <a:schemeClr val="tx2"/>
          </a:solidFill>
          <a:latin typeface="Arial" charset="0"/>
          <a:ea typeface="ＭＳ Ｐゴシック" pitchFamily="-64" charset="-128"/>
          <a:cs typeface="ＭＳ Ｐゴシック" charset="0"/>
        </a:defRPr>
      </a:lvl5pPr>
      <a:lvl6pPr marL="457200" algn="l" rtl="0" eaLnBrk="1" fontAlgn="base" hangingPunct="1">
        <a:spcBef>
          <a:spcPct val="0"/>
        </a:spcBef>
        <a:spcAft>
          <a:spcPct val="0"/>
        </a:spcAft>
        <a:defRPr sz="3600" b="1">
          <a:solidFill>
            <a:schemeClr val="tx2"/>
          </a:solidFill>
          <a:latin typeface="Arial" charset="0"/>
          <a:ea typeface="ＭＳ Ｐゴシック" pitchFamily="-64" charset="-128"/>
        </a:defRPr>
      </a:lvl6pPr>
      <a:lvl7pPr marL="914400" algn="l" rtl="0" eaLnBrk="1" fontAlgn="base" hangingPunct="1">
        <a:spcBef>
          <a:spcPct val="0"/>
        </a:spcBef>
        <a:spcAft>
          <a:spcPct val="0"/>
        </a:spcAft>
        <a:defRPr sz="3600" b="1">
          <a:solidFill>
            <a:schemeClr val="tx2"/>
          </a:solidFill>
          <a:latin typeface="Arial" charset="0"/>
          <a:ea typeface="ＭＳ Ｐゴシック" pitchFamily="-64" charset="-128"/>
        </a:defRPr>
      </a:lvl7pPr>
      <a:lvl8pPr marL="1371600" algn="l" rtl="0" eaLnBrk="1" fontAlgn="base" hangingPunct="1">
        <a:spcBef>
          <a:spcPct val="0"/>
        </a:spcBef>
        <a:spcAft>
          <a:spcPct val="0"/>
        </a:spcAft>
        <a:defRPr sz="3600" b="1">
          <a:solidFill>
            <a:schemeClr val="tx2"/>
          </a:solidFill>
          <a:latin typeface="Arial" charset="0"/>
          <a:ea typeface="ＭＳ Ｐゴシック" pitchFamily="-64" charset="-128"/>
        </a:defRPr>
      </a:lvl8pPr>
      <a:lvl9pPr marL="1828800" algn="l" rtl="0" eaLnBrk="1" fontAlgn="base" hangingPunct="1">
        <a:spcBef>
          <a:spcPct val="0"/>
        </a:spcBef>
        <a:spcAft>
          <a:spcPct val="0"/>
        </a:spcAft>
        <a:defRPr sz="3600" b="1">
          <a:solidFill>
            <a:schemeClr val="tx2"/>
          </a:solidFill>
          <a:latin typeface="Arial" charset="0"/>
          <a:ea typeface="ＭＳ Ｐゴシック" pitchFamily="-64" charset="-128"/>
        </a:defRPr>
      </a:lvl9pPr>
    </p:titleStyle>
    <p:bodyStyle>
      <a:lvl1pPr marL="342900" indent="-342900" algn="l" rtl="0" eaLnBrk="1" fontAlgn="base" hangingPunct="1">
        <a:spcBef>
          <a:spcPct val="20000"/>
        </a:spcBef>
        <a:spcAft>
          <a:spcPct val="0"/>
        </a:spcAft>
        <a:buClr>
          <a:srgbClr val="1195D3"/>
        </a:buClr>
        <a:buFont typeface="Wingdings" pitchFamily="2" charset="2"/>
        <a:buChar char="§"/>
        <a:defRPr sz="3200">
          <a:solidFill>
            <a:schemeClr val="tx1"/>
          </a:solidFill>
          <a:latin typeface="+mn-lt"/>
          <a:ea typeface="+mn-ea"/>
          <a:cs typeface="ＭＳ Ｐゴシック" charset="0"/>
        </a:defRPr>
      </a:lvl1pPr>
      <a:lvl2pPr marL="819150" indent="-285750" algn="l" rtl="0" eaLnBrk="1" fontAlgn="base" hangingPunct="1">
        <a:spcBef>
          <a:spcPct val="20000"/>
        </a:spcBef>
        <a:spcAft>
          <a:spcPct val="0"/>
        </a:spcAft>
        <a:buClr>
          <a:srgbClr val="1195D3"/>
        </a:buClr>
        <a:buFont typeface="Wingdings" pitchFamily="2" charset="2"/>
        <a:buChar char="§"/>
        <a:defRPr sz="2800">
          <a:solidFill>
            <a:schemeClr val="tx1"/>
          </a:solidFill>
          <a:latin typeface="+mn-lt"/>
          <a:ea typeface="+mn-ea"/>
        </a:defRPr>
      </a:lvl2pPr>
      <a:lvl3pPr marL="1238250" indent="-228600" algn="l" rtl="0" eaLnBrk="1" fontAlgn="base" hangingPunct="1">
        <a:spcBef>
          <a:spcPct val="20000"/>
        </a:spcBef>
        <a:spcAft>
          <a:spcPct val="0"/>
        </a:spcAft>
        <a:buClr>
          <a:srgbClr val="1195D3"/>
        </a:buClr>
        <a:buFont typeface="Wingdings" pitchFamily="2" charset="2"/>
        <a:buChar char="§"/>
        <a:defRPr sz="2400">
          <a:solidFill>
            <a:schemeClr val="tx1"/>
          </a:solidFill>
          <a:latin typeface="+mn-lt"/>
          <a:ea typeface="+mn-ea"/>
        </a:defRPr>
      </a:lvl3pPr>
      <a:lvl4pPr marL="1657350" indent="-228600" algn="l" rtl="0" eaLnBrk="1" fontAlgn="base" hangingPunct="1">
        <a:spcBef>
          <a:spcPct val="20000"/>
        </a:spcBef>
        <a:spcAft>
          <a:spcPct val="0"/>
        </a:spcAft>
        <a:buClr>
          <a:srgbClr val="1195D3"/>
        </a:buClr>
        <a:buFont typeface="Wingdings" pitchFamily="2" charset="2"/>
        <a:buChar char="§"/>
        <a:defRPr sz="2000">
          <a:solidFill>
            <a:schemeClr val="tx1"/>
          </a:solidFill>
          <a:latin typeface="+mn-lt"/>
          <a:ea typeface="+mn-ea"/>
        </a:defRPr>
      </a:lvl4pPr>
      <a:lvl5pPr marL="2076450" indent="-228600" algn="l" rtl="0" eaLnBrk="1" fontAlgn="base" hangingPunct="1">
        <a:spcBef>
          <a:spcPct val="20000"/>
        </a:spcBef>
        <a:spcAft>
          <a:spcPct val="0"/>
        </a:spcAft>
        <a:buClr>
          <a:srgbClr val="1195D3"/>
        </a:buClr>
        <a:buFont typeface="Wingdings" pitchFamily="2" charset="2"/>
        <a:buChar char="§"/>
        <a:defRPr sz="2000">
          <a:solidFill>
            <a:schemeClr val="tx1"/>
          </a:solidFill>
          <a:latin typeface="+mn-lt"/>
          <a:ea typeface="+mn-ea"/>
        </a:defRPr>
      </a:lvl5pPr>
      <a:lvl6pPr marL="25336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6pPr>
      <a:lvl7pPr marL="29908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7pPr>
      <a:lvl8pPr marL="34480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8pPr>
      <a:lvl9pPr marL="39052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49A6F3CA-8AE4-44C0-99AB-B15514D30053}" type="datetimeFigureOut">
              <a:rPr lang="en-US" altLang="en-US"/>
              <a:pPr/>
              <a:t>2/20/2018</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7E7358E2-ADD0-43E0-9F7F-A76A51B9CF1B}" type="slidenum">
              <a:rPr lang="en-GB" altLang="en-US"/>
              <a:pPr/>
              <a:t>‹#›</a:t>
            </a:fld>
            <a:endParaRPr lang="en-GB" altLang="en-US"/>
          </a:p>
        </p:txBody>
      </p:sp>
      <p:pic>
        <p:nvPicPr>
          <p:cNvPr id="5127" name="Picture 6" descr="Picture1.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rtl="0" eaLnBrk="1" fontAlgn="base" hangingPunct="1">
        <a:spcBef>
          <a:spcPct val="0"/>
        </a:spcBef>
        <a:spcAft>
          <a:spcPct val="0"/>
        </a:spcAft>
        <a:defRPr sz="44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pitchFamily="34" charset="0"/>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Font typeface="Arial" pitchFamily="34" charset="0"/>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Font typeface="Arial" pitchFamily="34" charset="0"/>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Font typeface="Arial" pitchFamily="34" charset="0"/>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14478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143000" y="3048000"/>
            <a:ext cx="7543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7" descr="Kingston_University_London_Main_RGB_H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3810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p:nvCxnSpPr>
        <p:spPr>
          <a:xfrm>
            <a:off x="3048000" y="381000"/>
            <a:ext cx="5689600" cy="0"/>
          </a:xfrm>
          <a:prstGeom prst="line">
            <a:avLst/>
          </a:prstGeom>
          <a:ln w="6350" cmpd="sng">
            <a:solidFill>
              <a:srgbClr val="DDDDDD"/>
            </a:solidFill>
            <a:miter lim="800000"/>
          </a:ln>
        </p:spPr>
        <p:style>
          <a:lnRef idx="1">
            <a:schemeClr val="accent1"/>
          </a:lnRef>
          <a:fillRef idx="0">
            <a:schemeClr val="accent1"/>
          </a:fillRef>
          <a:effectRef idx="0">
            <a:schemeClr val="accent1"/>
          </a:effectRef>
          <a:fontRef idx="minor">
            <a:schemeClr val="tx1"/>
          </a:fontRef>
        </p:style>
      </p:cxnSp>
      <p:cxnSp>
        <p:nvCxnSpPr>
          <p:cNvPr id="2" name="Straight Connector 15"/>
          <p:cNvCxnSpPr/>
          <p:nvPr/>
        </p:nvCxnSpPr>
        <p:spPr>
          <a:xfrm>
            <a:off x="3048000" y="762000"/>
            <a:ext cx="5689600" cy="0"/>
          </a:xfrm>
          <a:prstGeom prst="line">
            <a:avLst/>
          </a:prstGeom>
          <a:ln w="6350" cmpd="sng">
            <a:solidFill>
              <a:srgbClr val="DDDDDD"/>
            </a:solidFill>
            <a:miter lim="800000"/>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Lst>
  <p:txStyles>
    <p:titleStyle>
      <a:lvl1pPr algn="l" rtl="0" eaLnBrk="1" fontAlgn="base" hangingPunct="1">
        <a:spcBef>
          <a:spcPct val="0"/>
        </a:spcBef>
        <a:spcAft>
          <a:spcPct val="0"/>
        </a:spcAft>
        <a:defRPr sz="3600" b="1">
          <a:solidFill>
            <a:schemeClr val="tx2"/>
          </a:solidFill>
          <a:latin typeface="+mj-lt"/>
          <a:ea typeface="+mj-ea"/>
          <a:cs typeface="ＭＳ Ｐゴシック" charset="0"/>
        </a:defRPr>
      </a:lvl1pPr>
      <a:lvl2pPr algn="l" rtl="0" eaLnBrk="1" fontAlgn="base" hangingPunct="1">
        <a:spcBef>
          <a:spcPct val="0"/>
        </a:spcBef>
        <a:spcAft>
          <a:spcPct val="0"/>
        </a:spcAft>
        <a:defRPr sz="3600" b="1">
          <a:solidFill>
            <a:schemeClr val="tx2"/>
          </a:solidFill>
          <a:latin typeface="Arial" charset="0"/>
          <a:ea typeface="ＭＳ Ｐゴシック" pitchFamily="-64" charset="-128"/>
          <a:cs typeface="ＭＳ Ｐゴシック" charset="0"/>
        </a:defRPr>
      </a:lvl2pPr>
      <a:lvl3pPr algn="l" rtl="0" eaLnBrk="1" fontAlgn="base" hangingPunct="1">
        <a:spcBef>
          <a:spcPct val="0"/>
        </a:spcBef>
        <a:spcAft>
          <a:spcPct val="0"/>
        </a:spcAft>
        <a:defRPr sz="3600" b="1">
          <a:solidFill>
            <a:schemeClr val="tx2"/>
          </a:solidFill>
          <a:latin typeface="Arial" charset="0"/>
          <a:ea typeface="ＭＳ Ｐゴシック" pitchFamily="-64" charset="-128"/>
          <a:cs typeface="ＭＳ Ｐゴシック" charset="0"/>
        </a:defRPr>
      </a:lvl3pPr>
      <a:lvl4pPr algn="l" rtl="0" eaLnBrk="1" fontAlgn="base" hangingPunct="1">
        <a:spcBef>
          <a:spcPct val="0"/>
        </a:spcBef>
        <a:spcAft>
          <a:spcPct val="0"/>
        </a:spcAft>
        <a:defRPr sz="3600" b="1">
          <a:solidFill>
            <a:schemeClr val="tx2"/>
          </a:solidFill>
          <a:latin typeface="Arial" charset="0"/>
          <a:ea typeface="ＭＳ Ｐゴシック" pitchFamily="-64" charset="-128"/>
          <a:cs typeface="ＭＳ Ｐゴシック" charset="0"/>
        </a:defRPr>
      </a:lvl4pPr>
      <a:lvl5pPr algn="l" rtl="0" eaLnBrk="1" fontAlgn="base" hangingPunct="1">
        <a:spcBef>
          <a:spcPct val="0"/>
        </a:spcBef>
        <a:spcAft>
          <a:spcPct val="0"/>
        </a:spcAft>
        <a:defRPr sz="3600" b="1">
          <a:solidFill>
            <a:schemeClr val="tx2"/>
          </a:solidFill>
          <a:latin typeface="Arial" charset="0"/>
          <a:ea typeface="ＭＳ Ｐゴシック" pitchFamily="-64" charset="-128"/>
          <a:cs typeface="ＭＳ Ｐゴシック" charset="0"/>
        </a:defRPr>
      </a:lvl5pPr>
      <a:lvl6pPr marL="457200" algn="l" rtl="0" eaLnBrk="1" fontAlgn="base" hangingPunct="1">
        <a:spcBef>
          <a:spcPct val="0"/>
        </a:spcBef>
        <a:spcAft>
          <a:spcPct val="0"/>
        </a:spcAft>
        <a:defRPr sz="3600" b="1">
          <a:solidFill>
            <a:schemeClr val="tx2"/>
          </a:solidFill>
          <a:latin typeface="Arial" charset="0"/>
          <a:ea typeface="ＭＳ Ｐゴシック" pitchFamily="-64" charset="-128"/>
        </a:defRPr>
      </a:lvl6pPr>
      <a:lvl7pPr marL="914400" algn="l" rtl="0" eaLnBrk="1" fontAlgn="base" hangingPunct="1">
        <a:spcBef>
          <a:spcPct val="0"/>
        </a:spcBef>
        <a:spcAft>
          <a:spcPct val="0"/>
        </a:spcAft>
        <a:defRPr sz="3600" b="1">
          <a:solidFill>
            <a:schemeClr val="tx2"/>
          </a:solidFill>
          <a:latin typeface="Arial" charset="0"/>
          <a:ea typeface="ＭＳ Ｐゴシック" pitchFamily="-64" charset="-128"/>
        </a:defRPr>
      </a:lvl7pPr>
      <a:lvl8pPr marL="1371600" algn="l" rtl="0" eaLnBrk="1" fontAlgn="base" hangingPunct="1">
        <a:spcBef>
          <a:spcPct val="0"/>
        </a:spcBef>
        <a:spcAft>
          <a:spcPct val="0"/>
        </a:spcAft>
        <a:defRPr sz="3600" b="1">
          <a:solidFill>
            <a:schemeClr val="tx2"/>
          </a:solidFill>
          <a:latin typeface="Arial" charset="0"/>
          <a:ea typeface="ＭＳ Ｐゴシック" pitchFamily="-64" charset="-128"/>
        </a:defRPr>
      </a:lvl8pPr>
      <a:lvl9pPr marL="1828800" algn="l" rtl="0" eaLnBrk="1" fontAlgn="base" hangingPunct="1">
        <a:spcBef>
          <a:spcPct val="0"/>
        </a:spcBef>
        <a:spcAft>
          <a:spcPct val="0"/>
        </a:spcAft>
        <a:defRPr sz="3600" b="1">
          <a:solidFill>
            <a:schemeClr val="tx2"/>
          </a:solidFill>
          <a:latin typeface="Arial" charset="0"/>
          <a:ea typeface="ＭＳ Ｐゴシック" pitchFamily="-64" charset="-128"/>
        </a:defRPr>
      </a:lvl9pPr>
    </p:titleStyle>
    <p:bodyStyle>
      <a:lvl1pPr marL="342900" indent="-342900" algn="l" rtl="0" eaLnBrk="1" fontAlgn="base" hangingPunct="1">
        <a:spcBef>
          <a:spcPct val="20000"/>
        </a:spcBef>
        <a:spcAft>
          <a:spcPct val="0"/>
        </a:spcAft>
        <a:buClr>
          <a:srgbClr val="1195D3"/>
        </a:buClr>
        <a:buFont typeface="Wingdings" pitchFamily="2" charset="2"/>
        <a:buChar char="§"/>
        <a:defRPr sz="3200">
          <a:solidFill>
            <a:schemeClr val="tx1"/>
          </a:solidFill>
          <a:latin typeface="+mn-lt"/>
          <a:ea typeface="+mn-ea"/>
          <a:cs typeface="ＭＳ Ｐゴシック" charset="0"/>
        </a:defRPr>
      </a:lvl1pPr>
      <a:lvl2pPr marL="819150" indent="-285750" algn="l" rtl="0" eaLnBrk="1" fontAlgn="base" hangingPunct="1">
        <a:spcBef>
          <a:spcPct val="20000"/>
        </a:spcBef>
        <a:spcAft>
          <a:spcPct val="0"/>
        </a:spcAft>
        <a:buClr>
          <a:srgbClr val="1195D3"/>
        </a:buClr>
        <a:buFont typeface="Wingdings" pitchFamily="2" charset="2"/>
        <a:buChar char="§"/>
        <a:defRPr sz="2800">
          <a:solidFill>
            <a:schemeClr val="tx1"/>
          </a:solidFill>
          <a:latin typeface="+mn-lt"/>
          <a:ea typeface="+mn-ea"/>
        </a:defRPr>
      </a:lvl2pPr>
      <a:lvl3pPr marL="1238250" indent="-228600" algn="l" rtl="0" eaLnBrk="1" fontAlgn="base" hangingPunct="1">
        <a:spcBef>
          <a:spcPct val="20000"/>
        </a:spcBef>
        <a:spcAft>
          <a:spcPct val="0"/>
        </a:spcAft>
        <a:buClr>
          <a:srgbClr val="1195D3"/>
        </a:buClr>
        <a:buFont typeface="Wingdings" pitchFamily="2" charset="2"/>
        <a:buChar char="§"/>
        <a:defRPr sz="2400">
          <a:solidFill>
            <a:schemeClr val="tx1"/>
          </a:solidFill>
          <a:latin typeface="+mn-lt"/>
          <a:ea typeface="+mn-ea"/>
        </a:defRPr>
      </a:lvl3pPr>
      <a:lvl4pPr marL="1657350" indent="-228600" algn="l" rtl="0" eaLnBrk="1" fontAlgn="base" hangingPunct="1">
        <a:spcBef>
          <a:spcPct val="20000"/>
        </a:spcBef>
        <a:spcAft>
          <a:spcPct val="0"/>
        </a:spcAft>
        <a:buClr>
          <a:srgbClr val="1195D3"/>
        </a:buClr>
        <a:buFont typeface="Wingdings" pitchFamily="2" charset="2"/>
        <a:buChar char="§"/>
        <a:defRPr sz="2000">
          <a:solidFill>
            <a:schemeClr val="tx1"/>
          </a:solidFill>
          <a:latin typeface="+mn-lt"/>
          <a:ea typeface="+mn-ea"/>
        </a:defRPr>
      </a:lvl4pPr>
      <a:lvl5pPr marL="2076450" indent="-228600" algn="l" rtl="0" eaLnBrk="1" fontAlgn="base" hangingPunct="1">
        <a:spcBef>
          <a:spcPct val="20000"/>
        </a:spcBef>
        <a:spcAft>
          <a:spcPct val="0"/>
        </a:spcAft>
        <a:buClr>
          <a:srgbClr val="1195D3"/>
        </a:buClr>
        <a:buFont typeface="Wingdings" pitchFamily="2" charset="2"/>
        <a:buChar char="§"/>
        <a:defRPr sz="2000">
          <a:solidFill>
            <a:schemeClr val="tx1"/>
          </a:solidFill>
          <a:latin typeface="+mn-lt"/>
          <a:ea typeface="+mn-ea"/>
        </a:defRPr>
      </a:lvl5pPr>
      <a:lvl6pPr marL="25336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6pPr>
      <a:lvl7pPr marL="29908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7pPr>
      <a:lvl8pPr marL="34480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8pPr>
      <a:lvl9pPr marL="39052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143000" y="14478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1143000" y="3048000"/>
            <a:ext cx="7543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3076" name="Picture 7" descr="Kingston_University_London_Main_RGB_H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3810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p:nvCxnSpPr>
        <p:spPr>
          <a:xfrm>
            <a:off x="3048000" y="381000"/>
            <a:ext cx="5689600" cy="0"/>
          </a:xfrm>
          <a:prstGeom prst="line">
            <a:avLst/>
          </a:prstGeom>
          <a:ln w="6350" cmpd="sng">
            <a:solidFill>
              <a:srgbClr val="DDDDDD"/>
            </a:solidFill>
            <a:miter lim="800000"/>
          </a:ln>
        </p:spPr>
        <p:style>
          <a:lnRef idx="1">
            <a:schemeClr val="accent1"/>
          </a:lnRef>
          <a:fillRef idx="0">
            <a:schemeClr val="accent1"/>
          </a:fillRef>
          <a:effectRef idx="0">
            <a:schemeClr val="accent1"/>
          </a:effectRef>
          <a:fontRef idx="minor">
            <a:schemeClr val="tx1"/>
          </a:fontRef>
        </p:style>
      </p:cxnSp>
      <p:cxnSp>
        <p:nvCxnSpPr>
          <p:cNvPr id="2" name="Straight Connector 15"/>
          <p:cNvCxnSpPr/>
          <p:nvPr/>
        </p:nvCxnSpPr>
        <p:spPr>
          <a:xfrm>
            <a:off x="3048000" y="762000"/>
            <a:ext cx="5689600" cy="0"/>
          </a:xfrm>
          <a:prstGeom prst="line">
            <a:avLst/>
          </a:prstGeom>
          <a:ln w="6350" cmpd="sng">
            <a:solidFill>
              <a:srgbClr val="DDDDDD"/>
            </a:solidFill>
            <a:miter lim="800000"/>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xStyles>
    <p:titleStyle>
      <a:lvl1pPr algn="l" rtl="0" eaLnBrk="1" fontAlgn="base" hangingPunct="1">
        <a:spcBef>
          <a:spcPct val="0"/>
        </a:spcBef>
        <a:spcAft>
          <a:spcPct val="0"/>
        </a:spcAft>
        <a:defRPr sz="3600" b="1">
          <a:solidFill>
            <a:schemeClr val="tx2"/>
          </a:solidFill>
          <a:latin typeface="+mj-lt"/>
          <a:ea typeface="+mj-ea"/>
          <a:cs typeface="ＭＳ Ｐゴシック" charset="0"/>
        </a:defRPr>
      </a:lvl1pPr>
      <a:lvl2pPr algn="l" rtl="0" eaLnBrk="1" fontAlgn="base" hangingPunct="1">
        <a:spcBef>
          <a:spcPct val="0"/>
        </a:spcBef>
        <a:spcAft>
          <a:spcPct val="0"/>
        </a:spcAft>
        <a:defRPr sz="3600" b="1">
          <a:solidFill>
            <a:schemeClr val="tx2"/>
          </a:solidFill>
          <a:latin typeface="Arial" charset="0"/>
          <a:ea typeface="ＭＳ Ｐゴシック" pitchFamily="-64" charset="-128"/>
          <a:cs typeface="ＭＳ Ｐゴシック" charset="0"/>
        </a:defRPr>
      </a:lvl2pPr>
      <a:lvl3pPr algn="l" rtl="0" eaLnBrk="1" fontAlgn="base" hangingPunct="1">
        <a:spcBef>
          <a:spcPct val="0"/>
        </a:spcBef>
        <a:spcAft>
          <a:spcPct val="0"/>
        </a:spcAft>
        <a:defRPr sz="3600" b="1">
          <a:solidFill>
            <a:schemeClr val="tx2"/>
          </a:solidFill>
          <a:latin typeface="Arial" charset="0"/>
          <a:ea typeface="ＭＳ Ｐゴシック" pitchFamily="-64" charset="-128"/>
          <a:cs typeface="ＭＳ Ｐゴシック" charset="0"/>
        </a:defRPr>
      </a:lvl3pPr>
      <a:lvl4pPr algn="l" rtl="0" eaLnBrk="1" fontAlgn="base" hangingPunct="1">
        <a:spcBef>
          <a:spcPct val="0"/>
        </a:spcBef>
        <a:spcAft>
          <a:spcPct val="0"/>
        </a:spcAft>
        <a:defRPr sz="3600" b="1">
          <a:solidFill>
            <a:schemeClr val="tx2"/>
          </a:solidFill>
          <a:latin typeface="Arial" charset="0"/>
          <a:ea typeface="ＭＳ Ｐゴシック" pitchFamily="-64" charset="-128"/>
          <a:cs typeface="ＭＳ Ｐゴシック" charset="0"/>
        </a:defRPr>
      </a:lvl4pPr>
      <a:lvl5pPr algn="l" rtl="0" eaLnBrk="1" fontAlgn="base" hangingPunct="1">
        <a:spcBef>
          <a:spcPct val="0"/>
        </a:spcBef>
        <a:spcAft>
          <a:spcPct val="0"/>
        </a:spcAft>
        <a:defRPr sz="3600" b="1">
          <a:solidFill>
            <a:schemeClr val="tx2"/>
          </a:solidFill>
          <a:latin typeface="Arial" charset="0"/>
          <a:ea typeface="ＭＳ Ｐゴシック" pitchFamily="-64" charset="-128"/>
          <a:cs typeface="ＭＳ Ｐゴシック" charset="0"/>
        </a:defRPr>
      </a:lvl5pPr>
      <a:lvl6pPr marL="457200" algn="l" rtl="0" eaLnBrk="1" fontAlgn="base" hangingPunct="1">
        <a:spcBef>
          <a:spcPct val="0"/>
        </a:spcBef>
        <a:spcAft>
          <a:spcPct val="0"/>
        </a:spcAft>
        <a:defRPr sz="3600" b="1">
          <a:solidFill>
            <a:schemeClr val="tx2"/>
          </a:solidFill>
          <a:latin typeface="Arial" charset="0"/>
          <a:ea typeface="ＭＳ Ｐゴシック" pitchFamily="-64" charset="-128"/>
        </a:defRPr>
      </a:lvl6pPr>
      <a:lvl7pPr marL="914400" algn="l" rtl="0" eaLnBrk="1" fontAlgn="base" hangingPunct="1">
        <a:spcBef>
          <a:spcPct val="0"/>
        </a:spcBef>
        <a:spcAft>
          <a:spcPct val="0"/>
        </a:spcAft>
        <a:defRPr sz="3600" b="1">
          <a:solidFill>
            <a:schemeClr val="tx2"/>
          </a:solidFill>
          <a:latin typeface="Arial" charset="0"/>
          <a:ea typeface="ＭＳ Ｐゴシック" pitchFamily="-64" charset="-128"/>
        </a:defRPr>
      </a:lvl7pPr>
      <a:lvl8pPr marL="1371600" algn="l" rtl="0" eaLnBrk="1" fontAlgn="base" hangingPunct="1">
        <a:spcBef>
          <a:spcPct val="0"/>
        </a:spcBef>
        <a:spcAft>
          <a:spcPct val="0"/>
        </a:spcAft>
        <a:defRPr sz="3600" b="1">
          <a:solidFill>
            <a:schemeClr val="tx2"/>
          </a:solidFill>
          <a:latin typeface="Arial" charset="0"/>
          <a:ea typeface="ＭＳ Ｐゴシック" pitchFamily="-64" charset="-128"/>
        </a:defRPr>
      </a:lvl8pPr>
      <a:lvl9pPr marL="1828800" algn="l" rtl="0" eaLnBrk="1" fontAlgn="base" hangingPunct="1">
        <a:spcBef>
          <a:spcPct val="0"/>
        </a:spcBef>
        <a:spcAft>
          <a:spcPct val="0"/>
        </a:spcAft>
        <a:defRPr sz="3600" b="1">
          <a:solidFill>
            <a:schemeClr val="tx2"/>
          </a:solidFill>
          <a:latin typeface="Arial" charset="0"/>
          <a:ea typeface="ＭＳ Ｐゴシック" pitchFamily="-64" charset="-128"/>
        </a:defRPr>
      </a:lvl9pPr>
    </p:titleStyle>
    <p:bodyStyle>
      <a:lvl1pPr marL="342900" indent="-342900" algn="l" rtl="0" eaLnBrk="1" fontAlgn="base" hangingPunct="1">
        <a:spcBef>
          <a:spcPct val="20000"/>
        </a:spcBef>
        <a:spcAft>
          <a:spcPct val="0"/>
        </a:spcAft>
        <a:buClr>
          <a:srgbClr val="1195D3"/>
        </a:buClr>
        <a:buFont typeface="Wingdings" pitchFamily="2" charset="2"/>
        <a:buChar char="§"/>
        <a:defRPr sz="3200">
          <a:solidFill>
            <a:schemeClr val="tx1"/>
          </a:solidFill>
          <a:latin typeface="+mn-lt"/>
          <a:ea typeface="+mn-ea"/>
          <a:cs typeface="ＭＳ Ｐゴシック" charset="0"/>
        </a:defRPr>
      </a:lvl1pPr>
      <a:lvl2pPr marL="819150" indent="-285750" algn="l" rtl="0" eaLnBrk="1" fontAlgn="base" hangingPunct="1">
        <a:spcBef>
          <a:spcPct val="20000"/>
        </a:spcBef>
        <a:spcAft>
          <a:spcPct val="0"/>
        </a:spcAft>
        <a:buClr>
          <a:srgbClr val="1195D3"/>
        </a:buClr>
        <a:buFont typeface="Wingdings" pitchFamily="2" charset="2"/>
        <a:buChar char="§"/>
        <a:defRPr sz="2800">
          <a:solidFill>
            <a:schemeClr val="tx1"/>
          </a:solidFill>
          <a:latin typeface="+mn-lt"/>
          <a:ea typeface="+mn-ea"/>
        </a:defRPr>
      </a:lvl2pPr>
      <a:lvl3pPr marL="1238250" indent="-228600" algn="l" rtl="0" eaLnBrk="1" fontAlgn="base" hangingPunct="1">
        <a:spcBef>
          <a:spcPct val="20000"/>
        </a:spcBef>
        <a:spcAft>
          <a:spcPct val="0"/>
        </a:spcAft>
        <a:buClr>
          <a:srgbClr val="1195D3"/>
        </a:buClr>
        <a:buFont typeface="Wingdings" pitchFamily="2" charset="2"/>
        <a:buChar char="§"/>
        <a:defRPr sz="2400">
          <a:solidFill>
            <a:schemeClr val="tx1"/>
          </a:solidFill>
          <a:latin typeface="+mn-lt"/>
          <a:ea typeface="+mn-ea"/>
        </a:defRPr>
      </a:lvl3pPr>
      <a:lvl4pPr marL="1657350" indent="-228600" algn="l" rtl="0" eaLnBrk="1" fontAlgn="base" hangingPunct="1">
        <a:spcBef>
          <a:spcPct val="20000"/>
        </a:spcBef>
        <a:spcAft>
          <a:spcPct val="0"/>
        </a:spcAft>
        <a:buClr>
          <a:srgbClr val="1195D3"/>
        </a:buClr>
        <a:buFont typeface="Wingdings" pitchFamily="2" charset="2"/>
        <a:buChar char="§"/>
        <a:defRPr sz="2000">
          <a:solidFill>
            <a:schemeClr val="tx1"/>
          </a:solidFill>
          <a:latin typeface="+mn-lt"/>
          <a:ea typeface="+mn-ea"/>
        </a:defRPr>
      </a:lvl4pPr>
      <a:lvl5pPr marL="2076450" indent="-228600" algn="l" rtl="0" eaLnBrk="1" fontAlgn="base" hangingPunct="1">
        <a:spcBef>
          <a:spcPct val="20000"/>
        </a:spcBef>
        <a:spcAft>
          <a:spcPct val="0"/>
        </a:spcAft>
        <a:buClr>
          <a:srgbClr val="1195D3"/>
        </a:buClr>
        <a:buFont typeface="Wingdings" pitchFamily="2" charset="2"/>
        <a:buChar char="§"/>
        <a:defRPr sz="2000">
          <a:solidFill>
            <a:schemeClr val="tx1"/>
          </a:solidFill>
          <a:latin typeface="+mn-lt"/>
          <a:ea typeface="+mn-ea"/>
        </a:defRPr>
      </a:lvl5pPr>
      <a:lvl6pPr marL="25336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6pPr>
      <a:lvl7pPr marL="29908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7pPr>
      <a:lvl8pPr marL="34480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8pPr>
      <a:lvl9pPr marL="39052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49A6F3CA-8AE4-44C0-99AB-B15514D30053}" type="datetimeFigureOut">
              <a:rPr lang="en-US" altLang="en-US"/>
              <a:pPr/>
              <a:t>2/20/2018</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7E7358E2-ADD0-43E0-9F7F-A76A51B9CF1B}" type="slidenum">
              <a:rPr lang="en-GB" altLang="en-US"/>
              <a:pPr/>
              <a:t>‹#›</a:t>
            </a:fld>
            <a:endParaRPr lang="en-GB" altLang="en-US"/>
          </a:p>
        </p:txBody>
      </p:sp>
      <p:pic>
        <p:nvPicPr>
          <p:cNvPr id="5127" name="Picture 6" descr="Picture1.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rtl="0" eaLnBrk="1" fontAlgn="base" hangingPunct="1">
        <a:spcBef>
          <a:spcPct val="0"/>
        </a:spcBef>
        <a:spcAft>
          <a:spcPct val="0"/>
        </a:spcAft>
        <a:defRPr sz="44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pitchFamily="34" charset="0"/>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Font typeface="Arial" pitchFamily="34" charset="0"/>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Font typeface="Arial" pitchFamily="34" charset="0"/>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Font typeface="Arial" pitchFamily="34" charset="0"/>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143000" y="14478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1143000" y="3048000"/>
            <a:ext cx="7543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3076" name="Picture 7" descr="Kingston_University_London_Main_RGB_H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3810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p:nvCxnSpPr>
        <p:spPr>
          <a:xfrm>
            <a:off x="3048000" y="381000"/>
            <a:ext cx="5689600" cy="0"/>
          </a:xfrm>
          <a:prstGeom prst="line">
            <a:avLst/>
          </a:prstGeom>
          <a:ln w="6350" cmpd="sng">
            <a:solidFill>
              <a:srgbClr val="DDDDDD"/>
            </a:solidFill>
            <a:miter lim="800000"/>
          </a:ln>
        </p:spPr>
        <p:style>
          <a:lnRef idx="1">
            <a:schemeClr val="accent1"/>
          </a:lnRef>
          <a:fillRef idx="0">
            <a:schemeClr val="accent1"/>
          </a:fillRef>
          <a:effectRef idx="0">
            <a:schemeClr val="accent1"/>
          </a:effectRef>
          <a:fontRef idx="minor">
            <a:schemeClr val="tx1"/>
          </a:fontRef>
        </p:style>
      </p:cxnSp>
      <p:cxnSp>
        <p:nvCxnSpPr>
          <p:cNvPr id="2" name="Straight Connector 15"/>
          <p:cNvCxnSpPr/>
          <p:nvPr/>
        </p:nvCxnSpPr>
        <p:spPr>
          <a:xfrm>
            <a:off x="3048000" y="762000"/>
            <a:ext cx="5689600" cy="0"/>
          </a:xfrm>
          <a:prstGeom prst="line">
            <a:avLst/>
          </a:prstGeom>
          <a:ln w="6350" cmpd="sng">
            <a:solidFill>
              <a:srgbClr val="DDDDDD"/>
            </a:solidFill>
            <a:miter lim="800000"/>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Lst>
  <p:txStyles>
    <p:titleStyle>
      <a:lvl1pPr algn="l" rtl="0" eaLnBrk="1" fontAlgn="base" hangingPunct="1">
        <a:spcBef>
          <a:spcPct val="0"/>
        </a:spcBef>
        <a:spcAft>
          <a:spcPct val="0"/>
        </a:spcAft>
        <a:defRPr sz="3600" b="1">
          <a:solidFill>
            <a:schemeClr val="tx2"/>
          </a:solidFill>
          <a:latin typeface="+mj-lt"/>
          <a:ea typeface="+mj-ea"/>
          <a:cs typeface="ＭＳ Ｐゴシック" charset="0"/>
        </a:defRPr>
      </a:lvl1pPr>
      <a:lvl2pPr algn="l" rtl="0" eaLnBrk="1" fontAlgn="base" hangingPunct="1">
        <a:spcBef>
          <a:spcPct val="0"/>
        </a:spcBef>
        <a:spcAft>
          <a:spcPct val="0"/>
        </a:spcAft>
        <a:defRPr sz="3600" b="1">
          <a:solidFill>
            <a:schemeClr val="tx2"/>
          </a:solidFill>
          <a:latin typeface="Arial" charset="0"/>
          <a:ea typeface="ＭＳ Ｐゴシック" pitchFamily="-64" charset="-128"/>
          <a:cs typeface="ＭＳ Ｐゴシック" charset="0"/>
        </a:defRPr>
      </a:lvl2pPr>
      <a:lvl3pPr algn="l" rtl="0" eaLnBrk="1" fontAlgn="base" hangingPunct="1">
        <a:spcBef>
          <a:spcPct val="0"/>
        </a:spcBef>
        <a:spcAft>
          <a:spcPct val="0"/>
        </a:spcAft>
        <a:defRPr sz="3600" b="1">
          <a:solidFill>
            <a:schemeClr val="tx2"/>
          </a:solidFill>
          <a:latin typeface="Arial" charset="0"/>
          <a:ea typeface="ＭＳ Ｐゴシック" pitchFamily="-64" charset="-128"/>
          <a:cs typeface="ＭＳ Ｐゴシック" charset="0"/>
        </a:defRPr>
      </a:lvl3pPr>
      <a:lvl4pPr algn="l" rtl="0" eaLnBrk="1" fontAlgn="base" hangingPunct="1">
        <a:spcBef>
          <a:spcPct val="0"/>
        </a:spcBef>
        <a:spcAft>
          <a:spcPct val="0"/>
        </a:spcAft>
        <a:defRPr sz="3600" b="1">
          <a:solidFill>
            <a:schemeClr val="tx2"/>
          </a:solidFill>
          <a:latin typeface="Arial" charset="0"/>
          <a:ea typeface="ＭＳ Ｐゴシック" pitchFamily="-64" charset="-128"/>
          <a:cs typeface="ＭＳ Ｐゴシック" charset="0"/>
        </a:defRPr>
      </a:lvl4pPr>
      <a:lvl5pPr algn="l" rtl="0" eaLnBrk="1" fontAlgn="base" hangingPunct="1">
        <a:spcBef>
          <a:spcPct val="0"/>
        </a:spcBef>
        <a:spcAft>
          <a:spcPct val="0"/>
        </a:spcAft>
        <a:defRPr sz="3600" b="1">
          <a:solidFill>
            <a:schemeClr val="tx2"/>
          </a:solidFill>
          <a:latin typeface="Arial" charset="0"/>
          <a:ea typeface="ＭＳ Ｐゴシック" pitchFamily="-64" charset="-128"/>
          <a:cs typeface="ＭＳ Ｐゴシック" charset="0"/>
        </a:defRPr>
      </a:lvl5pPr>
      <a:lvl6pPr marL="457200" algn="l" rtl="0" eaLnBrk="1" fontAlgn="base" hangingPunct="1">
        <a:spcBef>
          <a:spcPct val="0"/>
        </a:spcBef>
        <a:spcAft>
          <a:spcPct val="0"/>
        </a:spcAft>
        <a:defRPr sz="3600" b="1">
          <a:solidFill>
            <a:schemeClr val="tx2"/>
          </a:solidFill>
          <a:latin typeface="Arial" charset="0"/>
          <a:ea typeface="ＭＳ Ｐゴシック" pitchFamily="-64" charset="-128"/>
        </a:defRPr>
      </a:lvl6pPr>
      <a:lvl7pPr marL="914400" algn="l" rtl="0" eaLnBrk="1" fontAlgn="base" hangingPunct="1">
        <a:spcBef>
          <a:spcPct val="0"/>
        </a:spcBef>
        <a:spcAft>
          <a:spcPct val="0"/>
        </a:spcAft>
        <a:defRPr sz="3600" b="1">
          <a:solidFill>
            <a:schemeClr val="tx2"/>
          </a:solidFill>
          <a:latin typeface="Arial" charset="0"/>
          <a:ea typeface="ＭＳ Ｐゴシック" pitchFamily="-64" charset="-128"/>
        </a:defRPr>
      </a:lvl7pPr>
      <a:lvl8pPr marL="1371600" algn="l" rtl="0" eaLnBrk="1" fontAlgn="base" hangingPunct="1">
        <a:spcBef>
          <a:spcPct val="0"/>
        </a:spcBef>
        <a:spcAft>
          <a:spcPct val="0"/>
        </a:spcAft>
        <a:defRPr sz="3600" b="1">
          <a:solidFill>
            <a:schemeClr val="tx2"/>
          </a:solidFill>
          <a:latin typeface="Arial" charset="0"/>
          <a:ea typeface="ＭＳ Ｐゴシック" pitchFamily="-64" charset="-128"/>
        </a:defRPr>
      </a:lvl8pPr>
      <a:lvl9pPr marL="1828800" algn="l" rtl="0" eaLnBrk="1" fontAlgn="base" hangingPunct="1">
        <a:spcBef>
          <a:spcPct val="0"/>
        </a:spcBef>
        <a:spcAft>
          <a:spcPct val="0"/>
        </a:spcAft>
        <a:defRPr sz="3600" b="1">
          <a:solidFill>
            <a:schemeClr val="tx2"/>
          </a:solidFill>
          <a:latin typeface="Arial" charset="0"/>
          <a:ea typeface="ＭＳ Ｐゴシック" pitchFamily="-64" charset="-128"/>
        </a:defRPr>
      </a:lvl9pPr>
    </p:titleStyle>
    <p:bodyStyle>
      <a:lvl1pPr marL="342900" indent="-342900" algn="l" rtl="0" eaLnBrk="1" fontAlgn="base" hangingPunct="1">
        <a:spcBef>
          <a:spcPct val="20000"/>
        </a:spcBef>
        <a:spcAft>
          <a:spcPct val="0"/>
        </a:spcAft>
        <a:buClr>
          <a:srgbClr val="1195D3"/>
        </a:buClr>
        <a:buFont typeface="Wingdings" pitchFamily="2" charset="2"/>
        <a:buChar char="§"/>
        <a:defRPr sz="3200">
          <a:solidFill>
            <a:schemeClr val="tx1"/>
          </a:solidFill>
          <a:latin typeface="+mn-lt"/>
          <a:ea typeface="+mn-ea"/>
          <a:cs typeface="ＭＳ Ｐゴシック" charset="0"/>
        </a:defRPr>
      </a:lvl1pPr>
      <a:lvl2pPr marL="819150" indent="-285750" algn="l" rtl="0" eaLnBrk="1" fontAlgn="base" hangingPunct="1">
        <a:spcBef>
          <a:spcPct val="20000"/>
        </a:spcBef>
        <a:spcAft>
          <a:spcPct val="0"/>
        </a:spcAft>
        <a:buClr>
          <a:srgbClr val="1195D3"/>
        </a:buClr>
        <a:buFont typeface="Wingdings" pitchFamily="2" charset="2"/>
        <a:buChar char="§"/>
        <a:defRPr sz="2800">
          <a:solidFill>
            <a:schemeClr val="tx1"/>
          </a:solidFill>
          <a:latin typeface="+mn-lt"/>
          <a:ea typeface="+mn-ea"/>
        </a:defRPr>
      </a:lvl2pPr>
      <a:lvl3pPr marL="1238250" indent="-228600" algn="l" rtl="0" eaLnBrk="1" fontAlgn="base" hangingPunct="1">
        <a:spcBef>
          <a:spcPct val="20000"/>
        </a:spcBef>
        <a:spcAft>
          <a:spcPct val="0"/>
        </a:spcAft>
        <a:buClr>
          <a:srgbClr val="1195D3"/>
        </a:buClr>
        <a:buFont typeface="Wingdings" pitchFamily="2" charset="2"/>
        <a:buChar char="§"/>
        <a:defRPr sz="2400">
          <a:solidFill>
            <a:schemeClr val="tx1"/>
          </a:solidFill>
          <a:latin typeface="+mn-lt"/>
          <a:ea typeface="+mn-ea"/>
        </a:defRPr>
      </a:lvl3pPr>
      <a:lvl4pPr marL="1657350" indent="-228600" algn="l" rtl="0" eaLnBrk="1" fontAlgn="base" hangingPunct="1">
        <a:spcBef>
          <a:spcPct val="20000"/>
        </a:spcBef>
        <a:spcAft>
          <a:spcPct val="0"/>
        </a:spcAft>
        <a:buClr>
          <a:srgbClr val="1195D3"/>
        </a:buClr>
        <a:buFont typeface="Wingdings" pitchFamily="2" charset="2"/>
        <a:buChar char="§"/>
        <a:defRPr sz="2000">
          <a:solidFill>
            <a:schemeClr val="tx1"/>
          </a:solidFill>
          <a:latin typeface="+mn-lt"/>
          <a:ea typeface="+mn-ea"/>
        </a:defRPr>
      </a:lvl4pPr>
      <a:lvl5pPr marL="2076450" indent="-228600" algn="l" rtl="0" eaLnBrk="1" fontAlgn="base" hangingPunct="1">
        <a:spcBef>
          <a:spcPct val="20000"/>
        </a:spcBef>
        <a:spcAft>
          <a:spcPct val="0"/>
        </a:spcAft>
        <a:buClr>
          <a:srgbClr val="1195D3"/>
        </a:buClr>
        <a:buFont typeface="Wingdings" pitchFamily="2" charset="2"/>
        <a:buChar char="§"/>
        <a:defRPr sz="2000">
          <a:solidFill>
            <a:schemeClr val="tx1"/>
          </a:solidFill>
          <a:latin typeface="+mn-lt"/>
          <a:ea typeface="+mn-ea"/>
        </a:defRPr>
      </a:lvl5pPr>
      <a:lvl6pPr marL="25336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6pPr>
      <a:lvl7pPr marL="29908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7pPr>
      <a:lvl8pPr marL="34480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8pPr>
      <a:lvl9pPr marL="39052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49A6F3CA-8AE4-44C0-99AB-B15514D30053}" type="datetimeFigureOut">
              <a:rPr lang="en-US" altLang="en-US"/>
              <a:pPr/>
              <a:t>2/20/2018</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7E7358E2-ADD0-43E0-9F7F-A76A51B9CF1B}" type="slidenum">
              <a:rPr lang="en-GB" altLang="en-US"/>
              <a:pPr/>
              <a:t>‹#›</a:t>
            </a:fld>
            <a:endParaRPr lang="en-GB" altLang="en-US"/>
          </a:p>
        </p:txBody>
      </p:sp>
      <p:pic>
        <p:nvPicPr>
          <p:cNvPr id="5127" name="Picture 6" descr="Picture1.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rtl="0" eaLnBrk="1" fontAlgn="base" hangingPunct="1">
        <a:spcBef>
          <a:spcPct val="0"/>
        </a:spcBef>
        <a:spcAft>
          <a:spcPct val="0"/>
        </a:spcAft>
        <a:defRPr sz="44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pitchFamily="34" charset="0"/>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Font typeface="Arial" pitchFamily="34" charset="0"/>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Font typeface="Arial" pitchFamily="34" charset="0"/>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Font typeface="Arial" pitchFamily="34" charset="0"/>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143000" y="14478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1143000" y="3048000"/>
            <a:ext cx="7543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3076" name="Picture 7" descr="Kingston_University_London_Main_RGB_H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3810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p:nvCxnSpPr>
        <p:spPr>
          <a:xfrm>
            <a:off x="3048000" y="381000"/>
            <a:ext cx="5689600" cy="0"/>
          </a:xfrm>
          <a:prstGeom prst="line">
            <a:avLst/>
          </a:prstGeom>
          <a:ln w="6350" cmpd="sng">
            <a:solidFill>
              <a:srgbClr val="DDDDDD"/>
            </a:solidFill>
            <a:miter lim="800000"/>
          </a:ln>
        </p:spPr>
        <p:style>
          <a:lnRef idx="1">
            <a:schemeClr val="accent1"/>
          </a:lnRef>
          <a:fillRef idx="0">
            <a:schemeClr val="accent1"/>
          </a:fillRef>
          <a:effectRef idx="0">
            <a:schemeClr val="accent1"/>
          </a:effectRef>
          <a:fontRef idx="minor">
            <a:schemeClr val="tx1"/>
          </a:fontRef>
        </p:style>
      </p:cxnSp>
      <p:cxnSp>
        <p:nvCxnSpPr>
          <p:cNvPr id="2" name="Straight Connector 15"/>
          <p:cNvCxnSpPr/>
          <p:nvPr/>
        </p:nvCxnSpPr>
        <p:spPr>
          <a:xfrm>
            <a:off x="3048000" y="762000"/>
            <a:ext cx="5689600" cy="0"/>
          </a:xfrm>
          <a:prstGeom prst="line">
            <a:avLst/>
          </a:prstGeom>
          <a:ln w="6350" cmpd="sng">
            <a:solidFill>
              <a:srgbClr val="DDDDDD"/>
            </a:solidFill>
            <a:miter lim="800000"/>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Lst>
  <p:txStyles>
    <p:titleStyle>
      <a:lvl1pPr algn="l" rtl="0" eaLnBrk="1" fontAlgn="base" hangingPunct="1">
        <a:spcBef>
          <a:spcPct val="0"/>
        </a:spcBef>
        <a:spcAft>
          <a:spcPct val="0"/>
        </a:spcAft>
        <a:defRPr sz="3600" b="1">
          <a:solidFill>
            <a:schemeClr val="tx2"/>
          </a:solidFill>
          <a:latin typeface="+mj-lt"/>
          <a:ea typeface="+mj-ea"/>
          <a:cs typeface="ＭＳ Ｐゴシック" charset="0"/>
        </a:defRPr>
      </a:lvl1pPr>
      <a:lvl2pPr algn="l" rtl="0" eaLnBrk="1" fontAlgn="base" hangingPunct="1">
        <a:spcBef>
          <a:spcPct val="0"/>
        </a:spcBef>
        <a:spcAft>
          <a:spcPct val="0"/>
        </a:spcAft>
        <a:defRPr sz="3600" b="1">
          <a:solidFill>
            <a:schemeClr val="tx2"/>
          </a:solidFill>
          <a:latin typeface="Arial" charset="0"/>
          <a:ea typeface="ＭＳ Ｐゴシック" pitchFamily="-64" charset="-128"/>
          <a:cs typeface="ＭＳ Ｐゴシック" charset="0"/>
        </a:defRPr>
      </a:lvl2pPr>
      <a:lvl3pPr algn="l" rtl="0" eaLnBrk="1" fontAlgn="base" hangingPunct="1">
        <a:spcBef>
          <a:spcPct val="0"/>
        </a:spcBef>
        <a:spcAft>
          <a:spcPct val="0"/>
        </a:spcAft>
        <a:defRPr sz="3600" b="1">
          <a:solidFill>
            <a:schemeClr val="tx2"/>
          </a:solidFill>
          <a:latin typeface="Arial" charset="0"/>
          <a:ea typeface="ＭＳ Ｐゴシック" pitchFamily="-64" charset="-128"/>
          <a:cs typeface="ＭＳ Ｐゴシック" charset="0"/>
        </a:defRPr>
      </a:lvl3pPr>
      <a:lvl4pPr algn="l" rtl="0" eaLnBrk="1" fontAlgn="base" hangingPunct="1">
        <a:spcBef>
          <a:spcPct val="0"/>
        </a:spcBef>
        <a:spcAft>
          <a:spcPct val="0"/>
        </a:spcAft>
        <a:defRPr sz="3600" b="1">
          <a:solidFill>
            <a:schemeClr val="tx2"/>
          </a:solidFill>
          <a:latin typeface="Arial" charset="0"/>
          <a:ea typeface="ＭＳ Ｐゴシック" pitchFamily="-64" charset="-128"/>
          <a:cs typeface="ＭＳ Ｐゴシック" charset="0"/>
        </a:defRPr>
      </a:lvl4pPr>
      <a:lvl5pPr algn="l" rtl="0" eaLnBrk="1" fontAlgn="base" hangingPunct="1">
        <a:spcBef>
          <a:spcPct val="0"/>
        </a:spcBef>
        <a:spcAft>
          <a:spcPct val="0"/>
        </a:spcAft>
        <a:defRPr sz="3600" b="1">
          <a:solidFill>
            <a:schemeClr val="tx2"/>
          </a:solidFill>
          <a:latin typeface="Arial" charset="0"/>
          <a:ea typeface="ＭＳ Ｐゴシック" pitchFamily="-64" charset="-128"/>
          <a:cs typeface="ＭＳ Ｐゴシック" charset="0"/>
        </a:defRPr>
      </a:lvl5pPr>
      <a:lvl6pPr marL="457200" algn="l" rtl="0" eaLnBrk="1" fontAlgn="base" hangingPunct="1">
        <a:spcBef>
          <a:spcPct val="0"/>
        </a:spcBef>
        <a:spcAft>
          <a:spcPct val="0"/>
        </a:spcAft>
        <a:defRPr sz="3600" b="1">
          <a:solidFill>
            <a:schemeClr val="tx2"/>
          </a:solidFill>
          <a:latin typeface="Arial" charset="0"/>
          <a:ea typeface="ＭＳ Ｐゴシック" pitchFamily="-64" charset="-128"/>
        </a:defRPr>
      </a:lvl6pPr>
      <a:lvl7pPr marL="914400" algn="l" rtl="0" eaLnBrk="1" fontAlgn="base" hangingPunct="1">
        <a:spcBef>
          <a:spcPct val="0"/>
        </a:spcBef>
        <a:spcAft>
          <a:spcPct val="0"/>
        </a:spcAft>
        <a:defRPr sz="3600" b="1">
          <a:solidFill>
            <a:schemeClr val="tx2"/>
          </a:solidFill>
          <a:latin typeface="Arial" charset="0"/>
          <a:ea typeface="ＭＳ Ｐゴシック" pitchFamily="-64" charset="-128"/>
        </a:defRPr>
      </a:lvl7pPr>
      <a:lvl8pPr marL="1371600" algn="l" rtl="0" eaLnBrk="1" fontAlgn="base" hangingPunct="1">
        <a:spcBef>
          <a:spcPct val="0"/>
        </a:spcBef>
        <a:spcAft>
          <a:spcPct val="0"/>
        </a:spcAft>
        <a:defRPr sz="3600" b="1">
          <a:solidFill>
            <a:schemeClr val="tx2"/>
          </a:solidFill>
          <a:latin typeface="Arial" charset="0"/>
          <a:ea typeface="ＭＳ Ｐゴシック" pitchFamily="-64" charset="-128"/>
        </a:defRPr>
      </a:lvl8pPr>
      <a:lvl9pPr marL="1828800" algn="l" rtl="0" eaLnBrk="1" fontAlgn="base" hangingPunct="1">
        <a:spcBef>
          <a:spcPct val="0"/>
        </a:spcBef>
        <a:spcAft>
          <a:spcPct val="0"/>
        </a:spcAft>
        <a:defRPr sz="3600" b="1">
          <a:solidFill>
            <a:schemeClr val="tx2"/>
          </a:solidFill>
          <a:latin typeface="Arial" charset="0"/>
          <a:ea typeface="ＭＳ Ｐゴシック" pitchFamily="-64" charset="-128"/>
        </a:defRPr>
      </a:lvl9pPr>
    </p:titleStyle>
    <p:bodyStyle>
      <a:lvl1pPr marL="342900" indent="-342900" algn="l" rtl="0" eaLnBrk="1" fontAlgn="base" hangingPunct="1">
        <a:spcBef>
          <a:spcPct val="20000"/>
        </a:spcBef>
        <a:spcAft>
          <a:spcPct val="0"/>
        </a:spcAft>
        <a:buClr>
          <a:srgbClr val="1195D3"/>
        </a:buClr>
        <a:buFont typeface="Wingdings" pitchFamily="2" charset="2"/>
        <a:buChar char="§"/>
        <a:defRPr sz="3200">
          <a:solidFill>
            <a:schemeClr val="tx1"/>
          </a:solidFill>
          <a:latin typeface="+mn-lt"/>
          <a:ea typeface="+mn-ea"/>
          <a:cs typeface="ＭＳ Ｐゴシック" charset="0"/>
        </a:defRPr>
      </a:lvl1pPr>
      <a:lvl2pPr marL="819150" indent="-285750" algn="l" rtl="0" eaLnBrk="1" fontAlgn="base" hangingPunct="1">
        <a:spcBef>
          <a:spcPct val="20000"/>
        </a:spcBef>
        <a:spcAft>
          <a:spcPct val="0"/>
        </a:spcAft>
        <a:buClr>
          <a:srgbClr val="1195D3"/>
        </a:buClr>
        <a:buFont typeface="Wingdings" pitchFamily="2" charset="2"/>
        <a:buChar char="§"/>
        <a:defRPr sz="2800">
          <a:solidFill>
            <a:schemeClr val="tx1"/>
          </a:solidFill>
          <a:latin typeface="+mn-lt"/>
          <a:ea typeface="+mn-ea"/>
        </a:defRPr>
      </a:lvl2pPr>
      <a:lvl3pPr marL="1238250" indent="-228600" algn="l" rtl="0" eaLnBrk="1" fontAlgn="base" hangingPunct="1">
        <a:spcBef>
          <a:spcPct val="20000"/>
        </a:spcBef>
        <a:spcAft>
          <a:spcPct val="0"/>
        </a:spcAft>
        <a:buClr>
          <a:srgbClr val="1195D3"/>
        </a:buClr>
        <a:buFont typeface="Wingdings" pitchFamily="2" charset="2"/>
        <a:buChar char="§"/>
        <a:defRPr sz="2400">
          <a:solidFill>
            <a:schemeClr val="tx1"/>
          </a:solidFill>
          <a:latin typeface="+mn-lt"/>
          <a:ea typeface="+mn-ea"/>
        </a:defRPr>
      </a:lvl3pPr>
      <a:lvl4pPr marL="1657350" indent="-228600" algn="l" rtl="0" eaLnBrk="1" fontAlgn="base" hangingPunct="1">
        <a:spcBef>
          <a:spcPct val="20000"/>
        </a:spcBef>
        <a:spcAft>
          <a:spcPct val="0"/>
        </a:spcAft>
        <a:buClr>
          <a:srgbClr val="1195D3"/>
        </a:buClr>
        <a:buFont typeface="Wingdings" pitchFamily="2" charset="2"/>
        <a:buChar char="§"/>
        <a:defRPr sz="2000">
          <a:solidFill>
            <a:schemeClr val="tx1"/>
          </a:solidFill>
          <a:latin typeface="+mn-lt"/>
          <a:ea typeface="+mn-ea"/>
        </a:defRPr>
      </a:lvl4pPr>
      <a:lvl5pPr marL="2076450" indent="-228600" algn="l" rtl="0" eaLnBrk="1" fontAlgn="base" hangingPunct="1">
        <a:spcBef>
          <a:spcPct val="20000"/>
        </a:spcBef>
        <a:spcAft>
          <a:spcPct val="0"/>
        </a:spcAft>
        <a:buClr>
          <a:srgbClr val="1195D3"/>
        </a:buClr>
        <a:buFont typeface="Wingdings" pitchFamily="2" charset="2"/>
        <a:buChar char="§"/>
        <a:defRPr sz="2000">
          <a:solidFill>
            <a:schemeClr val="tx1"/>
          </a:solidFill>
          <a:latin typeface="+mn-lt"/>
          <a:ea typeface="+mn-ea"/>
        </a:defRPr>
      </a:lvl5pPr>
      <a:lvl6pPr marL="25336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6pPr>
      <a:lvl7pPr marL="29908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7pPr>
      <a:lvl8pPr marL="34480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8pPr>
      <a:lvl9pPr marL="39052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49A6F3CA-8AE4-44C0-99AB-B15514D30053}" type="datetimeFigureOut">
              <a:rPr lang="en-US" altLang="en-US"/>
              <a:pPr/>
              <a:t>2/20/2018</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7E7358E2-ADD0-43E0-9F7F-A76A51B9CF1B}" type="slidenum">
              <a:rPr lang="en-GB" altLang="en-US"/>
              <a:pPr/>
              <a:t>‹#›</a:t>
            </a:fld>
            <a:endParaRPr lang="en-GB" altLang="en-US"/>
          </a:p>
        </p:txBody>
      </p:sp>
      <p:pic>
        <p:nvPicPr>
          <p:cNvPr id="5127" name="Picture 6" descr="Picture1.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rtl="0" eaLnBrk="1" fontAlgn="base" hangingPunct="1">
        <a:spcBef>
          <a:spcPct val="0"/>
        </a:spcBef>
        <a:spcAft>
          <a:spcPct val="0"/>
        </a:spcAft>
        <a:defRPr sz="44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pitchFamily="34" charset="0"/>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Font typeface="Arial" pitchFamily="34" charset="0"/>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Font typeface="Arial" pitchFamily="34" charset="0"/>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Font typeface="Arial" pitchFamily="34" charset="0"/>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44824"/>
            <a:ext cx="7770440" cy="2016224"/>
          </a:xfrm>
        </p:spPr>
        <p:txBody>
          <a:bodyPr/>
          <a:lstStyle/>
          <a:p>
            <a:pPr algn="ctr"/>
            <a:r>
              <a:rPr lang="en-GB" dirty="0" smtClean="0"/>
              <a:t>A Quantitative Investigation into the “Student Progression” in STEM subjects at a Post-92 UK University</a:t>
            </a:r>
            <a:endParaRPr lang="en-GB" dirty="0"/>
          </a:p>
        </p:txBody>
      </p:sp>
      <p:sp>
        <p:nvSpPr>
          <p:cNvPr id="3" name="Subtitle 2"/>
          <p:cNvSpPr>
            <a:spLocks noGrp="1"/>
          </p:cNvSpPr>
          <p:nvPr>
            <p:ph type="subTitle" idx="1"/>
          </p:nvPr>
        </p:nvSpPr>
        <p:spPr>
          <a:xfrm>
            <a:off x="683568" y="3933056"/>
            <a:ext cx="7848872" cy="1224136"/>
          </a:xfrm>
        </p:spPr>
        <p:txBody>
          <a:bodyPr/>
          <a:lstStyle/>
          <a:p>
            <a:r>
              <a:rPr lang="en-GB" sz="2400" dirty="0">
                <a:solidFill>
                  <a:schemeClr val="tx1"/>
                </a:solidFill>
              </a:rPr>
              <a:t>Stenford </a:t>
            </a:r>
            <a:r>
              <a:rPr lang="en-GB" sz="2400" dirty="0" err="1">
                <a:solidFill>
                  <a:schemeClr val="tx1"/>
                </a:solidFill>
              </a:rPr>
              <a:t>Ruvinga</a:t>
            </a:r>
            <a:r>
              <a:rPr lang="en-GB" sz="2400" dirty="0" smtClean="0">
                <a:solidFill>
                  <a:schemeClr val="tx1"/>
                </a:solidFill>
              </a:rPr>
              <a:t>, Gordon </a:t>
            </a:r>
            <a:r>
              <a:rPr lang="en-GB" sz="2400" dirty="0">
                <a:solidFill>
                  <a:schemeClr val="tx1"/>
                </a:solidFill>
              </a:rPr>
              <a:t>Hunter</a:t>
            </a:r>
            <a:r>
              <a:rPr lang="en-GB" sz="2400" dirty="0" smtClean="0">
                <a:solidFill>
                  <a:schemeClr val="tx1"/>
                </a:solidFill>
              </a:rPr>
              <a:t>, Mastaneh Davis</a:t>
            </a:r>
          </a:p>
          <a:p>
            <a:pPr algn="ctr"/>
            <a:r>
              <a:rPr lang="en-GB" sz="2000" dirty="0" smtClean="0">
                <a:solidFill>
                  <a:schemeClr val="tx1"/>
                </a:solidFill>
              </a:rPr>
              <a:t>Kingston University, London  </a:t>
            </a:r>
            <a:endParaRPr lang="en-GB" sz="20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4993865"/>
            <a:ext cx="3203848" cy="1788815"/>
          </a:xfrm>
          <a:prstGeom prst="rect">
            <a:avLst/>
          </a:prstGeom>
        </p:spPr>
      </p:pic>
    </p:spTree>
    <p:extLst>
      <p:ext uri="{BB962C8B-B14F-4D97-AF65-F5344CB8AC3E}">
        <p14:creationId xmlns:p14="http://schemas.microsoft.com/office/powerpoint/2010/main" val="2679215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19608D-1758-4FD8-BD7B-EF9B84967626}"/>
              </a:ext>
            </a:extLst>
          </p:cNvPr>
          <p:cNvSpPr>
            <a:spLocks noGrp="1"/>
          </p:cNvSpPr>
          <p:nvPr>
            <p:ph type="title"/>
          </p:nvPr>
        </p:nvSpPr>
        <p:spPr>
          <a:xfrm>
            <a:off x="1259632" y="745754"/>
            <a:ext cx="7200800" cy="1082724"/>
          </a:xfrm>
        </p:spPr>
        <p:txBody>
          <a:bodyPr>
            <a:normAutofit/>
          </a:bodyPr>
          <a:lstStyle/>
          <a:p>
            <a:r>
              <a:rPr lang="en-GB" sz="2400" dirty="0"/>
              <a:t>Descriptive Statistics for </a:t>
            </a:r>
            <a:r>
              <a:rPr lang="en-GB" sz="2400" dirty="0" smtClean="0"/>
              <a:t>KU-SEC </a:t>
            </a:r>
            <a:r>
              <a:rPr lang="en-GB" sz="2400" dirty="0"/>
              <a:t>: </a:t>
            </a:r>
            <a:br>
              <a:rPr lang="en-GB" sz="2400" dirty="0"/>
            </a:br>
            <a:r>
              <a:rPr lang="en-GB" sz="2400" dirty="0"/>
              <a:t>Proportions of </a:t>
            </a:r>
            <a:r>
              <a:rPr lang="en-GB" sz="2400" dirty="0" smtClean="0"/>
              <a:t>BME </a:t>
            </a:r>
            <a:r>
              <a:rPr lang="en-GB" sz="2400" dirty="0"/>
              <a:t>Students by Subject </a:t>
            </a:r>
            <a:r>
              <a:rPr lang="en-GB" sz="2400" dirty="0" smtClean="0"/>
              <a:t>Area</a:t>
            </a:r>
            <a:endParaRPr lang="en-GB" sz="2400" dirty="0"/>
          </a:p>
        </p:txBody>
      </p:sp>
      <p:sp>
        <p:nvSpPr>
          <p:cNvPr id="3" name="Content Placeholder 2">
            <a:extLst>
              <a:ext uri="{FF2B5EF4-FFF2-40B4-BE49-F238E27FC236}">
                <a16:creationId xmlns="" xmlns:a16="http://schemas.microsoft.com/office/drawing/2014/main" id="{A1CF2EBC-E645-4815-A73B-02477D68F337}"/>
              </a:ext>
            </a:extLst>
          </p:cNvPr>
          <p:cNvSpPr>
            <a:spLocks noGrp="1"/>
          </p:cNvSpPr>
          <p:nvPr>
            <p:ph idx="1"/>
          </p:nvPr>
        </p:nvSpPr>
        <p:spPr>
          <a:xfrm>
            <a:off x="457200" y="1484784"/>
            <a:ext cx="8229600" cy="5112568"/>
          </a:xfrm>
        </p:spPr>
        <p:txBody>
          <a:bodyPr/>
          <a:lstStyle/>
          <a:p>
            <a:pPr marL="0" indent="0">
              <a:buNone/>
            </a:pPr>
            <a:r>
              <a:rPr lang="en-GB" dirty="0"/>
              <a:t> </a:t>
            </a:r>
          </a:p>
        </p:txBody>
      </p:sp>
      <p:pic>
        <p:nvPicPr>
          <p:cNvPr id="4" name="Picture 3" descr="The SGPlot Procedure">
            <a:extLst>
              <a:ext uri="{FF2B5EF4-FFF2-40B4-BE49-F238E27FC236}">
                <a16:creationId xmlns="" xmlns:a16="http://schemas.microsoft.com/office/drawing/2014/main" id="{51D47C4C-5D3A-41CC-96E1-5D6675B1FF8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51645" y="1844824"/>
            <a:ext cx="6336703" cy="4958740"/>
          </a:xfrm>
          <a:prstGeom prst="rect">
            <a:avLst/>
          </a:prstGeom>
          <a:noFill/>
          <a:ln>
            <a:noFill/>
          </a:ln>
        </p:spPr>
      </p:pic>
    </p:spTree>
    <p:extLst>
      <p:ext uri="{BB962C8B-B14F-4D97-AF65-F5344CB8AC3E}">
        <p14:creationId xmlns:p14="http://schemas.microsoft.com/office/powerpoint/2010/main" val="2086200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05F66C-9DFA-4764-9058-EC3929FB5E82}"/>
              </a:ext>
            </a:extLst>
          </p:cNvPr>
          <p:cNvSpPr>
            <a:spLocks noGrp="1"/>
          </p:cNvSpPr>
          <p:nvPr>
            <p:ph type="title"/>
          </p:nvPr>
        </p:nvSpPr>
        <p:spPr>
          <a:xfrm>
            <a:off x="1475656" y="335732"/>
            <a:ext cx="6480720" cy="998984"/>
          </a:xfrm>
        </p:spPr>
        <p:txBody>
          <a:bodyPr>
            <a:noAutofit/>
          </a:bodyPr>
          <a:lstStyle/>
          <a:p>
            <a:r>
              <a:rPr lang="en-GB" sz="2800" dirty="0"/>
              <a:t>Entry Qualifications (UCAS Points) </a:t>
            </a:r>
            <a:br>
              <a:rPr lang="en-GB" sz="2800" dirty="0"/>
            </a:br>
            <a:r>
              <a:rPr lang="en-GB" sz="2800" dirty="0"/>
              <a:t>by Subject and Ethnicity</a:t>
            </a:r>
          </a:p>
        </p:txBody>
      </p:sp>
      <p:sp>
        <p:nvSpPr>
          <p:cNvPr id="8" name="Content Placeholder 7"/>
          <p:cNvSpPr>
            <a:spLocks noGrp="1"/>
          </p:cNvSpPr>
          <p:nvPr>
            <p:ph sz="half" idx="1"/>
          </p:nvPr>
        </p:nvSpPr>
        <p:spPr>
          <a:xfrm>
            <a:off x="467544" y="5805264"/>
            <a:ext cx="7488832" cy="824955"/>
          </a:xfrm>
        </p:spPr>
        <p:txBody>
          <a:bodyPr>
            <a:normAutofit/>
          </a:bodyPr>
          <a:lstStyle/>
          <a:p>
            <a:pPr>
              <a:buFont typeface="Wingdings" panose="05000000000000000000" pitchFamily="2" charset="2"/>
              <a:buChar char="Ø"/>
            </a:pPr>
            <a:r>
              <a:rPr lang="en-GB" sz="1600" dirty="0"/>
              <a:t>Considerable variation by subject, for most subjects </a:t>
            </a:r>
            <a:r>
              <a:rPr lang="en-GB" sz="1600" dirty="0" smtClean="0"/>
              <a:t>BME </a:t>
            </a:r>
            <a:r>
              <a:rPr lang="en-GB" sz="1600" dirty="0"/>
              <a:t>students tend to have fewer UCAS points than White, particularly in Computing, Media Tech and Pharm. </a:t>
            </a:r>
          </a:p>
        </p:txBody>
      </p:sp>
      <p:pic>
        <p:nvPicPr>
          <p:cNvPr id="4" name="Picture 3">
            <a:extLst>
              <a:ext uri="{FF2B5EF4-FFF2-40B4-BE49-F238E27FC236}">
                <a16:creationId xmlns="" xmlns:a16="http://schemas.microsoft.com/office/drawing/2014/main" id="{E559ED8A-EC86-40EA-BB76-D944ADBE4634}"/>
              </a:ext>
            </a:extLst>
          </p:cNvPr>
          <p:cNvPicPr>
            <a:picLocks noChangeAspect="1"/>
          </p:cNvPicPr>
          <p:nvPr/>
        </p:nvPicPr>
        <p:blipFill>
          <a:blip r:embed="rId3"/>
          <a:stretch>
            <a:fillRect/>
          </a:stretch>
        </p:blipFill>
        <p:spPr>
          <a:xfrm>
            <a:off x="1691680" y="1340767"/>
            <a:ext cx="5904656" cy="4432925"/>
          </a:xfrm>
          <a:prstGeom prst="rect">
            <a:avLst/>
          </a:prstGeom>
        </p:spPr>
      </p:pic>
    </p:spTree>
    <p:extLst>
      <p:ext uri="{BB962C8B-B14F-4D97-AF65-F5344CB8AC3E}">
        <p14:creationId xmlns:p14="http://schemas.microsoft.com/office/powerpoint/2010/main" val="3405270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E14EDC-CBE1-4F50-ABCD-296137D7F25B}"/>
              </a:ext>
            </a:extLst>
          </p:cNvPr>
          <p:cNvSpPr>
            <a:spLocks noGrp="1"/>
          </p:cNvSpPr>
          <p:nvPr>
            <p:ph type="title"/>
          </p:nvPr>
        </p:nvSpPr>
        <p:spPr>
          <a:xfrm>
            <a:off x="1475656" y="548680"/>
            <a:ext cx="7137970" cy="1080120"/>
          </a:xfrm>
        </p:spPr>
        <p:txBody>
          <a:bodyPr>
            <a:noAutofit/>
          </a:bodyPr>
          <a:lstStyle/>
          <a:p>
            <a:r>
              <a:rPr lang="en-GB" sz="2400" dirty="0"/>
              <a:t>Descriptive Statistics for KU : </a:t>
            </a:r>
            <a:br>
              <a:rPr lang="en-GB" sz="2400" dirty="0"/>
            </a:br>
            <a:r>
              <a:rPr lang="en-GB" sz="2400" dirty="0"/>
              <a:t>Proportions of </a:t>
            </a:r>
            <a:r>
              <a:rPr lang="en-GB" sz="2400" dirty="0" smtClean="0"/>
              <a:t>BME </a:t>
            </a:r>
            <a:r>
              <a:rPr lang="en-GB" sz="2400" dirty="0"/>
              <a:t>Students by Age Group</a:t>
            </a:r>
          </a:p>
        </p:txBody>
      </p:sp>
      <p:sp>
        <p:nvSpPr>
          <p:cNvPr id="3" name="Content Placeholder 2">
            <a:extLst>
              <a:ext uri="{FF2B5EF4-FFF2-40B4-BE49-F238E27FC236}">
                <a16:creationId xmlns="" xmlns:a16="http://schemas.microsoft.com/office/drawing/2014/main" id="{C98D918E-F0C3-4EDE-846E-FABFA4A2352A}"/>
              </a:ext>
            </a:extLst>
          </p:cNvPr>
          <p:cNvSpPr>
            <a:spLocks noGrp="1"/>
          </p:cNvSpPr>
          <p:nvPr>
            <p:ph sz="half" idx="1"/>
          </p:nvPr>
        </p:nvSpPr>
        <p:spPr/>
        <p:txBody>
          <a:bodyPr>
            <a:normAutofit/>
          </a:bodyPr>
          <a:lstStyle/>
          <a:p>
            <a:pPr marL="0" indent="0">
              <a:buNone/>
            </a:pPr>
            <a:r>
              <a:rPr lang="en-GB" dirty="0"/>
              <a:t> </a:t>
            </a:r>
          </a:p>
        </p:txBody>
      </p:sp>
      <p:sp>
        <p:nvSpPr>
          <p:cNvPr id="9" name="Content Placeholder 8"/>
          <p:cNvSpPr>
            <a:spLocks noGrp="1"/>
          </p:cNvSpPr>
          <p:nvPr>
            <p:ph sz="half" idx="2"/>
          </p:nvPr>
        </p:nvSpPr>
        <p:spPr>
          <a:xfrm>
            <a:off x="323528" y="1772816"/>
            <a:ext cx="3168352" cy="4237931"/>
          </a:xfrm>
        </p:spPr>
        <p:txBody>
          <a:bodyPr>
            <a:normAutofit/>
          </a:bodyPr>
          <a:lstStyle/>
          <a:p>
            <a:pPr marL="0" indent="0" algn="just">
              <a:buNone/>
            </a:pPr>
            <a:r>
              <a:rPr lang="en-GB" sz="1600" dirty="0"/>
              <a:t>Slightly different distribution by age between the two groups : </a:t>
            </a:r>
            <a:br>
              <a:rPr lang="en-GB" sz="1600" dirty="0"/>
            </a:br>
            <a:endParaRPr lang="en-GB" sz="1600" dirty="0" smtClean="0"/>
          </a:p>
          <a:p>
            <a:pPr marL="0" indent="0" algn="just">
              <a:buNone/>
            </a:pPr>
            <a:r>
              <a:rPr lang="en-GB" sz="1600" dirty="0" smtClean="0"/>
              <a:t>White </a:t>
            </a:r>
            <a:r>
              <a:rPr lang="en-GB" sz="1600" dirty="0"/>
              <a:t>students have higher proportion of under 20s, lower proportion of 20-25, but slightly higher proportion of over 25s. </a:t>
            </a:r>
            <a:endParaRPr lang="en-GB" sz="1600" dirty="0" smtClean="0"/>
          </a:p>
          <a:p>
            <a:pPr marL="0" indent="0" algn="just">
              <a:buNone/>
            </a:pPr>
            <a:endParaRPr lang="en-GB" sz="1600" dirty="0"/>
          </a:p>
          <a:p>
            <a:pPr marL="0" indent="0" algn="just">
              <a:buNone/>
            </a:pPr>
            <a:r>
              <a:rPr lang="en-GB" sz="1600" dirty="0" smtClean="0"/>
              <a:t>There </a:t>
            </a:r>
            <a:r>
              <a:rPr lang="en-GB" sz="1600" dirty="0"/>
              <a:t>is also considerable variation by subject area – Pharmacy (38%) and Pharm </a:t>
            </a:r>
            <a:r>
              <a:rPr lang="en-GB" sz="1600" dirty="0" err="1"/>
              <a:t>Sci</a:t>
            </a:r>
            <a:r>
              <a:rPr lang="en-GB" sz="1600" dirty="0"/>
              <a:t> have highest proportions of mature students, Maths and Chemistry (13.5%) the lowest </a:t>
            </a:r>
            <a:endParaRPr lang="en-US" dirty="0"/>
          </a:p>
        </p:txBody>
      </p:sp>
      <p:pic>
        <p:nvPicPr>
          <p:cNvPr id="4" name="Picture 3" descr="Histogram for age_atenrol">
            <a:extLst>
              <a:ext uri="{FF2B5EF4-FFF2-40B4-BE49-F238E27FC236}">
                <a16:creationId xmlns="" xmlns:a16="http://schemas.microsoft.com/office/drawing/2014/main" id="{B4D8A79E-5ACE-47EC-A209-49101BF2E1D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700808"/>
            <a:ext cx="5292080" cy="4032448"/>
          </a:xfrm>
          <a:prstGeom prst="rect">
            <a:avLst/>
          </a:prstGeom>
          <a:noFill/>
          <a:ln>
            <a:noFill/>
          </a:ln>
        </p:spPr>
      </p:pic>
    </p:spTree>
    <p:extLst>
      <p:ext uri="{BB962C8B-B14F-4D97-AF65-F5344CB8AC3E}">
        <p14:creationId xmlns:p14="http://schemas.microsoft.com/office/powerpoint/2010/main" val="892754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25EC25-E06B-49B7-B3B4-B71E996A247F}"/>
              </a:ext>
            </a:extLst>
          </p:cNvPr>
          <p:cNvSpPr>
            <a:spLocks noGrp="1"/>
          </p:cNvSpPr>
          <p:nvPr>
            <p:ph type="title"/>
          </p:nvPr>
        </p:nvSpPr>
        <p:spPr>
          <a:xfrm>
            <a:off x="1691680" y="404664"/>
            <a:ext cx="6696744" cy="950936"/>
          </a:xfrm>
        </p:spPr>
        <p:txBody>
          <a:bodyPr>
            <a:noAutofit/>
          </a:bodyPr>
          <a:lstStyle/>
          <a:p>
            <a:r>
              <a:rPr lang="en-GB" sz="2400" dirty="0"/>
              <a:t>Cross-Faculty Scatterplot : Relation between Students’ Mean Marks at successive levels </a:t>
            </a:r>
            <a:br>
              <a:rPr lang="en-GB" sz="2400" dirty="0"/>
            </a:br>
            <a:r>
              <a:rPr lang="en-GB" sz="2400" dirty="0"/>
              <a:t>by Ethnicity and Age Group</a:t>
            </a:r>
          </a:p>
        </p:txBody>
      </p:sp>
      <p:sp>
        <p:nvSpPr>
          <p:cNvPr id="3" name="Content Placeholder 2">
            <a:extLst>
              <a:ext uri="{FF2B5EF4-FFF2-40B4-BE49-F238E27FC236}">
                <a16:creationId xmlns="" xmlns:a16="http://schemas.microsoft.com/office/drawing/2014/main" id="{63BD4507-0F30-42FC-BD1E-782A4057F10E}"/>
              </a:ext>
            </a:extLst>
          </p:cNvPr>
          <p:cNvSpPr>
            <a:spLocks noGrp="1"/>
          </p:cNvSpPr>
          <p:nvPr>
            <p:ph idx="1"/>
          </p:nvPr>
        </p:nvSpPr>
        <p:spPr>
          <a:xfrm>
            <a:off x="323528" y="5373216"/>
            <a:ext cx="8640960" cy="1224136"/>
          </a:xfrm>
        </p:spPr>
        <p:txBody>
          <a:bodyPr>
            <a:normAutofit/>
          </a:bodyPr>
          <a:lstStyle/>
          <a:p>
            <a:r>
              <a:rPr lang="en-GB" sz="1600" dirty="0" smtClean="0">
                <a:solidFill>
                  <a:srgbClr val="0070C0"/>
                </a:solidFill>
              </a:rPr>
              <a:t>In </a:t>
            </a:r>
            <a:r>
              <a:rPr lang="en-GB" sz="1600" dirty="0">
                <a:solidFill>
                  <a:srgbClr val="0070C0"/>
                </a:solidFill>
              </a:rPr>
              <a:t>all cases, there are substantial numbers passing at one level but failing badly at the following level (have they effectively “given up” ?)</a:t>
            </a:r>
          </a:p>
          <a:p>
            <a:r>
              <a:rPr lang="en-GB" sz="1600" dirty="0" smtClean="0"/>
              <a:t>BME </a:t>
            </a:r>
            <a:r>
              <a:rPr lang="en-GB" sz="1600" dirty="0"/>
              <a:t>students’ marks seem more tightly clustered. No clear picture (from visual inspection) for mature students.</a:t>
            </a:r>
          </a:p>
        </p:txBody>
      </p:sp>
      <p:pic>
        <p:nvPicPr>
          <p:cNvPr id="4" name="Picture 3">
            <a:extLst>
              <a:ext uri="{FF2B5EF4-FFF2-40B4-BE49-F238E27FC236}">
                <a16:creationId xmlns="" xmlns:a16="http://schemas.microsoft.com/office/drawing/2014/main" id="{4EE85926-DFE7-4EB9-8261-6EA3DEAA6118}"/>
              </a:ext>
            </a:extLst>
          </p:cNvPr>
          <p:cNvPicPr>
            <a:picLocks noChangeAspect="1"/>
          </p:cNvPicPr>
          <p:nvPr/>
        </p:nvPicPr>
        <p:blipFill>
          <a:blip r:embed="rId3"/>
          <a:stretch>
            <a:fillRect/>
          </a:stretch>
        </p:blipFill>
        <p:spPr>
          <a:xfrm>
            <a:off x="2267744" y="1532832"/>
            <a:ext cx="4947905" cy="3849805"/>
          </a:xfrm>
          <a:prstGeom prst="rect">
            <a:avLst/>
          </a:prstGeom>
        </p:spPr>
      </p:pic>
    </p:spTree>
    <p:extLst>
      <p:ext uri="{BB962C8B-B14F-4D97-AF65-F5344CB8AC3E}">
        <p14:creationId xmlns:p14="http://schemas.microsoft.com/office/powerpoint/2010/main" val="2099155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96752"/>
            <a:ext cx="6696744" cy="504056"/>
          </a:xfrm>
        </p:spPr>
        <p:txBody>
          <a:bodyPr>
            <a:normAutofit fontScale="90000"/>
          </a:bodyPr>
          <a:lstStyle/>
          <a:p>
            <a:r>
              <a:rPr lang="en-GB" sz="3000" dirty="0" smtClean="0"/>
              <a:t>Investigations</a:t>
            </a:r>
            <a:endParaRPr lang="en-GB" sz="3000" dirty="0"/>
          </a:p>
        </p:txBody>
      </p:sp>
      <p:sp>
        <p:nvSpPr>
          <p:cNvPr id="3" name="Content Placeholder 2"/>
          <p:cNvSpPr>
            <a:spLocks noGrp="1"/>
          </p:cNvSpPr>
          <p:nvPr>
            <p:ph idx="1"/>
          </p:nvPr>
        </p:nvSpPr>
        <p:spPr>
          <a:xfrm>
            <a:off x="251520" y="1844824"/>
            <a:ext cx="8640960" cy="4752528"/>
          </a:xfrm>
        </p:spPr>
        <p:txBody>
          <a:bodyPr>
            <a:normAutofit lnSpcReduction="10000"/>
          </a:bodyPr>
          <a:lstStyle/>
          <a:p>
            <a:r>
              <a:rPr lang="en-GB" sz="1600" b="1" dirty="0">
                <a:solidFill>
                  <a:srgbClr val="FF0000"/>
                </a:solidFill>
              </a:rPr>
              <a:t>Research </a:t>
            </a:r>
            <a:r>
              <a:rPr lang="en-GB" sz="1600" b="1" dirty="0" smtClean="0">
                <a:solidFill>
                  <a:srgbClr val="FF0000"/>
                </a:solidFill>
              </a:rPr>
              <a:t>Question </a:t>
            </a:r>
            <a:r>
              <a:rPr lang="en-GB" sz="1600" dirty="0"/>
              <a:t>: “How well correlated are students’ marks at one level with their marks at other levels, and their UCAS points at entry to University ? What other factors significantly affect their marks ?”</a:t>
            </a:r>
          </a:p>
          <a:p>
            <a:endParaRPr lang="en-GB" sz="1600" dirty="0"/>
          </a:p>
          <a:p>
            <a:r>
              <a:rPr lang="en-GB" sz="1600" b="1" dirty="0">
                <a:solidFill>
                  <a:srgbClr val="FF0000"/>
                </a:solidFill>
              </a:rPr>
              <a:t>Hypothesis : </a:t>
            </a:r>
            <a:r>
              <a:rPr lang="en-GB" sz="1600" dirty="0"/>
              <a:t>Strong positive correlation between consecutive levels, weaker between non-consecutive levels.</a:t>
            </a:r>
          </a:p>
          <a:p>
            <a:pPr marL="0" indent="0">
              <a:buNone/>
            </a:pPr>
            <a:endParaRPr lang="en-GB" sz="1600" b="1" dirty="0" smtClean="0">
              <a:solidFill>
                <a:srgbClr val="FF0000"/>
              </a:solidFill>
            </a:endParaRPr>
          </a:p>
          <a:p>
            <a:r>
              <a:rPr lang="en-GB" sz="1600" b="1" dirty="0" smtClean="0">
                <a:solidFill>
                  <a:srgbClr val="FF0000"/>
                </a:solidFill>
              </a:rPr>
              <a:t>Findings</a:t>
            </a:r>
            <a:r>
              <a:rPr lang="en-GB" sz="1600" dirty="0" smtClean="0"/>
              <a:t> </a:t>
            </a:r>
            <a:r>
              <a:rPr lang="en-GB" sz="1600" dirty="0"/>
              <a:t>: </a:t>
            </a:r>
            <a:r>
              <a:rPr lang="en-GB" sz="1600" dirty="0">
                <a:solidFill>
                  <a:srgbClr val="000000"/>
                </a:solidFill>
              </a:rPr>
              <a:t>Fairly strong and highly significant correlation between successive University levels, 	   </a:t>
            </a:r>
            <a:r>
              <a:rPr lang="en-GB" sz="1600" dirty="0" smtClean="0">
                <a:solidFill>
                  <a:srgbClr val="000000"/>
                </a:solidFill>
              </a:rPr>
              <a:t>L4 </a:t>
            </a:r>
            <a:r>
              <a:rPr lang="en-GB" sz="1600" dirty="0">
                <a:solidFill>
                  <a:srgbClr val="000000"/>
                </a:solidFill>
              </a:rPr>
              <a:t>to L5  R = 0.6044, </a:t>
            </a:r>
            <a:r>
              <a:rPr lang="en-GB" sz="1600" dirty="0" smtClean="0">
                <a:solidFill>
                  <a:srgbClr val="000000"/>
                </a:solidFill>
              </a:rPr>
              <a:t>	p </a:t>
            </a:r>
            <a:r>
              <a:rPr lang="en-GB" sz="1600" dirty="0">
                <a:solidFill>
                  <a:srgbClr val="000000"/>
                </a:solidFill>
              </a:rPr>
              <a:t>&lt; 0.001; </a:t>
            </a:r>
            <a:br>
              <a:rPr lang="en-GB" sz="1600" dirty="0">
                <a:solidFill>
                  <a:srgbClr val="000000"/>
                </a:solidFill>
              </a:rPr>
            </a:br>
            <a:r>
              <a:rPr lang="en-GB" sz="1600" dirty="0">
                <a:solidFill>
                  <a:srgbClr val="000000"/>
                </a:solidFill>
              </a:rPr>
              <a:t>		 </a:t>
            </a:r>
            <a:r>
              <a:rPr lang="en-GB" sz="1600" dirty="0" smtClean="0">
                <a:solidFill>
                  <a:srgbClr val="000000"/>
                </a:solidFill>
              </a:rPr>
              <a:t>  L5 </a:t>
            </a:r>
            <a:r>
              <a:rPr lang="en-GB" sz="1600" dirty="0">
                <a:solidFill>
                  <a:srgbClr val="000000"/>
                </a:solidFill>
              </a:rPr>
              <a:t>to L6  R = 0.6045, </a:t>
            </a:r>
            <a:r>
              <a:rPr lang="en-GB" sz="1600" dirty="0" smtClean="0">
                <a:solidFill>
                  <a:srgbClr val="000000"/>
                </a:solidFill>
              </a:rPr>
              <a:t>	p </a:t>
            </a:r>
            <a:r>
              <a:rPr lang="en-GB" sz="1600" dirty="0">
                <a:solidFill>
                  <a:srgbClr val="000000"/>
                </a:solidFill>
              </a:rPr>
              <a:t>&lt; </a:t>
            </a:r>
            <a:r>
              <a:rPr lang="en-GB" sz="1600" dirty="0" smtClean="0">
                <a:solidFill>
                  <a:srgbClr val="000000"/>
                </a:solidFill>
              </a:rPr>
              <a:t>0.001</a:t>
            </a:r>
          </a:p>
          <a:p>
            <a:endParaRPr lang="en-GB" sz="1600" dirty="0">
              <a:solidFill>
                <a:srgbClr val="000000"/>
              </a:solidFill>
            </a:endParaRPr>
          </a:p>
          <a:p>
            <a:r>
              <a:rPr lang="en-GB" sz="1600" dirty="0">
                <a:solidFill>
                  <a:srgbClr val="000000"/>
                </a:solidFill>
              </a:rPr>
              <a:t>Weak but still highly significant correlations between UCAS points and University results :  	</a:t>
            </a:r>
            <a:endParaRPr lang="en-GB" sz="1600" dirty="0" smtClean="0">
              <a:solidFill>
                <a:srgbClr val="000000"/>
              </a:solidFill>
            </a:endParaRPr>
          </a:p>
          <a:p>
            <a:pPr marL="0" indent="0">
              <a:buNone/>
            </a:pPr>
            <a:r>
              <a:rPr lang="en-GB" sz="1600" dirty="0">
                <a:solidFill>
                  <a:srgbClr val="000000"/>
                </a:solidFill>
              </a:rPr>
              <a:t>	</a:t>
            </a:r>
            <a:r>
              <a:rPr lang="en-GB" sz="1600" dirty="0" smtClean="0">
                <a:solidFill>
                  <a:srgbClr val="000000"/>
                </a:solidFill>
              </a:rPr>
              <a:t>Entry </a:t>
            </a:r>
            <a:r>
              <a:rPr lang="en-GB" sz="1600" dirty="0">
                <a:solidFill>
                  <a:srgbClr val="000000"/>
                </a:solidFill>
              </a:rPr>
              <a:t>to L4  R = 0.2183,  Entry to L5  R = 0.1632</a:t>
            </a:r>
            <a:r>
              <a:rPr lang="en-GB" sz="1600" dirty="0" smtClean="0">
                <a:solidFill>
                  <a:srgbClr val="000000"/>
                </a:solidFill>
              </a:rPr>
              <a:t>,</a:t>
            </a:r>
            <a:r>
              <a:rPr lang="en-GB" sz="1600" dirty="0">
                <a:solidFill>
                  <a:srgbClr val="000000"/>
                </a:solidFill>
              </a:rPr>
              <a:t>	</a:t>
            </a:r>
            <a:r>
              <a:rPr lang="en-GB" sz="1600" dirty="0" smtClean="0"/>
              <a:t>Entry </a:t>
            </a:r>
            <a:r>
              <a:rPr lang="en-GB" sz="1600" dirty="0"/>
              <a:t>to L6  R = 0.1789</a:t>
            </a:r>
          </a:p>
          <a:p>
            <a:endParaRPr lang="en-GB" sz="1600" dirty="0" smtClean="0"/>
          </a:p>
          <a:p>
            <a:r>
              <a:rPr lang="en-GB" sz="1600" dirty="0" smtClean="0"/>
              <a:t>All </a:t>
            </a:r>
            <a:r>
              <a:rPr lang="en-GB" sz="1600" dirty="0"/>
              <a:t>highly significant (p &lt; 0.001), but weak, and there was a significant negative correlation (R = -0.2460, p &lt; 0.001) between UCAS points and Age at Entry to course. Older students are less likely to have attempted so many A Levels, some may have come in through “Access” routes, etc</a:t>
            </a:r>
            <a:r>
              <a:rPr lang="en-GB" sz="1600" dirty="0" smtClean="0"/>
              <a:t>.</a:t>
            </a:r>
            <a:endParaRPr lang="en-GB" sz="1600" dirty="0"/>
          </a:p>
          <a:p>
            <a:endParaRPr lang="en-GB" sz="1600" dirty="0"/>
          </a:p>
        </p:txBody>
      </p:sp>
    </p:spTree>
    <p:extLst>
      <p:ext uri="{BB962C8B-B14F-4D97-AF65-F5344CB8AC3E}">
        <p14:creationId xmlns:p14="http://schemas.microsoft.com/office/powerpoint/2010/main" val="1608079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CF097A-58B5-4B39-A84F-8FD95EF7B2CF}"/>
              </a:ext>
            </a:extLst>
          </p:cNvPr>
          <p:cNvSpPr>
            <a:spLocks noGrp="1"/>
          </p:cNvSpPr>
          <p:nvPr>
            <p:ph type="title"/>
          </p:nvPr>
        </p:nvSpPr>
        <p:spPr>
          <a:xfrm>
            <a:off x="467544" y="1340768"/>
            <a:ext cx="8229600" cy="936104"/>
          </a:xfrm>
        </p:spPr>
        <p:txBody>
          <a:bodyPr>
            <a:normAutofit/>
          </a:bodyPr>
          <a:lstStyle/>
          <a:p>
            <a:r>
              <a:rPr lang="en-GB" sz="3000" dirty="0" smtClean="0"/>
              <a:t>“</a:t>
            </a:r>
            <a:r>
              <a:rPr lang="en-GB" sz="3000" dirty="0"/>
              <a:t>Good” degrees</a:t>
            </a:r>
          </a:p>
        </p:txBody>
      </p:sp>
      <p:sp>
        <p:nvSpPr>
          <p:cNvPr id="3" name="Content Placeholder 2">
            <a:extLst>
              <a:ext uri="{FF2B5EF4-FFF2-40B4-BE49-F238E27FC236}">
                <a16:creationId xmlns="" xmlns:a16="http://schemas.microsoft.com/office/drawing/2014/main" id="{0B0BBC5B-92FB-4478-B05D-52338B5C4DA1}"/>
              </a:ext>
            </a:extLst>
          </p:cNvPr>
          <p:cNvSpPr>
            <a:spLocks noGrp="1"/>
          </p:cNvSpPr>
          <p:nvPr>
            <p:ph idx="1"/>
          </p:nvPr>
        </p:nvSpPr>
        <p:spPr>
          <a:xfrm>
            <a:off x="251520" y="2348880"/>
            <a:ext cx="8640960" cy="4104456"/>
          </a:xfrm>
        </p:spPr>
        <p:txBody>
          <a:bodyPr>
            <a:normAutofit/>
          </a:bodyPr>
          <a:lstStyle/>
          <a:p>
            <a:r>
              <a:rPr lang="en-GB" sz="1600" b="1" dirty="0"/>
              <a:t>One observation made in previous research studies is that BAME students do not achieve as high a proportion of “good” degrees (defined as being first or upper second class honours degrees) as their white peers.</a:t>
            </a:r>
          </a:p>
          <a:p>
            <a:endParaRPr lang="en-GB" sz="1600" dirty="0"/>
          </a:p>
          <a:p>
            <a:r>
              <a:rPr lang="en-GB" sz="1600" dirty="0" smtClean="0"/>
              <a:t>In </a:t>
            </a:r>
            <a:r>
              <a:rPr lang="en-GB" sz="1600" dirty="0"/>
              <a:t>order to investigate this further, we have </a:t>
            </a:r>
            <a:r>
              <a:rPr lang="en-GB" sz="1600" dirty="0" err="1"/>
              <a:t>thresholded</a:t>
            </a:r>
            <a:r>
              <a:rPr lang="en-GB" sz="1600" dirty="0"/>
              <a:t> student’s average marks at </a:t>
            </a:r>
            <a:r>
              <a:rPr lang="en-GB" sz="1600" b="1" dirty="0"/>
              <a:t>60% </a:t>
            </a:r>
            <a:r>
              <a:rPr lang="en-GB" sz="1600" dirty="0"/>
              <a:t>(just enough, if sustained through his/her studies, to get an upper second class degree), and produced a logistic regression model for the probability of a student with given attributes gaining such a “good” degree</a:t>
            </a:r>
            <a:r>
              <a:rPr lang="en-GB" sz="1600" dirty="0" smtClean="0"/>
              <a:t>.</a:t>
            </a:r>
          </a:p>
          <a:p>
            <a:endParaRPr lang="en-GB" sz="1600" dirty="0"/>
          </a:p>
          <a:p>
            <a:r>
              <a:rPr lang="en-GB" sz="1600" dirty="0"/>
              <a:t>We attempt to model the effects of various factors (Subject of Study, Student’s Level of Study, Ethnicity, Age, Previous Academic Attainment) on this probability.</a:t>
            </a:r>
          </a:p>
        </p:txBody>
      </p:sp>
    </p:spTree>
    <p:extLst>
      <p:ext uri="{BB962C8B-B14F-4D97-AF65-F5344CB8AC3E}">
        <p14:creationId xmlns:p14="http://schemas.microsoft.com/office/powerpoint/2010/main" val="1938793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5FBCB9-671A-4D6D-8ACD-273551CE78BF}"/>
              </a:ext>
            </a:extLst>
          </p:cNvPr>
          <p:cNvSpPr>
            <a:spLocks noGrp="1"/>
          </p:cNvSpPr>
          <p:nvPr>
            <p:ph type="title"/>
          </p:nvPr>
        </p:nvSpPr>
        <p:spPr>
          <a:xfrm>
            <a:off x="1259632" y="836712"/>
            <a:ext cx="6275040" cy="648072"/>
          </a:xfrm>
        </p:spPr>
        <p:txBody>
          <a:bodyPr>
            <a:normAutofit/>
          </a:bodyPr>
          <a:lstStyle/>
          <a:p>
            <a:r>
              <a:rPr lang="en-GB" sz="2800" dirty="0"/>
              <a:t>Two Types of Regression Models</a:t>
            </a:r>
          </a:p>
        </p:txBody>
      </p:sp>
      <p:sp>
        <p:nvSpPr>
          <p:cNvPr id="3" name="Content Placeholder 2">
            <a:extLst>
              <a:ext uri="{FF2B5EF4-FFF2-40B4-BE49-F238E27FC236}">
                <a16:creationId xmlns="" xmlns:a16="http://schemas.microsoft.com/office/drawing/2014/main" id="{A6155CDF-4D2C-4BB8-85AC-DC8896D913DE}"/>
              </a:ext>
            </a:extLst>
          </p:cNvPr>
          <p:cNvSpPr>
            <a:spLocks noGrp="1"/>
          </p:cNvSpPr>
          <p:nvPr>
            <p:ph idx="1"/>
          </p:nvPr>
        </p:nvSpPr>
        <p:spPr>
          <a:xfrm>
            <a:off x="683568" y="1484784"/>
            <a:ext cx="7931224" cy="5112568"/>
          </a:xfrm>
        </p:spPr>
        <p:txBody>
          <a:bodyPr>
            <a:normAutofit/>
          </a:bodyPr>
          <a:lstStyle/>
          <a:p>
            <a:pPr algn="just">
              <a:buFont typeface="Wingdings" panose="05000000000000000000" pitchFamily="2" charset="2"/>
              <a:buChar char="Ø"/>
            </a:pPr>
            <a:r>
              <a:rPr lang="en-GB" sz="1800" dirty="0"/>
              <a:t>Model student progression (as a function of several variables : subject of study, level of study, ethnicity, age, UCAS points and Previous years’ average marks) in two ways :</a:t>
            </a:r>
          </a:p>
          <a:p>
            <a:pPr algn="just">
              <a:buFont typeface="Wingdings" panose="05000000000000000000" pitchFamily="2" charset="2"/>
              <a:buChar char="Ø"/>
            </a:pPr>
            <a:r>
              <a:rPr lang="en-GB" sz="1800" b="1" dirty="0">
                <a:solidFill>
                  <a:srgbClr val="FF0000"/>
                </a:solidFill>
              </a:rPr>
              <a:t>“Simple</a:t>
            </a:r>
            <a:r>
              <a:rPr lang="en-GB" sz="1800" b="1" dirty="0" smtClean="0">
                <a:solidFill>
                  <a:srgbClr val="FF0000"/>
                </a:solidFill>
              </a:rPr>
              <a:t>” (Linear) </a:t>
            </a:r>
            <a:r>
              <a:rPr lang="en-GB" sz="1800" b="1" dirty="0">
                <a:solidFill>
                  <a:srgbClr val="FF0000"/>
                </a:solidFill>
              </a:rPr>
              <a:t>Regression</a:t>
            </a:r>
            <a:r>
              <a:rPr lang="en-GB" sz="1800" dirty="0"/>
              <a:t>, where Average mark at current level is a simple function of the “predictor” variables,</a:t>
            </a:r>
          </a:p>
          <a:p>
            <a:pPr marL="0" indent="0">
              <a:buNone/>
            </a:pPr>
            <a:r>
              <a:rPr lang="en-GB" sz="1800" dirty="0" smtClean="0"/>
              <a:t>	(</a:t>
            </a:r>
            <a:r>
              <a:rPr lang="en-GB" sz="1800" dirty="0"/>
              <a:t>Current year average mark) </a:t>
            </a:r>
            <a:br>
              <a:rPr lang="en-GB" sz="1800" dirty="0"/>
            </a:br>
            <a:r>
              <a:rPr lang="en-GB" sz="1800" dirty="0"/>
              <a:t>    </a:t>
            </a:r>
            <a:r>
              <a:rPr lang="en-GB" sz="1800" dirty="0" smtClean="0"/>
              <a:t>		= </a:t>
            </a:r>
            <a:r>
              <a:rPr lang="en-GB" sz="1800" dirty="0"/>
              <a:t>a + b(previous year’s average) + c(subject of study) + …</a:t>
            </a:r>
          </a:p>
          <a:p>
            <a:pPr algn="just">
              <a:buFont typeface="Wingdings" panose="05000000000000000000" pitchFamily="2" charset="2"/>
              <a:buChar char="Ø"/>
            </a:pPr>
            <a:endParaRPr lang="en-GB" sz="1800" dirty="0"/>
          </a:p>
          <a:p>
            <a:pPr algn="just">
              <a:buFont typeface="Wingdings" panose="05000000000000000000" pitchFamily="2" charset="2"/>
              <a:buChar char="Ø"/>
            </a:pPr>
            <a:r>
              <a:rPr lang="en-GB" sz="1800" b="1" dirty="0">
                <a:solidFill>
                  <a:srgbClr val="0070C0"/>
                </a:solidFill>
              </a:rPr>
              <a:t>“Logistic” Regression</a:t>
            </a:r>
            <a:r>
              <a:rPr lang="en-GB" sz="1800" dirty="0"/>
              <a:t>, where the logarithm of the </a:t>
            </a:r>
            <a:r>
              <a:rPr lang="en-GB" sz="1800" b="1" dirty="0"/>
              <a:t>odds of a student obtaining a “good” average grade</a:t>
            </a:r>
            <a:r>
              <a:rPr lang="en-GB" sz="1800" dirty="0"/>
              <a:t> (60% or better) is modelled as a simple function of the “predictor” variables</a:t>
            </a:r>
            <a:r>
              <a:rPr lang="en-GB" sz="1800" dirty="0" smtClean="0"/>
              <a:t>.</a:t>
            </a:r>
          </a:p>
          <a:p>
            <a:pPr algn="just">
              <a:buFont typeface="Wingdings" panose="05000000000000000000" pitchFamily="2" charset="2"/>
              <a:buChar char="Ø"/>
            </a:pPr>
            <a:endParaRPr lang="en-GB" sz="1800" dirty="0"/>
          </a:p>
          <a:p>
            <a:pPr lvl="1" algn="just">
              <a:buFont typeface="Wingdings" panose="05000000000000000000" pitchFamily="2" charset="2"/>
              <a:buChar char="Ø"/>
            </a:pPr>
            <a:r>
              <a:rPr lang="en-GB" sz="1800" dirty="0"/>
              <a:t>If p is the probability of a given student getting a “good” grade, then </a:t>
            </a:r>
            <a:r>
              <a:rPr lang="en-GB" sz="1800" dirty="0" smtClean="0"/>
              <a:t>:</a:t>
            </a:r>
          </a:p>
          <a:p>
            <a:pPr algn="just">
              <a:buFont typeface="Wingdings" panose="05000000000000000000" pitchFamily="2" charset="2"/>
              <a:buChar char="Ø"/>
            </a:pPr>
            <a:endParaRPr lang="en-GB" sz="900" dirty="0" smtClean="0"/>
          </a:p>
          <a:p>
            <a:pPr lvl="1" algn="just">
              <a:buFont typeface="Wingdings" panose="05000000000000000000" pitchFamily="2" charset="2"/>
              <a:buChar char="Ø"/>
            </a:pPr>
            <a:r>
              <a:rPr lang="en-GB" sz="1800" dirty="0" smtClean="0"/>
              <a:t> </a:t>
            </a:r>
            <a:r>
              <a:rPr lang="en-GB" sz="1800" dirty="0"/>
              <a:t>log( p / (1 – p) ) = </a:t>
            </a:r>
            <a:r>
              <a:rPr lang="el-GR" sz="1800" dirty="0"/>
              <a:t>α</a:t>
            </a:r>
            <a:r>
              <a:rPr lang="en-GB" sz="1800" dirty="0"/>
              <a:t> + </a:t>
            </a:r>
            <a:r>
              <a:rPr lang="el-GR" sz="1800" dirty="0"/>
              <a:t>β</a:t>
            </a:r>
            <a:r>
              <a:rPr lang="en-GB" sz="1800" dirty="0"/>
              <a:t>( subject of study) + </a:t>
            </a:r>
            <a:r>
              <a:rPr lang="el-GR" sz="1800" dirty="0"/>
              <a:t>γ</a:t>
            </a:r>
            <a:r>
              <a:rPr lang="en-GB" sz="1800" dirty="0"/>
              <a:t> (age) + …</a:t>
            </a:r>
          </a:p>
        </p:txBody>
      </p:sp>
    </p:spTree>
    <p:extLst>
      <p:ext uri="{BB962C8B-B14F-4D97-AF65-F5344CB8AC3E}">
        <p14:creationId xmlns:p14="http://schemas.microsoft.com/office/powerpoint/2010/main" val="2194309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4B06D8-E06C-4478-A4FF-B0DF36895E45}"/>
              </a:ext>
            </a:extLst>
          </p:cNvPr>
          <p:cNvSpPr>
            <a:spLocks noGrp="1"/>
          </p:cNvSpPr>
          <p:nvPr>
            <p:ph type="title"/>
          </p:nvPr>
        </p:nvSpPr>
        <p:spPr>
          <a:xfrm>
            <a:off x="899592" y="1124744"/>
            <a:ext cx="6984776" cy="720080"/>
          </a:xfrm>
        </p:spPr>
        <p:txBody>
          <a:bodyPr>
            <a:normAutofit/>
          </a:bodyPr>
          <a:lstStyle/>
          <a:p>
            <a:r>
              <a:rPr lang="en-GB" sz="2800" dirty="0"/>
              <a:t>Summary Results : Linear Regression</a:t>
            </a:r>
          </a:p>
        </p:txBody>
      </p:sp>
      <p:sp>
        <p:nvSpPr>
          <p:cNvPr id="3" name="Content Placeholder 2">
            <a:extLst>
              <a:ext uri="{FF2B5EF4-FFF2-40B4-BE49-F238E27FC236}">
                <a16:creationId xmlns="" xmlns:a16="http://schemas.microsoft.com/office/drawing/2014/main" id="{D55149A9-F138-4175-85AA-806E6401697B}"/>
              </a:ext>
            </a:extLst>
          </p:cNvPr>
          <p:cNvSpPr>
            <a:spLocks noGrp="1"/>
          </p:cNvSpPr>
          <p:nvPr>
            <p:ph idx="1"/>
          </p:nvPr>
        </p:nvSpPr>
        <p:spPr>
          <a:xfrm>
            <a:off x="467544" y="1772816"/>
            <a:ext cx="8424936" cy="4680520"/>
          </a:xfrm>
        </p:spPr>
        <p:txBody>
          <a:bodyPr>
            <a:normAutofit/>
          </a:bodyPr>
          <a:lstStyle/>
          <a:p>
            <a:pPr algn="just">
              <a:buFont typeface="Wingdings" panose="05000000000000000000" pitchFamily="2" charset="2"/>
              <a:buChar char="Ø"/>
            </a:pPr>
            <a:r>
              <a:rPr lang="en-GB" sz="1800" dirty="0"/>
              <a:t>Quite a lot of variability according to subject of study, but in nearly all cases and for all levels, the linear regression models were statistically </a:t>
            </a:r>
            <a:r>
              <a:rPr lang="en-GB" sz="1800" dirty="0" smtClean="0"/>
              <a:t>significant, </a:t>
            </a:r>
            <a:r>
              <a:rPr lang="en-GB" sz="1800" dirty="0"/>
              <a:t>but proportion of observed variation explained by the model was not always so </a:t>
            </a:r>
            <a:r>
              <a:rPr lang="en-GB" sz="1800" dirty="0" smtClean="0"/>
              <a:t>high.</a:t>
            </a:r>
          </a:p>
          <a:p>
            <a:pPr algn="just">
              <a:buFont typeface="Wingdings" panose="05000000000000000000" pitchFamily="2" charset="2"/>
              <a:buChar char="Ø"/>
            </a:pPr>
            <a:endParaRPr lang="en-GB" sz="1800" dirty="0"/>
          </a:p>
          <a:p>
            <a:pPr algn="just">
              <a:buFont typeface="Wingdings" panose="05000000000000000000" pitchFamily="2" charset="2"/>
              <a:buChar char="Ø"/>
            </a:pPr>
            <a:r>
              <a:rPr lang="en-GB" sz="1800" dirty="0" smtClean="0"/>
              <a:t> </a:t>
            </a:r>
            <a:r>
              <a:rPr lang="en-GB" sz="1800" b="1" dirty="0" smtClean="0">
                <a:solidFill>
                  <a:srgbClr val="000000"/>
                </a:solidFill>
              </a:rPr>
              <a:t>Most </a:t>
            </a:r>
            <a:r>
              <a:rPr lang="en-GB" sz="1800" b="1" dirty="0">
                <a:solidFill>
                  <a:srgbClr val="000000"/>
                </a:solidFill>
              </a:rPr>
              <a:t>commonly significant predictors were Ethnicity, Age, UCAS points and Average mark at previous level in most cases.</a:t>
            </a:r>
          </a:p>
          <a:p>
            <a:pPr algn="just">
              <a:buFont typeface="Wingdings" panose="05000000000000000000" pitchFamily="2" charset="2"/>
              <a:buChar char="Ø"/>
            </a:pPr>
            <a:endParaRPr lang="en-GB" sz="1800" b="1" dirty="0" smtClean="0">
              <a:solidFill>
                <a:srgbClr val="FF0000"/>
              </a:solidFill>
            </a:endParaRPr>
          </a:p>
          <a:p>
            <a:pPr algn="just">
              <a:buFont typeface="Wingdings" panose="05000000000000000000" pitchFamily="2" charset="2"/>
              <a:buChar char="Ø"/>
            </a:pPr>
            <a:r>
              <a:rPr lang="en-GB" sz="1800" b="1" dirty="0" smtClean="0">
                <a:solidFill>
                  <a:srgbClr val="FF0000"/>
                </a:solidFill>
              </a:rPr>
              <a:t>Typically, BME </a:t>
            </a:r>
            <a:r>
              <a:rPr lang="en-GB" sz="1800" b="1" dirty="0">
                <a:solidFill>
                  <a:srgbClr val="FF0000"/>
                </a:solidFill>
              </a:rPr>
              <a:t>and older students tended to perform slightly less well than white or younger ones, at all levels, but not for all subjects (and </a:t>
            </a:r>
            <a:r>
              <a:rPr lang="en-GB" sz="1800" b="1" dirty="0" smtClean="0">
                <a:solidFill>
                  <a:srgbClr val="FF0000"/>
                </a:solidFill>
              </a:rPr>
              <a:t>BME </a:t>
            </a:r>
            <a:r>
              <a:rPr lang="en-GB" sz="1800" b="1" dirty="0">
                <a:solidFill>
                  <a:srgbClr val="FF0000"/>
                </a:solidFill>
              </a:rPr>
              <a:t>did better than white in Level 6 Mech </a:t>
            </a:r>
            <a:r>
              <a:rPr lang="en-GB" sz="1800" b="1" dirty="0" err="1">
                <a:solidFill>
                  <a:srgbClr val="FF0000"/>
                </a:solidFill>
              </a:rPr>
              <a:t>Eng</a:t>
            </a:r>
            <a:r>
              <a:rPr lang="en-GB" sz="1800" b="1" dirty="0" smtClean="0">
                <a:solidFill>
                  <a:srgbClr val="FF0000"/>
                </a:solidFill>
              </a:rPr>
              <a:t>).</a:t>
            </a:r>
          </a:p>
          <a:p>
            <a:pPr algn="just">
              <a:buFont typeface="Wingdings" panose="05000000000000000000" pitchFamily="2" charset="2"/>
              <a:buChar char="Ø"/>
            </a:pPr>
            <a:endParaRPr lang="en-GB" sz="1800" b="1" dirty="0">
              <a:solidFill>
                <a:srgbClr val="FF0000"/>
              </a:solidFill>
            </a:endParaRPr>
          </a:p>
          <a:p>
            <a:pPr algn="just">
              <a:buFont typeface="Wingdings" panose="05000000000000000000" pitchFamily="2" charset="2"/>
              <a:buChar char="Ø"/>
            </a:pPr>
            <a:r>
              <a:rPr lang="en-GB" sz="1800" b="1" dirty="0">
                <a:solidFill>
                  <a:srgbClr val="000000"/>
                </a:solidFill>
              </a:rPr>
              <a:t>Students with more UCAS points and/or higher previous year’s average tended to preform better.</a:t>
            </a:r>
          </a:p>
        </p:txBody>
      </p:sp>
    </p:spTree>
    <p:extLst>
      <p:ext uri="{BB962C8B-B14F-4D97-AF65-F5344CB8AC3E}">
        <p14:creationId xmlns:p14="http://schemas.microsoft.com/office/powerpoint/2010/main" val="1830946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B75B18-B1FB-4067-8BC8-807905F5FF94}"/>
              </a:ext>
            </a:extLst>
          </p:cNvPr>
          <p:cNvSpPr>
            <a:spLocks noGrp="1"/>
          </p:cNvSpPr>
          <p:nvPr>
            <p:ph type="title"/>
          </p:nvPr>
        </p:nvSpPr>
        <p:spPr>
          <a:xfrm>
            <a:off x="1259632" y="836712"/>
            <a:ext cx="6995120" cy="792088"/>
          </a:xfrm>
        </p:spPr>
        <p:txBody>
          <a:bodyPr>
            <a:normAutofit/>
          </a:bodyPr>
          <a:lstStyle/>
          <a:p>
            <a:r>
              <a:rPr lang="en-GB" sz="2800" dirty="0"/>
              <a:t>Summary Results : Logistic Regression</a:t>
            </a:r>
          </a:p>
        </p:txBody>
      </p:sp>
      <p:sp>
        <p:nvSpPr>
          <p:cNvPr id="3" name="Content Placeholder 2">
            <a:extLst>
              <a:ext uri="{FF2B5EF4-FFF2-40B4-BE49-F238E27FC236}">
                <a16:creationId xmlns="" xmlns:a16="http://schemas.microsoft.com/office/drawing/2014/main" id="{08DAF9C0-C6FE-4917-8DFB-F4E7B2675CAE}"/>
              </a:ext>
            </a:extLst>
          </p:cNvPr>
          <p:cNvSpPr>
            <a:spLocks noGrp="1"/>
          </p:cNvSpPr>
          <p:nvPr>
            <p:ph idx="1"/>
          </p:nvPr>
        </p:nvSpPr>
        <p:spPr>
          <a:xfrm>
            <a:off x="467544" y="1484784"/>
            <a:ext cx="8424936" cy="5085184"/>
          </a:xfrm>
        </p:spPr>
        <p:txBody>
          <a:bodyPr>
            <a:normAutofit/>
          </a:bodyPr>
          <a:lstStyle/>
          <a:p>
            <a:pPr>
              <a:buFont typeface="Wingdings" panose="05000000000000000000" pitchFamily="2" charset="2"/>
              <a:buChar char="Ø"/>
            </a:pPr>
            <a:r>
              <a:rPr lang="en-GB" sz="1800" b="1" dirty="0">
                <a:solidFill>
                  <a:srgbClr val="C00000"/>
                </a:solidFill>
              </a:rPr>
              <a:t>Studied how “odds” of a student getting a “good” grade varied according to predictor </a:t>
            </a:r>
            <a:r>
              <a:rPr lang="en-GB" sz="1800" b="1" dirty="0" smtClean="0">
                <a:solidFill>
                  <a:srgbClr val="C00000"/>
                </a:solidFill>
              </a:rPr>
              <a:t>variables</a:t>
            </a:r>
          </a:p>
          <a:p>
            <a:pPr>
              <a:buFont typeface="Wingdings" panose="05000000000000000000" pitchFamily="2" charset="2"/>
              <a:buChar char="Ø"/>
            </a:pPr>
            <a:endParaRPr lang="en-GB" sz="1800" dirty="0">
              <a:solidFill>
                <a:srgbClr val="C00000"/>
              </a:solidFill>
            </a:endParaRPr>
          </a:p>
          <a:p>
            <a:pPr>
              <a:buFont typeface="Wingdings" panose="05000000000000000000" pitchFamily="2" charset="2"/>
              <a:buChar char="Ø"/>
            </a:pPr>
            <a:r>
              <a:rPr lang="en-GB" sz="1800" dirty="0"/>
              <a:t>Subject of study included as a categorical (non-numerical) variable. </a:t>
            </a:r>
            <a:endParaRPr lang="en-GB" sz="1800" dirty="0" smtClean="0"/>
          </a:p>
          <a:p>
            <a:pPr>
              <a:buFont typeface="Wingdings" panose="05000000000000000000" pitchFamily="2" charset="2"/>
              <a:buChar char="Ø"/>
            </a:pPr>
            <a:r>
              <a:rPr lang="en-GB" sz="1800" dirty="0" smtClean="0"/>
              <a:t>At </a:t>
            </a:r>
            <a:r>
              <a:rPr lang="en-GB" sz="1800" dirty="0"/>
              <a:t>Level 4, significant predictors were UCAS Points (↑), Geography (↓), Maths (↓), Pharmacy (↑), Chemistry (↑), Computing (↑), White (↑)</a:t>
            </a:r>
            <a:r>
              <a:rPr lang="en-GB" sz="1800" dirty="0" smtClean="0"/>
              <a:t>.</a:t>
            </a:r>
          </a:p>
          <a:p>
            <a:pPr>
              <a:buFont typeface="Wingdings" panose="05000000000000000000" pitchFamily="2" charset="2"/>
              <a:buChar char="Ø"/>
            </a:pPr>
            <a:endParaRPr lang="en-GB" sz="1800" dirty="0"/>
          </a:p>
          <a:p>
            <a:pPr>
              <a:buFont typeface="Wingdings" panose="05000000000000000000" pitchFamily="2" charset="2"/>
              <a:buChar char="Ø"/>
            </a:pPr>
            <a:r>
              <a:rPr lang="en-GB" sz="1800" dirty="0"/>
              <a:t>At Level 5, the significant factors were Mean_L4 (↑), Age (↓), </a:t>
            </a:r>
            <a:r>
              <a:rPr lang="en-GB" sz="1800" dirty="0" smtClean="0"/>
              <a:t>Computing </a:t>
            </a:r>
            <a:r>
              <a:rPr lang="en-GB" sz="1800" dirty="0"/>
              <a:t>(↓), Pharmacy (↑), White (↑)</a:t>
            </a:r>
            <a:r>
              <a:rPr lang="en-GB" sz="1800" dirty="0" smtClean="0"/>
              <a:t>.</a:t>
            </a:r>
          </a:p>
          <a:p>
            <a:pPr>
              <a:buFont typeface="Wingdings" panose="05000000000000000000" pitchFamily="2" charset="2"/>
              <a:buChar char="Ø"/>
            </a:pPr>
            <a:endParaRPr lang="en-GB" sz="1800" dirty="0"/>
          </a:p>
          <a:p>
            <a:pPr>
              <a:buFont typeface="Wingdings" panose="05000000000000000000" pitchFamily="2" charset="2"/>
              <a:buChar char="Ø"/>
            </a:pPr>
            <a:r>
              <a:rPr lang="en-GB" sz="1800" dirty="0"/>
              <a:t>At Level 6, the significant factors were Mean_L5 (↑), Civil Engineering (↑), Chemistry (↓), Pharmacy (↑), White (↑)</a:t>
            </a:r>
            <a:r>
              <a:rPr lang="en-GB" sz="1800" dirty="0" smtClean="0"/>
              <a:t>.</a:t>
            </a:r>
          </a:p>
          <a:p>
            <a:pPr>
              <a:buFont typeface="Wingdings" panose="05000000000000000000" pitchFamily="2" charset="2"/>
              <a:buChar char="Ø"/>
            </a:pPr>
            <a:endParaRPr lang="en-GB" sz="1800" dirty="0"/>
          </a:p>
          <a:p>
            <a:pPr>
              <a:buFont typeface="Wingdings" panose="05000000000000000000" pitchFamily="2" charset="2"/>
              <a:buChar char="Ø"/>
            </a:pPr>
            <a:r>
              <a:rPr lang="en-GB" sz="1800" b="1" dirty="0">
                <a:solidFill>
                  <a:srgbClr val="000000"/>
                </a:solidFill>
              </a:rPr>
              <a:t>Overall, a Chi-squared test indicated that </a:t>
            </a:r>
            <a:r>
              <a:rPr lang="en-GB" sz="1800" b="1" dirty="0" smtClean="0">
                <a:solidFill>
                  <a:srgbClr val="000000"/>
                </a:solidFill>
              </a:rPr>
              <a:t>BME </a:t>
            </a:r>
            <a:r>
              <a:rPr lang="en-GB" sz="1800" b="1" dirty="0">
                <a:solidFill>
                  <a:srgbClr val="000000"/>
                </a:solidFill>
              </a:rPr>
              <a:t>students at KU were significantly less likely than their White peers to achieve a “Good” degree overall (p &lt; 0.0001)</a:t>
            </a:r>
          </a:p>
          <a:p>
            <a:endParaRPr lang="en-GB" sz="2400" dirty="0"/>
          </a:p>
        </p:txBody>
      </p:sp>
    </p:spTree>
    <p:extLst>
      <p:ext uri="{BB962C8B-B14F-4D97-AF65-F5344CB8AC3E}">
        <p14:creationId xmlns:p14="http://schemas.microsoft.com/office/powerpoint/2010/main" val="1365708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CBD551-4F39-4FE9-8475-81CB32F99EAC}"/>
              </a:ext>
            </a:extLst>
          </p:cNvPr>
          <p:cNvSpPr>
            <a:spLocks noGrp="1"/>
          </p:cNvSpPr>
          <p:nvPr>
            <p:ph type="title"/>
          </p:nvPr>
        </p:nvSpPr>
        <p:spPr>
          <a:xfrm>
            <a:off x="467544" y="1052736"/>
            <a:ext cx="8229600" cy="850106"/>
          </a:xfrm>
        </p:spPr>
        <p:txBody>
          <a:bodyPr>
            <a:normAutofit/>
          </a:bodyPr>
          <a:lstStyle/>
          <a:p>
            <a:r>
              <a:rPr lang="en-GB" sz="3000" dirty="0"/>
              <a:t>Conclusions</a:t>
            </a:r>
          </a:p>
        </p:txBody>
      </p:sp>
      <p:sp>
        <p:nvSpPr>
          <p:cNvPr id="3" name="Content Placeholder 2">
            <a:extLst>
              <a:ext uri="{FF2B5EF4-FFF2-40B4-BE49-F238E27FC236}">
                <a16:creationId xmlns="" xmlns:a16="http://schemas.microsoft.com/office/drawing/2014/main" id="{9EC3FE93-3C2F-4C40-B083-4D75A9C61BB0}"/>
              </a:ext>
            </a:extLst>
          </p:cNvPr>
          <p:cNvSpPr>
            <a:spLocks noGrp="1"/>
          </p:cNvSpPr>
          <p:nvPr>
            <p:ph idx="1"/>
          </p:nvPr>
        </p:nvSpPr>
        <p:spPr>
          <a:xfrm>
            <a:off x="179512" y="1844824"/>
            <a:ext cx="8712968" cy="4824536"/>
          </a:xfrm>
        </p:spPr>
        <p:txBody>
          <a:bodyPr>
            <a:normAutofit lnSpcReduction="10000"/>
          </a:bodyPr>
          <a:lstStyle/>
          <a:p>
            <a:pPr algn="just">
              <a:buFont typeface="Wingdings" panose="05000000000000000000" pitchFamily="2" charset="2"/>
              <a:buChar char="Ø"/>
            </a:pPr>
            <a:r>
              <a:rPr lang="en-GB" sz="1800" dirty="0">
                <a:solidFill>
                  <a:srgbClr val="000000"/>
                </a:solidFill>
              </a:rPr>
              <a:t>There is evidence of a White-</a:t>
            </a:r>
            <a:r>
              <a:rPr lang="en-GB" sz="1800" dirty="0" smtClean="0">
                <a:solidFill>
                  <a:srgbClr val="000000"/>
                </a:solidFill>
              </a:rPr>
              <a:t>BME </a:t>
            </a:r>
            <a:r>
              <a:rPr lang="en-GB" sz="1800" dirty="0">
                <a:solidFill>
                  <a:srgbClr val="000000"/>
                </a:solidFill>
              </a:rPr>
              <a:t>“attainment gap at Kingston University, but it is probably less marked than the UK average</a:t>
            </a:r>
            <a:r>
              <a:rPr lang="en-GB" sz="1800" dirty="0" smtClean="0">
                <a:solidFill>
                  <a:srgbClr val="000000"/>
                </a:solidFill>
              </a:rPr>
              <a:t>.</a:t>
            </a:r>
          </a:p>
          <a:p>
            <a:pPr algn="just">
              <a:buFont typeface="Wingdings" panose="05000000000000000000" pitchFamily="2" charset="2"/>
              <a:buChar char="Ø"/>
            </a:pPr>
            <a:endParaRPr lang="en-GB" sz="1800" dirty="0">
              <a:solidFill>
                <a:srgbClr val="FF0000"/>
              </a:solidFill>
            </a:endParaRPr>
          </a:p>
          <a:p>
            <a:pPr algn="just">
              <a:buFont typeface="Wingdings" panose="05000000000000000000" pitchFamily="2" charset="2"/>
              <a:buChar char="Ø"/>
            </a:pPr>
            <a:r>
              <a:rPr lang="en-GB" sz="1800" b="1" dirty="0">
                <a:solidFill>
                  <a:srgbClr val="B40000"/>
                </a:solidFill>
              </a:rPr>
              <a:t>Older students also tend to perform slightly less well than their younger peers, however older students may typically have fewer UCAS points than their peers</a:t>
            </a:r>
            <a:r>
              <a:rPr lang="en-GB" sz="1800" dirty="0" smtClean="0">
                <a:solidFill>
                  <a:srgbClr val="B40000"/>
                </a:solidFill>
              </a:rPr>
              <a:t>.</a:t>
            </a:r>
          </a:p>
          <a:p>
            <a:pPr algn="just">
              <a:buFont typeface="Wingdings" panose="05000000000000000000" pitchFamily="2" charset="2"/>
              <a:buChar char="Ø"/>
            </a:pPr>
            <a:endParaRPr lang="en-GB" sz="1800" dirty="0"/>
          </a:p>
          <a:p>
            <a:pPr algn="just">
              <a:buFont typeface="Wingdings" panose="05000000000000000000" pitchFamily="2" charset="2"/>
              <a:buChar char="Ø"/>
            </a:pPr>
            <a:r>
              <a:rPr lang="en-GB" sz="1800" b="1" dirty="0" smtClean="0">
                <a:solidFill>
                  <a:srgbClr val="000000"/>
                </a:solidFill>
              </a:rPr>
              <a:t>The patterns vary quite a lot between different levels and subjects of study.</a:t>
            </a:r>
          </a:p>
          <a:p>
            <a:pPr algn="just">
              <a:buFont typeface="Wingdings" panose="05000000000000000000" pitchFamily="2" charset="2"/>
              <a:buChar char="Ø"/>
            </a:pPr>
            <a:endParaRPr lang="en-GB" sz="1800" dirty="0" smtClean="0">
              <a:solidFill>
                <a:srgbClr val="0070C0"/>
              </a:solidFill>
            </a:endParaRPr>
          </a:p>
          <a:p>
            <a:pPr algn="just">
              <a:buFont typeface="Wingdings" panose="05000000000000000000" pitchFamily="2" charset="2"/>
              <a:buChar char="Ø"/>
            </a:pPr>
            <a:r>
              <a:rPr lang="en-GB" sz="1800" b="1" dirty="0" smtClean="0">
                <a:solidFill>
                  <a:srgbClr val="C00000"/>
                </a:solidFill>
              </a:rPr>
              <a:t>Previous </a:t>
            </a:r>
            <a:r>
              <a:rPr lang="en-GB" sz="1800" b="1" dirty="0">
                <a:solidFill>
                  <a:srgbClr val="C00000"/>
                </a:solidFill>
              </a:rPr>
              <a:t>academic achievement is positively correlated with later </a:t>
            </a:r>
            <a:r>
              <a:rPr lang="en-GB" sz="1800" b="1" dirty="0" smtClean="0">
                <a:solidFill>
                  <a:srgbClr val="C00000"/>
                </a:solidFill>
              </a:rPr>
              <a:t>attainment. </a:t>
            </a:r>
          </a:p>
          <a:p>
            <a:pPr algn="just">
              <a:buFont typeface="Wingdings" panose="05000000000000000000" pitchFamily="2" charset="2"/>
              <a:buChar char="Ø"/>
            </a:pPr>
            <a:endParaRPr lang="en-GB" sz="1800" dirty="0" smtClean="0"/>
          </a:p>
          <a:p>
            <a:pPr algn="just">
              <a:buFont typeface="Wingdings" panose="05000000000000000000" pitchFamily="2" charset="2"/>
              <a:buChar char="Ø"/>
            </a:pPr>
            <a:r>
              <a:rPr lang="en-GB" sz="1800" b="1" dirty="0" smtClean="0">
                <a:solidFill>
                  <a:srgbClr val="000000"/>
                </a:solidFill>
              </a:rPr>
              <a:t>Thresholding/Classification </a:t>
            </a:r>
            <a:r>
              <a:rPr lang="en-GB" sz="1800" b="1" dirty="0">
                <a:solidFill>
                  <a:srgbClr val="000000"/>
                </a:solidFill>
              </a:rPr>
              <a:t>by “Good/Poor” degree may make attainment gap appear even worse : consider case where average mark for a typical </a:t>
            </a:r>
            <a:r>
              <a:rPr lang="en-GB" sz="1800" b="1" dirty="0" smtClean="0">
                <a:solidFill>
                  <a:srgbClr val="000000"/>
                </a:solidFill>
              </a:rPr>
              <a:t>BME </a:t>
            </a:r>
            <a:r>
              <a:rPr lang="en-GB" sz="1800" b="1" dirty="0">
                <a:solidFill>
                  <a:srgbClr val="000000"/>
                </a:solidFill>
              </a:rPr>
              <a:t>student is </a:t>
            </a:r>
            <a:r>
              <a:rPr lang="en-GB" sz="1800" b="1" dirty="0" smtClean="0">
                <a:solidFill>
                  <a:srgbClr val="C00000"/>
                </a:solidFill>
              </a:rPr>
              <a:t>4</a:t>
            </a:r>
            <a:r>
              <a:rPr lang="en-GB" sz="1800" b="1" dirty="0">
                <a:solidFill>
                  <a:srgbClr val="C00000"/>
                </a:solidFill>
              </a:rPr>
              <a:t>% lower</a:t>
            </a:r>
            <a:r>
              <a:rPr lang="en-GB" sz="1800" b="1" dirty="0">
                <a:solidFill>
                  <a:srgbClr val="000000"/>
                </a:solidFill>
              </a:rPr>
              <a:t>. This may tip substantial numbers of </a:t>
            </a:r>
            <a:r>
              <a:rPr lang="en-GB" sz="1800" b="1" dirty="0" smtClean="0">
                <a:solidFill>
                  <a:srgbClr val="000000"/>
                </a:solidFill>
              </a:rPr>
              <a:t>BME </a:t>
            </a:r>
            <a:r>
              <a:rPr lang="en-GB" sz="1800" b="1" dirty="0">
                <a:solidFill>
                  <a:srgbClr val="000000"/>
                </a:solidFill>
              </a:rPr>
              <a:t>students out of the “Good degree” category into the  “Poor degree” group.</a:t>
            </a:r>
          </a:p>
          <a:p>
            <a:pPr algn="just"/>
            <a:endParaRPr lang="en-GB" sz="2400" dirty="0"/>
          </a:p>
          <a:p>
            <a:endParaRPr lang="en-GB" sz="2400" dirty="0"/>
          </a:p>
        </p:txBody>
      </p:sp>
    </p:spTree>
    <p:extLst>
      <p:ext uri="{BB962C8B-B14F-4D97-AF65-F5344CB8AC3E}">
        <p14:creationId xmlns:p14="http://schemas.microsoft.com/office/powerpoint/2010/main" val="956515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340768"/>
            <a:ext cx="7543800" cy="720080"/>
          </a:xfrm>
        </p:spPr>
        <p:txBody>
          <a:bodyPr/>
          <a:lstStyle/>
          <a:p>
            <a:r>
              <a:rPr lang="en-GB" dirty="0" smtClean="0"/>
              <a:t>Background </a:t>
            </a:r>
            <a:endParaRPr lang="en-GB" dirty="0"/>
          </a:p>
        </p:txBody>
      </p:sp>
      <p:sp>
        <p:nvSpPr>
          <p:cNvPr id="3" name="Text Placeholder 2"/>
          <p:cNvSpPr>
            <a:spLocks noGrp="1"/>
          </p:cNvSpPr>
          <p:nvPr>
            <p:ph type="body" sz="quarter" idx="10"/>
          </p:nvPr>
        </p:nvSpPr>
        <p:spPr>
          <a:xfrm>
            <a:off x="1115616" y="2132856"/>
            <a:ext cx="7542025" cy="357188"/>
          </a:xfrm>
        </p:spPr>
        <p:txBody>
          <a:bodyPr/>
          <a:lstStyle/>
          <a:p>
            <a:r>
              <a:rPr lang="en-GB" dirty="0" smtClean="0"/>
              <a:t>The Problem</a:t>
            </a:r>
            <a:endParaRPr lang="en-GB" dirty="0"/>
          </a:p>
        </p:txBody>
      </p:sp>
      <p:sp>
        <p:nvSpPr>
          <p:cNvPr id="4" name="Content Placeholder 3"/>
          <p:cNvSpPr>
            <a:spLocks noGrp="1"/>
          </p:cNvSpPr>
          <p:nvPr>
            <p:ph idx="1"/>
          </p:nvPr>
        </p:nvSpPr>
        <p:spPr>
          <a:xfrm>
            <a:off x="755576" y="2564904"/>
            <a:ext cx="8136904" cy="4104456"/>
          </a:xfrm>
        </p:spPr>
        <p:txBody>
          <a:bodyPr/>
          <a:lstStyle/>
          <a:p>
            <a:pPr marL="285750" indent="-285750">
              <a:buFont typeface="Wingdings" charset="2"/>
              <a:buChar char="Ø"/>
            </a:pPr>
            <a:r>
              <a:rPr lang="en-GB" sz="1600" dirty="0" smtClean="0"/>
              <a:t>Poor progression between levels of degree programmes.</a:t>
            </a:r>
          </a:p>
          <a:p>
            <a:pPr marL="0" indent="0"/>
            <a:endParaRPr lang="en-GB" sz="1000" dirty="0"/>
          </a:p>
          <a:p>
            <a:pPr marL="285750" indent="-285750">
              <a:buFont typeface="Wingdings" charset="2"/>
              <a:buChar char="Ø"/>
            </a:pPr>
            <a:r>
              <a:rPr lang="en-GB" sz="1600" dirty="0" smtClean="0"/>
              <a:t>Low levels of engagement by students with their studies.</a:t>
            </a:r>
          </a:p>
          <a:p>
            <a:pPr marL="285750" indent="-285750">
              <a:buFont typeface="Wingdings" charset="2"/>
              <a:buChar char="Ø"/>
            </a:pPr>
            <a:endParaRPr lang="en-GB" sz="1000" dirty="0"/>
          </a:p>
          <a:p>
            <a:pPr marL="285750" indent="-285750">
              <a:buFont typeface="Wingdings" charset="2"/>
              <a:buChar char="Ø"/>
            </a:pPr>
            <a:r>
              <a:rPr lang="en-GB" sz="1600" dirty="0" smtClean="0"/>
              <a:t>Disappointing levels of student attainment.</a:t>
            </a:r>
          </a:p>
          <a:p>
            <a:pPr marL="285750" indent="-285750">
              <a:buFont typeface="Wingdings" charset="2"/>
              <a:buChar char="Ø"/>
            </a:pPr>
            <a:endParaRPr lang="en-GB" sz="1000" dirty="0"/>
          </a:p>
          <a:p>
            <a:pPr marL="285750" indent="-285750">
              <a:buFont typeface="Wingdings" charset="2"/>
              <a:buChar char="Ø"/>
            </a:pPr>
            <a:r>
              <a:rPr lang="en-GB" sz="1600" dirty="0" smtClean="0"/>
              <a:t>The nationally-observed  “Attainment Gap” between certain groups of students in higher education</a:t>
            </a:r>
          </a:p>
          <a:p>
            <a:pPr lvl="1"/>
            <a:r>
              <a:rPr lang="en-GB" sz="1600" dirty="0" smtClean="0"/>
              <a:t>HEA Equality Challenge Unit (</a:t>
            </a:r>
            <a:r>
              <a:rPr lang="en-GB" sz="1600" dirty="0" smtClean="0"/>
              <a:t>2015) </a:t>
            </a:r>
            <a:r>
              <a:rPr lang="en-GB" sz="1600" dirty="0" smtClean="0"/>
              <a:t>“Ethnicity, Gender and Degree Attainment Project: Final Report”.</a:t>
            </a:r>
          </a:p>
          <a:p>
            <a:pPr lvl="1"/>
            <a:endParaRPr lang="en-GB" sz="1000" dirty="0" smtClean="0"/>
          </a:p>
          <a:p>
            <a:pPr marL="285750" indent="-285750">
              <a:buFont typeface="Wingdings" charset="2"/>
              <a:buChar char="Ø"/>
            </a:pPr>
            <a:r>
              <a:rPr lang="en-GB" sz="1600" dirty="0"/>
              <a:t>How do the attainment gaps vary </a:t>
            </a:r>
            <a:r>
              <a:rPr lang="en-GB" sz="1600" dirty="0" smtClean="0"/>
              <a:t>between institutions, </a:t>
            </a:r>
            <a:r>
              <a:rPr lang="en-GB" sz="1600" dirty="0"/>
              <a:t>subject </a:t>
            </a:r>
            <a:r>
              <a:rPr lang="en-GB" sz="1600" dirty="0" smtClean="0"/>
              <a:t>areas and groups ?</a:t>
            </a:r>
            <a:endParaRPr lang="en-GB" sz="1600" dirty="0"/>
          </a:p>
          <a:p>
            <a:pPr marL="0" indent="0"/>
            <a:endParaRPr lang="en-GB" sz="1000" dirty="0" smtClean="0"/>
          </a:p>
          <a:p>
            <a:pPr marL="285750" indent="-285750">
              <a:buFont typeface="Wingdings" charset="2"/>
              <a:buChar char="Ø"/>
            </a:pPr>
            <a:r>
              <a:rPr lang="en-GB" sz="1600" dirty="0" smtClean="0"/>
              <a:t>How does the attainment gap vary between groups of different ethnic backgrounds ?</a:t>
            </a:r>
          </a:p>
          <a:p>
            <a:pPr marL="285750" indent="-285750">
              <a:buFont typeface="Wingdings" charset="2"/>
              <a:buChar char="Ø"/>
            </a:pPr>
            <a:endParaRPr lang="en-GB" sz="1000" dirty="0" smtClean="0"/>
          </a:p>
          <a:p>
            <a:pPr marL="285750" indent="-285750">
              <a:buFont typeface="Wingdings" charset="2"/>
              <a:buChar char="Ø"/>
            </a:pPr>
            <a:r>
              <a:rPr lang="en-GB" sz="1600" dirty="0" smtClean="0"/>
              <a:t>Can this be used to improve recruitment and retention of students ?  </a:t>
            </a:r>
          </a:p>
        </p:txBody>
      </p:sp>
      <p:graphicFrame>
        <p:nvGraphicFramePr>
          <p:cNvPr id="5" name="Chart 4">
            <a:extLst>
              <a:ext uri="{FF2B5EF4-FFF2-40B4-BE49-F238E27FC236}">
                <a16:creationId xmlns="" xmlns:wpc="http://schemas.microsoft.com/office/word/2010/wordprocessingCanvas" xmlns:cx="http://schemas.microsoft.com/office/drawing/2014/chartex" xmlns:cx1="http://schemas.microsoft.com/office/drawing/2015/9/8/chartex"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1278DF88-F4C2-4842-B0A9-295576299EB0}"/>
              </a:ext>
            </a:extLst>
          </p:cNvPr>
          <p:cNvGraphicFramePr/>
          <p:nvPr>
            <p:extLst>
              <p:ext uri="{D42A27DB-BD31-4B8C-83A1-F6EECF244321}">
                <p14:modId xmlns:p14="http://schemas.microsoft.com/office/powerpoint/2010/main" val="2575855309"/>
              </p:ext>
            </p:extLst>
          </p:nvPr>
        </p:nvGraphicFramePr>
        <p:xfrm>
          <a:off x="4139952" y="188640"/>
          <a:ext cx="4680520" cy="2376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5259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980728"/>
            <a:ext cx="7543800" cy="1143000"/>
          </a:xfrm>
        </p:spPr>
        <p:txBody>
          <a:bodyPr>
            <a:noAutofit/>
          </a:bodyPr>
          <a:lstStyle/>
          <a:p>
            <a:r>
              <a:rPr lang="en-GB" sz="2800" b="1" dirty="0">
                <a:ea typeface="Calibri"/>
                <a:cs typeface="Times New Roman"/>
              </a:rPr>
              <a:t>Attendance rates by Gender and Ethnicity for the 2014-15 Level 4 Mathematics Students.</a:t>
            </a:r>
            <a:endParaRPr lang="en-GB" sz="28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348880"/>
            <a:ext cx="7056784" cy="3686522"/>
          </a:xfrm>
          <a:prstGeom prst="rect">
            <a:avLst/>
          </a:prstGeom>
          <a:noFill/>
        </p:spPr>
      </p:pic>
    </p:spTree>
    <p:extLst>
      <p:ext uri="{BB962C8B-B14F-4D97-AF65-F5344CB8AC3E}">
        <p14:creationId xmlns:p14="http://schemas.microsoft.com/office/powerpoint/2010/main" val="1596019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751409"/>
            <a:ext cx="7344816" cy="1152128"/>
          </a:xfrm>
        </p:spPr>
        <p:txBody>
          <a:bodyPr>
            <a:noAutofit/>
          </a:bodyPr>
          <a:lstStyle/>
          <a:p>
            <a:r>
              <a:rPr lang="en-GB" sz="2800" b="1" dirty="0"/>
              <a:t>Students’ year average module marks as a function of their fractional attendance, by ethnicity  and gender</a:t>
            </a:r>
            <a:r>
              <a:rPr lang="en-GB" sz="2800" b="1" dirty="0" smtClean="0"/>
              <a:t>.</a:t>
            </a:r>
            <a:endParaRPr lang="en-GB" sz="28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04864"/>
            <a:ext cx="7344816" cy="3960439"/>
          </a:xfrm>
          <a:prstGeom prst="rect">
            <a:avLst/>
          </a:prstGeom>
          <a:noFill/>
        </p:spPr>
      </p:pic>
    </p:spTree>
    <p:extLst>
      <p:ext uri="{BB962C8B-B14F-4D97-AF65-F5344CB8AC3E}">
        <p14:creationId xmlns:p14="http://schemas.microsoft.com/office/powerpoint/2010/main" val="3828480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40768"/>
            <a:ext cx="8496944" cy="1143000"/>
          </a:xfrm>
        </p:spPr>
        <p:txBody>
          <a:bodyPr/>
          <a:lstStyle/>
          <a:p>
            <a:r>
              <a:rPr lang="en-GB" sz="2200" dirty="0" smtClean="0"/>
              <a:t>Performance of First Year (2014-5) Mathematics Students : </a:t>
            </a:r>
            <a:br>
              <a:rPr lang="en-GB" sz="2200" dirty="0" smtClean="0"/>
            </a:br>
            <a:r>
              <a:rPr lang="en-GB" sz="2200" dirty="0" smtClean="0"/>
              <a:t>Comparison of BAME and White, Male and Female</a:t>
            </a:r>
            <a:endParaRPr lang="en-GB" sz="2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183" y="2492896"/>
            <a:ext cx="5879105" cy="3533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652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836712"/>
            <a:ext cx="7200800" cy="1008112"/>
          </a:xfrm>
        </p:spPr>
        <p:txBody>
          <a:bodyPr>
            <a:noAutofit/>
          </a:bodyPr>
          <a:lstStyle/>
          <a:p>
            <a:r>
              <a:rPr lang="en-GB" sz="2800" b="1" dirty="0"/>
              <a:t>Average student module marks by ethnicity and </a:t>
            </a:r>
            <a:r>
              <a:rPr lang="en-GB" sz="2800" b="1" dirty="0" smtClean="0"/>
              <a:t>gender</a:t>
            </a:r>
            <a:endParaRPr lang="en-GB" sz="28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916832"/>
            <a:ext cx="7920879" cy="4392488"/>
          </a:xfrm>
          <a:prstGeom prst="rect">
            <a:avLst/>
          </a:prstGeom>
          <a:noFill/>
        </p:spPr>
      </p:pic>
    </p:spTree>
    <p:extLst>
      <p:ext uri="{BB962C8B-B14F-4D97-AF65-F5344CB8AC3E}">
        <p14:creationId xmlns:p14="http://schemas.microsoft.com/office/powerpoint/2010/main" val="3094473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548680"/>
            <a:ext cx="7355160" cy="432048"/>
          </a:xfrm>
        </p:spPr>
        <p:txBody>
          <a:bodyPr>
            <a:noAutofit/>
          </a:bodyPr>
          <a:lstStyle/>
          <a:p>
            <a:r>
              <a:rPr lang="en-GB" sz="2800" dirty="0"/>
              <a:t>Further Work ?</a:t>
            </a:r>
          </a:p>
        </p:txBody>
      </p:sp>
      <p:sp>
        <p:nvSpPr>
          <p:cNvPr id="3" name="Content Placeholder 2"/>
          <p:cNvSpPr>
            <a:spLocks noGrp="1"/>
          </p:cNvSpPr>
          <p:nvPr>
            <p:ph idx="1"/>
          </p:nvPr>
        </p:nvSpPr>
        <p:spPr>
          <a:xfrm>
            <a:off x="323528" y="1484784"/>
            <a:ext cx="8568952" cy="4392488"/>
          </a:xfrm>
        </p:spPr>
        <p:txBody>
          <a:bodyPr>
            <a:normAutofit/>
          </a:bodyPr>
          <a:lstStyle/>
          <a:p>
            <a:r>
              <a:rPr lang="en-GB" sz="2000" dirty="0"/>
              <a:t>Obtaining more up to date data, if it is made available </a:t>
            </a:r>
            <a:r>
              <a:rPr lang="en-GB" sz="2000" dirty="0" smtClean="0"/>
              <a:t>?</a:t>
            </a:r>
          </a:p>
          <a:p>
            <a:pPr marL="0" indent="0">
              <a:buNone/>
            </a:pPr>
            <a:endParaRPr lang="en-GB" sz="1000" dirty="0"/>
          </a:p>
          <a:p>
            <a:r>
              <a:rPr lang="en-GB" sz="2000" dirty="0"/>
              <a:t>“Multi-Level” Hierarchical Models : Programmes within Schools, Levels within Programmes, Students within Levels, Time observations for each student </a:t>
            </a:r>
            <a:r>
              <a:rPr lang="en-GB" sz="2000" dirty="0" smtClean="0"/>
              <a:t>?</a:t>
            </a:r>
          </a:p>
          <a:p>
            <a:endParaRPr lang="en-GB" sz="1000" dirty="0"/>
          </a:p>
          <a:p>
            <a:r>
              <a:rPr lang="en-GB" sz="2000" dirty="0"/>
              <a:t>Explore possibility of comparison with other institutions ? Possibility of regional or urban-rural differences ? </a:t>
            </a:r>
            <a:endParaRPr lang="en-GB" sz="2000" dirty="0" smtClean="0"/>
          </a:p>
          <a:p>
            <a:endParaRPr lang="en-GB" sz="1000" dirty="0"/>
          </a:p>
          <a:p>
            <a:r>
              <a:rPr lang="en-GB" sz="2000" dirty="0"/>
              <a:t>Explore causes and remedies for the observed features</a:t>
            </a:r>
            <a:r>
              <a:rPr lang="en-GB" sz="2000" dirty="0" smtClean="0"/>
              <a:t>.</a:t>
            </a:r>
          </a:p>
          <a:p>
            <a:endParaRPr lang="en-GB" sz="1000" dirty="0"/>
          </a:p>
          <a:p>
            <a:r>
              <a:rPr lang="en-GB" sz="2000" dirty="0"/>
              <a:t>Investigate further potential factors, such as socio-economic background. </a:t>
            </a:r>
          </a:p>
        </p:txBody>
      </p:sp>
    </p:spTree>
    <p:extLst>
      <p:ext uri="{BB962C8B-B14F-4D97-AF65-F5344CB8AC3E}">
        <p14:creationId xmlns:p14="http://schemas.microsoft.com/office/powerpoint/2010/main" val="3190498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052736"/>
            <a:ext cx="5832648" cy="1296144"/>
          </a:xfrm>
        </p:spPr>
        <p:txBody>
          <a:bodyPr>
            <a:normAutofit/>
          </a:bodyPr>
          <a:lstStyle/>
          <a:p>
            <a:r>
              <a:rPr lang="en-GB" sz="5400" dirty="0"/>
              <a:t>Thank you !</a:t>
            </a:r>
          </a:p>
        </p:txBody>
      </p:sp>
      <p:sp>
        <p:nvSpPr>
          <p:cNvPr id="3" name="Content Placeholder 2"/>
          <p:cNvSpPr>
            <a:spLocks noGrp="1"/>
          </p:cNvSpPr>
          <p:nvPr>
            <p:ph idx="1"/>
          </p:nvPr>
        </p:nvSpPr>
        <p:spPr>
          <a:xfrm>
            <a:off x="467544" y="2564904"/>
            <a:ext cx="8229600" cy="3816424"/>
          </a:xfrm>
        </p:spPr>
        <p:txBody>
          <a:bodyPr>
            <a:normAutofit/>
          </a:bodyPr>
          <a:lstStyle/>
          <a:p>
            <a:pPr marL="0" indent="0" algn="ctr">
              <a:buNone/>
            </a:pPr>
            <a:r>
              <a:rPr lang="en-GB" sz="2800" dirty="0">
                <a:solidFill>
                  <a:srgbClr val="00B0F0"/>
                </a:solidFill>
              </a:rPr>
              <a:t>Any questions ?</a:t>
            </a:r>
          </a:p>
          <a:p>
            <a:pPr marL="0" indent="0" algn="ctr">
              <a:buNone/>
            </a:pPr>
            <a:endParaRPr lang="en-GB" sz="2800" dirty="0">
              <a:solidFill>
                <a:srgbClr val="00B0F0"/>
              </a:solidFill>
            </a:endParaRPr>
          </a:p>
          <a:p>
            <a:pPr marL="0" indent="0" algn="ctr">
              <a:buNone/>
            </a:pPr>
            <a:r>
              <a:rPr lang="en-GB" sz="2800" dirty="0">
                <a:solidFill>
                  <a:srgbClr val="FF0000"/>
                </a:solidFill>
              </a:rPr>
              <a:t>Contact us :</a:t>
            </a:r>
          </a:p>
          <a:p>
            <a:pPr marL="0" indent="0" algn="ctr">
              <a:buNone/>
            </a:pPr>
            <a:r>
              <a:rPr lang="en-GB" sz="2800" dirty="0">
                <a:solidFill>
                  <a:srgbClr val="00B0F0"/>
                </a:solidFill>
              </a:rPr>
              <a:t>stenfordruvinga@hotmail.com</a:t>
            </a:r>
          </a:p>
          <a:p>
            <a:pPr marL="0" indent="0" algn="ctr">
              <a:buNone/>
            </a:pPr>
            <a:r>
              <a:rPr lang="en-GB" sz="2800" dirty="0"/>
              <a:t>G.Hunter@kingston.ac.uk</a:t>
            </a:r>
          </a:p>
          <a:p>
            <a:pPr marL="0" indent="0" algn="ctr">
              <a:buNone/>
            </a:pPr>
            <a:r>
              <a:rPr lang="en-GB" sz="2800" dirty="0">
                <a:solidFill>
                  <a:srgbClr val="00B050"/>
                </a:solidFill>
              </a:rPr>
              <a:t>mast@kingston.ac.uk</a:t>
            </a:r>
          </a:p>
          <a:p>
            <a:pPr marL="0" indent="0" algn="ctr">
              <a:buNone/>
            </a:pPr>
            <a:endParaRPr lang="en-GB" sz="4800" dirty="0">
              <a:solidFill>
                <a:srgbClr val="00B0F0"/>
              </a:solidFill>
            </a:endParaRPr>
          </a:p>
        </p:txBody>
      </p:sp>
    </p:spTree>
    <p:extLst>
      <p:ext uri="{BB962C8B-B14F-4D97-AF65-F5344CB8AC3E}">
        <p14:creationId xmlns:p14="http://schemas.microsoft.com/office/powerpoint/2010/main" val="1946280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908720"/>
            <a:ext cx="7543800" cy="648072"/>
          </a:xfrm>
        </p:spPr>
        <p:txBody>
          <a:bodyPr>
            <a:normAutofit/>
          </a:bodyPr>
          <a:lstStyle/>
          <a:p>
            <a:r>
              <a:rPr lang="en-GB" sz="2800" dirty="0" smtClean="0"/>
              <a:t>“New” (Post 1992) </a:t>
            </a:r>
            <a:r>
              <a:rPr lang="en-GB" sz="2800" dirty="0"/>
              <a:t>Universities in the UK </a:t>
            </a:r>
          </a:p>
        </p:txBody>
      </p:sp>
      <p:sp>
        <p:nvSpPr>
          <p:cNvPr id="3" name="Content Placeholder 2"/>
          <p:cNvSpPr>
            <a:spLocks noGrp="1"/>
          </p:cNvSpPr>
          <p:nvPr>
            <p:ph idx="1"/>
          </p:nvPr>
        </p:nvSpPr>
        <p:spPr>
          <a:xfrm>
            <a:off x="323528" y="1628800"/>
            <a:ext cx="8352928" cy="4752528"/>
          </a:xfrm>
        </p:spPr>
        <p:txBody>
          <a:bodyPr>
            <a:normAutofit fontScale="70000" lnSpcReduction="20000"/>
          </a:bodyPr>
          <a:lstStyle/>
          <a:p>
            <a:r>
              <a:rPr lang="en-GB" sz="2300" dirty="0"/>
              <a:t>In 1992, many UK HE institutions formerly categorised as “Polytechnics” or “Colleges” were granted University status – the so-called “Post 92 Universities”.</a:t>
            </a:r>
          </a:p>
          <a:p>
            <a:endParaRPr lang="en-GB" sz="2300" dirty="0"/>
          </a:p>
          <a:p>
            <a:r>
              <a:rPr lang="en-GB" sz="2300" dirty="0"/>
              <a:t>Many of these were in large cities, tended to focus on more vocational subject areas, and had rather different demographic profiles of students compared with the older “Pre 92” Universities.</a:t>
            </a:r>
          </a:p>
          <a:p>
            <a:endParaRPr lang="en-GB" sz="2300" dirty="0"/>
          </a:p>
          <a:p>
            <a:pPr lvl="0"/>
            <a:r>
              <a:rPr lang="en-GB" sz="2000" dirty="0">
                <a:solidFill>
                  <a:srgbClr val="FF0000"/>
                </a:solidFill>
              </a:rPr>
              <a:t>The “Post 92” universities tend to have : </a:t>
            </a:r>
          </a:p>
          <a:p>
            <a:pPr lvl="1"/>
            <a:r>
              <a:rPr lang="en-GB" sz="2000" dirty="0">
                <a:solidFill>
                  <a:srgbClr val="FF0000"/>
                </a:solidFill>
              </a:rPr>
              <a:t>higher proportions of BAME students,</a:t>
            </a:r>
          </a:p>
          <a:p>
            <a:pPr lvl="1"/>
            <a:r>
              <a:rPr lang="en-GB" sz="2000" dirty="0">
                <a:solidFill>
                  <a:srgbClr val="FF0000"/>
                </a:solidFill>
              </a:rPr>
              <a:t>higher proportions of mature students, and students caring for children or other relatives,</a:t>
            </a:r>
          </a:p>
          <a:p>
            <a:pPr lvl="1"/>
            <a:r>
              <a:rPr lang="en-GB" sz="2000" dirty="0">
                <a:solidFill>
                  <a:srgbClr val="FF0000"/>
                </a:solidFill>
              </a:rPr>
              <a:t>higher proportions of students from less affluent socio-economic groups,</a:t>
            </a:r>
          </a:p>
          <a:p>
            <a:pPr lvl="1"/>
            <a:r>
              <a:rPr lang="en-GB" sz="2000" dirty="0">
                <a:solidFill>
                  <a:srgbClr val="FF0000"/>
                </a:solidFill>
              </a:rPr>
              <a:t>higher proportions of students doing substantial amounts of paid work whilst studying (even if notionally studying “full time”),</a:t>
            </a:r>
          </a:p>
          <a:p>
            <a:pPr lvl="1"/>
            <a:r>
              <a:rPr lang="en-GB" sz="2000" dirty="0">
                <a:solidFill>
                  <a:srgbClr val="FF0000"/>
                </a:solidFill>
              </a:rPr>
              <a:t>high proportions of students who commute long distances to University.</a:t>
            </a:r>
          </a:p>
          <a:p>
            <a:pPr lvl="1"/>
            <a:endParaRPr lang="en-GB" sz="2000" dirty="0">
              <a:solidFill>
                <a:prstClr val="black"/>
              </a:solidFill>
            </a:endParaRPr>
          </a:p>
          <a:p>
            <a:endParaRPr lang="en-GB" sz="2300" dirty="0"/>
          </a:p>
          <a:p>
            <a:r>
              <a:rPr lang="en-GB" sz="2300" dirty="0" smtClean="0"/>
              <a:t>Kingston </a:t>
            </a:r>
            <a:r>
              <a:rPr lang="en-GB" sz="2300" dirty="0"/>
              <a:t>University (KU</a:t>
            </a:r>
            <a:r>
              <a:rPr lang="en-GB" sz="2300" dirty="0" smtClean="0"/>
              <a:t>) </a:t>
            </a:r>
            <a:r>
              <a:rPr lang="en-GB" sz="2300" dirty="0"/>
              <a:t>seems fairly typical of a “Post 92” university.</a:t>
            </a:r>
          </a:p>
          <a:p>
            <a:endParaRPr lang="en-GB" sz="2300" dirty="0"/>
          </a:p>
          <a:p>
            <a:r>
              <a:rPr lang="en-GB" sz="2300" dirty="0"/>
              <a:t>Hence,  the types of “attainment gap” described previously is likely to raise issues in relation to student progression and achievement at Kingston, and at other “Post 92” universities – possibly more so than at typical “Pre 92” universities. </a:t>
            </a:r>
          </a:p>
          <a:p>
            <a:pPr marL="457200" lvl="1" indent="0">
              <a:buNone/>
            </a:pPr>
            <a:endParaRPr lang="en-GB" sz="2000" dirty="0"/>
          </a:p>
        </p:txBody>
      </p:sp>
    </p:spTree>
    <p:extLst>
      <p:ext uri="{BB962C8B-B14F-4D97-AF65-F5344CB8AC3E}">
        <p14:creationId xmlns:p14="http://schemas.microsoft.com/office/powerpoint/2010/main" val="1220961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7800"/>
            <a:ext cx="7543800" cy="757064"/>
          </a:xfrm>
        </p:spPr>
        <p:txBody>
          <a:bodyPr/>
          <a:lstStyle/>
          <a:p>
            <a:r>
              <a:rPr lang="en-US" dirty="0" smtClean="0"/>
              <a:t>Desired </a:t>
            </a:r>
            <a:r>
              <a:rPr lang="en-US" dirty="0" smtClean="0"/>
              <a:t>outcomes</a:t>
            </a:r>
            <a:endParaRPr lang="en-US" dirty="0"/>
          </a:p>
        </p:txBody>
      </p:sp>
      <p:sp>
        <p:nvSpPr>
          <p:cNvPr id="3" name="Text Placeholder 2"/>
          <p:cNvSpPr>
            <a:spLocks noGrp="1"/>
          </p:cNvSpPr>
          <p:nvPr>
            <p:ph type="body" sz="quarter" idx="10"/>
          </p:nvPr>
        </p:nvSpPr>
        <p:spPr>
          <a:xfrm>
            <a:off x="1187624" y="2420888"/>
            <a:ext cx="7542025" cy="357188"/>
          </a:xfrm>
        </p:spPr>
        <p:txBody>
          <a:bodyPr/>
          <a:lstStyle/>
          <a:p>
            <a:r>
              <a:rPr lang="en-US" sz="1600" dirty="0" smtClean="0"/>
              <a:t>Aims of this Study</a:t>
            </a:r>
            <a:endParaRPr lang="en-US" sz="1600" dirty="0"/>
          </a:p>
        </p:txBody>
      </p:sp>
      <p:sp>
        <p:nvSpPr>
          <p:cNvPr id="4" name="Content Placeholder 3"/>
          <p:cNvSpPr>
            <a:spLocks noGrp="1"/>
          </p:cNvSpPr>
          <p:nvPr>
            <p:ph idx="1"/>
          </p:nvPr>
        </p:nvSpPr>
        <p:spPr>
          <a:xfrm>
            <a:off x="1115616" y="2996952"/>
            <a:ext cx="7543800" cy="3240359"/>
          </a:xfrm>
        </p:spPr>
        <p:txBody>
          <a:bodyPr/>
          <a:lstStyle/>
          <a:p>
            <a:pPr>
              <a:buFont typeface="Wingdings" charset="2"/>
              <a:buChar char="Ø"/>
            </a:pPr>
            <a:r>
              <a:rPr lang="en-GB" sz="1600" dirty="0"/>
              <a:t>How big a problem are attainment gaps between different groups of students (BAME v White, Mature v Younger, </a:t>
            </a:r>
            <a:r>
              <a:rPr lang="en-GB" sz="1600" dirty="0" err="1"/>
              <a:t>etc</a:t>
            </a:r>
            <a:r>
              <a:rPr lang="en-GB" sz="1600" dirty="0"/>
              <a:t>) at Kingston University ?</a:t>
            </a:r>
          </a:p>
          <a:p>
            <a:endParaRPr lang="en-US" sz="1600" dirty="0"/>
          </a:p>
          <a:p>
            <a:pPr>
              <a:buFont typeface="Wingdings" charset="2"/>
              <a:buChar char="Ø"/>
            </a:pPr>
            <a:r>
              <a:rPr lang="en-US" sz="1600" dirty="0" smtClean="0"/>
              <a:t>To identify the principal factors that are causing the described problems.</a:t>
            </a:r>
          </a:p>
          <a:p>
            <a:pPr>
              <a:buFont typeface="Wingdings" charset="2"/>
              <a:buChar char="Ø"/>
            </a:pPr>
            <a:endParaRPr lang="en-US" sz="1600" dirty="0" smtClean="0"/>
          </a:p>
          <a:p>
            <a:pPr>
              <a:buFont typeface="Wingdings" charset="2"/>
              <a:buChar char="Ø"/>
            </a:pPr>
            <a:r>
              <a:rPr lang="en-US" sz="1600" dirty="0" smtClean="0"/>
              <a:t>To enhance the progression, achievement and experience of as many students as possible.</a:t>
            </a:r>
          </a:p>
          <a:p>
            <a:pPr>
              <a:buFont typeface="Wingdings" charset="2"/>
              <a:buChar char="Ø"/>
            </a:pPr>
            <a:endParaRPr lang="en-US" sz="1600" dirty="0"/>
          </a:p>
          <a:p>
            <a:pPr>
              <a:buFont typeface="Wingdings" charset="2"/>
              <a:buChar char="Ø"/>
            </a:pPr>
            <a:r>
              <a:rPr lang="en-US" sz="1600" dirty="0" smtClean="0"/>
              <a:t>To suggest possible approaches towards addressing and rectifying the problems identified.</a:t>
            </a:r>
            <a:endParaRPr lang="en-US" sz="1600" dirty="0"/>
          </a:p>
        </p:txBody>
      </p:sp>
    </p:spTree>
    <p:extLst>
      <p:ext uri="{BB962C8B-B14F-4D97-AF65-F5344CB8AC3E}">
        <p14:creationId xmlns:p14="http://schemas.microsoft.com/office/powerpoint/2010/main" val="3826059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268760"/>
            <a:ext cx="7543800" cy="936104"/>
          </a:xfrm>
        </p:spPr>
        <p:txBody>
          <a:bodyPr/>
          <a:lstStyle/>
          <a:p>
            <a:r>
              <a:rPr lang="en-GB" sz="3200" dirty="0"/>
              <a:t>Data Available</a:t>
            </a:r>
          </a:p>
        </p:txBody>
      </p:sp>
      <p:sp>
        <p:nvSpPr>
          <p:cNvPr id="3" name="Text Placeholder 2"/>
          <p:cNvSpPr>
            <a:spLocks noGrp="1"/>
          </p:cNvSpPr>
          <p:nvPr>
            <p:ph type="body" sz="quarter" idx="10"/>
          </p:nvPr>
        </p:nvSpPr>
        <p:spPr>
          <a:xfrm>
            <a:off x="1115616" y="2132856"/>
            <a:ext cx="7542025" cy="357188"/>
          </a:xfrm>
        </p:spPr>
        <p:txBody>
          <a:bodyPr/>
          <a:lstStyle/>
          <a:p>
            <a:endParaRPr lang="en-GB" dirty="0"/>
          </a:p>
        </p:txBody>
      </p:sp>
      <p:sp>
        <p:nvSpPr>
          <p:cNvPr id="4" name="Content Placeholder 3"/>
          <p:cNvSpPr>
            <a:spLocks noGrp="1"/>
          </p:cNvSpPr>
          <p:nvPr>
            <p:ph idx="1"/>
          </p:nvPr>
        </p:nvSpPr>
        <p:spPr>
          <a:xfrm>
            <a:off x="1143000" y="2636913"/>
            <a:ext cx="7543800" cy="3785152"/>
          </a:xfrm>
        </p:spPr>
        <p:txBody>
          <a:bodyPr/>
          <a:lstStyle/>
          <a:p>
            <a:pPr marL="285750" indent="-285750">
              <a:buFont typeface="Wingdings" panose="05000000000000000000" pitchFamily="2" charset="2"/>
              <a:buChar char="Ø"/>
            </a:pPr>
            <a:r>
              <a:rPr lang="en-GB" sz="1600" dirty="0"/>
              <a:t>Data from all main UG programmes in Faculty of Science, Engineering &amp; Computing (SEC) at KU between 2011-12 and 2013-14.</a:t>
            </a:r>
          </a:p>
          <a:p>
            <a:pPr marL="285750" indent="-285750">
              <a:buFont typeface="Wingdings" panose="05000000000000000000" pitchFamily="2" charset="2"/>
              <a:buChar char="Ø"/>
            </a:pPr>
            <a:endParaRPr lang="en-GB" sz="1600" dirty="0"/>
          </a:p>
          <a:p>
            <a:pPr marL="285750" indent="-285750">
              <a:buFont typeface="Wingdings" panose="05000000000000000000" pitchFamily="2" charset="2"/>
              <a:buChar char="Ø"/>
            </a:pPr>
            <a:r>
              <a:rPr lang="en-GB" sz="1600" dirty="0"/>
              <a:t>Anonymised students’ First Year (L4), second year (L5) and third/final year (L6) (where available) module marks for students still registered (or just completed) STEM Undergraduate (UG) programmes, plus their ages, ethnicities, subjects of study and their previous educational attainment (as UCAS points) on entry to their course.</a:t>
            </a:r>
          </a:p>
          <a:p>
            <a:pPr marL="285750" indent="-285750">
              <a:buFont typeface="Wingdings" panose="05000000000000000000" pitchFamily="2" charset="2"/>
              <a:buChar char="Ø"/>
            </a:pPr>
            <a:endParaRPr lang="en-GB" sz="1600" dirty="0"/>
          </a:p>
          <a:p>
            <a:pPr marL="285750" indent="-285750">
              <a:buFont typeface="Wingdings" panose="05000000000000000000" pitchFamily="2" charset="2"/>
              <a:buChar char="Ø"/>
            </a:pPr>
            <a:r>
              <a:rPr lang="en-GB" sz="1600" dirty="0"/>
              <a:t>Some issues with the data : The period of data straddled a major reorganisation of Undergraduate courses  (the RAF) in 2013-14, so many students would have a mixture of 15 credit and 30 credit modules. </a:t>
            </a:r>
          </a:p>
        </p:txBody>
      </p:sp>
    </p:spTree>
    <p:extLst>
      <p:ext uri="{BB962C8B-B14F-4D97-AF65-F5344CB8AC3E}">
        <p14:creationId xmlns:p14="http://schemas.microsoft.com/office/powerpoint/2010/main" val="3491272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7543800" cy="757064"/>
          </a:xfrm>
        </p:spPr>
        <p:txBody>
          <a:bodyPr/>
          <a:lstStyle/>
          <a:p>
            <a:r>
              <a:rPr lang="en-GB" dirty="0" smtClean="0"/>
              <a:t>Methodology</a:t>
            </a:r>
            <a:endParaRPr lang="en-GB" dirty="0"/>
          </a:p>
        </p:txBody>
      </p:sp>
      <p:sp>
        <p:nvSpPr>
          <p:cNvPr id="3" name="Text Placeholder 2"/>
          <p:cNvSpPr>
            <a:spLocks noGrp="1"/>
          </p:cNvSpPr>
          <p:nvPr>
            <p:ph type="body" sz="quarter" idx="10"/>
          </p:nvPr>
        </p:nvSpPr>
        <p:spPr>
          <a:xfrm>
            <a:off x="611560" y="2276872"/>
            <a:ext cx="7542025" cy="357188"/>
          </a:xfrm>
        </p:spPr>
        <p:txBody>
          <a:bodyPr/>
          <a:lstStyle/>
          <a:p>
            <a:r>
              <a:rPr lang="en-GB" dirty="0"/>
              <a:t>D</a:t>
            </a:r>
            <a:r>
              <a:rPr lang="en-GB" dirty="0" smtClean="0"/>
              <a:t>ata Analytics </a:t>
            </a:r>
            <a:endParaRPr lang="en-GB" dirty="0"/>
          </a:p>
        </p:txBody>
      </p:sp>
      <p:sp>
        <p:nvSpPr>
          <p:cNvPr id="4" name="Content Placeholder 3"/>
          <p:cNvSpPr>
            <a:spLocks noGrp="1"/>
          </p:cNvSpPr>
          <p:nvPr>
            <p:ph idx="1"/>
          </p:nvPr>
        </p:nvSpPr>
        <p:spPr>
          <a:xfrm>
            <a:off x="467544" y="2780928"/>
            <a:ext cx="8191872" cy="3816424"/>
          </a:xfrm>
        </p:spPr>
        <p:txBody>
          <a:bodyPr/>
          <a:lstStyle/>
          <a:p>
            <a:pPr>
              <a:buFont typeface="Wingdings" charset="2"/>
              <a:buChar char="Ø"/>
            </a:pPr>
            <a:r>
              <a:rPr lang="en-GB" sz="1600" dirty="0"/>
              <a:t>Large amounts of data</a:t>
            </a:r>
            <a:r>
              <a:rPr lang="en-GB" sz="1600" dirty="0" smtClean="0"/>
              <a:t>, </a:t>
            </a:r>
            <a:r>
              <a:rPr lang="en-GB" sz="1600" dirty="0"/>
              <a:t>stored </a:t>
            </a:r>
            <a:r>
              <a:rPr lang="en-GB" sz="1600" dirty="0" smtClean="0"/>
              <a:t>in both </a:t>
            </a:r>
            <a:r>
              <a:rPr lang="en-GB" sz="1600" dirty="0"/>
              <a:t>digital and hard copy </a:t>
            </a:r>
            <a:r>
              <a:rPr lang="en-GB" sz="1600" dirty="0" smtClean="0"/>
              <a:t>form. </a:t>
            </a:r>
          </a:p>
          <a:p>
            <a:pPr>
              <a:buFont typeface="Wingdings" charset="2"/>
              <a:buChar char="Ø"/>
            </a:pPr>
            <a:endParaRPr lang="en-GB" sz="1000" dirty="0"/>
          </a:p>
          <a:p>
            <a:pPr>
              <a:buFont typeface="Wingdings" charset="2"/>
              <a:buChar char="Ø"/>
            </a:pPr>
            <a:r>
              <a:rPr lang="en-GB" sz="1600" dirty="0" smtClean="0"/>
              <a:t>Identifying relevant information from this data gives the potential of helping staff to support students and improve their retention and experience.</a:t>
            </a:r>
          </a:p>
          <a:p>
            <a:pPr marL="533400" lvl="1" indent="0">
              <a:buNone/>
            </a:pPr>
            <a:endParaRPr lang="en-GB" sz="1000" dirty="0"/>
          </a:p>
          <a:p>
            <a:pPr>
              <a:buFont typeface="Wingdings" panose="05000000000000000000" pitchFamily="2" charset="2"/>
              <a:buChar char="Ø"/>
            </a:pPr>
            <a:r>
              <a:rPr lang="en-GB" sz="1600" dirty="0" smtClean="0"/>
              <a:t>A “pilot study” was carried out in Summer 2015, and a Research Masters student </a:t>
            </a:r>
            <a:r>
              <a:rPr lang="en-GB" sz="1600" dirty="0" smtClean="0"/>
              <a:t>(SR) has </a:t>
            </a:r>
            <a:r>
              <a:rPr lang="en-GB" sz="1600" dirty="0" smtClean="0"/>
              <a:t>just finished working on this project.</a:t>
            </a:r>
          </a:p>
          <a:p>
            <a:pPr marL="0" indent="0"/>
            <a:endParaRPr lang="en-GB" sz="1600" dirty="0" smtClean="0"/>
          </a:p>
          <a:p>
            <a:pPr>
              <a:buFont typeface="Wingdings" panose="05000000000000000000" pitchFamily="2" charset="2"/>
              <a:buChar char="Ø"/>
            </a:pPr>
            <a:r>
              <a:rPr lang="en-GB" sz="1600" dirty="0"/>
              <a:t>We employ several statistical methodologies (ANOVA, Regression Models, “Multi-Level Modelling”) to investigate the problem.</a:t>
            </a:r>
          </a:p>
          <a:p>
            <a:pPr>
              <a:buFont typeface="Wingdings" panose="05000000000000000000" pitchFamily="2" charset="2"/>
              <a:buChar char="Ø"/>
            </a:pPr>
            <a:endParaRPr lang="en-GB" sz="1600" dirty="0"/>
          </a:p>
        </p:txBody>
      </p:sp>
    </p:spTree>
    <p:extLst>
      <p:ext uri="{BB962C8B-B14F-4D97-AF65-F5344CB8AC3E}">
        <p14:creationId xmlns:p14="http://schemas.microsoft.com/office/powerpoint/2010/main" val="1932998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836712"/>
            <a:ext cx="7543800" cy="792088"/>
          </a:xfrm>
        </p:spPr>
        <p:txBody>
          <a:bodyPr/>
          <a:lstStyle/>
          <a:p>
            <a:r>
              <a:rPr lang="en-GB" dirty="0" smtClean="0"/>
              <a:t>Initial Investigations</a:t>
            </a:r>
            <a:endParaRPr lang="en-GB" dirty="0"/>
          </a:p>
        </p:txBody>
      </p:sp>
      <p:sp>
        <p:nvSpPr>
          <p:cNvPr id="3" name="Text Placeholder 2"/>
          <p:cNvSpPr>
            <a:spLocks noGrp="1"/>
          </p:cNvSpPr>
          <p:nvPr>
            <p:ph type="body" sz="quarter" idx="10"/>
          </p:nvPr>
        </p:nvSpPr>
        <p:spPr>
          <a:xfrm>
            <a:off x="1043608" y="1556792"/>
            <a:ext cx="7542025" cy="357188"/>
          </a:xfrm>
        </p:spPr>
        <p:txBody>
          <a:bodyPr/>
          <a:lstStyle/>
          <a:p>
            <a:r>
              <a:rPr lang="en-GB" sz="1600" dirty="0" smtClean="0"/>
              <a:t>A Preliminary Regression-based Statistical Analysis</a:t>
            </a:r>
            <a:endParaRPr lang="en-GB" sz="1600" dirty="0"/>
          </a:p>
        </p:txBody>
      </p:sp>
      <p:sp>
        <p:nvSpPr>
          <p:cNvPr id="4" name="Content Placeholder 3"/>
          <p:cNvSpPr>
            <a:spLocks noGrp="1"/>
          </p:cNvSpPr>
          <p:nvPr>
            <p:ph idx="1"/>
          </p:nvPr>
        </p:nvSpPr>
        <p:spPr>
          <a:xfrm>
            <a:off x="611560" y="1916832"/>
            <a:ext cx="8208912" cy="4824536"/>
          </a:xfrm>
        </p:spPr>
        <p:txBody>
          <a:bodyPr/>
          <a:lstStyle/>
          <a:p>
            <a:pPr>
              <a:buFont typeface="Wingdings" charset="2"/>
              <a:buChar char="Ø"/>
            </a:pPr>
            <a:r>
              <a:rPr lang="en-GB" dirty="0"/>
              <a:t>Anonymised </a:t>
            </a:r>
            <a:r>
              <a:rPr lang="en-GB" dirty="0" smtClean="0"/>
              <a:t>records of students</a:t>
            </a:r>
            <a:r>
              <a:rPr lang="en-GB" dirty="0"/>
              <a:t>’ </a:t>
            </a:r>
            <a:r>
              <a:rPr lang="en-GB" dirty="0" smtClean="0"/>
              <a:t>first year, second year and third year </a:t>
            </a:r>
            <a:r>
              <a:rPr lang="en-GB" dirty="0"/>
              <a:t>(where available) modules marks for students still registered (or just completed) in </a:t>
            </a:r>
            <a:r>
              <a:rPr lang="en-GB" dirty="0" smtClean="0"/>
              <a:t>Summer 2014</a:t>
            </a:r>
            <a:endParaRPr lang="en-GB" dirty="0"/>
          </a:p>
          <a:p>
            <a:endParaRPr lang="en-GB" sz="1000" dirty="0"/>
          </a:p>
          <a:p>
            <a:pPr>
              <a:buFont typeface="Wingdings" charset="2"/>
              <a:buChar char="Ø"/>
            </a:pPr>
            <a:r>
              <a:rPr lang="en-GB" dirty="0" smtClean="0"/>
              <a:t>Only main SEC (Science, Engineering &amp; Computing) undergraduate programmes considered</a:t>
            </a:r>
          </a:p>
          <a:p>
            <a:pPr>
              <a:buFont typeface="Wingdings" charset="2"/>
              <a:buChar char="Ø"/>
            </a:pPr>
            <a:endParaRPr lang="en-GB" sz="1000" dirty="0" smtClean="0"/>
          </a:p>
          <a:p>
            <a:pPr>
              <a:buFont typeface="Wingdings" panose="05000000000000000000" pitchFamily="2" charset="2"/>
              <a:buChar char="Ø"/>
            </a:pPr>
            <a:r>
              <a:rPr lang="en-GB" b="1" dirty="0"/>
              <a:t>Research </a:t>
            </a:r>
            <a:r>
              <a:rPr lang="en-GB" b="1" dirty="0" smtClean="0"/>
              <a:t>questions:</a:t>
            </a:r>
            <a:endParaRPr lang="en-GB" b="1" dirty="0"/>
          </a:p>
          <a:p>
            <a:pPr lvl="1">
              <a:buFont typeface="Wingdings" panose="05000000000000000000" pitchFamily="2" charset="2"/>
              <a:buChar char="Ø"/>
            </a:pPr>
            <a:r>
              <a:rPr lang="en-GB" dirty="0" smtClean="0"/>
              <a:t>How </a:t>
            </a:r>
            <a:r>
              <a:rPr lang="en-GB" dirty="0"/>
              <a:t>well correlated are students’ marks at one level with their marks at other </a:t>
            </a:r>
            <a:r>
              <a:rPr lang="en-GB" dirty="0" smtClean="0"/>
              <a:t>levels ?</a:t>
            </a:r>
            <a:endParaRPr lang="en-GB" dirty="0"/>
          </a:p>
          <a:p>
            <a:pPr lvl="1">
              <a:buFont typeface="Wingdings" panose="05000000000000000000" pitchFamily="2" charset="2"/>
              <a:buChar char="Ø"/>
            </a:pPr>
            <a:r>
              <a:rPr lang="en-GB" dirty="0" smtClean="0"/>
              <a:t>How </a:t>
            </a:r>
            <a:r>
              <a:rPr lang="en-GB" dirty="0"/>
              <a:t>well </a:t>
            </a:r>
            <a:r>
              <a:rPr lang="en-GB" dirty="0" smtClean="0"/>
              <a:t>can a </a:t>
            </a:r>
            <a:r>
              <a:rPr lang="en-GB" dirty="0"/>
              <a:t>student’s level N marks predict his/her level (N+1) </a:t>
            </a:r>
            <a:r>
              <a:rPr lang="en-GB" dirty="0" smtClean="0"/>
              <a:t>marks ?</a:t>
            </a:r>
          </a:p>
          <a:p>
            <a:pPr>
              <a:buFont typeface="Wingdings" panose="05000000000000000000" pitchFamily="2" charset="2"/>
              <a:buChar char="Ø"/>
            </a:pPr>
            <a:endParaRPr lang="en-GB" sz="1000" dirty="0"/>
          </a:p>
          <a:p>
            <a:pPr>
              <a:buFont typeface="Wingdings" charset="2"/>
              <a:buChar char="Ø"/>
            </a:pPr>
            <a:r>
              <a:rPr lang="en-GB" b="1" dirty="0" smtClean="0"/>
              <a:t>Assumptions:</a:t>
            </a:r>
          </a:p>
          <a:p>
            <a:pPr>
              <a:buFont typeface="Wingdings" charset="2"/>
              <a:buChar char="Ø"/>
            </a:pPr>
            <a:endParaRPr lang="en-GB" sz="600" b="1" dirty="0"/>
          </a:p>
          <a:p>
            <a:pPr lvl="1">
              <a:buFont typeface="Wingdings" panose="05000000000000000000" pitchFamily="2" charset="2"/>
              <a:buChar char="Ø"/>
            </a:pPr>
            <a:r>
              <a:rPr lang="en-GB" dirty="0"/>
              <a:t>P</a:t>
            </a:r>
            <a:r>
              <a:rPr lang="en-GB" dirty="0" smtClean="0"/>
              <a:t>roduce </a:t>
            </a:r>
            <a:r>
              <a:rPr lang="en-GB" dirty="0"/>
              <a:t>one model per level transition per SEC </a:t>
            </a:r>
            <a:r>
              <a:rPr lang="en-GB" dirty="0" smtClean="0"/>
              <a:t>subject area (e.g. Civil Engineering, Pharmacy, etc.)</a:t>
            </a:r>
            <a:endParaRPr lang="en-GB" dirty="0"/>
          </a:p>
          <a:p>
            <a:pPr lvl="1">
              <a:buFont typeface="Wingdings" panose="05000000000000000000" pitchFamily="2" charset="2"/>
              <a:buChar char="Ø"/>
            </a:pPr>
            <a:endParaRPr lang="en-GB" sz="600" dirty="0"/>
          </a:p>
          <a:p>
            <a:pPr lvl="1">
              <a:buFont typeface="Wingdings" panose="05000000000000000000" pitchFamily="2" charset="2"/>
              <a:buChar char="Ø"/>
            </a:pPr>
            <a:r>
              <a:rPr lang="en-GB" dirty="0"/>
              <a:t>The analysis was based on First Attempt </a:t>
            </a:r>
            <a:r>
              <a:rPr lang="en-GB" dirty="0" smtClean="0"/>
              <a:t>marks only.</a:t>
            </a:r>
            <a:endParaRPr lang="en-GB" dirty="0"/>
          </a:p>
          <a:p>
            <a:pPr lvl="1">
              <a:buFont typeface="Wingdings" panose="05000000000000000000" pitchFamily="2" charset="2"/>
              <a:buChar char="Ø"/>
            </a:pPr>
            <a:endParaRPr lang="en-GB" sz="600" dirty="0"/>
          </a:p>
          <a:p>
            <a:pPr lvl="1">
              <a:buFont typeface="Wingdings" panose="05000000000000000000" pitchFamily="2" charset="2"/>
              <a:buChar char="Ø"/>
            </a:pPr>
            <a:r>
              <a:rPr lang="en-GB" dirty="0"/>
              <a:t>The model was based on each student’s average mark at each level</a:t>
            </a:r>
            <a:r>
              <a:rPr lang="en-GB" dirty="0" smtClean="0"/>
              <a:t>.</a:t>
            </a:r>
          </a:p>
          <a:p>
            <a:pPr lvl="1">
              <a:buFont typeface="Wingdings" panose="05000000000000000000" pitchFamily="2" charset="2"/>
              <a:buChar char="Ø"/>
            </a:pPr>
            <a:endParaRPr lang="en-GB" sz="600" dirty="0" smtClean="0"/>
          </a:p>
          <a:p>
            <a:pPr lvl="1">
              <a:buFont typeface="Wingdings" panose="05000000000000000000" pitchFamily="2" charset="2"/>
              <a:buChar char="Ø"/>
            </a:pPr>
            <a:r>
              <a:rPr lang="en-GB" dirty="0" smtClean="0"/>
              <a:t>No attempt was made at this stage to investigate differences between individual students.</a:t>
            </a:r>
          </a:p>
          <a:p>
            <a:pPr lvl="1">
              <a:buFont typeface="Wingdings" panose="05000000000000000000" pitchFamily="2" charset="2"/>
              <a:buChar char="Ø"/>
            </a:pPr>
            <a:endParaRPr lang="en-GB" sz="1000" dirty="0" smtClean="0"/>
          </a:p>
          <a:p>
            <a:pPr>
              <a:buFont typeface="Wingdings" panose="05000000000000000000" pitchFamily="2" charset="2"/>
              <a:buChar char="Ø"/>
            </a:pPr>
            <a:r>
              <a:rPr lang="en-GB" b="1" dirty="0" smtClean="0"/>
              <a:t>Finding: </a:t>
            </a:r>
            <a:r>
              <a:rPr lang="en-GB" b="1" dirty="0"/>
              <a:t> </a:t>
            </a:r>
            <a:r>
              <a:rPr lang="en-GB" dirty="0" smtClean="0">
                <a:solidFill>
                  <a:srgbClr val="000000"/>
                </a:solidFill>
              </a:rPr>
              <a:t>Fairly </a:t>
            </a:r>
            <a:r>
              <a:rPr lang="en-GB" dirty="0">
                <a:solidFill>
                  <a:srgbClr val="000000"/>
                </a:solidFill>
              </a:rPr>
              <a:t>strong and highly significant correlation between successive University levels, 	   	</a:t>
            </a:r>
            <a:endParaRPr lang="en-GB" dirty="0"/>
          </a:p>
        </p:txBody>
      </p:sp>
    </p:spTree>
    <p:extLst>
      <p:ext uri="{BB962C8B-B14F-4D97-AF65-F5344CB8AC3E}">
        <p14:creationId xmlns:p14="http://schemas.microsoft.com/office/powerpoint/2010/main" val="2716708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908720"/>
            <a:ext cx="7543800" cy="576064"/>
          </a:xfrm>
        </p:spPr>
        <p:txBody>
          <a:bodyPr/>
          <a:lstStyle/>
          <a:p>
            <a:r>
              <a:rPr lang="en-GB" sz="2800" dirty="0"/>
              <a:t>Scatterplot for Life Sciences </a:t>
            </a:r>
            <a:br>
              <a:rPr lang="en-GB" sz="2800" dirty="0"/>
            </a:br>
            <a:r>
              <a:rPr lang="en-GB" sz="2800" dirty="0"/>
              <a:t>L4 &amp; L5 </a:t>
            </a:r>
            <a:r>
              <a:rPr lang="en-GB" sz="2800" dirty="0" smtClean="0"/>
              <a:t>(Years 1 &amp; 2) Data</a:t>
            </a:r>
            <a:endParaRPr lang="en-GB" sz="2800"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783886"/>
            <a:ext cx="5760640" cy="384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2659460337"/>
              </p:ext>
            </p:extLst>
          </p:nvPr>
        </p:nvGraphicFramePr>
        <p:xfrm>
          <a:off x="1151620" y="5733256"/>
          <a:ext cx="6984776" cy="648072"/>
        </p:xfrm>
        <a:graphic>
          <a:graphicData uri="http://schemas.openxmlformats.org/drawingml/2006/table">
            <a:tbl>
              <a:tblPr firstRow="1" firstCol="1" bandRow="1"/>
              <a:tblGrid>
                <a:gridCol w="1997485"/>
                <a:gridCol w="2155440"/>
                <a:gridCol w="1011214"/>
                <a:gridCol w="577404"/>
                <a:gridCol w="1243233"/>
              </a:tblGrid>
              <a:tr h="648072">
                <a:tc>
                  <a:txBody>
                    <a:bodyPr/>
                    <a:lstStyle/>
                    <a:p>
                      <a:pPr>
                        <a:lnSpc>
                          <a:spcPct val="115000"/>
                        </a:lnSpc>
                        <a:spcAft>
                          <a:spcPts val="0"/>
                        </a:spcAft>
                      </a:pPr>
                      <a:r>
                        <a:rPr lang="en-GB" sz="1000" dirty="0">
                          <a:effectLst/>
                          <a:latin typeface="Calibri"/>
                          <a:ea typeface="Calibri"/>
                          <a:cs typeface="Times New Roman"/>
                        </a:rPr>
                        <a:t>Life Science Courses</a:t>
                      </a:r>
                      <a:endParaRPr lang="en-GB"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Calibri"/>
                          <a:ea typeface="Calibri"/>
                          <a:cs typeface="Times New Roman"/>
                        </a:rPr>
                        <a:t>Mean L5% = </a:t>
                      </a:r>
                      <a:br>
                        <a:rPr lang="en-GB" sz="1000" dirty="0">
                          <a:effectLst/>
                          <a:latin typeface="Calibri"/>
                          <a:ea typeface="Calibri"/>
                          <a:cs typeface="Times New Roman"/>
                        </a:rPr>
                      </a:br>
                      <a:r>
                        <a:rPr lang="en-GB" sz="1000" dirty="0">
                          <a:effectLst/>
                          <a:latin typeface="Calibri"/>
                          <a:ea typeface="Calibri"/>
                          <a:cs typeface="Times New Roman"/>
                        </a:rPr>
                        <a:t>9.27 + 0.728(mean L4%)</a:t>
                      </a:r>
                      <a:endParaRPr lang="en-GB"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dirty="0" smtClean="0">
                          <a:effectLst/>
                          <a:latin typeface="Calibri"/>
                          <a:ea typeface="Calibri"/>
                          <a:cs typeface="Times New Roman"/>
                        </a:rPr>
                        <a:t>Adjusted R</a:t>
                      </a:r>
                      <a:r>
                        <a:rPr lang="en-GB" sz="1000" baseline="30000" dirty="0" smtClean="0">
                          <a:effectLst/>
                          <a:latin typeface="Calibri"/>
                          <a:ea typeface="Calibri"/>
                          <a:cs typeface="Times New Roman"/>
                        </a:rPr>
                        <a:t>2</a:t>
                      </a:r>
                      <a:endParaRPr lang="en-GB" sz="1100" dirty="0" smtClean="0">
                        <a:effectLst/>
                        <a:latin typeface="Calibri"/>
                        <a:ea typeface="Calibri"/>
                        <a:cs typeface="Times New Roman"/>
                      </a:endParaRPr>
                    </a:p>
                    <a:p>
                      <a:pPr>
                        <a:lnSpc>
                          <a:spcPct val="115000"/>
                        </a:lnSpc>
                        <a:spcAft>
                          <a:spcPts val="0"/>
                        </a:spcAft>
                      </a:pPr>
                      <a:r>
                        <a:rPr lang="en-GB" sz="1000" dirty="0" smtClean="0">
                          <a:effectLst/>
                          <a:latin typeface="Calibri"/>
                          <a:ea typeface="Calibri"/>
                          <a:cs typeface="Times New Roman"/>
                        </a:rPr>
                        <a:t>35.5</a:t>
                      </a:r>
                      <a:r>
                        <a:rPr lang="en-GB" sz="1000" dirty="0">
                          <a:effectLst/>
                          <a:latin typeface="Calibri"/>
                          <a:ea typeface="Calibri"/>
                          <a:cs typeface="Times New Roman"/>
                        </a:rPr>
                        <a:t>%</a:t>
                      </a:r>
                      <a:endParaRPr lang="en-GB"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GB"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63442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836712"/>
            <a:ext cx="7543800" cy="1143000"/>
          </a:xfrm>
        </p:spPr>
        <p:txBody>
          <a:bodyPr>
            <a:normAutofit/>
          </a:bodyPr>
          <a:lstStyle/>
          <a:p>
            <a:r>
              <a:rPr lang="en-GB" sz="3000" dirty="0"/>
              <a:t>Example Scatterplot for Life Sciences </a:t>
            </a:r>
            <a:br>
              <a:rPr lang="en-GB" sz="3000" dirty="0"/>
            </a:br>
            <a:r>
              <a:rPr lang="en-GB" sz="3000" dirty="0"/>
              <a:t>L5 &amp; L6 data</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916832"/>
            <a:ext cx="5904656" cy="393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4384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4"/>
  <p:tag name="TPOS" val="2"/>
</p:tagLst>
</file>

<file path=ppt/theme/theme1.xml><?xml version="1.0" encoding="utf-8"?>
<a:theme xmlns:a="http://schemas.openxmlformats.org/drawingml/2006/main" name="KU-PPT-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KU-PPT-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KU-PPT-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Custom Design">
  <a:themeElements>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KU-PPT-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Custom Design">
  <a:themeElements>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Theme2</Template>
  <TotalTime>1564</TotalTime>
  <Words>1862</Words>
  <Application>Microsoft Office PowerPoint</Application>
  <PresentationFormat>On-screen Show (4:3)</PresentationFormat>
  <Paragraphs>200</Paragraphs>
  <Slides>25</Slides>
  <Notes>16</Notes>
  <HiddenSlides>0</HiddenSlides>
  <MMClips>0</MMClips>
  <ScaleCrop>false</ScaleCrop>
  <HeadingPairs>
    <vt:vector size="4" baseType="variant">
      <vt:variant>
        <vt:lpstr>Theme</vt:lpstr>
      </vt:variant>
      <vt:variant>
        <vt:i4>9</vt:i4>
      </vt:variant>
      <vt:variant>
        <vt:lpstr>Slide Titles</vt:lpstr>
      </vt:variant>
      <vt:variant>
        <vt:i4>25</vt:i4>
      </vt:variant>
    </vt:vector>
  </HeadingPairs>
  <TitlesOfParts>
    <vt:vector size="34" baseType="lpstr">
      <vt:lpstr>KU-PPT-Template</vt:lpstr>
      <vt:lpstr>Custom Design</vt:lpstr>
      <vt:lpstr>Theme1</vt:lpstr>
      <vt:lpstr>1_KU-PPT-Template</vt:lpstr>
      <vt:lpstr>1_Custom Design</vt:lpstr>
      <vt:lpstr>2_KU-PPT-Template</vt:lpstr>
      <vt:lpstr>2_Custom Design</vt:lpstr>
      <vt:lpstr>3_KU-PPT-Template</vt:lpstr>
      <vt:lpstr>3_Custom Design</vt:lpstr>
      <vt:lpstr>A Quantitative Investigation into the “Student Progression” in STEM subjects at a Post-92 UK University</vt:lpstr>
      <vt:lpstr>Background </vt:lpstr>
      <vt:lpstr>“New” (Post 1992) Universities in the UK </vt:lpstr>
      <vt:lpstr>Desired outcomes</vt:lpstr>
      <vt:lpstr>Data Available</vt:lpstr>
      <vt:lpstr>Methodology</vt:lpstr>
      <vt:lpstr>Initial Investigations</vt:lpstr>
      <vt:lpstr>Scatterplot for Life Sciences  L4 &amp; L5 (Years 1 &amp; 2) Data</vt:lpstr>
      <vt:lpstr>Example Scatterplot for Life Sciences  L5 &amp; L6 data</vt:lpstr>
      <vt:lpstr>Descriptive Statistics for KU-SEC :  Proportions of BME Students by Subject Area</vt:lpstr>
      <vt:lpstr>Entry Qualifications (UCAS Points)  by Subject and Ethnicity</vt:lpstr>
      <vt:lpstr>Descriptive Statistics for KU :  Proportions of BME Students by Age Group</vt:lpstr>
      <vt:lpstr>Cross-Faculty Scatterplot : Relation between Students’ Mean Marks at successive levels  by Ethnicity and Age Group</vt:lpstr>
      <vt:lpstr>Investigations</vt:lpstr>
      <vt:lpstr>“Good” degrees</vt:lpstr>
      <vt:lpstr>Two Types of Regression Models</vt:lpstr>
      <vt:lpstr>Summary Results : Linear Regression</vt:lpstr>
      <vt:lpstr>Summary Results : Logistic Regression</vt:lpstr>
      <vt:lpstr>Conclusions</vt:lpstr>
      <vt:lpstr>Attendance rates by Gender and Ethnicity for the 2014-15 Level 4 Mathematics Students.</vt:lpstr>
      <vt:lpstr>Students’ year average module marks as a function of their fractional attendance, by ethnicity  and gender.</vt:lpstr>
      <vt:lpstr>Performance of First Year (2014-5) Mathematics Students :  Comparison of BAME and White, Male and Female</vt:lpstr>
      <vt:lpstr>Average student module marks by ethnicity and gender</vt:lpstr>
      <vt:lpstr>Further Work ?</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Mastaneh H</dc:creator>
  <cp:lastModifiedBy>Davis, Mastaneh H</cp:lastModifiedBy>
  <cp:revision>72</cp:revision>
  <cp:lastPrinted>2018-02-12T16:39:05Z</cp:lastPrinted>
  <dcterms:created xsi:type="dcterms:W3CDTF">2016-05-25T16:00:34Z</dcterms:created>
  <dcterms:modified xsi:type="dcterms:W3CDTF">2018-02-20T18:17:56Z</dcterms:modified>
</cp:coreProperties>
</file>