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919" r:id="rId3"/>
    <p:sldId id="373" r:id="rId4"/>
    <p:sldId id="372" r:id="rId5"/>
    <p:sldId id="268" r:id="rId6"/>
    <p:sldId id="936" r:id="rId7"/>
    <p:sldId id="926" r:id="rId8"/>
    <p:sldId id="914" r:id="rId9"/>
    <p:sldId id="930" r:id="rId10"/>
    <p:sldId id="381" r:id="rId11"/>
    <p:sldId id="927" r:id="rId12"/>
    <p:sldId id="916" r:id="rId13"/>
    <p:sldId id="924" r:id="rId14"/>
    <p:sldId id="929" r:id="rId15"/>
    <p:sldId id="380" r:id="rId16"/>
    <p:sldId id="909" r:id="rId17"/>
    <p:sldId id="910" r:id="rId18"/>
    <p:sldId id="376" r:id="rId19"/>
    <p:sldId id="377" r:id="rId20"/>
    <p:sldId id="931" r:id="rId21"/>
    <p:sldId id="935" r:id="rId22"/>
    <p:sldId id="921" r:id="rId23"/>
    <p:sldId id="934" r:id="rId24"/>
    <p:sldId id="932" r:id="rId25"/>
    <p:sldId id="928" r:id="rId26"/>
    <p:sldId id="938" r:id="rId27"/>
    <p:sldId id="925" r:id="rId28"/>
    <p:sldId id="913" r:id="rId29"/>
    <p:sldId id="906" r:id="rId30"/>
    <p:sldId id="903" r:id="rId31"/>
    <p:sldId id="905" r:id="rId32"/>
    <p:sldId id="939" r:id="rId33"/>
    <p:sldId id="941" r:id="rId34"/>
    <p:sldId id="94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8374" autoAdjust="0"/>
  </p:normalViewPr>
  <p:slideViewPr>
    <p:cSldViewPr snapToGrid="0">
      <p:cViewPr varScale="1">
        <p:scale>
          <a:sx n="56" d="100"/>
          <a:sy n="56" d="100"/>
        </p:scale>
        <p:origin x="1254" y="7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Open University Student Module Flow 2019/20</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Mental health</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0"/>
              <c:tx>
                <c:rich>
                  <a:bodyPr/>
                  <a:lstStyle/>
                  <a:p>
                    <a:fld id="{E63D0EE0-448F-4063-B381-4C3FEEC8FE8C}"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DE-4848-ACF4-1C95B1D66D0A}"/>
                </c:ext>
              </c:extLst>
            </c:dLbl>
            <c:dLbl>
              <c:idx val="1"/>
              <c:tx>
                <c:rich>
                  <a:bodyPr/>
                  <a:lstStyle/>
                  <a:p>
                    <a:fld id="{426FC749-8352-4782-85D9-02515E2B2B50}"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DE-4848-ACF4-1C95B1D66D0A}"/>
                </c:ext>
              </c:extLst>
            </c:dLbl>
            <c:dLbl>
              <c:idx val="2"/>
              <c:tx>
                <c:rich>
                  <a:bodyPr/>
                  <a:lstStyle/>
                  <a:p>
                    <a:fld id="{A87847BE-DE07-45D0-A809-A1E45CB9A2E3}"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3DE-4848-ACF4-1C95B1D66D0A}"/>
                </c:ext>
              </c:extLst>
            </c:dLbl>
            <c:dLbl>
              <c:idx val="3"/>
              <c:tx>
                <c:rich>
                  <a:bodyPr/>
                  <a:lstStyle/>
                  <a:p>
                    <a:fld id="{FA0785FD-5350-40E4-BD1E-C129794172F1}"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3DE-4848-ACF4-1C95B1D66D0A}"/>
                </c:ext>
              </c:extLst>
            </c:dLbl>
            <c:dLbl>
              <c:idx val="4"/>
              <c:tx>
                <c:rich>
                  <a:bodyPr/>
                  <a:lstStyle/>
                  <a:p>
                    <a:fld id="{218C689F-4227-47A6-BEAF-109DDE585366}"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3DE-4848-ACF4-1C95B1D66D0A}"/>
                </c:ext>
              </c:extLst>
            </c:dLbl>
            <c:dLbl>
              <c:idx val="5"/>
              <c:tx>
                <c:rich>
                  <a:bodyPr/>
                  <a:lstStyle/>
                  <a:p>
                    <a:fld id="{955158BD-FADD-4878-98BE-714DC9037D71}" type="VALUE">
                      <a:rPr lang="en-US"/>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DE-4848-ACF4-1C95B1D66D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Sheet1!$A$3:$A$8</c:f>
              <c:strCache>
                <c:ptCount val="6"/>
                <c:pt idx="0">
                  <c:v>First assignment submission</c:v>
                </c:pt>
                <c:pt idx="1">
                  <c:v>Module completion</c:v>
                </c:pt>
                <c:pt idx="2">
                  <c:v>First time pass</c:v>
                </c:pt>
                <c:pt idx="3">
                  <c:v>Complete to pass conversion</c:v>
                </c:pt>
                <c:pt idx="4">
                  <c:v>Good pass</c:v>
                </c:pt>
                <c:pt idx="5">
                  <c:v>Return to study</c:v>
                </c:pt>
              </c:strCache>
            </c:strRef>
          </c:cat>
          <c:val>
            <c:numRef>
              <c:f>Sheet1!$B$3:$B$8</c:f>
              <c:numCache>
                <c:formatCode>General</c:formatCode>
                <c:ptCount val="6"/>
                <c:pt idx="0">
                  <c:v>82.1</c:v>
                </c:pt>
                <c:pt idx="1">
                  <c:v>62.6</c:v>
                </c:pt>
                <c:pt idx="2">
                  <c:v>60.9</c:v>
                </c:pt>
                <c:pt idx="3">
                  <c:v>97</c:v>
                </c:pt>
                <c:pt idx="4">
                  <c:v>62.6</c:v>
                </c:pt>
                <c:pt idx="5">
                  <c:v>66.599999999999994</c:v>
                </c:pt>
              </c:numCache>
            </c:numRef>
          </c:val>
          <c:extLst>
            <c:ext xmlns:c16="http://schemas.microsoft.com/office/drawing/2014/chart" uri="{C3380CC4-5D6E-409C-BE32-E72D297353CC}">
              <c16:uniqueId val="{00000006-23DE-4848-ACF4-1C95B1D66D0A}"/>
            </c:ext>
          </c:extLst>
        </c:ser>
        <c:ser>
          <c:idx val="1"/>
          <c:order val="1"/>
          <c:tx>
            <c:strRef>
              <c:f>Sheet1!$C$2</c:f>
              <c:strCache>
                <c:ptCount val="1"/>
                <c:pt idx="0">
                  <c:v>No disability</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Sheet1!$A$3:$A$8</c:f>
              <c:strCache>
                <c:ptCount val="6"/>
                <c:pt idx="0">
                  <c:v>First assignment submission</c:v>
                </c:pt>
                <c:pt idx="1">
                  <c:v>Module completion</c:v>
                </c:pt>
                <c:pt idx="2">
                  <c:v>First time pass</c:v>
                </c:pt>
                <c:pt idx="3">
                  <c:v>Complete to pass conversion</c:v>
                </c:pt>
                <c:pt idx="4">
                  <c:v>Good pass</c:v>
                </c:pt>
                <c:pt idx="5">
                  <c:v>Return to study</c:v>
                </c:pt>
              </c:strCache>
            </c:strRef>
          </c:cat>
          <c:val>
            <c:numRef>
              <c:f>Sheet1!$C$3:$C$8</c:f>
              <c:numCache>
                <c:formatCode>General</c:formatCode>
                <c:ptCount val="6"/>
                <c:pt idx="0">
                  <c:v>86.9</c:v>
                </c:pt>
                <c:pt idx="1">
                  <c:v>75.099999999999994</c:v>
                </c:pt>
                <c:pt idx="2">
                  <c:v>73.400000000000006</c:v>
                </c:pt>
                <c:pt idx="3">
                  <c:v>97.5</c:v>
                </c:pt>
                <c:pt idx="4">
                  <c:v>65.400000000000006</c:v>
                </c:pt>
                <c:pt idx="5">
                  <c:v>65.7</c:v>
                </c:pt>
              </c:numCache>
            </c:numRef>
          </c:val>
          <c:extLst>
            <c:ext xmlns:c16="http://schemas.microsoft.com/office/drawing/2014/chart" uri="{C3380CC4-5D6E-409C-BE32-E72D297353CC}">
              <c16:uniqueId val="{00000007-23DE-4848-ACF4-1C95B1D66D0A}"/>
            </c:ext>
          </c:extLst>
        </c:ser>
        <c:ser>
          <c:idx val="2"/>
          <c:order val="2"/>
          <c:tx>
            <c:strRef>
              <c:f>Sheet1!$D$2</c:f>
              <c:strCache>
                <c:ptCount val="1"/>
                <c:pt idx="0">
                  <c:v>Gap</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Sheet1!$A$3:$A$8</c:f>
              <c:strCache>
                <c:ptCount val="6"/>
                <c:pt idx="0">
                  <c:v>First assignment submission</c:v>
                </c:pt>
                <c:pt idx="1">
                  <c:v>Module completion</c:v>
                </c:pt>
                <c:pt idx="2">
                  <c:v>First time pass</c:v>
                </c:pt>
                <c:pt idx="3">
                  <c:v>Complete to pass conversion</c:v>
                </c:pt>
                <c:pt idx="4">
                  <c:v>Good pass</c:v>
                </c:pt>
                <c:pt idx="5">
                  <c:v>Return to study</c:v>
                </c:pt>
              </c:strCache>
            </c:strRef>
          </c:cat>
          <c:val>
            <c:numRef>
              <c:f>Sheet1!$D$3:$D$8</c:f>
              <c:numCache>
                <c:formatCode>General</c:formatCode>
                <c:ptCount val="6"/>
                <c:pt idx="0">
                  <c:v>4.8000000000000114</c:v>
                </c:pt>
                <c:pt idx="1">
                  <c:v>12.499999999999993</c:v>
                </c:pt>
                <c:pt idx="2">
                  <c:v>12.500000000000007</c:v>
                </c:pt>
                <c:pt idx="3">
                  <c:v>0.5</c:v>
                </c:pt>
                <c:pt idx="4">
                  <c:v>2.8000000000000043</c:v>
                </c:pt>
                <c:pt idx="5">
                  <c:v>-0.89999999999999147</c:v>
                </c:pt>
              </c:numCache>
            </c:numRef>
          </c:val>
          <c:extLst>
            <c:ext xmlns:c16="http://schemas.microsoft.com/office/drawing/2014/chart" uri="{C3380CC4-5D6E-409C-BE32-E72D297353CC}">
              <c16:uniqueId val="{00000008-23DE-4848-ACF4-1C95B1D66D0A}"/>
            </c:ext>
          </c:extLst>
        </c:ser>
        <c:dLbls>
          <c:dLblPos val="inEnd"/>
          <c:showLegendKey val="0"/>
          <c:showVal val="1"/>
          <c:showCatName val="0"/>
          <c:showSerName val="0"/>
          <c:showPercent val="0"/>
          <c:showBubbleSize val="0"/>
        </c:dLbls>
        <c:gapWidth val="100"/>
        <c:overlap val="-24"/>
        <c:axId val="600208776"/>
        <c:axId val="600205824"/>
      </c:barChart>
      <c:catAx>
        <c:axId val="6002087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00205824"/>
        <c:crosses val="autoZero"/>
        <c:auto val="1"/>
        <c:lblAlgn val="ctr"/>
        <c:lblOffset val="100"/>
        <c:noMultiLvlLbl val="0"/>
      </c:catAx>
      <c:valAx>
        <c:axId val="600205824"/>
        <c:scaling>
          <c:orientation val="minMax"/>
          <c:max val="100"/>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00208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8.xml.rels><?xml version="1.0" encoding="UTF-8" standalone="yes"?>
<Relationships xmlns="http://schemas.openxmlformats.org/package/2006/relationships"><Relationship Id="rId8" Type="http://schemas.openxmlformats.org/officeDocument/2006/relationships/hyperlink" Target="https://www.youtube.com/watch?v=6W0lX-zwFa0" TargetMode="External"/><Relationship Id="rId3" Type="http://schemas.openxmlformats.org/officeDocument/2006/relationships/hyperlink" Target="https://www.oustudents.com/support" TargetMode="External"/><Relationship Id="rId7" Type="http://schemas.openxmlformats.org/officeDocument/2006/relationships/hyperlink" Target="https://learn2.open.ac.uk/course/view.php?id=206221&amp;cmid=1772736" TargetMode="External"/><Relationship Id="rId2" Type="http://schemas.openxmlformats.org/officeDocument/2006/relationships/hyperlink" Target="https://help.open.ac.uk/browse/mental-health-wellbeing-and-welfare" TargetMode="External"/><Relationship Id="rId1" Type="http://schemas.openxmlformats.org/officeDocument/2006/relationships/hyperlink" Target="https://www.mind.org.uk/workplace/mental-health-at-work/taking-care-of-yourself/five-ways-to-wellbeing/" TargetMode="External"/><Relationship Id="rId6" Type="http://schemas.openxmlformats.org/officeDocument/2006/relationships/hyperlink" Target="https://wellbeinginthecurriculum.weebly.com/resources.html" TargetMode="External"/><Relationship Id="rId5" Type="http://schemas.openxmlformats.org/officeDocument/2006/relationships/hyperlink" Target="https://togetherall.com/en-gb/" TargetMode="External"/><Relationship Id="rId4" Type="http://schemas.openxmlformats.org/officeDocument/2006/relationships/hyperlink" Target="https://www.studentminds.org.uk/" TargetMode="External"/></Relationships>
</file>

<file path=ppt/diagrams/_rels/drawing8.xml.rels><?xml version="1.0" encoding="UTF-8" standalone="yes"?>
<Relationships xmlns="http://schemas.openxmlformats.org/package/2006/relationships"><Relationship Id="rId8" Type="http://schemas.openxmlformats.org/officeDocument/2006/relationships/hyperlink" Target="https://www.youtube.com/watch?v=6W0lX-zwFa0" TargetMode="External"/><Relationship Id="rId3" Type="http://schemas.openxmlformats.org/officeDocument/2006/relationships/hyperlink" Target="https://www.oustudents.com/support" TargetMode="External"/><Relationship Id="rId7" Type="http://schemas.openxmlformats.org/officeDocument/2006/relationships/hyperlink" Target="https://learn2.open.ac.uk/course/view.php?id=206221&amp;cmid=1772736" TargetMode="External"/><Relationship Id="rId2" Type="http://schemas.openxmlformats.org/officeDocument/2006/relationships/hyperlink" Target="https://help.open.ac.uk/browse/mental-health-wellbeing-and-welfare" TargetMode="External"/><Relationship Id="rId1" Type="http://schemas.openxmlformats.org/officeDocument/2006/relationships/hyperlink" Target="https://www.mind.org.uk/workplace/mental-health-at-work/taking-care-of-yourself/five-ways-to-wellbeing/" TargetMode="External"/><Relationship Id="rId6" Type="http://schemas.openxmlformats.org/officeDocument/2006/relationships/hyperlink" Target="https://wellbeinginthecurriculum.weebly.com/resources.html" TargetMode="External"/><Relationship Id="rId5" Type="http://schemas.openxmlformats.org/officeDocument/2006/relationships/hyperlink" Target="https://togetherall.com/en-gb/" TargetMode="External"/><Relationship Id="rId4" Type="http://schemas.openxmlformats.org/officeDocument/2006/relationships/hyperlink" Target="https://www.studentminds.org.uk/" TargetMode="Externa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28E41-039F-4BB5-98FD-98EE388DF120}"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950BFFFD-4F28-4676-8FFB-4C06430A3977}">
      <dgm:prSet/>
      <dgm:spPr/>
      <dgm:t>
        <a:bodyPr/>
        <a:lstStyle/>
        <a:p>
          <a:r>
            <a:rPr lang="en-GB" dirty="0"/>
            <a:t>Poll: Are you a: Student, Associate Lecturer, Staff Tutor, Central Academic, Module Team member, Other?</a:t>
          </a:r>
          <a:endParaRPr lang="en-US" dirty="0"/>
        </a:p>
      </dgm:t>
    </dgm:pt>
    <dgm:pt modelId="{B1016822-8B6A-4CD8-A239-37505D9AE2F5}" type="parTrans" cxnId="{10BDC47A-021F-464E-8072-63F532D3AD6D}">
      <dgm:prSet/>
      <dgm:spPr/>
      <dgm:t>
        <a:bodyPr/>
        <a:lstStyle/>
        <a:p>
          <a:endParaRPr lang="en-US"/>
        </a:p>
      </dgm:t>
    </dgm:pt>
    <dgm:pt modelId="{D930452E-648A-4899-8211-41BEDB4559F1}" type="sibTrans" cxnId="{10BDC47A-021F-464E-8072-63F532D3AD6D}">
      <dgm:prSet/>
      <dgm:spPr/>
      <dgm:t>
        <a:bodyPr/>
        <a:lstStyle/>
        <a:p>
          <a:endParaRPr lang="en-US"/>
        </a:p>
      </dgm:t>
    </dgm:pt>
    <dgm:pt modelId="{F89BF9D4-FC39-4993-B380-076F9DA10711}">
      <dgm:prSet/>
      <dgm:spPr/>
      <dgm:t>
        <a:bodyPr/>
        <a:lstStyle/>
        <a:p>
          <a:r>
            <a:rPr lang="en-GB" dirty="0"/>
            <a:t>Poll: What is your confidence level in taking action to address this awarding gap?</a:t>
          </a:r>
          <a:endParaRPr lang="en-US" dirty="0"/>
        </a:p>
      </dgm:t>
    </dgm:pt>
    <dgm:pt modelId="{FB0CC631-52D5-4E0E-BDD0-67DBDB5C74FF}" type="parTrans" cxnId="{0FFB5457-928B-4B5A-A114-DA1613F425D7}">
      <dgm:prSet/>
      <dgm:spPr/>
      <dgm:t>
        <a:bodyPr/>
        <a:lstStyle/>
        <a:p>
          <a:endParaRPr lang="en-US"/>
        </a:p>
      </dgm:t>
    </dgm:pt>
    <dgm:pt modelId="{BAB66ADF-77FF-4C8B-B089-CAFA5897C734}" type="sibTrans" cxnId="{0FFB5457-928B-4B5A-A114-DA1613F425D7}">
      <dgm:prSet/>
      <dgm:spPr/>
      <dgm:t>
        <a:bodyPr/>
        <a:lstStyle/>
        <a:p>
          <a:endParaRPr lang="en-US"/>
        </a:p>
      </dgm:t>
    </dgm:pt>
    <dgm:pt modelId="{05067173-A21C-4E3D-83E3-EE40DC817463}" type="pres">
      <dgm:prSet presAssocID="{8B728E41-039F-4BB5-98FD-98EE388DF120}" presName="linear" presStyleCnt="0">
        <dgm:presLayoutVars>
          <dgm:animLvl val="lvl"/>
          <dgm:resizeHandles val="exact"/>
        </dgm:presLayoutVars>
      </dgm:prSet>
      <dgm:spPr/>
    </dgm:pt>
    <dgm:pt modelId="{7C838BBA-83A0-4278-84FA-63B15349346F}" type="pres">
      <dgm:prSet presAssocID="{950BFFFD-4F28-4676-8FFB-4C06430A3977}" presName="parentText" presStyleLbl="node1" presStyleIdx="0" presStyleCnt="2">
        <dgm:presLayoutVars>
          <dgm:chMax val="0"/>
          <dgm:bulletEnabled val="1"/>
        </dgm:presLayoutVars>
      </dgm:prSet>
      <dgm:spPr/>
    </dgm:pt>
    <dgm:pt modelId="{B6F51664-4014-4629-B981-ECB7467CF884}" type="pres">
      <dgm:prSet presAssocID="{D930452E-648A-4899-8211-41BEDB4559F1}" presName="spacer" presStyleCnt="0"/>
      <dgm:spPr/>
    </dgm:pt>
    <dgm:pt modelId="{4977C36E-19B1-4594-AB0F-7D3C5AB20FC9}" type="pres">
      <dgm:prSet presAssocID="{F89BF9D4-FC39-4993-B380-076F9DA10711}" presName="parentText" presStyleLbl="node1" presStyleIdx="1" presStyleCnt="2">
        <dgm:presLayoutVars>
          <dgm:chMax val="0"/>
          <dgm:bulletEnabled val="1"/>
        </dgm:presLayoutVars>
      </dgm:prSet>
      <dgm:spPr/>
    </dgm:pt>
  </dgm:ptLst>
  <dgm:cxnLst>
    <dgm:cxn modelId="{99521664-D876-4F98-A3EB-C257E76738EC}" type="presOf" srcId="{F89BF9D4-FC39-4993-B380-076F9DA10711}" destId="{4977C36E-19B1-4594-AB0F-7D3C5AB20FC9}" srcOrd="0" destOrd="0" presId="urn:microsoft.com/office/officeart/2005/8/layout/vList2"/>
    <dgm:cxn modelId="{0FFB5457-928B-4B5A-A114-DA1613F425D7}" srcId="{8B728E41-039F-4BB5-98FD-98EE388DF120}" destId="{F89BF9D4-FC39-4993-B380-076F9DA10711}" srcOrd="1" destOrd="0" parTransId="{FB0CC631-52D5-4E0E-BDD0-67DBDB5C74FF}" sibTransId="{BAB66ADF-77FF-4C8B-B089-CAFA5897C734}"/>
    <dgm:cxn modelId="{10BDC47A-021F-464E-8072-63F532D3AD6D}" srcId="{8B728E41-039F-4BB5-98FD-98EE388DF120}" destId="{950BFFFD-4F28-4676-8FFB-4C06430A3977}" srcOrd="0" destOrd="0" parTransId="{B1016822-8B6A-4CD8-A239-37505D9AE2F5}" sibTransId="{D930452E-648A-4899-8211-41BEDB4559F1}"/>
    <dgm:cxn modelId="{4ADAC099-38D4-455D-8050-E585D2F4FF3E}" type="presOf" srcId="{950BFFFD-4F28-4676-8FFB-4C06430A3977}" destId="{7C838BBA-83A0-4278-84FA-63B15349346F}" srcOrd="0" destOrd="0" presId="urn:microsoft.com/office/officeart/2005/8/layout/vList2"/>
    <dgm:cxn modelId="{7C67A1FE-932B-4B15-A04A-DAACFD0A3104}" type="presOf" srcId="{8B728E41-039F-4BB5-98FD-98EE388DF120}" destId="{05067173-A21C-4E3D-83E3-EE40DC817463}" srcOrd="0" destOrd="0" presId="urn:microsoft.com/office/officeart/2005/8/layout/vList2"/>
    <dgm:cxn modelId="{DC1B17F1-40D0-46CB-9E70-A13F442040ED}" type="presParOf" srcId="{05067173-A21C-4E3D-83E3-EE40DC817463}" destId="{7C838BBA-83A0-4278-84FA-63B15349346F}" srcOrd="0" destOrd="0" presId="urn:microsoft.com/office/officeart/2005/8/layout/vList2"/>
    <dgm:cxn modelId="{EB2B46DB-4E3D-4C84-A626-D4453474CDC6}" type="presParOf" srcId="{05067173-A21C-4E3D-83E3-EE40DC817463}" destId="{B6F51664-4014-4629-B981-ECB7467CF884}" srcOrd="1" destOrd="0" presId="urn:microsoft.com/office/officeart/2005/8/layout/vList2"/>
    <dgm:cxn modelId="{425BB6A2-3507-4BC2-AB37-1A7D1A92E4C7}" type="presParOf" srcId="{05067173-A21C-4E3D-83E3-EE40DC817463}" destId="{4977C36E-19B1-4594-AB0F-7D3C5AB20FC9}"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28E41-039F-4BB5-98FD-98EE388DF120}"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950BFFFD-4F28-4676-8FFB-4C06430A3977}">
      <dgm:prSet/>
      <dgm:spPr/>
      <dgm:t>
        <a:bodyPr/>
        <a:lstStyle/>
        <a:p>
          <a:r>
            <a:rPr lang="en-US" dirty="0"/>
            <a:t>Is your own experience reflected in the data?</a:t>
          </a:r>
        </a:p>
      </dgm:t>
    </dgm:pt>
    <dgm:pt modelId="{B1016822-8B6A-4CD8-A239-37505D9AE2F5}" type="parTrans" cxnId="{10BDC47A-021F-464E-8072-63F532D3AD6D}">
      <dgm:prSet/>
      <dgm:spPr/>
      <dgm:t>
        <a:bodyPr/>
        <a:lstStyle/>
        <a:p>
          <a:endParaRPr lang="en-US"/>
        </a:p>
      </dgm:t>
    </dgm:pt>
    <dgm:pt modelId="{D930452E-648A-4899-8211-41BEDB4559F1}" type="sibTrans" cxnId="{10BDC47A-021F-464E-8072-63F532D3AD6D}">
      <dgm:prSet/>
      <dgm:spPr/>
      <dgm:t>
        <a:bodyPr/>
        <a:lstStyle/>
        <a:p>
          <a:endParaRPr lang="en-US"/>
        </a:p>
      </dgm:t>
    </dgm:pt>
    <dgm:pt modelId="{F89BF9D4-FC39-4993-B380-076F9DA10711}">
      <dgm:prSet/>
      <dgm:spPr/>
      <dgm:t>
        <a:bodyPr/>
        <a:lstStyle/>
        <a:p>
          <a:r>
            <a:rPr lang="en-GB" dirty="0"/>
            <a:t>Has anything in this section surprised you?</a:t>
          </a:r>
          <a:endParaRPr lang="en-US" dirty="0"/>
        </a:p>
      </dgm:t>
    </dgm:pt>
    <dgm:pt modelId="{FB0CC631-52D5-4E0E-BDD0-67DBDB5C74FF}" type="parTrans" cxnId="{0FFB5457-928B-4B5A-A114-DA1613F425D7}">
      <dgm:prSet/>
      <dgm:spPr/>
      <dgm:t>
        <a:bodyPr/>
        <a:lstStyle/>
        <a:p>
          <a:endParaRPr lang="en-US"/>
        </a:p>
      </dgm:t>
    </dgm:pt>
    <dgm:pt modelId="{BAB66ADF-77FF-4C8B-B089-CAFA5897C734}" type="sibTrans" cxnId="{0FFB5457-928B-4B5A-A114-DA1613F425D7}">
      <dgm:prSet/>
      <dgm:spPr/>
      <dgm:t>
        <a:bodyPr/>
        <a:lstStyle/>
        <a:p>
          <a:endParaRPr lang="en-US"/>
        </a:p>
      </dgm:t>
    </dgm:pt>
    <dgm:pt modelId="{05067173-A21C-4E3D-83E3-EE40DC817463}" type="pres">
      <dgm:prSet presAssocID="{8B728E41-039F-4BB5-98FD-98EE388DF120}" presName="linear" presStyleCnt="0">
        <dgm:presLayoutVars>
          <dgm:animLvl val="lvl"/>
          <dgm:resizeHandles val="exact"/>
        </dgm:presLayoutVars>
      </dgm:prSet>
      <dgm:spPr/>
    </dgm:pt>
    <dgm:pt modelId="{7C838BBA-83A0-4278-84FA-63B15349346F}" type="pres">
      <dgm:prSet presAssocID="{950BFFFD-4F28-4676-8FFB-4C06430A3977}" presName="parentText" presStyleLbl="node1" presStyleIdx="0" presStyleCnt="2">
        <dgm:presLayoutVars>
          <dgm:chMax val="0"/>
          <dgm:bulletEnabled val="1"/>
        </dgm:presLayoutVars>
      </dgm:prSet>
      <dgm:spPr/>
    </dgm:pt>
    <dgm:pt modelId="{B6F51664-4014-4629-B981-ECB7467CF884}" type="pres">
      <dgm:prSet presAssocID="{D930452E-648A-4899-8211-41BEDB4559F1}" presName="spacer" presStyleCnt="0"/>
      <dgm:spPr/>
    </dgm:pt>
    <dgm:pt modelId="{4977C36E-19B1-4594-AB0F-7D3C5AB20FC9}" type="pres">
      <dgm:prSet presAssocID="{F89BF9D4-FC39-4993-B380-076F9DA10711}" presName="parentText" presStyleLbl="node1" presStyleIdx="1" presStyleCnt="2">
        <dgm:presLayoutVars>
          <dgm:chMax val="0"/>
          <dgm:bulletEnabled val="1"/>
        </dgm:presLayoutVars>
      </dgm:prSet>
      <dgm:spPr/>
    </dgm:pt>
  </dgm:ptLst>
  <dgm:cxnLst>
    <dgm:cxn modelId="{99521664-D876-4F98-A3EB-C257E76738EC}" type="presOf" srcId="{F89BF9D4-FC39-4993-B380-076F9DA10711}" destId="{4977C36E-19B1-4594-AB0F-7D3C5AB20FC9}" srcOrd="0" destOrd="0" presId="urn:microsoft.com/office/officeart/2005/8/layout/vList2"/>
    <dgm:cxn modelId="{0FFB5457-928B-4B5A-A114-DA1613F425D7}" srcId="{8B728E41-039F-4BB5-98FD-98EE388DF120}" destId="{F89BF9D4-FC39-4993-B380-076F9DA10711}" srcOrd="1" destOrd="0" parTransId="{FB0CC631-52D5-4E0E-BDD0-67DBDB5C74FF}" sibTransId="{BAB66ADF-77FF-4C8B-B089-CAFA5897C734}"/>
    <dgm:cxn modelId="{10BDC47A-021F-464E-8072-63F532D3AD6D}" srcId="{8B728E41-039F-4BB5-98FD-98EE388DF120}" destId="{950BFFFD-4F28-4676-8FFB-4C06430A3977}" srcOrd="0" destOrd="0" parTransId="{B1016822-8B6A-4CD8-A239-37505D9AE2F5}" sibTransId="{D930452E-648A-4899-8211-41BEDB4559F1}"/>
    <dgm:cxn modelId="{4ADAC099-38D4-455D-8050-E585D2F4FF3E}" type="presOf" srcId="{950BFFFD-4F28-4676-8FFB-4C06430A3977}" destId="{7C838BBA-83A0-4278-84FA-63B15349346F}" srcOrd="0" destOrd="0" presId="urn:microsoft.com/office/officeart/2005/8/layout/vList2"/>
    <dgm:cxn modelId="{7C67A1FE-932B-4B15-A04A-DAACFD0A3104}" type="presOf" srcId="{8B728E41-039F-4BB5-98FD-98EE388DF120}" destId="{05067173-A21C-4E3D-83E3-EE40DC817463}" srcOrd="0" destOrd="0" presId="urn:microsoft.com/office/officeart/2005/8/layout/vList2"/>
    <dgm:cxn modelId="{DC1B17F1-40D0-46CB-9E70-A13F442040ED}" type="presParOf" srcId="{05067173-A21C-4E3D-83E3-EE40DC817463}" destId="{7C838BBA-83A0-4278-84FA-63B15349346F}" srcOrd="0" destOrd="0" presId="urn:microsoft.com/office/officeart/2005/8/layout/vList2"/>
    <dgm:cxn modelId="{EB2B46DB-4E3D-4C84-A626-D4453474CDC6}" type="presParOf" srcId="{05067173-A21C-4E3D-83E3-EE40DC817463}" destId="{B6F51664-4014-4629-B981-ECB7467CF884}" srcOrd="1" destOrd="0" presId="urn:microsoft.com/office/officeart/2005/8/layout/vList2"/>
    <dgm:cxn modelId="{425BB6A2-3507-4BC2-AB37-1A7D1A92E4C7}" type="presParOf" srcId="{05067173-A21C-4E3D-83E3-EE40DC817463}" destId="{4977C36E-19B1-4594-AB0F-7D3C5AB20FC9}"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378F04-0765-4458-A0BE-010533C8B89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9AB070C-343D-4C24-817D-8CF958644687}">
      <dgm:prSet/>
      <dgm:spPr/>
      <dgm:t>
        <a:bodyPr/>
        <a:lstStyle/>
        <a:p>
          <a:r>
            <a:rPr lang="en-GB" dirty="0"/>
            <a:t>Wellbeing scholarship</a:t>
          </a:r>
          <a:endParaRPr lang="en-US" dirty="0"/>
        </a:p>
      </dgm:t>
    </dgm:pt>
    <dgm:pt modelId="{AC8DC73A-D695-424C-A883-D9EDF6679E08}" type="parTrans" cxnId="{A50CD8AC-B67C-46D8-82F4-8ED2A174FF2D}">
      <dgm:prSet/>
      <dgm:spPr/>
      <dgm:t>
        <a:bodyPr/>
        <a:lstStyle/>
        <a:p>
          <a:endParaRPr lang="en-US"/>
        </a:p>
      </dgm:t>
    </dgm:pt>
    <dgm:pt modelId="{DA020342-18B1-4A63-9E86-6A500E10047E}" type="sibTrans" cxnId="{A50CD8AC-B67C-46D8-82F4-8ED2A174FF2D}">
      <dgm:prSet/>
      <dgm:spPr/>
      <dgm:t>
        <a:bodyPr/>
        <a:lstStyle/>
        <a:p>
          <a:endParaRPr lang="en-US"/>
        </a:p>
      </dgm:t>
    </dgm:pt>
    <dgm:pt modelId="{204BADC2-4DDE-427D-821F-28AFE4966C82}">
      <dgm:prSet/>
      <dgm:spPr/>
      <dgm:t>
        <a:bodyPr/>
        <a:lstStyle/>
        <a:p>
          <a:r>
            <a:rPr lang="en-US" dirty="0"/>
            <a:t>Tutorial review from mental health perspective</a:t>
          </a:r>
        </a:p>
      </dgm:t>
    </dgm:pt>
    <dgm:pt modelId="{ABB0C2F1-A93C-4504-A58A-52847479BF77}" type="parTrans" cxnId="{7947A586-421C-4AF3-B2AE-BF20A5A2B706}">
      <dgm:prSet/>
      <dgm:spPr/>
      <dgm:t>
        <a:bodyPr/>
        <a:lstStyle/>
        <a:p>
          <a:endParaRPr lang="en-US"/>
        </a:p>
      </dgm:t>
    </dgm:pt>
    <dgm:pt modelId="{2086DF91-EE33-4F9D-8152-7E3A5C6CDB08}" type="sibTrans" cxnId="{7947A586-421C-4AF3-B2AE-BF20A5A2B706}">
      <dgm:prSet/>
      <dgm:spPr/>
      <dgm:t>
        <a:bodyPr/>
        <a:lstStyle/>
        <a:p>
          <a:endParaRPr lang="en-US"/>
        </a:p>
      </dgm:t>
    </dgm:pt>
    <dgm:pt modelId="{81D780A6-9686-4469-82AE-A3A3FEE7F43A}">
      <dgm:prSet/>
      <dgm:spPr/>
      <dgm:t>
        <a:bodyPr/>
        <a:lstStyle/>
        <a:p>
          <a:r>
            <a:rPr lang="en-GB" dirty="0"/>
            <a:t>Video project – by students for students</a:t>
          </a:r>
          <a:endParaRPr lang="en-US" dirty="0"/>
        </a:p>
      </dgm:t>
    </dgm:pt>
    <dgm:pt modelId="{0B7A7049-2068-4D30-A247-150C961682A4}" type="parTrans" cxnId="{BA303FAB-E273-4718-81C7-DE75AF7A9631}">
      <dgm:prSet/>
      <dgm:spPr/>
      <dgm:t>
        <a:bodyPr/>
        <a:lstStyle/>
        <a:p>
          <a:endParaRPr lang="en-US"/>
        </a:p>
      </dgm:t>
    </dgm:pt>
    <dgm:pt modelId="{F9731464-BD7F-4A13-9D71-AF0B2DA4FFAF}" type="sibTrans" cxnId="{BA303FAB-E273-4718-81C7-DE75AF7A9631}">
      <dgm:prSet/>
      <dgm:spPr/>
      <dgm:t>
        <a:bodyPr/>
        <a:lstStyle/>
        <a:p>
          <a:endParaRPr lang="en-US"/>
        </a:p>
      </dgm:t>
    </dgm:pt>
    <dgm:pt modelId="{896792E2-03EE-4C1F-A0E8-54A6F6F271C4}">
      <dgm:prSet/>
      <dgm:spPr/>
      <dgm:t>
        <a:bodyPr/>
        <a:lstStyle/>
        <a:p>
          <a:r>
            <a:rPr lang="en-GB" dirty="0"/>
            <a:t>Student mental health and wellbeing induction block</a:t>
          </a:r>
          <a:endParaRPr lang="en-US" dirty="0"/>
        </a:p>
      </dgm:t>
    </dgm:pt>
    <dgm:pt modelId="{90F50CF6-ECBE-4665-9071-F77530EEFB45}" type="parTrans" cxnId="{5ED4D604-4F7A-49C2-9995-7EED1B68AFD3}">
      <dgm:prSet/>
      <dgm:spPr/>
      <dgm:t>
        <a:bodyPr/>
        <a:lstStyle/>
        <a:p>
          <a:endParaRPr lang="en-US"/>
        </a:p>
      </dgm:t>
    </dgm:pt>
    <dgm:pt modelId="{0CA3315C-611E-470B-97C7-667C4AEBE462}" type="sibTrans" cxnId="{5ED4D604-4F7A-49C2-9995-7EED1B68AFD3}">
      <dgm:prSet/>
      <dgm:spPr/>
      <dgm:t>
        <a:bodyPr/>
        <a:lstStyle/>
        <a:p>
          <a:endParaRPr lang="en-US"/>
        </a:p>
      </dgm:t>
    </dgm:pt>
    <dgm:pt modelId="{48D5A551-D40F-455C-8186-2D2A39250B6B}" type="pres">
      <dgm:prSet presAssocID="{EA378F04-0765-4458-A0BE-010533C8B890}" presName="matrix" presStyleCnt="0">
        <dgm:presLayoutVars>
          <dgm:chMax val="1"/>
          <dgm:dir/>
          <dgm:resizeHandles val="exact"/>
        </dgm:presLayoutVars>
      </dgm:prSet>
      <dgm:spPr/>
    </dgm:pt>
    <dgm:pt modelId="{E1B0D239-2627-485C-9E2F-392B09BAFB09}" type="pres">
      <dgm:prSet presAssocID="{EA378F04-0765-4458-A0BE-010533C8B890}" presName="diamond" presStyleLbl="bgShp" presStyleIdx="0" presStyleCnt="1"/>
      <dgm:spPr/>
    </dgm:pt>
    <dgm:pt modelId="{CCAEEB97-629B-4906-A3EC-8DA35E06B303}" type="pres">
      <dgm:prSet presAssocID="{EA378F04-0765-4458-A0BE-010533C8B890}" presName="quad1" presStyleLbl="node1" presStyleIdx="0" presStyleCnt="4">
        <dgm:presLayoutVars>
          <dgm:chMax val="0"/>
          <dgm:chPref val="0"/>
          <dgm:bulletEnabled val="1"/>
        </dgm:presLayoutVars>
      </dgm:prSet>
      <dgm:spPr/>
    </dgm:pt>
    <dgm:pt modelId="{2E9E64DD-475D-49C4-9DB0-81DD90D4C875}" type="pres">
      <dgm:prSet presAssocID="{EA378F04-0765-4458-A0BE-010533C8B890}" presName="quad2" presStyleLbl="node1" presStyleIdx="1" presStyleCnt="4">
        <dgm:presLayoutVars>
          <dgm:chMax val="0"/>
          <dgm:chPref val="0"/>
          <dgm:bulletEnabled val="1"/>
        </dgm:presLayoutVars>
      </dgm:prSet>
      <dgm:spPr/>
    </dgm:pt>
    <dgm:pt modelId="{D49A70E7-536C-445B-9D8D-D06525F6D225}" type="pres">
      <dgm:prSet presAssocID="{EA378F04-0765-4458-A0BE-010533C8B890}" presName="quad3" presStyleLbl="node1" presStyleIdx="2" presStyleCnt="4">
        <dgm:presLayoutVars>
          <dgm:chMax val="0"/>
          <dgm:chPref val="0"/>
          <dgm:bulletEnabled val="1"/>
        </dgm:presLayoutVars>
      </dgm:prSet>
      <dgm:spPr/>
    </dgm:pt>
    <dgm:pt modelId="{A5B90C00-3DA6-4E48-AED8-A85E36A15ECE}" type="pres">
      <dgm:prSet presAssocID="{EA378F04-0765-4458-A0BE-010533C8B890}" presName="quad4" presStyleLbl="node1" presStyleIdx="3" presStyleCnt="4">
        <dgm:presLayoutVars>
          <dgm:chMax val="0"/>
          <dgm:chPref val="0"/>
          <dgm:bulletEnabled val="1"/>
        </dgm:presLayoutVars>
      </dgm:prSet>
      <dgm:spPr/>
    </dgm:pt>
  </dgm:ptLst>
  <dgm:cxnLst>
    <dgm:cxn modelId="{5ED4D604-4F7A-49C2-9995-7EED1B68AFD3}" srcId="{EA378F04-0765-4458-A0BE-010533C8B890}" destId="{896792E2-03EE-4C1F-A0E8-54A6F6F271C4}" srcOrd="3" destOrd="0" parTransId="{90F50CF6-ECBE-4665-9071-F77530EEFB45}" sibTransId="{0CA3315C-611E-470B-97C7-667C4AEBE462}"/>
    <dgm:cxn modelId="{0E256D06-A535-4460-9379-B1A18CAE3FA0}" type="presOf" srcId="{19AB070C-343D-4C24-817D-8CF958644687}" destId="{CCAEEB97-629B-4906-A3EC-8DA35E06B303}" srcOrd="0" destOrd="0" presId="urn:microsoft.com/office/officeart/2005/8/layout/matrix3"/>
    <dgm:cxn modelId="{D718151A-C7C3-41FC-815C-CF0DDF6C0BC7}" type="presOf" srcId="{896792E2-03EE-4C1F-A0E8-54A6F6F271C4}" destId="{A5B90C00-3DA6-4E48-AED8-A85E36A15ECE}" srcOrd="0" destOrd="0" presId="urn:microsoft.com/office/officeart/2005/8/layout/matrix3"/>
    <dgm:cxn modelId="{7947A586-421C-4AF3-B2AE-BF20A5A2B706}" srcId="{EA378F04-0765-4458-A0BE-010533C8B890}" destId="{204BADC2-4DDE-427D-821F-28AFE4966C82}" srcOrd="1" destOrd="0" parTransId="{ABB0C2F1-A93C-4504-A58A-52847479BF77}" sibTransId="{2086DF91-EE33-4F9D-8152-7E3A5C6CDB08}"/>
    <dgm:cxn modelId="{8E4FFD8D-E6E4-4165-B3D1-B67EE2532ED2}" type="presOf" srcId="{EA378F04-0765-4458-A0BE-010533C8B890}" destId="{48D5A551-D40F-455C-8186-2D2A39250B6B}" srcOrd="0" destOrd="0" presId="urn:microsoft.com/office/officeart/2005/8/layout/matrix3"/>
    <dgm:cxn modelId="{E9264B9B-1A66-4D56-9923-1FF6DDA12E57}" type="presOf" srcId="{81D780A6-9686-4469-82AE-A3A3FEE7F43A}" destId="{D49A70E7-536C-445B-9D8D-D06525F6D225}" srcOrd="0" destOrd="0" presId="urn:microsoft.com/office/officeart/2005/8/layout/matrix3"/>
    <dgm:cxn modelId="{BA303FAB-E273-4718-81C7-DE75AF7A9631}" srcId="{EA378F04-0765-4458-A0BE-010533C8B890}" destId="{81D780A6-9686-4469-82AE-A3A3FEE7F43A}" srcOrd="2" destOrd="0" parTransId="{0B7A7049-2068-4D30-A247-150C961682A4}" sibTransId="{F9731464-BD7F-4A13-9D71-AF0B2DA4FFAF}"/>
    <dgm:cxn modelId="{A50CD8AC-B67C-46D8-82F4-8ED2A174FF2D}" srcId="{EA378F04-0765-4458-A0BE-010533C8B890}" destId="{19AB070C-343D-4C24-817D-8CF958644687}" srcOrd="0" destOrd="0" parTransId="{AC8DC73A-D695-424C-A883-D9EDF6679E08}" sibTransId="{DA020342-18B1-4A63-9E86-6A500E10047E}"/>
    <dgm:cxn modelId="{18353FCE-0220-4937-9920-7DF4E7B40A05}" type="presOf" srcId="{204BADC2-4DDE-427D-821F-28AFE4966C82}" destId="{2E9E64DD-475D-49C4-9DB0-81DD90D4C875}" srcOrd="0" destOrd="0" presId="urn:microsoft.com/office/officeart/2005/8/layout/matrix3"/>
    <dgm:cxn modelId="{5A04B42F-B53D-4684-BFB0-F2D0E4EC6C73}" type="presParOf" srcId="{48D5A551-D40F-455C-8186-2D2A39250B6B}" destId="{E1B0D239-2627-485C-9E2F-392B09BAFB09}" srcOrd="0" destOrd="0" presId="urn:microsoft.com/office/officeart/2005/8/layout/matrix3"/>
    <dgm:cxn modelId="{25298321-38F1-448D-B100-1856645AFD7C}" type="presParOf" srcId="{48D5A551-D40F-455C-8186-2D2A39250B6B}" destId="{CCAEEB97-629B-4906-A3EC-8DA35E06B303}" srcOrd="1" destOrd="0" presId="urn:microsoft.com/office/officeart/2005/8/layout/matrix3"/>
    <dgm:cxn modelId="{8E755675-FE41-4047-8E21-C02EE8045EDA}" type="presParOf" srcId="{48D5A551-D40F-455C-8186-2D2A39250B6B}" destId="{2E9E64DD-475D-49C4-9DB0-81DD90D4C875}" srcOrd="2" destOrd="0" presId="urn:microsoft.com/office/officeart/2005/8/layout/matrix3"/>
    <dgm:cxn modelId="{496E35A2-6238-4F31-826D-FF26B5E0BEF1}" type="presParOf" srcId="{48D5A551-D40F-455C-8186-2D2A39250B6B}" destId="{D49A70E7-536C-445B-9D8D-D06525F6D225}" srcOrd="3" destOrd="0" presId="urn:microsoft.com/office/officeart/2005/8/layout/matrix3"/>
    <dgm:cxn modelId="{E65A7C8D-AAB8-4CCD-9816-ED9339DFACB7}" type="presParOf" srcId="{48D5A551-D40F-455C-8186-2D2A39250B6B}" destId="{A5B90C00-3DA6-4E48-AED8-A85E36A15EC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728E41-039F-4BB5-98FD-98EE388DF120}"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950BFFFD-4F28-4676-8FFB-4C06430A3977}">
      <dgm:prSet custT="1"/>
      <dgm:spPr/>
      <dgm:t>
        <a:bodyPr/>
        <a:lstStyle/>
        <a:p>
          <a:r>
            <a:rPr lang="en-GB" sz="2400" dirty="0"/>
            <a:t>What is your own experience of working with students with mental health conditions or supporting staff who are working with students with mental health conditions?</a:t>
          </a:r>
          <a:endParaRPr lang="en-US" sz="2400" dirty="0"/>
        </a:p>
      </dgm:t>
    </dgm:pt>
    <dgm:pt modelId="{B1016822-8B6A-4CD8-A239-37505D9AE2F5}" type="parTrans" cxnId="{10BDC47A-021F-464E-8072-63F532D3AD6D}">
      <dgm:prSet/>
      <dgm:spPr/>
      <dgm:t>
        <a:bodyPr/>
        <a:lstStyle/>
        <a:p>
          <a:endParaRPr lang="en-US"/>
        </a:p>
      </dgm:t>
    </dgm:pt>
    <dgm:pt modelId="{D930452E-648A-4899-8211-41BEDB4559F1}" type="sibTrans" cxnId="{10BDC47A-021F-464E-8072-63F532D3AD6D}">
      <dgm:prSet/>
      <dgm:spPr/>
      <dgm:t>
        <a:bodyPr/>
        <a:lstStyle/>
        <a:p>
          <a:endParaRPr lang="en-US"/>
        </a:p>
      </dgm:t>
    </dgm:pt>
    <dgm:pt modelId="{05067173-A21C-4E3D-83E3-EE40DC817463}" type="pres">
      <dgm:prSet presAssocID="{8B728E41-039F-4BB5-98FD-98EE388DF120}" presName="linear" presStyleCnt="0">
        <dgm:presLayoutVars>
          <dgm:animLvl val="lvl"/>
          <dgm:resizeHandles val="exact"/>
        </dgm:presLayoutVars>
      </dgm:prSet>
      <dgm:spPr/>
    </dgm:pt>
    <dgm:pt modelId="{7C838BBA-83A0-4278-84FA-63B15349346F}" type="pres">
      <dgm:prSet presAssocID="{950BFFFD-4F28-4676-8FFB-4C06430A3977}" presName="parentText" presStyleLbl="node1" presStyleIdx="0" presStyleCnt="1" custScaleY="142480">
        <dgm:presLayoutVars>
          <dgm:chMax val="0"/>
          <dgm:bulletEnabled val="1"/>
        </dgm:presLayoutVars>
      </dgm:prSet>
      <dgm:spPr/>
    </dgm:pt>
  </dgm:ptLst>
  <dgm:cxnLst>
    <dgm:cxn modelId="{10BDC47A-021F-464E-8072-63F532D3AD6D}" srcId="{8B728E41-039F-4BB5-98FD-98EE388DF120}" destId="{950BFFFD-4F28-4676-8FFB-4C06430A3977}" srcOrd="0" destOrd="0" parTransId="{B1016822-8B6A-4CD8-A239-37505D9AE2F5}" sibTransId="{D930452E-648A-4899-8211-41BEDB4559F1}"/>
    <dgm:cxn modelId="{4ADAC099-38D4-455D-8050-E585D2F4FF3E}" type="presOf" srcId="{950BFFFD-4F28-4676-8FFB-4C06430A3977}" destId="{7C838BBA-83A0-4278-84FA-63B15349346F}" srcOrd="0" destOrd="0" presId="urn:microsoft.com/office/officeart/2005/8/layout/vList2"/>
    <dgm:cxn modelId="{7C67A1FE-932B-4B15-A04A-DAACFD0A3104}" type="presOf" srcId="{8B728E41-039F-4BB5-98FD-98EE388DF120}" destId="{05067173-A21C-4E3D-83E3-EE40DC817463}" srcOrd="0" destOrd="0" presId="urn:microsoft.com/office/officeart/2005/8/layout/vList2"/>
    <dgm:cxn modelId="{DC1B17F1-40D0-46CB-9E70-A13F442040ED}" type="presParOf" srcId="{05067173-A21C-4E3D-83E3-EE40DC817463}" destId="{7C838BBA-83A0-4278-84FA-63B15349346F}"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A73FEA-5F15-4B2C-9524-A9ACD21E18A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AE734579-46DA-40B5-BA56-585FF3F93525}">
      <dgm:prSet custT="1"/>
      <dgm:spPr/>
      <dgm:t>
        <a:bodyPr/>
        <a:lstStyle/>
        <a:p>
          <a:r>
            <a:rPr lang="en-GB" sz="2800" dirty="0"/>
            <a:t>Do the challenges identified in the previous slide reflect the challenges your students have experienced?</a:t>
          </a:r>
          <a:endParaRPr lang="en-US" sz="2800" dirty="0"/>
        </a:p>
      </dgm:t>
    </dgm:pt>
    <dgm:pt modelId="{ABAA1A28-8506-4CF8-AA4C-F1B61536E829}" type="parTrans" cxnId="{04D0CFA9-C5C0-4256-B002-4EE4ECFD2C89}">
      <dgm:prSet/>
      <dgm:spPr/>
      <dgm:t>
        <a:bodyPr/>
        <a:lstStyle/>
        <a:p>
          <a:endParaRPr lang="en-US"/>
        </a:p>
      </dgm:t>
    </dgm:pt>
    <dgm:pt modelId="{F2E5BE9B-2D2A-4112-A71F-5EE9BB93D4EB}" type="sibTrans" cxnId="{04D0CFA9-C5C0-4256-B002-4EE4ECFD2C89}">
      <dgm:prSet/>
      <dgm:spPr/>
      <dgm:t>
        <a:bodyPr/>
        <a:lstStyle/>
        <a:p>
          <a:endParaRPr lang="en-US"/>
        </a:p>
      </dgm:t>
    </dgm:pt>
    <dgm:pt modelId="{1106B58D-84FE-496E-A364-60C9B34133FA}">
      <dgm:prSet custT="1"/>
      <dgm:spPr/>
      <dgm:t>
        <a:bodyPr/>
        <a:lstStyle/>
        <a:p>
          <a:r>
            <a:rPr lang="en-GB" sz="3200" dirty="0"/>
            <a:t>In what ways yes?</a:t>
          </a:r>
          <a:endParaRPr lang="en-US" sz="3200" dirty="0"/>
        </a:p>
      </dgm:t>
    </dgm:pt>
    <dgm:pt modelId="{0FD8FDAB-FFBB-4795-84F6-965FD53F6584}" type="parTrans" cxnId="{F6AEBEA1-12BD-4D21-A9E2-103F760660B3}">
      <dgm:prSet/>
      <dgm:spPr/>
      <dgm:t>
        <a:bodyPr/>
        <a:lstStyle/>
        <a:p>
          <a:endParaRPr lang="en-US"/>
        </a:p>
      </dgm:t>
    </dgm:pt>
    <dgm:pt modelId="{261C6A15-38B2-4128-A95F-D24770705E1A}" type="sibTrans" cxnId="{F6AEBEA1-12BD-4D21-A9E2-103F760660B3}">
      <dgm:prSet/>
      <dgm:spPr/>
      <dgm:t>
        <a:bodyPr/>
        <a:lstStyle/>
        <a:p>
          <a:endParaRPr lang="en-US"/>
        </a:p>
      </dgm:t>
    </dgm:pt>
    <dgm:pt modelId="{84EE19CF-8CAB-4325-8CE7-B8816C4D3DF3}">
      <dgm:prSet custT="1"/>
      <dgm:spPr/>
      <dgm:t>
        <a:bodyPr/>
        <a:lstStyle/>
        <a:p>
          <a:r>
            <a:rPr lang="en-GB" sz="3200" dirty="0"/>
            <a:t>In what ways no?</a:t>
          </a:r>
          <a:endParaRPr lang="en-US" sz="3200" dirty="0"/>
        </a:p>
      </dgm:t>
    </dgm:pt>
    <dgm:pt modelId="{C16E988C-67E9-4994-9956-19D892D9D1E8}" type="parTrans" cxnId="{191468F1-EB09-4635-AFB6-681284B16508}">
      <dgm:prSet/>
      <dgm:spPr/>
      <dgm:t>
        <a:bodyPr/>
        <a:lstStyle/>
        <a:p>
          <a:endParaRPr lang="en-US"/>
        </a:p>
      </dgm:t>
    </dgm:pt>
    <dgm:pt modelId="{82FE744F-AC4A-4CA3-AAA5-AD64CC0174F1}" type="sibTrans" cxnId="{191468F1-EB09-4635-AFB6-681284B16508}">
      <dgm:prSet/>
      <dgm:spPr/>
      <dgm:t>
        <a:bodyPr/>
        <a:lstStyle/>
        <a:p>
          <a:endParaRPr lang="en-US"/>
        </a:p>
      </dgm:t>
    </dgm:pt>
    <dgm:pt modelId="{0C3522C9-85CF-4644-B4C4-B4EF317EF018}">
      <dgm:prSet custT="1"/>
      <dgm:spPr/>
      <dgm:t>
        <a:bodyPr/>
        <a:lstStyle/>
        <a:p>
          <a:r>
            <a:rPr lang="en-GB" sz="3600" dirty="0"/>
            <a:t>Type your thoughts into the chat box</a:t>
          </a:r>
          <a:endParaRPr lang="en-US" sz="3600" dirty="0"/>
        </a:p>
      </dgm:t>
    </dgm:pt>
    <dgm:pt modelId="{ED7348E0-17F0-4E8F-880A-E744CB6F4926}" type="parTrans" cxnId="{F2E9E253-0E12-4AB8-A4B9-B1D35052D830}">
      <dgm:prSet/>
      <dgm:spPr/>
      <dgm:t>
        <a:bodyPr/>
        <a:lstStyle/>
        <a:p>
          <a:endParaRPr lang="en-US"/>
        </a:p>
      </dgm:t>
    </dgm:pt>
    <dgm:pt modelId="{8975CA60-80BB-4B81-A4A2-FC551E97035B}" type="sibTrans" cxnId="{F2E9E253-0E12-4AB8-A4B9-B1D35052D830}">
      <dgm:prSet/>
      <dgm:spPr/>
      <dgm:t>
        <a:bodyPr/>
        <a:lstStyle/>
        <a:p>
          <a:endParaRPr lang="en-US"/>
        </a:p>
      </dgm:t>
    </dgm:pt>
    <dgm:pt modelId="{2159B255-CE27-412E-933D-3A3A4A833034}" type="pres">
      <dgm:prSet presAssocID="{2AA73FEA-5F15-4B2C-9524-A9ACD21E18A5}" presName="Name0" presStyleCnt="0">
        <dgm:presLayoutVars>
          <dgm:dir/>
          <dgm:animLvl val="lvl"/>
          <dgm:resizeHandles val="exact"/>
        </dgm:presLayoutVars>
      </dgm:prSet>
      <dgm:spPr/>
    </dgm:pt>
    <dgm:pt modelId="{F9422008-7B17-46EE-A7B5-C64BA31D7050}" type="pres">
      <dgm:prSet presAssocID="{0C3522C9-85CF-4644-B4C4-B4EF317EF018}" presName="boxAndChildren" presStyleCnt="0"/>
      <dgm:spPr/>
    </dgm:pt>
    <dgm:pt modelId="{92E601C4-1BC3-4D68-880F-F9A49913946A}" type="pres">
      <dgm:prSet presAssocID="{0C3522C9-85CF-4644-B4C4-B4EF317EF018}" presName="parentTextBox" presStyleLbl="node1" presStyleIdx="0" presStyleCnt="2"/>
      <dgm:spPr/>
    </dgm:pt>
    <dgm:pt modelId="{2DF75456-A244-4E5C-B116-D60B5F2EC460}" type="pres">
      <dgm:prSet presAssocID="{F2E5BE9B-2D2A-4112-A71F-5EE9BB93D4EB}" presName="sp" presStyleCnt="0"/>
      <dgm:spPr/>
    </dgm:pt>
    <dgm:pt modelId="{1B0D17DC-919C-4DA2-AC57-2FC9B96ABCA1}" type="pres">
      <dgm:prSet presAssocID="{AE734579-46DA-40B5-BA56-585FF3F93525}" presName="arrowAndChildren" presStyleCnt="0"/>
      <dgm:spPr/>
    </dgm:pt>
    <dgm:pt modelId="{75E2ABBA-4B34-4CA9-B6BA-9FB588713256}" type="pres">
      <dgm:prSet presAssocID="{AE734579-46DA-40B5-BA56-585FF3F93525}" presName="parentTextArrow" presStyleLbl="node1" presStyleIdx="0" presStyleCnt="2"/>
      <dgm:spPr/>
    </dgm:pt>
    <dgm:pt modelId="{611DB430-C3A4-4E74-AC5C-2FE4D002FC30}" type="pres">
      <dgm:prSet presAssocID="{AE734579-46DA-40B5-BA56-585FF3F93525}" presName="arrow" presStyleLbl="node1" presStyleIdx="1" presStyleCnt="2"/>
      <dgm:spPr/>
    </dgm:pt>
    <dgm:pt modelId="{952F2E71-1844-4B5D-855F-95B5F51E6B5C}" type="pres">
      <dgm:prSet presAssocID="{AE734579-46DA-40B5-BA56-585FF3F93525}" presName="descendantArrow" presStyleCnt="0"/>
      <dgm:spPr/>
    </dgm:pt>
    <dgm:pt modelId="{472C218D-37C5-4B7F-8846-DD87CF4F9462}" type="pres">
      <dgm:prSet presAssocID="{1106B58D-84FE-496E-A364-60C9B34133FA}" presName="childTextArrow" presStyleLbl="fgAccFollowNode1" presStyleIdx="0" presStyleCnt="2">
        <dgm:presLayoutVars>
          <dgm:bulletEnabled val="1"/>
        </dgm:presLayoutVars>
      </dgm:prSet>
      <dgm:spPr/>
    </dgm:pt>
    <dgm:pt modelId="{A8265799-F317-4C6B-B1DF-4590E404ED6D}" type="pres">
      <dgm:prSet presAssocID="{84EE19CF-8CAB-4325-8CE7-B8816C4D3DF3}" presName="childTextArrow" presStyleLbl="fgAccFollowNode1" presStyleIdx="1" presStyleCnt="2">
        <dgm:presLayoutVars>
          <dgm:bulletEnabled val="1"/>
        </dgm:presLayoutVars>
      </dgm:prSet>
      <dgm:spPr/>
    </dgm:pt>
  </dgm:ptLst>
  <dgm:cxnLst>
    <dgm:cxn modelId="{5AB1C133-6563-4766-82E6-D874FF757AD5}" type="presOf" srcId="{1106B58D-84FE-496E-A364-60C9B34133FA}" destId="{472C218D-37C5-4B7F-8846-DD87CF4F9462}" srcOrd="0" destOrd="0" presId="urn:microsoft.com/office/officeart/2005/8/layout/process4"/>
    <dgm:cxn modelId="{B5F2454E-3BBB-4097-A0AB-E99C0041FB65}" type="presOf" srcId="{AE734579-46DA-40B5-BA56-585FF3F93525}" destId="{611DB430-C3A4-4E74-AC5C-2FE4D002FC30}" srcOrd="1" destOrd="0" presId="urn:microsoft.com/office/officeart/2005/8/layout/process4"/>
    <dgm:cxn modelId="{F2E9E253-0E12-4AB8-A4B9-B1D35052D830}" srcId="{2AA73FEA-5F15-4B2C-9524-A9ACD21E18A5}" destId="{0C3522C9-85CF-4644-B4C4-B4EF317EF018}" srcOrd="1" destOrd="0" parTransId="{ED7348E0-17F0-4E8F-880A-E744CB6F4926}" sibTransId="{8975CA60-80BB-4B81-A4A2-FC551E97035B}"/>
    <dgm:cxn modelId="{301F4792-B9A2-448C-B6BB-7AAC1B992487}" type="presOf" srcId="{0C3522C9-85CF-4644-B4C4-B4EF317EF018}" destId="{92E601C4-1BC3-4D68-880F-F9A49913946A}" srcOrd="0" destOrd="0" presId="urn:microsoft.com/office/officeart/2005/8/layout/process4"/>
    <dgm:cxn modelId="{F6AEBEA1-12BD-4D21-A9E2-103F760660B3}" srcId="{AE734579-46DA-40B5-BA56-585FF3F93525}" destId="{1106B58D-84FE-496E-A364-60C9B34133FA}" srcOrd="0" destOrd="0" parTransId="{0FD8FDAB-FFBB-4795-84F6-965FD53F6584}" sibTransId="{261C6A15-38B2-4128-A95F-D24770705E1A}"/>
    <dgm:cxn modelId="{04D0CFA9-C5C0-4256-B002-4EE4ECFD2C89}" srcId="{2AA73FEA-5F15-4B2C-9524-A9ACD21E18A5}" destId="{AE734579-46DA-40B5-BA56-585FF3F93525}" srcOrd="0" destOrd="0" parTransId="{ABAA1A28-8506-4CF8-AA4C-F1B61536E829}" sibTransId="{F2E5BE9B-2D2A-4112-A71F-5EE9BB93D4EB}"/>
    <dgm:cxn modelId="{58E718C4-C0BD-4A36-A67B-DBEF166E6F29}" type="presOf" srcId="{2AA73FEA-5F15-4B2C-9524-A9ACD21E18A5}" destId="{2159B255-CE27-412E-933D-3A3A4A833034}" srcOrd="0" destOrd="0" presId="urn:microsoft.com/office/officeart/2005/8/layout/process4"/>
    <dgm:cxn modelId="{DDC46FDA-1149-4BB9-97FD-BF8D9ED93837}" type="presOf" srcId="{84EE19CF-8CAB-4325-8CE7-B8816C4D3DF3}" destId="{A8265799-F317-4C6B-B1DF-4590E404ED6D}" srcOrd="0" destOrd="0" presId="urn:microsoft.com/office/officeart/2005/8/layout/process4"/>
    <dgm:cxn modelId="{191468F1-EB09-4635-AFB6-681284B16508}" srcId="{AE734579-46DA-40B5-BA56-585FF3F93525}" destId="{84EE19CF-8CAB-4325-8CE7-B8816C4D3DF3}" srcOrd="1" destOrd="0" parTransId="{C16E988C-67E9-4994-9956-19D892D9D1E8}" sibTransId="{82FE744F-AC4A-4CA3-AAA5-AD64CC0174F1}"/>
    <dgm:cxn modelId="{4B65D1FF-74A6-45E5-BAFA-086062496E97}" type="presOf" srcId="{AE734579-46DA-40B5-BA56-585FF3F93525}" destId="{75E2ABBA-4B34-4CA9-B6BA-9FB588713256}" srcOrd="0" destOrd="0" presId="urn:microsoft.com/office/officeart/2005/8/layout/process4"/>
    <dgm:cxn modelId="{40619500-7AAA-40A2-9C75-9D46FBD9E666}" type="presParOf" srcId="{2159B255-CE27-412E-933D-3A3A4A833034}" destId="{F9422008-7B17-46EE-A7B5-C64BA31D7050}" srcOrd="0" destOrd="0" presId="urn:microsoft.com/office/officeart/2005/8/layout/process4"/>
    <dgm:cxn modelId="{44C341B2-9AFF-4BA8-BE18-FAB70B58646C}" type="presParOf" srcId="{F9422008-7B17-46EE-A7B5-C64BA31D7050}" destId="{92E601C4-1BC3-4D68-880F-F9A49913946A}" srcOrd="0" destOrd="0" presId="urn:microsoft.com/office/officeart/2005/8/layout/process4"/>
    <dgm:cxn modelId="{A1046F9E-6396-4DDF-BC55-3194D43B3B9B}" type="presParOf" srcId="{2159B255-CE27-412E-933D-3A3A4A833034}" destId="{2DF75456-A244-4E5C-B116-D60B5F2EC460}" srcOrd="1" destOrd="0" presId="urn:microsoft.com/office/officeart/2005/8/layout/process4"/>
    <dgm:cxn modelId="{619DA6F2-0395-4BCA-B17D-3CBBB5AE71CF}" type="presParOf" srcId="{2159B255-CE27-412E-933D-3A3A4A833034}" destId="{1B0D17DC-919C-4DA2-AC57-2FC9B96ABCA1}" srcOrd="2" destOrd="0" presId="urn:microsoft.com/office/officeart/2005/8/layout/process4"/>
    <dgm:cxn modelId="{E4F19E19-873F-44B3-B855-881F1152BB62}" type="presParOf" srcId="{1B0D17DC-919C-4DA2-AC57-2FC9B96ABCA1}" destId="{75E2ABBA-4B34-4CA9-B6BA-9FB588713256}" srcOrd="0" destOrd="0" presId="urn:microsoft.com/office/officeart/2005/8/layout/process4"/>
    <dgm:cxn modelId="{E144DA7B-9122-4C69-A98F-AAB9F2542219}" type="presParOf" srcId="{1B0D17DC-919C-4DA2-AC57-2FC9B96ABCA1}" destId="{611DB430-C3A4-4E74-AC5C-2FE4D002FC30}" srcOrd="1" destOrd="0" presId="urn:microsoft.com/office/officeart/2005/8/layout/process4"/>
    <dgm:cxn modelId="{7A3DCDDA-121E-4463-B2BE-52DCD20D809F}" type="presParOf" srcId="{1B0D17DC-919C-4DA2-AC57-2FC9B96ABCA1}" destId="{952F2E71-1844-4B5D-855F-95B5F51E6B5C}" srcOrd="2" destOrd="0" presId="urn:microsoft.com/office/officeart/2005/8/layout/process4"/>
    <dgm:cxn modelId="{679773A6-228B-4B46-AF75-45DA98859123}" type="presParOf" srcId="{952F2E71-1844-4B5D-855F-95B5F51E6B5C}" destId="{472C218D-37C5-4B7F-8846-DD87CF4F9462}" srcOrd="0" destOrd="0" presId="urn:microsoft.com/office/officeart/2005/8/layout/process4"/>
    <dgm:cxn modelId="{A6FADC44-95A8-4934-AE24-F5D60A1F1CC4}" type="presParOf" srcId="{952F2E71-1844-4B5D-855F-95B5F51E6B5C}" destId="{A8265799-F317-4C6B-B1DF-4590E404ED6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728E41-039F-4BB5-98FD-98EE388DF120}"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950BFFFD-4F28-4676-8FFB-4C06430A3977}">
      <dgm:prSet custT="1"/>
      <dgm:spPr/>
      <dgm:t>
        <a:bodyPr/>
        <a:lstStyle/>
        <a:p>
          <a:r>
            <a:rPr lang="en-GB" sz="2400" dirty="0"/>
            <a:t>What is the one piece of information from today that resonates with you most? Why?</a:t>
          </a:r>
          <a:endParaRPr lang="en-US" sz="2400" dirty="0"/>
        </a:p>
      </dgm:t>
    </dgm:pt>
    <dgm:pt modelId="{B1016822-8B6A-4CD8-A239-37505D9AE2F5}" type="parTrans" cxnId="{10BDC47A-021F-464E-8072-63F532D3AD6D}">
      <dgm:prSet/>
      <dgm:spPr/>
      <dgm:t>
        <a:bodyPr/>
        <a:lstStyle/>
        <a:p>
          <a:endParaRPr lang="en-US"/>
        </a:p>
      </dgm:t>
    </dgm:pt>
    <dgm:pt modelId="{D930452E-648A-4899-8211-41BEDB4559F1}" type="sibTrans" cxnId="{10BDC47A-021F-464E-8072-63F532D3AD6D}">
      <dgm:prSet/>
      <dgm:spPr/>
      <dgm:t>
        <a:bodyPr/>
        <a:lstStyle/>
        <a:p>
          <a:endParaRPr lang="en-US"/>
        </a:p>
      </dgm:t>
    </dgm:pt>
    <dgm:pt modelId="{F89BF9D4-FC39-4993-B380-076F9DA10711}">
      <dgm:prSet custT="1"/>
      <dgm:spPr/>
      <dgm:t>
        <a:bodyPr/>
        <a:lstStyle/>
        <a:p>
          <a:r>
            <a:rPr lang="en-GB" sz="2400" dirty="0"/>
            <a:t>As a result of what you have heard today, what one action are you going to take away? Type in the chat box</a:t>
          </a:r>
          <a:endParaRPr lang="en-US" sz="2400" dirty="0"/>
        </a:p>
      </dgm:t>
    </dgm:pt>
    <dgm:pt modelId="{FB0CC631-52D5-4E0E-BDD0-67DBDB5C74FF}" type="parTrans" cxnId="{0FFB5457-928B-4B5A-A114-DA1613F425D7}">
      <dgm:prSet/>
      <dgm:spPr/>
      <dgm:t>
        <a:bodyPr/>
        <a:lstStyle/>
        <a:p>
          <a:endParaRPr lang="en-US"/>
        </a:p>
      </dgm:t>
    </dgm:pt>
    <dgm:pt modelId="{BAB66ADF-77FF-4C8B-B089-CAFA5897C734}" type="sibTrans" cxnId="{0FFB5457-928B-4B5A-A114-DA1613F425D7}">
      <dgm:prSet/>
      <dgm:spPr/>
      <dgm:t>
        <a:bodyPr/>
        <a:lstStyle/>
        <a:p>
          <a:endParaRPr lang="en-US"/>
        </a:p>
      </dgm:t>
    </dgm:pt>
    <dgm:pt modelId="{05067173-A21C-4E3D-83E3-EE40DC817463}" type="pres">
      <dgm:prSet presAssocID="{8B728E41-039F-4BB5-98FD-98EE388DF120}" presName="linear" presStyleCnt="0">
        <dgm:presLayoutVars>
          <dgm:animLvl val="lvl"/>
          <dgm:resizeHandles val="exact"/>
        </dgm:presLayoutVars>
      </dgm:prSet>
      <dgm:spPr/>
    </dgm:pt>
    <dgm:pt modelId="{7C838BBA-83A0-4278-84FA-63B15349346F}" type="pres">
      <dgm:prSet presAssocID="{950BFFFD-4F28-4676-8FFB-4C06430A3977}" presName="parentText" presStyleLbl="node1" presStyleIdx="0" presStyleCnt="2" custScaleY="117432">
        <dgm:presLayoutVars>
          <dgm:chMax val="0"/>
          <dgm:bulletEnabled val="1"/>
        </dgm:presLayoutVars>
      </dgm:prSet>
      <dgm:spPr/>
    </dgm:pt>
    <dgm:pt modelId="{B6F51664-4014-4629-B981-ECB7467CF884}" type="pres">
      <dgm:prSet presAssocID="{D930452E-648A-4899-8211-41BEDB4559F1}" presName="spacer" presStyleCnt="0"/>
      <dgm:spPr/>
    </dgm:pt>
    <dgm:pt modelId="{4977C36E-19B1-4594-AB0F-7D3C5AB20FC9}" type="pres">
      <dgm:prSet presAssocID="{F89BF9D4-FC39-4993-B380-076F9DA10711}" presName="parentText" presStyleLbl="node1" presStyleIdx="1" presStyleCnt="2" custScaleY="128428">
        <dgm:presLayoutVars>
          <dgm:chMax val="0"/>
          <dgm:bulletEnabled val="1"/>
        </dgm:presLayoutVars>
      </dgm:prSet>
      <dgm:spPr/>
    </dgm:pt>
  </dgm:ptLst>
  <dgm:cxnLst>
    <dgm:cxn modelId="{99521664-D876-4F98-A3EB-C257E76738EC}" type="presOf" srcId="{F89BF9D4-FC39-4993-B380-076F9DA10711}" destId="{4977C36E-19B1-4594-AB0F-7D3C5AB20FC9}" srcOrd="0" destOrd="0" presId="urn:microsoft.com/office/officeart/2005/8/layout/vList2"/>
    <dgm:cxn modelId="{0FFB5457-928B-4B5A-A114-DA1613F425D7}" srcId="{8B728E41-039F-4BB5-98FD-98EE388DF120}" destId="{F89BF9D4-FC39-4993-B380-076F9DA10711}" srcOrd="1" destOrd="0" parTransId="{FB0CC631-52D5-4E0E-BDD0-67DBDB5C74FF}" sibTransId="{BAB66ADF-77FF-4C8B-B089-CAFA5897C734}"/>
    <dgm:cxn modelId="{10BDC47A-021F-464E-8072-63F532D3AD6D}" srcId="{8B728E41-039F-4BB5-98FD-98EE388DF120}" destId="{950BFFFD-4F28-4676-8FFB-4C06430A3977}" srcOrd="0" destOrd="0" parTransId="{B1016822-8B6A-4CD8-A239-37505D9AE2F5}" sibTransId="{D930452E-648A-4899-8211-41BEDB4559F1}"/>
    <dgm:cxn modelId="{4ADAC099-38D4-455D-8050-E585D2F4FF3E}" type="presOf" srcId="{950BFFFD-4F28-4676-8FFB-4C06430A3977}" destId="{7C838BBA-83A0-4278-84FA-63B15349346F}" srcOrd="0" destOrd="0" presId="urn:microsoft.com/office/officeart/2005/8/layout/vList2"/>
    <dgm:cxn modelId="{7C67A1FE-932B-4B15-A04A-DAACFD0A3104}" type="presOf" srcId="{8B728E41-039F-4BB5-98FD-98EE388DF120}" destId="{05067173-A21C-4E3D-83E3-EE40DC817463}" srcOrd="0" destOrd="0" presId="urn:microsoft.com/office/officeart/2005/8/layout/vList2"/>
    <dgm:cxn modelId="{DC1B17F1-40D0-46CB-9E70-A13F442040ED}" type="presParOf" srcId="{05067173-A21C-4E3D-83E3-EE40DC817463}" destId="{7C838BBA-83A0-4278-84FA-63B15349346F}" srcOrd="0" destOrd="0" presId="urn:microsoft.com/office/officeart/2005/8/layout/vList2"/>
    <dgm:cxn modelId="{EB2B46DB-4E3D-4C84-A626-D4453474CDC6}" type="presParOf" srcId="{05067173-A21C-4E3D-83E3-EE40DC817463}" destId="{B6F51664-4014-4629-B981-ECB7467CF884}" srcOrd="1" destOrd="0" presId="urn:microsoft.com/office/officeart/2005/8/layout/vList2"/>
    <dgm:cxn modelId="{425BB6A2-3507-4BC2-AB37-1A7D1A92E4C7}" type="presParOf" srcId="{05067173-A21C-4E3D-83E3-EE40DC817463}" destId="{4977C36E-19B1-4594-AB0F-7D3C5AB20FC9}"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728E41-039F-4BB5-98FD-98EE388DF120}"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21C12205-5F55-48B3-9177-6286AF818722}">
      <dgm:prSet custT="1"/>
      <dgm:spPr/>
      <dgm:t>
        <a:bodyPr/>
        <a:lstStyle/>
        <a:p>
          <a:r>
            <a:rPr lang="en-GB" sz="2800" dirty="0"/>
            <a:t>Poll: What is your confidence level in taking action to address this awarding gap?</a:t>
          </a:r>
          <a:endParaRPr lang="en-US" sz="2800" dirty="0"/>
        </a:p>
      </dgm:t>
    </dgm:pt>
    <dgm:pt modelId="{BC752790-82AA-48B4-B648-E5DCD043E604}" type="parTrans" cxnId="{BB665497-C9DD-4F3D-B71D-20CA737E0F8B}">
      <dgm:prSet/>
      <dgm:spPr/>
      <dgm:t>
        <a:bodyPr/>
        <a:lstStyle/>
        <a:p>
          <a:endParaRPr lang="en-GB"/>
        </a:p>
      </dgm:t>
    </dgm:pt>
    <dgm:pt modelId="{3FEB9376-E87B-47DA-9006-9C014732AFC6}" type="sibTrans" cxnId="{BB665497-C9DD-4F3D-B71D-20CA737E0F8B}">
      <dgm:prSet/>
      <dgm:spPr/>
      <dgm:t>
        <a:bodyPr/>
        <a:lstStyle/>
        <a:p>
          <a:endParaRPr lang="en-GB"/>
        </a:p>
      </dgm:t>
    </dgm:pt>
    <dgm:pt modelId="{05067173-A21C-4E3D-83E3-EE40DC817463}" type="pres">
      <dgm:prSet presAssocID="{8B728E41-039F-4BB5-98FD-98EE388DF120}" presName="linear" presStyleCnt="0">
        <dgm:presLayoutVars>
          <dgm:animLvl val="lvl"/>
          <dgm:resizeHandles val="exact"/>
        </dgm:presLayoutVars>
      </dgm:prSet>
      <dgm:spPr/>
    </dgm:pt>
    <dgm:pt modelId="{EFBE6E63-B055-449E-9030-E646DC651C82}" type="pres">
      <dgm:prSet presAssocID="{21C12205-5F55-48B3-9177-6286AF818722}" presName="parentText" presStyleLbl="node1" presStyleIdx="0" presStyleCnt="1" custScaleY="175383">
        <dgm:presLayoutVars>
          <dgm:chMax val="0"/>
          <dgm:bulletEnabled val="1"/>
        </dgm:presLayoutVars>
      </dgm:prSet>
      <dgm:spPr/>
    </dgm:pt>
  </dgm:ptLst>
  <dgm:cxnLst>
    <dgm:cxn modelId="{A8C16884-7D80-4CAF-A95B-CB84961BBDA0}" type="presOf" srcId="{21C12205-5F55-48B3-9177-6286AF818722}" destId="{EFBE6E63-B055-449E-9030-E646DC651C82}" srcOrd="0" destOrd="0" presId="urn:microsoft.com/office/officeart/2005/8/layout/vList2"/>
    <dgm:cxn modelId="{BB665497-C9DD-4F3D-B71D-20CA737E0F8B}" srcId="{8B728E41-039F-4BB5-98FD-98EE388DF120}" destId="{21C12205-5F55-48B3-9177-6286AF818722}" srcOrd="0" destOrd="0" parTransId="{BC752790-82AA-48B4-B648-E5DCD043E604}" sibTransId="{3FEB9376-E87B-47DA-9006-9C014732AFC6}"/>
    <dgm:cxn modelId="{7C67A1FE-932B-4B15-A04A-DAACFD0A3104}" type="presOf" srcId="{8B728E41-039F-4BB5-98FD-98EE388DF120}" destId="{05067173-A21C-4E3D-83E3-EE40DC817463}" srcOrd="0" destOrd="0" presId="urn:microsoft.com/office/officeart/2005/8/layout/vList2"/>
    <dgm:cxn modelId="{F9B11734-5620-4712-9F19-73E0AC7790F4}" type="presParOf" srcId="{05067173-A21C-4E3D-83E3-EE40DC817463}" destId="{EFBE6E63-B055-449E-9030-E646DC651C82}"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4EE65F-7DF6-49D3-83C3-3410C4C187B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8E6A2BA-8892-4AC9-B0D3-13D8B96E1264}">
      <dgm:prSet/>
      <dgm:spPr/>
      <dgm:t>
        <a:bodyPr/>
        <a:lstStyle/>
        <a:p>
          <a:r>
            <a:rPr lang="en-GB">
              <a:hlinkClick xmlns:r="http://schemas.openxmlformats.org/officeDocument/2006/relationships" r:id="rId1"/>
            </a:rPr>
            <a:t>Five ways to wellbeing</a:t>
          </a:r>
          <a:endParaRPr lang="en-US"/>
        </a:p>
      </dgm:t>
    </dgm:pt>
    <dgm:pt modelId="{374985DE-7688-4864-AD57-B223D3D80C33}" type="parTrans" cxnId="{40DB641A-6CB8-4D11-AFBE-E44FF5468C69}">
      <dgm:prSet/>
      <dgm:spPr/>
      <dgm:t>
        <a:bodyPr/>
        <a:lstStyle/>
        <a:p>
          <a:endParaRPr lang="en-US"/>
        </a:p>
      </dgm:t>
    </dgm:pt>
    <dgm:pt modelId="{E9DDB3F4-B713-47EA-B9EE-46CE2BB1E2BE}" type="sibTrans" cxnId="{40DB641A-6CB8-4D11-AFBE-E44FF5468C69}">
      <dgm:prSet/>
      <dgm:spPr/>
      <dgm:t>
        <a:bodyPr/>
        <a:lstStyle/>
        <a:p>
          <a:endParaRPr lang="en-US"/>
        </a:p>
      </dgm:t>
    </dgm:pt>
    <dgm:pt modelId="{7D723DC6-AF44-4389-9BCB-EC697F7363ED}">
      <dgm:prSet/>
      <dgm:spPr/>
      <dgm:t>
        <a:bodyPr/>
        <a:lstStyle/>
        <a:p>
          <a:r>
            <a:rPr lang="en-GB">
              <a:hlinkClick xmlns:r="http://schemas.openxmlformats.org/officeDocument/2006/relationships" r:id="rId2"/>
            </a:rPr>
            <a:t>OU Help Centre: Mental health, wellbeing and welfare</a:t>
          </a:r>
          <a:endParaRPr lang="en-US"/>
        </a:p>
      </dgm:t>
    </dgm:pt>
    <dgm:pt modelId="{9FC10A29-0CAC-4A5D-9B6B-3AE29112BFC2}" type="parTrans" cxnId="{0E33AAEC-524D-4B16-8993-CD41FC487FD7}">
      <dgm:prSet/>
      <dgm:spPr/>
      <dgm:t>
        <a:bodyPr/>
        <a:lstStyle/>
        <a:p>
          <a:endParaRPr lang="en-US"/>
        </a:p>
      </dgm:t>
    </dgm:pt>
    <dgm:pt modelId="{3D8B6605-E116-44FD-8C21-A7D1E02B87AC}" type="sibTrans" cxnId="{0E33AAEC-524D-4B16-8993-CD41FC487FD7}">
      <dgm:prSet/>
      <dgm:spPr/>
      <dgm:t>
        <a:bodyPr/>
        <a:lstStyle/>
        <a:p>
          <a:endParaRPr lang="en-US"/>
        </a:p>
      </dgm:t>
    </dgm:pt>
    <dgm:pt modelId="{E2AC0CEF-F00B-4F81-808F-D697B094B4F9}">
      <dgm:prSet/>
      <dgm:spPr/>
      <dgm:t>
        <a:bodyPr/>
        <a:lstStyle/>
        <a:p>
          <a:r>
            <a:rPr lang="en-GB">
              <a:hlinkClick xmlns:r="http://schemas.openxmlformats.org/officeDocument/2006/relationships" r:id="rId3"/>
            </a:rPr>
            <a:t>OU Students Association Support</a:t>
          </a:r>
          <a:endParaRPr lang="en-US"/>
        </a:p>
      </dgm:t>
    </dgm:pt>
    <dgm:pt modelId="{6B0CDE3B-808A-4BF2-94E1-8C3CA75E7ECA}" type="parTrans" cxnId="{98402843-7E9A-49BE-AC5D-A06B2E394050}">
      <dgm:prSet/>
      <dgm:spPr/>
      <dgm:t>
        <a:bodyPr/>
        <a:lstStyle/>
        <a:p>
          <a:endParaRPr lang="en-US"/>
        </a:p>
      </dgm:t>
    </dgm:pt>
    <dgm:pt modelId="{63E71F29-103A-42AF-B711-D69B851B11AD}" type="sibTrans" cxnId="{98402843-7E9A-49BE-AC5D-A06B2E394050}">
      <dgm:prSet/>
      <dgm:spPr/>
      <dgm:t>
        <a:bodyPr/>
        <a:lstStyle/>
        <a:p>
          <a:endParaRPr lang="en-US"/>
        </a:p>
      </dgm:t>
    </dgm:pt>
    <dgm:pt modelId="{968E2E7C-5AB0-46A2-BD83-DE07BAA944B4}">
      <dgm:prSet/>
      <dgm:spPr/>
      <dgm:t>
        <a:bodyPr/>
        <a:lstStyle/>
        <a:p>
          <a:r>
            <a:rPr lang="en-GB">
              <a:hlinkClick xmlns:r="http://schemas.openxmlformats.org/officeDocument/2006/relationships" r:id="rId4"/>
            </a:rPr>
            <a:t>Student Minds</a:t>
          </a:r>
          <a:endParaRPr lang="en-US"/>
        </a:p>
      </dgm:t>
    </dgm:pt>
    <dgm:pt modelId="{CADF8D9F-4B0B-4013-BC69-4C8F28D91C46}" type="parTrans" cxnId="{1F537AE6-7C6C-452A-8B1C-96B4D147F26A}">
      <dgm:prSet/>
      <dgm:spPr/>
      <dgm:t>
        <a:bodyPr/>
        <a:lstStyle/>
        <a:p>
          <a:endParaRPr lang="en-US"/>
        </a:p>
      </dgm:t>
    </dgm:pt>
    <dgm:pt modelId="{6E3A98FC-6877-4614-A697-B3F6D610FA60}" type="sibTrans" cxnId="{1F537AE6-7C6C-452A-8B1C-96B4D147F26A}">
      <dgm:prSet/>
      <dgm:spPr/>
      <dgm:t>
        <a:bodyPr/>
        <a:lstStyle/>
        <a:p>
          <a:endParaRPr lang="en-US"/>
        </a:p>
      </dgm:t>
    </dgm:pt>
    <dgm:pt modelId="{50C383D7-0C35-47FF-809D-F58324407E3E}">
      <dgm:prSet/>
      <dgm:spPr/>
      <dgm:t>
        <a:bodyPr/>
        <a:lstStyle/>
        <a:p>
          <a:r>
            <a:rPr lang="en-GB">
              <a:hlinkClick xmlns:r="http://schemas.openxmlformats.org/officeDocument/2006/relationships" r:id="rId5"/>
            </a:rPr>
            <a:t>TogetherAll</a:t>
          </a:r>
          <a:endParaRPr lang="en-US"/>
        </a:p>
      </dgm:t>
    </dgm:pt>
    <dgm:pt modelId="{752BF96B-E5C6-4981-8DAA-5FAAB0B8AC37}" type="parTrans" cxnId="{CCB19EB4-AF0D-4BD4-83DA-8120B3FB0D99}">
      <dgm:prSet/>
      <dgm:spPr/>
      <dgm:t>
        <a:bodyPr/>
        <a:lstStyle/>
        <a:p>
          <a:endParaRPr lang="en-US"/>
        </a:p>
      </dgm:t>
    </dgm:pt>
    <dgm:pt modelId="{6496F294-6FC8-45A4-AD3B-7BF829E74FEA}" type="sibTrans" cxnId="{CCB19EB4-AF0D-4BD4-83DA-8120B3FB0D99}">
      <dgm:prSet/>
      <dgm:spPr/>
      <dgm:t>
        <a:bodyPr/>
        <a:lstStyle/>
        <a:p>
          <a:endParaRPr lang="en-US"/>
        </a:p>
      </dgm:t>
    </dgm:pt>
    <dgm:pt modelId="{5D50A758-727C-483A-AE17-E656794EAC6F}">
      <dgm:prSet/>
      <dgm:spPr/>
      <dgm:t>
        <a:bodyPr/>
        <a:lstStyle/>
        <a:p>
          <a:r>
            <a:rPr lang="en-GB">
              <a:hlinkClick xmlns:r="http://schemas.openxmlformats.org/officeDocument/2006/relationships" r:id="rId6"/>
            </a:rPr>
            <a:t>Wellbeing in the curriculum</a:t>
          </a:r>
          <a:endParaRPr lang="en-US"/>
        </a:p>
      </dgm:t>
    </dgm:pt>
    <dgm:pt modelId="{EA53CD92-96E1-437D-A932-F8ADF3A4E812}" type="parTrans" cxnId="{C46DBF47-EA6F-4890-B51B-160B8CD8654B}">
      <dgm:prSet/>
      <dgm:spPr/>
      <dgm:t>
        <a:bodyPr/>
        <a:lstStyle/>
        <a:p>
          <a:endParaRPr lang="en-US"/>
        </a:p>
      </dgm:t>
    </dgm:pt>
    <dgm:pt modelId="{A6F23C87-381F-496C-B0C4-027973D678A5}" type="sibTrans" cxnId="{C46DBF47-EA6F-4890-B51B-160B8CD8654B}">
      <dgm:prSet/>
      <dgm:spPr/>
      <dgm:t>
        <a:bodyPr/>
        <a:lstStyle/>
        <a:p>
          <a:endParaRPr lang="en-US"/>
        </a:p>
      </dgm:t>
    </dgm:pt>
    <dgm:pt modelId="{661D39E1-F511-4C16-B886-062FA0143D9C}">
      <dgm:prSet/>
      <dgm:spPr/>
      <dgm:t>
        <a:bodyPr/>
        <a:lstStyle/>
        <a:p>
          <a:r>
            <a:rPr lang="en-GB">
              <a:hlinkClick xmlns:r="http://schemas.openxmlformats.org/officeDocument/2006/relationships" r:id="rId7"/>
            </a:rPr>
            <a:t>Your wellbeing – Law School page</a:t>
          </a:r>
          <a:endParaRPr lang="en-US"/>
        </a:p>
      </dgm:t>
    </dgm:pt>
    <dgm:pt modelId="{B378BA64-25F3-4B90-ABB9-48765A71F993}" type="parTrans" cxnId="{53AF1673-A912-4355-8635-D8AD6549F175}">
      <dgm:prSet/>
      <dgm:spPr/>
      <dgm:t>
        <a:bodyPr/>
        <a:lstStyle/>
        <a:p>
          <a:endParaRPr lang="en-US"/>
        </a:p>
      </dgm:t>
    </dgm:pt>
    <dgm:pt modelId="{427FC263-566D-48FF-A102-8C20485F2E44}" type="sibTrans" cxnId="{53AF1673-A912-4355-8635-D8AD6549F175}">
      <dgm:prSet/>
      <dgm:spPr/>
      <dgm:t>
        <a:bodyPr/>
        <a:lstStyle/>
        <a:p>
          <a:endParaRPr lang="en-US"/>
        </a:p>
      </dgm:t>
    </dgm:pt>
    <dgm:pt modelId="{220F1AF8-617F-4912-9654-993C986DC27A}">
      <dgm:prSet/>
      <dgm:spPr/>
      <dgm:t>
        <a:bodyPr/>
        <a:lstStyle/>
        <a:p>
          <a:r>
            <a:rPr lang="en-GB">
              <a:hlinkClick xmlns:r="http://schemas.openxmlformats.org/officeDocument/2006/relationships" r:id="rId8"/>
            </a:rPr>
            <a:t>Chris Hadfield’s life advice</a:t>
          </a:r>
          <a:endParaRPr lang="en-US"/>
        </a:p>
      </dgm:t>
    </dgm:pt>
    <dgm:pt modelId="{0BB556AA-884A-4FF2-8B8E-F032ACB7193F}" type="parTrans" cxnId="{863E1C3B-9405-4022-98D4-447DCCA36D69}">
      <dgm:prSet/>
      <dgm:spPr/>
      <dgm:t>
        <a:bodyPr/>
        <a:lstStyle/>
        <a:p>
          <a:endParaRPr lang="en-US"/>
        </a:p>
      </dgm:t>
    </dgm:pt>
    <dgm:pt modelId="{2E9FD202-82DB-48B9-A214-C0096E69BDEC}" type="sibTrans" cxnId="{863E1C3B-9405-4022-98D4-447DCCA36D69}">
      <dgm:prSet/>
      <dgm:spPr/>
      <dgm:t>
        <a:bodyPr/>
        <a:lstStyle/>
        <a:p>
          <a:endParaRPr lang="en-US"/>
        </a:p>
      </dgm:t>
    </dgm:pt>
    <dgm:pt modelId="{50C200CA-CD0A-4BE3-A6B5-44519A609D4A}" type="pres">
      <dgm:prSet presAssocID="{914EE65F-7DF6-49D3-83C3-3410C4C187B6}" presName="vert0" presStyleCnt="0">
        <dgm:presLayoutVars>
          <dgm:dir/>
          <dgm:animOne val="branch"/>
          <dgm:animLvl val="lvl"/>
        </dgm:presLayoutVars>
      </dgm:prSet>
      <dgm:spPr/>
    </dgm:pt>
    <dgm:pt modelId="{88343F18-C292-43D2-BA6D-8CF596AF4161}" type="pres">
      <dgm:prSet presAssocID="{E8E6A2BA-8892-4AC9-B0D3-13D8B96E1264}" presName="thickLine" presStyleLbl="alignNode1" presStyleIdx="0" presStyleCnt="8"/>
      <dgm:spPr/>
    </dgm:pt>
    <dgm:pt modelId="{0E48C04F-A382-43DB-B073-DD55DB8AAF4B}" type="pres">
      <dgm:prSet presAssocID="{E8E6A2BA-8892-4AC9-B0D3-13D8B96E1264}" presName="horz1" presStyleCnt="0"/>
      <dgm:spPr/>
    </dgm:pt>
    <dgm:pt modelId="{73D09935-3979-4060-B25B-EF82487B9EEC}" type="pres">
      <dgm:prSet presAssocID="{E8E6A2BA-8892-4AC9-B0D3-13D8B96E1264}" presName="tx1" presStyleLbl="revTx" presStyleIdx="0" presStyleCnt="8"/>
      <dgm:spPr/>
    </dgm:pt>
    <dgm:pt modelId="{732346C6-AF70-45E3-8BF3-A7440F5DBB86}" type="pres">
      <dgm:prSet presAssocID="{E8E6A2BA-8892-4AC9-B0D3-13D8B96E1264}" presName="vert1" presStyleCnt="0"/>
      <dgm:spPr/>
    </dgm:pt>
    <dgm:pt modelId="{05220E76-9BE5-411B-A29F-57ECA2D172DB}" type="pres">
      <dgm:prSet presAssocID="{7D723DC6-AF44-4389-9BCB-EC697F7363ED}" presName="thickLine" presStyleLbl="alignNode1" presStyleIdx="1" presStyleCnt="8"/>
      <dgm:spPr/>
    </dgm:pt>
    <dgm:pt modelId="{B2AE0B77-2C4B-4170-B3F7-479A12E5E1F2}" type="pres">
      <dgm:prSet presAssocID="{7D723DC6-AF44-4389-9BCB-EC697F7363ED}" presName="horz1" presStyleCnt="0"/>
      <dgm:spPr/>
    </dgm:pt>
    <dgm:pt modelId="{EEC620FC-4800-4946-993A-67D5CC148E1C}" type="pres">
      <dgm:prSet presAssocID="{7D723DC6-AF44-4389-9BCB-EC697F7363ED}" presName="tx1" presStyleLbl="revTx" presStyleIdx="1" presStyleCnt="8"/>
      <dgm:spPr/>
    </dgm:pt>
    <dgm:pt modelId="{7FF738D4-4C7C-4735-8F18-46DD007FEAEE}" type="pres">
      <dgm:prSet presAssocID="{7D723DC6-AF44-4389-9BCB-EC697F7363ED}" presName="vert1" presStyleCnt="0"/>
      <dgm:spPr/>
    </dgm:pt>
    <dgm:pt modelId="{8F8928F3-6719-4FD6-BC6A-9493B38757C4}" type="pres">
      <dgm:prSet presAssocID="{E2AC0CEF-F00B-4F81-808F-D697B094B4F9}" presName="thickLine" presStyleLbl="alignNode1" presStyleIdx="2" presStyleCnt="8"/>
      <dgm:spPr/>
    </dgm:pt>
    <dgm:pt modelId="{3A730949-3474-41C5-8E39-F7D9A3489F01}" type="pres">
      <dgm:prSet presAssocID="{E2AC0CEF-F00B-4F81-808F-D697B094B4F9}" presName="horz1" presStyleCnt="0"/>
      <dgm:spPr/>
    </dgm:pt>
    <dgm:pt modelId="{692E3948-953A-4061-AACD-7152A63430D6}" type="pres">
      <dgm:prSet presAssocID="{E2AC0CEF-F00B-4F81-808F-D697B094B4F9}" presName="tx1" presStyleLbl="revTx" presStyleIdx="2" presStyleCnt="8"/>
      <dgm:spPr/>
    </dgm:pt>
    <dgm:pt modelId="{81E180C5-0387-43DC-8E5C-2F8EDAEC98E1}" type="pres">
      <dgm:prSet presAssocID="{E2AC0CEF-F00B-4F81-808F-D697B094B4F9}" presName="vert1" presStyleCnt="0"/>
      <dgm:spPr/>
    </dgm:pt>
    <dgm:pt modelId="{D7CC921E-F589-4EA7-B62A-C56673B68070}" type="pres">
      <dgm:prSet presAssocID="{968E2E7C-5AB0-46A2-BD83-DE07BAA944B4}" presName="thickLine" presStyleLbl="alignNode1" presStyleIdx="3" presStyleCnt="8"/>
      <dgm:spPr/>
    </dgm:pt>
    <dgm:pt modelId="{340F8776-EEC8-4A00-8188-05BE99F1F554}" type="pres">
      <dgm:prSet presAssocID="{968E2E7C-5AB0-46A2-BD83-DE07BAA944B4}" presName="horz1" presStyleCnt="0"/>
      <dgm:spPr/>
    </dgm:pt>
    <dgm:pt modelId="{BE03B345-A8C8-460C-9F62-D3264ED9876B}" type="pres">
      <dgm:prSet presAssocID="{968E2E7C-5AB0-46A2-BD83-DE07BAA944B4}" presName="tx1" presStyleLbl="revTx" presStyleIdx="3" presStyleCnt="8"/>
      <dgm:spPr/>
    </dgm:pt>
    <dgm:pt modelId="{5E49E8DF-2EE6-4E9E-A0EA-0A67BE8FE2C0}" type="pres">
      <dgm:prSet presAssocID="{968E2E7C-5AB0-46A2-BD83-DE07BAA944B4}" presName="vert1" presStyleCnt="0"/>
      <dgm:spPr/>
    </dgm:pt>
    <dgm:pt modelId="{AF7D7174-EF28-449A-B812-C923249CA0D4}" type="pres">
      <dgm:prSet presAssocID="{50C383D7-0C35-47FF-809D-F58324407E3E}" presName="thickLine" presStyleLbl="alignNode1" presStyleIdx="4" presStyleCnt="8"/>
      <dgm:spPr/>
    </dgm:pt>
    <dgm:pt modelId="{0025B6C5-ACA7-462C-8D83-A3FE2F9BB5B9}" type="pres">
      <dgm:prSet presAssocID="{50C383D7-0C35-47FF-809D-F58324407E3E}" presName="horz1" presStyleCnt="0"/>
      <dgm:spPr/>
    </dgm:pt>
    <dgm:pt modelId="{922E61FC-3526-40DA-AD55-58A2138237CD}" type="pres">
      <dgm:prSet presAssocID="{50C383D7-0C35-47FF-809D-F58324407E3E}" presName="tx1" presStyleLbl="revTx" presStyleIdx="4" presStyleCnt="8"/>
      <dgm:spPr/>
    </dgm:pt>
    <dgm:pt modelId="{0FD763C1-4194-498A-9FBA-4A3EF43E5A34}" type="pres">
      <dgm:prSet presAssocID="{50C383D7-0C35-47FF-809D-F58324407E3E}" presName="vert1" presStyleCnt="0"/>
      <dgm:spPr/>
    </dgm:pt>
    <dgm:pt modelId="{B0E5E1A3-723F-407D-9F57-177AA5C20BC6}" type="pres">
      <dgm:prSet presAssocID="{5D50A758-727C-483A-AE17-E656794EAC6F}" presName="thickLine" presStyleLbl="alignNode1" presStyleIdx="5" presStyleCnt="8"/>
      <dgm:spPr/>
    </dgm:pt>
    <dgm:pt modelId="{C9C2894B-88F4-4130-B798-B9DCD4460023}" type="pres">
      <dgm:prSet presAssocID="{5D50A758-727C-483A-AE17-E656794EAC6F}" presName="horz1" presStyleCnt="0"/>
      <dgm:spPr/>
    </dgm:pt>
    <dgm:pt modelId="{A009E91C-AE1D-4C54-9330-B0A02EA88426}" type="pres">
      <dgm:prSet presAssocID="{5D50A758-727C-483A-AE17-E656794EAC6F}" presName="tx1" presStyleLbl="revTx" presStyleIdx="5" presStyleCnt="8"/>
      <dgm:spPr/>
    </dgm:pt>
    <dgm:pt modelId="{8810FB70-6D38-455B-9D61-E402066BA394}" type="pres">
      <dgm:prSet presAssocID="{5D50A758-727C-483A-AE17-E656794EAC6F}" presName="vert1" presStyleCnt="0"/>
      <dgm:spPr/>
    </dgm:pt>
    <dgm:pt modelId="{61BF1CA9-C681-44DB-8D32-93346C0E6E60}" type="pres">
      <dgm:prSet presAssocID="{661D39E1-F511-4C16-B886-062FA0143D9C}" presName="thickLine" presStyleLbl="alignNode1" presStyleIdx="6" presStyleCnt="8"/>
      <dgm:spPr/>
    </dgm:pt>
    <dgm:pt modelId="{C92185E0-8CC7-4921-885C-1E6DE23B79CA}" type="pres">
      <dgm:prSet presAssocID="{661D39E1-F511-4C16-B886-062FA0143D9C}" presName="horz1" presStyleCnt="0"/>
      <dgm:spPr/>
    </dgm:pt>
    <dgm:pt modelId="{367FD6CA-F7FF-4EE4-8F9B-43455AB9F558}" type="pres">
      <dgm:prSet presAssocID="{661D39E1-F511-4C16-B886-062FA0143D9C}" presName="tx1" presStyleLbl="revTx" presStyleIdx="6" presStyleCnt="8"/>
      <dgm:spPr/>
    </dgm:pt>
    <dgm:pt modelId="{42DEE372-91A5-407B-8607-78F7ECA83645}" type="pres">
      <dgm:prSet presAssocID="{661D39E1-F511-4C16-B886-062FA0143D9C}" presName="vert1" presStyleCnt="0"/>
      <dgm:spPr/>
    </dgm:pt>
    <dgm:pt modelId="{2706DCF8-6CB3-4E15-8FF4-B352A1345506}" type="pres">
      <dgm:prSet presAssocID="{220F1AF8-617F-4912-9654-993C986DC27A}" presName="thickLine" presStyleLbl="alignNode1" presStyleIdx="7" presStyleCnt="8"/>
      <dgm:spPr/>
    </dgm:pt>
    <dgm:pt modelId="{48B6381E-F65C-41D7-A624-0581E0E78964}" type="pres">
      <dgm:prSet presAssocID="{220F1AF8-617F-4912-9654-993C986DC27A}" presName="horz1" presStyleCnt="0"/>
      <dgm:spPr/>
    </dgm:pt>
    <dgm:pt modelId="{0687543F-23DC-409F-9DC2-0B67EA8709B5}" type="pres">
      <dgm:prSet presAssocID="{220F1AF8-617F-4912-9654-993C986DC27A}" presName="tx1" presStyleLbl="revTx" presStyleIdx="7" presStyleCnt="8"/>
      <dgm:spPr/>
    </dgm:pt>
    <dgm:pt modelId="{EE27CCF4-12EB-4D32-B632-DB2AAC1ED3CB}" type="pres">
      <dgm:prSet presAssocID="{220F1AF8-617F-4912-9654-993C986DC27A}" presName="vert1" presStyleCnt="0"/>
      <dgm:spPr/>
    </dgm:pt>
  </dgm:ptLst>
  <dgm:cxnLst>
    <dgm:cxn modelId="{40DB641A-6CB8-4D11-AFBE-E44FF5468C69}" srcId="{914EE65F-7DF6-49D3-83C3-3410C4C187B6}" destId="{E8E6A2BA-8892-4AC9-B0D3-13D8B96E1264}" srcOrd="0" destOrd="0" parTransId="{374985DE-7688-4864-AD57-B223D3D80C33}" sibTransId="{E9DDB3F4-B713-47EA-B9EE-46CE2BB1E2BE}"/>
    <dgm:cxn modelId="{B9826129-7A58-46BE-BAE7-98CAD6EBD64A}" type="presOf" srcId="{E8E6A2BA-8892-4AC9-B0D3-13D8B96E1264}" destId="{73D09935-3979-4060-B25B-EF82487B9EEC}" srcOrd="0" destOrd="0" presId="urn:microsoft.com/office/officeart/2008/layout/LinedList"/>
    <dgm:cxn modelId="{863E1C3B-9405-4022-98D4-447DCCA36D69}" srcId="{914EE65F-7DF6-49D3-83C3-3410C4C187B6}" destId="{220F1AF8-617F-4912-9654-993C986DC27A}" srcOrd="7" destOrd="0" parTransId="{0BB556AA-884A-4FF2-8B8E-F032ACB7193F}" sibTransId="{2E9FD202-82DB-48B9-A214-C0096E69BDEC}"/>
    <dgm:cxn modelId="{98402843-7E9A-49BE-AC5D-A06B2E394050}" srcId="{914EE65F-7DF6-49D3-83C3-3410C4C187B6}" destId="{E2AC0CEF-F00B-4F81-808F-D697B094B4F9}" srcOrd="2" destOrd="0" parTransId="{6B0CDE3B-808A-4BF2-94E1-8C3CA75E7ECA}" sibTransId="{63E71F29-103A-42AF-B711-D69B851B11AD}"/>
    <dgm:cxn modelId="{C46DBF47-EA6F-4890-B51B-160B8CD8654B}" srcId="{914EE65F-7DF6-49D3-83C3-3410C4C187B6}" destId="{5D50A758-727C-483A-AE17-E656794EAC6F}" srcOrd="5" destOrd="0" parTransId="{EA53CD92-96E1-437D-A932-F8ADF3A4E812}" sibTransId="{A6F23C87-381F-496C-B0C4-027973D678A5}"/>
    <dgm:cxn modelId="{4012426A-AC02-4E12-B1D1-26EB1D64C8ED}" type="presOf" srcId="{5D50A758-727C-483A-AE17-E656794EAC6F}" destId="{A009E91C-AE1D-4C54-9330-B0A02EA88426}" srcOrd="0" destOrd="0" presId="urn:microsoft.com/office/officeart/2008/layout/LinedList"/>
    <dgm:cxn modelId="{20CD214E-6AC5-4F36-B861-7FB2275F476D}" type="presOf" srcId="{968E2E7C-5AB0-46A2-BD83-DE07BAA944B4}" destId="{BE03B345-A8C8-460C-9F62-D3264ED9876B}" srcOrd="0" destOrd="0" presId="urn:microsoft.com/office/officeart/2008/layout/LinedList"/>
    <dgm:cxn modelId="{B0A67E4F-BBEB-4064-9CD9-624C5B32C764}" type="presOf" srcId="{E2AC0CEF-F00B-4F81-808F-D697B094B4F9}" destId="{692E3948-953A-4061-AACD-7152A63430D6}" srcOrd="0" destOrd="0" presId="urn:microsoft.com/office/officeart/2008/layout/LinedList"/>
    <dgm:cxn modelId="{53AF1673-A912-4355-8635-D8AD6549F175}" srcId="{914EE65F-7DF6-49D3-83C3-3410C4C187B6}" destId="{661D39E1-F511-4C16-B886-062FA0143D9C}" srcOrd="6" destOrd="0" parTransId="{B378BA64-25F3-4B90-ABB9-48765A71F993}" sibTransId="{427FC263-566D-48FF-A102-8C20485F2E44}"/>
    <dgm:cxn modelId="{CCB19EB4-AF0D-4BD4-83DA-8120B3FB0D99}" srcId="{914EE65F-7DF6-49D3-83C3-3410C4C187B6}" destId="{50C383D7-0C35-47FF-809D-F58324407E3E}" srcOrd="4" destOrd="0" parTransId="{752BF96B-E5C6-4981-8DAA-5FAAB0B8AC37}" sibTransId="{6496F294-6FC8-45A4-AD3B-7BF829E74FEA}"/>
    <dgm:cxn modelId="{8768F1B6-AAC3-4547-A925-D2885F1BF728}" type="presOf" srcId="{220F1AF8-617F-4912-9654-993C986DC27A}" destId="{0687543F-23DC-409F-9DC2-0B67EA8709B5}" srcOrd="0" destOrd="0" presId="urn:microsoft.com/office/officeart/2008/layout/LinedList"/>
    <dgm:cxn modelId="{55E59ABE-FA56-4FAC-BB94-16D4B91F07A0}" type="presOf" srcId="{914EE65F-7DF6-49D3-83C3-3410C4C187B6}" destId="{50C200CA-CD0A-4BE3-A6B5-44519A609D4A}" srcOrd="0" destOrd="0" presId="urn:microsoft.com/office/officeart/2008/layout/LinedList"/>
    <dgm:cxn modelId="{82E9CEC3-5412-414C-81BA-C2EEF02FD943}" type="presOf" srcId="{7D723DC6-AF44-4389-9BCB-EC697F7363ED}" destId="{EEC620FC-4800-4946-993A-67D5CC148E1C}" srcOrd="0" destOrd="0" presId="urn:microsoft.com/office/officeart/2008/layout/LinedList"/>
    <dgm:cxn modelId="{1F537AE6-7C6C-452A-8B1C-96B4D147F26A}" srcId="{914EE65F-7DF6-49D3-83C3-3410C4C187B6}" destId="{968E2E7C-5AB0-46A2-BD83-DE07BAA944B4}" srcOrd="3" destOrd="0" parTransId="{CADF8D9F-4B0B-4013-BC69-4C8F28D91C46}" sibTransId="{6E3A98FC-6877-4614-A697-B3F6D610FA60}"/>
    <dgm:cxn modelId="{0E33AAEC-524D-4B16-8993-CD41FC487FD7}" srcId="{914EE65F-7DF6-49D3-83C3-3410C4C187B6}" destId="{7D723DC6-AF44-4389-9BCB-EC697F7363ED}" srcOrd="1" destOrd="0" parTransId="{9FC10A29-0CAC-4A5D-9B6B-3AE29112BFC2}" sibTransId="{3D8B6605-E116-44FD-8C21-A7D1E02B87AC}"/>
    <dgm:cxn modelId="{4AED3FF6-4E7E-40F0-8E97-1ED06FC249CE}" type="presOf" srcId="{661D39E1-F511-4C16-B886-062FA0143D9C}" destId="{367FD6CA-F7FF-4EE4-8F9B-43455AB9F558}" srcOrd="0" destOrd="0" presId="urn:microsoft.com/office/officeart/2008/layout/LinedList"/>
    <dgm:cxn modelId="{5C01E1FE-0274-450B-87F8-FF77EF4A73CF}" type="presOf" srcId="{50C383D7-0C35-47FF-809D-F58324407E3E}" destId="{922E61FC-3526-40DA-AD55-58A2138237CD}" srcOrd="0" destOrd="0" presId="urn:microsoft.com/office/officeart/2008/layout/LinedList"/>
    <dgm:cxn modelId="{A8EE8557-6597-4C18-9F17-2624149AA119}" type="presParOf" srcId="{50C200CA-CD0A-4BE3-A6B5-44519A609D4A}" destId="{88343F18-C292-43D2-BA6D-8CF596AF4161}" srcOrd="0" destOrd="0" presId="urn:microsoft.com/office/officeart/2008/layout/LinedList"/>
    <dgm:cxn modelId="{63DA8746-0632-4ED3-B2F3-42E52D1C31D4}" type="presParOf" srcId="{50C200CA-CD0A-4BE3-A6B5-44519A609D4A}" destId="{0E48C04F-A382-43DB-B073-DD55DB8AAF4B}" srcOrd="1" destOrd="0" presId="urn:microsoft.com/office/officeart/2008/layout/LinedList"/>
    <dgm:cxn modelId="{DF661B4A-B7DD-4BBE-9DBD-6618EF726971}" type="presParOf" srcId="{0E48C04F-A382-43DB-B073-DD55DB8AAF4B}" destId="{73D09935-3979-4060-B25B-EF82487B9EEC}" srcOrd="0" destOrd="0" presId="urn:microsoft.com/office/officeart/2008/layout/LinedList"/>
    <dgm:cxn modelId="{0532FFA4-422A-4DA1-9B6B-2D5A64AE9E5F}" type="presParOf" srcId="{0E48C04F-A382-43DB-B073-DD55DB8AAF4B}" destId="{732346C6-AF70-45E3-8BF3-A7440F5DBB86}" srcOrd="1" destOrd="0" presId="urn:microsoft.com/office/officeart/2008/layout/LinedList"/>
    <dgm:cxn modelId="{61DED46A-CCBA-4F55-A186-21A60649EA45}" type="presParOf" srcId="{50C200CA-CD0A-4BE3-A6B5-44519A609D4A}" destId="{05220E76-9BE5-411B-A29F-57ECA2D172DB}" srcOrd="2" destOrd="0" presId="urn:microsoft.com/office/officeart/2008/layout/LinedList"/>
    <dgm:cxn modelId="{59F1F4F2-D064-4F69-99C0-3A38CBA6134E}" type="presParOf" srcId="{50C200CA-CD0A-4BE3-A6B5-44519A609D4A}" destId="{B2AE0B77-2C4B-4170-B3F7-479A12E5E1F2}" srcOrd="3" destOrd="0" presId="urn:microsoft.com/office/officeart/2008/layout/LinedList"/>
    <dgm:cxn modelId="{849E2AC5-859B-4501-A518-A44684FEDD68}" type="presParOf" srcId="{B2AE0B77-2C4B-4170-B3F7-479A12E5E1F2}" destId="{EEC620FC-4800-4946-993A-67D5CC148E1C}" srcOrd="0" destOrd="0" presId="urn:microsoft.com/office/officeart/2008/layout/LinedList"/>
    <dgm:cxn modelId="{38886C17-81A6-41AC-BFF3-2CF09D2A4D43}" type="presParOf" srcId="{B2AE0B77-2C4B-4170-B3F7-479A12E5E1F2}" destId="{7FF738D4-4C7C-4735-8F18-46DD007FEAEE}" srcOrd="1" destOrd="0" presId="urn:microsoft.com/office/officeart/2008/layout/LinedList"/>
    <dgm:cxn modelId="{EE203D29-C9CD-4105-930F-AC1CD3C89C7E}" type="presParOf" srcId="{50C200CA-CD0A-4BE3-A6B5-44519A609D4A}" destId="{8F8928F3-6719-4FD6-BC6A-9493B38757C4}" srcOrd="4" destOrd="0" presId="urn:microsoft.com/office/officeart/2008/layout/LinedList"/>
    <dgm:cxn modelId="{F5694ACC-5383-4839-8814-E8D6B03C4988}" type="presParOf" srcId="{50C200CA-CD0A-4BE3-A6B5-44519A609D4A}" destId="{3A730949-3474-41C5-8E39-F7D9A3489F01}" srcOrd="5" destOrd="0" presId="urn:microsoft.com/office/officeart/2008/layout/LinedList"/>
    <dgm:cxn modelId="{A8B70C8D-ACD3-4164-9DB4-804200901323}" type="presParOf" srcId="{3A730949-3474-41C5-8E39-F7D9A3489F01}" destId="{692E3948-953A-4061-AACD-7152A63430D6}" srcOrd="0" destOrd="0" presId="urn:microsoft.com/office/officeart/2008/layout/LinedList"/>
    <dgm:cxn modelId="{C9CD3DAF-84DA-41DE-8EFD-DBE4F30FA28F}" type="presParOf" srcId="{3A730949-3474-41C5-8E39-F7D9A3489F01}" destId="{81E180C5-0387-43DC-8E5C-2F8EDAEC98E1}" srcOrd="1" destOrd="0" presId="urn:microsoft.com/office/officeart/2008/layout/LinedList"/>
    <dgm:cxn modelId="{79E088A0-68AF-43B2-8ED6-A021AFC6CD6A}" type="presParOf" srcId="{50C200CA-CD0A-4BE3-A6B5-44519A609D4A}" destId="{D7CC921E-F589-4EA7-B62A-C56673B68070}" srcOrd="6" destOrd="0" presId="urn:microsoft.com/office/officeart/2008/layout/LinedList"/>
    <dgm:cxn modelId="{45403799-9CE0-4693-8B2C-BB0C8C083702}" type="presParOf" srcId="{50C200CA-CD0A-4BE3-A6B5-44519A609D4A}" destId="{340F8776-EEC8-4A00-8188-05BE99F1F554}" srcOrd="7" destOrd="0" presId="urn:microsoft.com/office/officeart/2008/layout/LinedList"/>
    <dgm:cxn modelId="{188E137E-C7DE-42D0-80D6-6A27E0B49EF3}" type="presParOf" srcId="{340F8776-EEC8-4A00-8188-05BE99F1F554}" destId="{BE03B345-A8C8-460C-9F62-D3264ED9876B}" srcOrd="0" destOrd="0" presId="urn:microsoft.com/office/officeart/2008/layout/LinedList"/>
    <dgm:cxn modelId="{A3C75243-DF73-46D2-8C42-A298EAAC0517}" type="presParOf" srcId="{340F8776-EEC8-4A00-8188-05BE99F1F554}" destId="{5E49E8DF-2EE6-4E9E-A0EA-0A67BE8FE2C0}" srcOrd="1" destOrd="0" presId="urn:microsoft.com/office/officeart/2008/layout/LinedList"/>
    <dgm:cxn modelId="{B1DF0D70-3B76-499D-B91E-279638AAD7E4}" type="presParOf" srcId="{50C200CA-CD0A-4BE3-A6B5-44519A609D4A}" destId="{AF7D7174-EF28-449A-B812-C923249CA0D4}" srcOrd="8" destOrd="0" presId="urn:microsoft.com/office/officeart/2008/layout/LinedList"/>
    <dgm:cxn modelId="{D739CC55-BFF8-409F-AC17-9E8928539323}" type="presParOf" srcId="{50C200CA-CD0A-4BE3-A6B5-44519A609D4A}" destId="{0025B6C5-ACA7-462C-8D83-A3FE2F9BB5B9}" srcOrd="9" destOrd="0" presId="urn:microsoft.com/office/officeart/2008/layout/LinedList"/>
    <dgm:cxn modelId="{BDF4592E-E387-4B8A-BB4E-435B2E25F4D8}" type="presParOf" srcId="{0025B6C5-ACA7-462C-8D83-A3FE2F9BB5B9}" destId="{922E61FC-3526-40DA-AD55-58A2138237CD}" srcOrd="0" destOrd="0" presId="urn:microsoft.com/office/officeart/2008/layout/LinedList"/>
    <dgm:cxn modelId="{A1C748FB-B6E4-4788-8221-9471FE1B1DCA}" type="presParOf" srcId="{0025B6C5-ACA7-462C-8D83-A3FE2F9BB5B9}" destId="{0FD763C1-4194-498A-9FBA-4A3EF43E5A34}" srcOrd="1" destOrd="0" presId="urn:microsoft.com/office/officeart/2008/layout/LinedList"/>
    <dgm:cxn modelId="{BF697D9A-F716-4553-93BF-52C25DC2B624}" type="presParOf" srcId="{50C200CA-CD0A-4BE3-A6B5-44519A609D4A}" destId="{B0E5E1A3-723F-407D-9F57-177AA5C20BC6}" srcOrd="10" destOrd="0" presId="urn:microsoft.com/office/officeart/2008/layout/LinedList"/>
    <dgm:cxn modelId="{3B8F5505-9C86-4CCB-B29C-0B0E73668AEC}" type="presParOf" srcId="{50C200CA-CD0A-4BE3-A6B5-44519A609D4A}" destId="{C9C2894B-88F4-4130-B798-B9DCD4460023}" srcOrd="11" destOrd="0" presId="urn:microsoft.com/office/officeart/2008/layout/LinedList"/>
    <dgm:cxn modelId="{6445EF81-1869-403A-BD8F-4FA8929A6678}" type="presParOf" srcId="{C9C2894B-88F4-4130-B798-B9DCD4460023}" destId="{A009E91C-AE1D-4C54-9330-B0A02EA88426}" srcOrd="0" destOrd="0" presId="urn:microsoft.com/office/officeart/2008/layout/LinedList"/>
    <dgm:cxn modelId="{55705625-5513-4EDF-A32C-0C11F537F102}" type="presParOf" srcId="{C9C2894B-88F4-4130-B798-B9DCD4460023}" destId="{8810FB70-6D38-455B-9D61-E402066BA394}" srcOrd="1" destOrd="0" presId="urn:microsoft.com/office/officeart/2008/layout/LinedList"/>
    <dgm:cxn modelId="{4F81D491-B77F-45A7-96B3-93FD31619042}" type="presParOf" srcId="{50C200CA-CD0A-4BE3-A6B5-44519A609D4A}" destId="{61BF1CA9-C681-44DB-8D32-93346C0E6E60}" srcOrd="12" destOrd="0" presId="urn:microsoft.com/office/officeart/2008/layout/LinedList"/>
    <dgm:cxn modelId="{F426F9A6-1156-4C6E-BE92-009A5FEDE31F}" type="presParOf" srcId="{50C200CA-CD0A-4BE3-A6B5-44519A609D4A}" destId="{C92185E0-8CC7-4921-885C-1E6DE23B79CA}" srcOrd="13" destOrd="0" presId="urn:microsoft.com/office/officeart/2008/layout/LinedList"/>
    <dgm:cxn modelId="{9E3C24D2-7908-47D0-8840-980FC7B6B469}" type="presParOf" srcId="{C92185E0-8CC7-4921-885C-1E6DE23B79CA}" destId="{367FD6CA-F7FF-4EE4-8F9B-43455AB9F558}" srcOrd="0" destOrd="0" presId="urn:microsoft.com/office/officeart/2008/layout/LinedList"/>
    <dgm:cxn modelId="{A053B188-BC6E-4B5A-9A26-303D00D95A97}" type="presParOf" srcId="{C92185E0-8CC7-4921-885C-1E6DE23B79CA}" destId="{42DEE372-91A5-407B-8607-78F7ECA83645}" srcOrd="1" destOrd="0" presId="urn:microsoft.com/office/officeart/2008/layout/LinedList"/>
    <dgm:cxn modelId="{8FD83C40-BEDB-4D5D-A214-7E60C34352A9}" type="presParOf" srcId="{50C200CA-CD0A-4BE3-A6B5-44519A609D4A}" destId="{2706DCF8-6CB3-4E15-8FF4-B352A1345506}" srcOrd="14" destOrd="0" presId="urn:microsoft.com/office/officeart/2008/layout/LinedList"/>
    <dgm:cxn modelId="{F63B5384-17DB-4757-AEAF-F754E4391B2D}" type="presParOf" srcId="{50C200CA-CD0A-4BE3-A6B5-44519A609D4A}" destId="{48B6381E-F65C-41D7-A624-0581E0E78964}" srcOrd="15" destOrd="0" presId="urn:microsoft.com/office/officeart/2008/layout/LinedList"/>
    <dgm:cxn modelId="{E1041209-143D-4B63-A90A-04BA615922BE}" type="presParOf" srcId="{48B6381E-F65C-41D7-A624-0581E0E78964}" destId="{0687543F-23DC-409F-9DC2-0B67EA8709B5}" srcOrd="0" destOrd="0" presId="urn:microsoft.com/office/officeart/2008/layout/LinedList"/>
    <dgm:cxn modelId="{6CA9F898-7EF9-4FF3-9A4C-2745B86E6658}" type="presParOf" srcId="{48B6381E-F65C-41D7-A624-0581E0E78964}" destId="{EE27CCF4-12EB-4D32-B632-DB2AAC1ED3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38BBA-83A0-4278-84FA-63B15349346F}">
      <dsp:nvSpPr>
        <dsp:cNvPr id="0" name=""/>
        <dsp:cNvSpPr/>
      </dsp:nvSpPr>
      <dsp:spPr>
        <a:xfrm>
          <a:off x="0" y="72204"/>
          <a:ext cx="4977578" cy="17128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Poll: Are you a: Student, Associate Lecturer, Staff Tutor, Central Academic, Module Team member, Other?</a:t>
          </a:r>
          <a:endParaRPr lang="en-US" sz="2400" kern="1200" dirty="0"/>
        </a:p>
      </dsp:txBody>
      <dsp:txXfrm>
        <a:off x="83616" y="155820"/>
        <a:ext cx="4810346" cy="1545648"/>
      </dsp:txXfrm>
    </dsp:sp>
    <dsp:sp modelId="{4977C36E-19B1-4594-AB0F-7D3C5AB20FC9}">
      <dsp:nvSpPr>
        <dsp:cNvPr id="0" name=""/>
        <dsp:cNvSpPr/>
      </dsp:nvSpPr>
      <dsp:spPr>
        <a:xfrm>
          <a:off x="0" y="1854204"/>
          <a:ext cx="4977578" cy="17128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Poll: What is your confidence level in taking action to address this awarding gap?</a:t>
          </a:r>
          <a:endParaRPr lang="en-US" sz="2400" kern="1200" dirty="0"/>
        </a:p>
      </dsp:txBody>
      <dsp:txXfrm>
        <a:off x="83616" y="1937820"/>
        <a:ext cx="4810346" cy="154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38BBA-83A0-4278-84FA-63B15349346F}">
      <dsp:nvSpPr>
        <dsp:cNvPr id="0" name=""/>
        <dsp:cNvSpPr/>
      </dsp:nvSpPr>
      <dsp:spPr>
        <a:xfrm>
          <a:off x="0" y="294504"/>
          <a:ext cx="4977578" cy="14718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Is your own experience reflected in the data?</a:t>
          </a:r>
        </a:p>
      </dsp:txBody>
      <dsp:txXfrm>
        <a:off x="71850" y="366354"/>
        <a:ext cx="4833878" cy="1328160"/>
      </dsp:txXfrm>
    </dsp:sp>
    <dsp:sp modelId="{4977C36E-19B1-4594-AB0F-7D3C5AB20FC9}">
      <dsp:nvSpPr>
        <dsp:cNvPr id="0" name=""/>
        <dsp:cNvSpPr/>
      </dsp:nvSpPr>
      <dsp:spPr>
        <a:xfrm>
          <a:off x="0" y="1872924"/>
          <a:ext cx="4977578" cy="14718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dirty="0"/>
            <a:t>Has anything in this section surprised you?</a:t>
          </a:r>
          <a:endParaRPr lang="en-US" sz="3700" kern="1200" dirty="0"/>
        </a:p>
      </dsp:txBody>
      <dsp:txXfrm>
        <a:off x="71850" y="1944774"/>
        <a:ext cx="4833878" cy="132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0D239-2627-485C-9E2F-392B09BAFB09}">
      <dsp:nvSpPr>
        <dsp:cNvPr id="0" name=""/>
        <dsp:cNvSpPr/>
      </dsp:nvSpPr>
      <dsp:spPr>
        <a:xfrm>
          <a:off x="371445" y="0"/>
          <a:ext cx="5560839" cy="556083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EEB97-629B-4906-A3EC-8DA35E06B303}">
      <dsp:nvSpPr>
        <dsp:cNvPr id="0" name=""/>
        <dsp:cNvSpPr/>
      </dsp:nvSpPr>
      <dsp:spPr>
        <a:xfrm>
          <a:off x="899724" y="528279"/>
          <a:ext cx="2168727" cy="2168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Wellbeing scholarship</a:t>
          </a:r>
          <a:endParaRPr lang="en-US" sz="2400" kern="1200" dirty="0"/>
        </a:p>
      </dsp:txBody>
      <dsp:txXfrm>
        <a:off x="1005593" y="634148"/>
        <a:ext cx="1956989" cy="1956989"/>
      </dsp:txXfrm>
    </dsp:sp>
    <dsp:sp modelId="{2E9E64DD-475D-49C4-9DB0-81DD90D4C875}">
      <dsp:nvSpPr>
        <dsp:cNvPr id="0" name=""/>
        <dsp:cNvSpPr/>
      </dsp:nvSpPr>
      <dsp:spPr>
        <a:xfrm>
          <a:off x="3235277" y="528279"/>
          <a:ext cx="2168727" cy="2168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Tutorial review from mental health perspective</a:t>
          </a:r>
        </a:p>
      </dsp:txBody>
      <dsp:txXfrm>
        <a:off x="3341146" y="634148"/>
        <a:ext cx="1956989" cy="1956989"/>
      </dsp:txXfrm>
    </dsp:sp>
    <dsp:sp modelId="{D49A70E7-536C-445B-9D8D-D06525F6D225}">
      <dsp:nvSpPr>
        <dsp:cNvPr id="0" name=""/>
        <dsp:cNvSpPr/>
      </dsp:nvSpPr>
      <dsp:spPr>
        <a:xfrm>
          <a:off x="899724" y="2863832"/>
          <a:ext cx="2168727" cy="2168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Video project – by students for students</a:t>
          </a:r>
          <a:endParaRPr lang="en-US" sz="2400" kern="1200" dirty="0"/>
        </a:p>
      </dsp:txBody>
      <dsp:txXfrm>
        <a:off x="1005593" y="2969701"/>
        <a:ext cx="1956989" cy="1956989"/>
      </dsp:txXfrm>
    </dsp:sp>
    <dsp:sp modelId="{A5B90C00-3DA6-4E48-AED8-A85E36A15ECE}">
      <dsp:nvSpPr>
        <dsp:cNvPr id="0" name=""/>
        <dsp:cNvSpPr/>
      </dsp:nvSpPr>
      <dsp:spPr>
        <a:xfrm>
          <a:off x="3235277" y="2863832"/>
          <a:ext cx="2168727" cy="21687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Student mental health and wellbeing induction block</a:t>
          </a:r>
          <a:endParaRPr lang="en-US" sz="2400" kern="1200" dirty="0"/>
        </a:p>
      </dsp:txBody>
      <dsp:txXfrm>
        <a:off x="3341146" y="2969701"/>
        <a:ext cx="1956989" cy="1956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38BBA-83A0-4278-84FA-63B15349346F}">
      <dsp:nvSpPr>
        <dsp:cNvPr id="0" name=""/>
        <dsp:cNvSpPr/>
      </dsp:nvSpPr>
      <dsp:spPr>
        <a:xfrm>
          <a:off x="0" y="329748"/>
          <a:ext cx="4977578" cy="2979791"/>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is your own experience of working with students with mental health conditions or supporting staff who are working with students with mental health conditions?</a:t>
          </a:r>
          <a:endParaRPr lang="en-US" sz="2400" kern="1200" dirty="0"/>
        </a:p>
      </dsp:txBody>
      <dsp:txXfrm>
        <a:off x="145461" y="475209"/>
        <a:ext cx="4686656" cy="2688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601C4-1BC3-4D68-880F-F9A49913946A}">
      <dsp:nvSpPr>
        <dsp:cNvPr id="0" name=""/>
        <dsp:cNvSpPr/>
      </dsp:nvSpPr>
      <dsp:spPr>
        <a:xfrm>
          <a:off x="0" y="2626263"/>
          <a:ext cx="10515600" cy="1723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t>Type your thoughts into the chat box</a:t>
          </a:r>
          <a:endParaRPr lang="en-US" sz="3600" kern="1200" dirty="0"/>
        </a:p>
      </dsp:txBody>
      <dsp:txXfrm>
        <a:off x="0" y="2626263"/>
        <a:ext cx="10515600" cy="1723112"/>
      </dsp:txXfrm>
    </dsp:sp>
    <dsp:sp modelId="{611DB430-C3A4-4E74-AC5C-2FE4D002FC30}">
      <dsp:nvSpPr>
        <dsp:cNvPr id="0" name=""/>
        <dsp:cNvSpPr/>
      </dsp:nvSpPr>
      <dsp:spPr>
        <a:xfrm rot="10800000">
          <a:off x="0" y="1962"/>
          <a:ext cx="10515600" cy="265014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Do the challenges identified in the previous slide reflect the challenges your students have experienced?</a:t>
          </a:r>
          <a:endParaRPr lang="en-US" sz="2800" kern="1200" dirty="0"/>
        </a:p>
      </dsp:txBody>
      <dsp:txXfrm rot="-10800000">
        <a:off x="0" y="1962"/>
        <a:ext cx="10515600" cy="930201"/>
      </dsp:txXfrm>
    </dsp:sp>
    <dsp:sp modelId="{472C218D-37C5-4B7F-8846-DD87CF4F9462}">
      <dsp:nvSpPr>
        <dsp:cNvPr id="0" name=""/>
        <dsp:cNvSpPr/>
      </dsp:nvSpPr>
      <dsp:spPr>
        <a:xfrm>
          <a:off x="0" y="932163"/>
          <a:ext cx="5257799"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GB" sz="3200" kern="1200" dirty="0"/>
            <a:t>In what ways yes?</a:t>
          </a:r>
          <a:endParaRPr lang="en-US" sz="3200" kern="1200" dirty="0"/>
        </a:p>
      </dsp:txBody>
      <dsp:txXfrm>
        <a:off x="0" y="932163"/>
        <a:ext cx="5257799" cy="792394"/>
      </dsp:txXfrm>
    </dsp:sp>
    <dsp:sp modelId="{A8265799-F317-4C6B-B1DF-4590E404ED6D}">
      <dsp:nvSpPr>
        <dsp:cNvPr id="0" name=""/>
        <dsp:cNvSpPr/>
      </dsp:nvSpPr>
      <dsp:spPr>
        <a:xfrm>
          <a:off x="5257800" y="932163"/>
          <a:ext cx="5257799" cy="7923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GB" sz="3200" kern="1200" dirty="0"/>
            <a:t>In what ways no?</a:t>
          </a:r>
          <a:endParaRPr lang="en-US" sz="3200" kern="1200" dirty="0"/>
        </a:p>
      </dsp:txBody>
      <dsp:txXfrm>
        <a:off x="5257800" y="932163"/>
        <a:ext cx="5257799" cy="792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38BBA-83A0-4278-84FA-63B15349346F}">
      <dsp:nvSpPr>
        <dsp:cNvPr id="0" name=""/>
        <dsp:cNvSpPr/>
      </dsp:nvSpPr>
      <dsp:spPr>
        <a:xfrm>
          <a:off x="0" y="89999"/>
          <a:ext cx="4977578" cy="1562873"/>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What is the one piece of information from today that resonates with you most? Why?</a:t>
          </a:r>
          <a:endParaRPr lang="en-US" sz="2400" kern="1200" dirty="0"/>
        </a:p>
      </dsp:txBody>
      <dsp:txXfrm>
        <a:off x="76293" y="166292"/>
        <a:ext cx="4824992" cy="1410287"/>
      </dsp:txXfrm>
    </dsp:sp>
    <dsp:sp modelId="{4977C36E-19B1-4594-AB0F-7D3C5AB20FC9}">
      <dsp:nvSpPr>
        <dsp:cNvPr id="0" name=""/>
        <dsp:cNvSpPr/>
      </dsp:nvSpPr>
      <dsp:spPr>
        <a:xfrm>
          <a:off x="0" y="1840072"/>
          <a:ext cx="4977578" cy="1709216"/>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As a result of what you have heard today, what one action are you going to take away? Type in the chat box</a:t>
          </a:r>
          <a:endParaRPr lang="en-US" sz="2400" kern="1200" dirty="0"/>
        </a:p>
      </dsp:txBody>
      <dsp:txXfrm>
        <a:off x="83437" y="1923509"/>
        <a:ext cx="4810704" cy="1542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E6E63-B055-449E-9030-E646DC651C82}">
      <dsp:nvSpPr>
        <dsp:cNvPr id="0" name=""/>
        <dsp:cNvSpPr/>
      </dsp:nvSpPr>
      <dsp:spPr>
        <a:xfrm>
          <a:off x="0" y="1452267"/>
          <a:ext cx="4977578" cy="273426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Poll: What is your confidence level in taking action to address this awarding gap?</a:t>
          </a:r>
          <a:endParaRPr lang="en-US" sz="2800" kern="1200" dirty="0"/>
        </a:p>
      </dsp:txBody>
      <dsp:txXfrm>
        <a:off x="133476" y="1585743"/>
        <a:ext cx="4710626" cy="2467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43F18-C292-43D2-BA6D-8CF596AF4161}">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D09935-3979-4060-B25B-EF82487B9EEC}">
      <dsp:nvSpPr>
        <dsp:cNvPr id="0" name=""/>
        <dsp:cNvSpPr/>
      </dsp:nvSpPr>
      <dsp:spPr>
        <a:xfrm>
          <a:off x="0" y="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1"/>
            </a:rPr>
            <a:t>Five ways to wellbeing</a:t>
          </a:r>
          <a:endParaRPr lang="en-US" sz="2400" kern="1200"/>
        </a:p>
      </dsp:txBody>
      <dsp:txXfrm>
        <a:off x="0" y="0"/>
        <a:ext cx="6900512" cy="692017"/>
      </dsp:txXfrm>
    </dsp:sp>
    <dsp:sp modelId="{05220E76-9BE5-411B-A29F-57ECA2D172DB}">
      <dsp:nvSpPr>
        <dsp:cNvPr id="0" name=""/>
        <dsp:cNvSpPr/>
      </dsp:nvSpPr>
      <dsp:spPr>
        <a:xfrm>
          <a:off x="0" y="69201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620FC-4800-4946-993A-67D5CC148E1C}">
      <dsp:nvSpPr>
        <dsp:cNvPr id="0" name=""/>
        <dsp:cNvSpPr/>
      </dsp:nvSpPr>
      <dsp:spPr>
        <a:xfrm>
          <a:off x="0" y="692017"/>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2"/>
            </a:rPr>
            <a:t>OU Help Centre: Mental health, wellbeing and welfare</a:t>
          </a:r>
          <a:endParaRPr lang="en-US" sz="2400" kern="1200"/>
        </a:p>
      </dsp:txBody>
      <dsp:txXfrm>
        <a:off x="0" y="692017"/>
        <a:ext cx="6900512" cy="692017"/>
      </dsp:txXfrm>
    </dsp:sp>
    <dsp:sp modelId="{8F8928F3-6719-4FD6-BC6A-9493B38757C4}">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2E3948-953A-4061-AACD-7152A63430D6}">
      <dsp:nvSpPr>
        <dsp:cNvPr id="0" name=""/>
        <dsp:cNvSpPr/>
      </dsp:nvSpPr>
      <dsp:spPr>
        <a:xfrm>
          <a:off x="0" y="138403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3"/>
            </a:rPr>
            <a:t>OU Students Association Support</a:t>
          </a:r>
          <a:endParaRPr lang="en-US" sz="2400" kern="1200"/>
        </a:p>
      </dsp:txBody>
      <dsp:txXfrm>
        <a:off x="0" y="1384035"/>
        <a:ext cx="6900512" cy="692017"/>
      </dsp:txXfrm>
    </dsp:sp>
    <dsp:sp modelId="{D7CC921E-F589-4EA7-B62A-C56673B68070}">
      <dsp:nvSpPr>
        <dsp:cNvPr id="0" name=""/>
        <dsp:cNvSpPr/>
      </dsp:nvSpPr>
      <dsp:spPr>
        <a:xfrm>
          <a:off x="0" y="207605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3B345-A8C8-460C-9F62-D3264ED9876B}">
      <dsp:nvSpPr>
        <dsp:cNvPr id="0" name=""/>
        <dsp:cNvSpPr/>
      </dsp:nvSpPr>
      <dsp:spPr>
        <a:xfrm>
          <a:off x="0" y="2076052"/>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4"/>
            </a:rPr>
            <a:t>Student Minds</a:t>
          </a:r>
          <a:endParaRPr lang="en-US" sz="2400" kern="1200"/>
        </a:p>
      </dsp:txBody>
      <dsp:txXfrm>
        <a:off x="0" y="2076052"/>
        <a:ext cx="6900512" cy="692017"/>
      </dsp:txXfrm>
    </dsp:sp>
    <dsp:sp modelId="{AF7D7174-EF28-449A-B812-C923249CA0D4}">
      <dsp:nvSpPr>
        <dsp:cNvPr id="0" name=""/>
        <dsp:cNvSpPr/>
      </dsp:nvSpPr>
      <dsp:spPr>
        <a:xfrm>
          <a:off x="0" y="2768070"/>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E61FC-3526-40DA-AD55-58A2138237CD}">
      <dsp:nvSpPr>
        <dsp:cNvPr id="0" name=""/>
        <dsp:cNvSpPr/>
      </dsp:nvSpPr>
      <dsp:spPr>
        <a:xfrm>
          <a:off x="0" y="2768070"/>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5"/>
            </a:rPr>
            <a:t>TogetherAll</a:t>
          </a:r>
          <a:endParaRPr lang="en-US" sz="2400" kern="1200"/>
        </a:p>
      </dsp:txBody>
      <dsp:txXfrm>
        <a:off x="0" y="2768070"/>
        <a:ext cx="6900512" cy="692017"/>
      </dsp:txXfrm>
    </dsp:sp>
    <dsp:sp modelId="{B0E5E1A3-723F-407D-9F57-177AA5C20BC6}">
      <dsp:nvSpPr>
        <dsp:cNvPr id="0" name=""/>
        <dsp:cNvSpPr/>
      </dsp:nvSpPr>
      <dsp:spPr>
        <a:xfrm>
          <a:off x="0" y="346008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09E91C-AE1D-4C54-9330-B0A02EA88426}">
      <dsp:nvSpPr>
        <dsp:cNvPr id="0" name=""/>
        <dsp:cNvSpPr/>
      </dsp:nvSpPr>
      <dsp:spPr>
        <a:xfrm>
          <a:off x="0" y="3460088"/>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6"/>
            </a:rPr>
            <a:t>Wellbeing in the curriculum</a:t>
          </a:r>
          <a:endParaRPr lang="en-US" sz="2400" kern="1200"/>
        </a:p>
      </dsp:txBody>
      <dsp:txXfrm>
        <a:off x="0" y="3460088"/>
        <a:ext cx="6900512" cy="692017"/>
      </dsp:txXfrm>
    </dsp:sp>
    <dsp:sp modelId="{61BF1CA9-C681-44DB-8D32-93346C0E6E60}">
      <dsp:nvSpPr>
        <dsp:cNvPr id="0" name=""/>
        <dsp:cNvSpPr/>
      </dsp:nvSpPr>
      <dsp:spPr>
        <a:xfrm>
          <a:off x="0" y="415210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FD6CA-F7FF-4EE4-8F9B-43455AB9F558}">
      <dsp:nvSpPr>
        <dsp:cNvPr id="0" name=""/>
        <dsp:cNvSpPr/>
      </dsp:nvSpPr>
      <dsp:spPr>
        <a:xfrm>
          <a:off x="0" y="4152105"/>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7"/>
            </a:rPr>
            <a:t>Your wellbeing – Law School page</a:t>
          </a:r>
          <a:endParaRPr lang="en-US" sz="2400" kern="1200"/>
        </a:p>
      </dsp:txBody>
      <dsp:txXfrm>
        <a:off x="0" y="4152105"/>
        <a:ext cx="6900512" cy="692017"/>
      </dsp:txXfrm>
    </dsp:sp>
    <dsp:sp modelId="{2706DCF8-6CB3-4E15-8FF4-B352A1345506}">
      <dsp:nvSpPr>
        <dsp:cNvPr id="0" name=""/>
        <dsp:cNvSpPr/>
      </dsp:nvSpPr>
      <dsp:spPr>
        <a:xfrm>
          <a:off x="0" y="484412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7543F-23DC-409F-9DC2-0B67EA8709B5}">
      <dsp:nvSpPr>
        <dsp:cNvPr id="0" name=""/>
        <dsp:cNvSpPr/>
      </dsp:nvSpPr>
      <dsp:spPr>
        <a:xfrm>
          <a:off x="0" y="4844123"/>
          <a:ext cx="6900512" cy="692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hlinkClick xmlns:r="http://schemas.openxmlformats.org/officeDocument/2006/relationships" r:id="rId8"/>
            </a:rPr>
            <a:t>Chris Hadfield’s life advice</a:t>
          </a:r>
          <a:endParaRPr lang="en-US" sz="2400" kern="1200"/>
        </a:p>
      </dsp:txBody>
      <dsp:txXfrm>
        <a:off x="0" y="4844123"/>
        <a:ext cx="6900512" cy="6920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19013-42EE-47C8-98F1-A78817F0061F}" type="datetimeFigureOut">
              <a:rPr lang="en-GB" smtClean="0"/>
              <a:t>29/04/2021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C7389B-3442-4433-B2F5-9FD15BF2D47C}" type="slidenum">
              <a:rPr lang="en-GB" smtClean="0"/>
              <a:t>‹#›</a:t>
            </a:fld>
            <a:endParaRPr lang="en-GB"/>
          </a:p>
        </p:txBody>
      </p:sp>
    </p:spTree>
    <p:extLst>
      <p:ext uri="{BB962C8B-B14F-4D97-AF65-F5344CB8AC3E}">
        <p14:creationId xmlns:p14="http://schemas.microsoft.com/office/powerpoint/2010/main" val="145120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OU internal – mental health difficulty</a:t>
            </a:r>
          </a:p>
          <a:p>
            <a:r>
              <a:rPr lang="en-GB" sz="1200" kern="1200" dirty="0" err="1">
                <a:solidFill>
                  <a:schemeClr val="tx1"/>
                </a:solidFill>
                <a:effectLst/>
                <a:latin typeface="+mn-lt"/>
                <a:ea typeface="+mn-ea"/>
                <a:cs typeface="+mn-cs"/>
              </a:rPr>
              <a:t>OfS</a:t>
            </a:r>
            <a:r>
              <a:rPr lang="en-GB" sz="1200" kern="1200" dirty="0">
                <a:solidFill>
                  <a:schemeClr val="tx1"/>
                </a:solidFill>
                <a:effectLst/>
                <a:latin typeface="+mn-lt"/>
                <a:ea typeface="+mn-ea"/>
                <a:cs typeface="+mn-cs"/>
              </a:rPr>
              <a:t> – mental health condition</a:t>
            </a:r>
          </a:p>
          <a:p>
            <a:r>
              <a:rPr lang="en-GB" sz="1200" kern="1200" dirty="0">
                <a:solidFill>
                  <a:schemeClr val="tx1"/>
                </a:solidFill>
                <a:effectLst/>
                <a:latin typeface="+mn-lt"/>
                <a:ea typeface="+mn-ea"/>
                <a:cs typeface="+mn-cs"/>
              </a:rPr>
              <a:t>Mental ill health, mental health concerns, mental health issues – all language you will hear</a:t>
            </a:r>
          </a:p>
          <a:p>
            <a:r>
              <a:rPr lang="en-GB" sz="1200" kern="1200" dirty="0">
                <a:solidFill>
                  <a:schemeClr val="tx1"/>
                </a:solidFill>
                <a:effectLst/>
                <a:latin typeface="+mn-lt"/>
                <a:ea typeface="+mn-ea"/>
                <a:cs typeface="+mn-cs"/>
              </a:rPr>
              <a:t>Students in the OU declare a mental health difficulty which gives them a disability marker</a:t>
            </a:r>
          </a:p>
          <a:p>
            <a:r>
              <a:rPr lang="en-GB" sz="1200" kern="1200" dirty="0">
                <a:solidFill>
                  <a:schemeClr val="tx1"/>
                </a:solidFill>
                <a:effectLst/>
                <a:latin typeface="+mn-lt"/>
                <a:ea typeface="+mn-ea"/>
                <a:cs typeface="+mn-cs"/>
              </a:rPr>
              <a:t>You can have a disability marker without providing evidence, but you cannot access support or finance without evidence.</a:t>
            </a:r>
          </a:p>
          <a:p>
            <a:r>
              <a:rPr lang="en-GB" sz="1200" kern="1200" dirty="0">
                <a:solidFill>
                  <a:schemeClr val="tx1"/>
                </a:solidFill>
                <a:effectLst/>
                <a:latin typeface="+mn-lt"/>
                <a:ea typeface="+mn-ea"/>
                <a:cs typeface="+mn-cs"/>
              </a:rPr>
              <a:t>It is important to note that students can and do manage their mental health conditions well. Will have varying impact on their student experience. </a:t>
            </a:r>
          </a:p>
          <a:p>
            <a:r>
              <a:rPr lang="en-GB" sz="1200" kern="1200" dirty="0">
                <a:solidFill>
                  <a:schemeClr val="tx1"/>
                </a:solidFill>
                <a:effectLst/>
                <a:latin typeface="+mn-lt"/>
                <a:ea typeface="+mn-ea"/>
                <a:cs typeface="+mn-cs"/>
              </a:rPr>
              <a:t>Wellbeing – we all have, on a spectrum from excellent wellbeing to very poor.</a:t>
            </a:r>
          </a:p>
          <a:p>
            <a:r>
              <a:rPr lang="en-GB" sz="1200" kern="1200" dirty="0">
                <a:solidFill>
                  <a:schemeClr val="tx1"/>
                </a:solidFill>
                <a:effectLst/>
                <a:latin typeface="+mn-lt"/>
                <a:ea typeface="+mn-ea"/>
                <a:cs typeface="+mn-cs"/>
              </a:rPr>
              <a:t>As a student then</a:t>
            </a:r>
          </a:p>
          <a:p>
            <a:pPr lvl="0"/>
            <a:r>
              <a:rPr lang="en-GB" sz="1200" kern="1200" dirty="0">
                <a:solidFill>
                  <a:schemeClr val="tx1"/>
                </a:solidFill>
                <a:effectLst/>
                <a:latin typeface="+mn-lt"/>
                <a:ea typeface="+mn-ea"/>
                <a:cs typeface="+mn-cs"/>
              </a:rPr>
              <a:t>- diagnosed mental health condition (managed or not managed) (declared or not declared)</a:t>
            </a:r>
          </a:p>
          <a:p>
            <a:pPr lvl="0"/>
            <a:r>
              <a:rPr lang="en-GB" sz="1200" kern="1200" dirty="0">
                <a:solidFill>
                  <a:schemeClr val="tx1"/>
                </a:solidFill>
                <a:effectLst/>
                <a:latin typeface="+mn-lt"/>
                <a:ea typeface="+mn-ea"/>
                <a:cs typeface="+mn-cs"/>
              </a:rPr>
              <a:t>- mental health difficulty that you declare</a:t>
            </a:r>
          </a:p>
          <a:p>
            <a:pPr lvl="0"/>
            <a:r>
              <a:rPr lang="en-GB" sz="1200" kern="1200" dirty="0">
                <a:solidFill>
                  <a:schemeClr val="tx1"/>
                </a:solidFill>
                <a:effectLst/>
                <a:latin typeface="+mn-lt"/>
                <a:ea typeface="+mn-ea"/>
                <a:cs typeface="+mn-cs"/>
              </a:rPr>
              <a:t>- regarding wellbeing, might be poor, in distress</a:t>
            </a:r>
          </a:p>
          <a:p>
            <a:r>
              <a:rPr lang="en-GB" sz="1200" kern="1200" dirty="0">
                <a:solidFill>
                  <a:schemeClr val="tx1"/>
                </a:solidFill>
                <a:effectLst/>
                <a:latin typeface="+mn-lt"/>
                <a:ea typeface="+mn-ea"/>
                <a:cs typeface="+mn-cs"/>
              </a:rPr>
              <a:t>That brings us to the awarding gap</a:t>
            </a:r>
          </a:p>
          <a:p>
            <a:r>
              <a:rPr lang="en-GB" sz="1200" kern="1200" dirty="0">
                <a:solidFill>
                  <a:schemeClr val="tx1"/>
                </a:solidFill>
                <a:effectLst/>
                <a:latin typeface="+mn-lt"/>
                <a:ea typeface="+mn-ea"/>
                <a:cs typeface="+mn-cs"/>
              </a:rPr>
              <a:t>The awarding gap in the Access and Participation Plan compares students who have a mental health declaration to students with no known disability. This is the gap we are going to talk about in the next section. </a:t>
            </a:r>
          </a:p>
          <a:p>
            <a:r>
              <a:rPr lang="en-GB" sz="1200" kern="1200" dirty="0">
                <a:solidFill>
                  <a:schemeClr val="tx1"/>
                </a:solidFill>
                <a:effectLst/>
                <a:latin typeface="+mn-lt"/>
                <a:ea typeface="+mn-ea"/>
                <a:cs typeface="+mn-cs"/>
              </a:rPr>
              <a:t>In the second and third sections, we will talk about students who are in distress, whether or not they have declared a mental health difficulty or condition and practical suggestions for supporting students in distress.</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1</a:t>
            </a:fld>
            <a:endParaRPr lang="en-GB"/>
          </a:p>
        </p:txBody>
      </p:sp>
    </p:spTree>
    <p:extLst>
      <p:ext uri="{BB962C8B-B14F-4D97-AF65-F5344CB8AC3E}">
        <p14:creationId xmlns:p14="http://schemas.microsoft.com/office/powerpoint/2010/main" val="203610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14</a:t>
            </a:fld>
            <a:endParaRPr lang="en-GB"/>
          </a:p>
        </p:txBody>
      </p:sp>
    </p:spTree>
    <p:extLst>
      <p:ext uri="{BB962C8B-B14F-4D97-AF65-F5344CB8AC3E}">
        <p14:creationId xmlns:p14="http://schemas.microsoft.com/office/powerpoint/2010/main" val="1393518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15</a:t>
            </a:fld>
            <a:endParaRPr lang="en-GB"/>
          </a:p>
        </p:txBody>
      </p:sp>
    </p:spTree>
    <p:extLst>
      <p:ext uri="{BB962C8B-B14F-4D97-AF65-F5344CB8AC3E}">
        <p14:creationId xmlns:p14="http://schemas.microsoft.com/office/powerpoint/2010/main" val="90698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Course study can contribute to poor mental health and poor wellbeing</a:t>
            </a:r>
          </a:p>
        </p:txBody>
      </p:sp>
      <p:sp>
        <p:nvSpPr>
          <p:cNvPr id="4" name="Slide Number Placeholder 3"/>
          <p:cNvSpPr>
            <a:spLocks noGrp="1"/>
          </p:cNvSpPr>
          <p:nvPr>
            <p:ph type="sldNum" sz="quarter" idx="5"/>
          </p:nvPr>
        </p:nvSpPr>
        <p:spPr/>
        <p:txBody>
          <a:bodyPr/>
          <a:lstStyle/>
          <a:p>
            <a:fld id="{7FC7389B-3442-4433-B2F5-9FD15BF2D47C}" type="slidenum">
              <a:rPr lang="en-GB" smtClean="0"/>
              <a:t>16</a:t>
            </a:fld>
            <a:endParaRPr lang="en-GB"/>
          </a:p>
        </p:txBody>
      </p:sp>
    </p:spTree>
    <p:extLst>
      <p:ext uri="{BB962C8B-B14F-4D97-AF65-F5344CB8AC3E}">
        <p14:creationId xmlns:p14="http://schemas.microsoft.com/office/powerpoint/2010/main" val="1689347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17</a:t>
            </a:fld>
            <a:endParaRPr lang="en-GB"/>
          </a:p>
        </p:txBody>
      </p:sp>
    </p:spTree>
    <p:extLst>
      <p:ext uri="{BB962C8B-B14F-4D97-AF65-F5344CB8AC3E}">
        <p14:creationId xmlns:p14="http://schemas.microsoft.com/office/powerpoint/2010/main" val="3548449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 centric not content centric</a:t>
            </a:r>
          </a:p>
          <a:p>
            <a:r>
              <a:rPr lang="en-GB" dirty="0"/>
              <a:t>Built in optionality is critical for success</a:t>
            </a:r>
          </a:p>
        </p:txBody>
      </p:sp>
      <p:sp>
        <p:nvSpPr>
          <p:cNvPr id="4" name="Slide Number Placeholder 3"/>
          <p:cNvSpPr>
            <a:spLocks noGrp="1"/>
          </p:cNvSpPr>
          <p:nvPr>
            <p:ph type="sldNum" sz="quarter" idx="5"/>
          </p:nvPr>
        </p:nvSpPr>
        <p:spPr/>
        <p:txBody>
          <a:bodyPr/>
          <a:lstStyle/>
          <a:p>
            <a:fld id="{7FC7389B-3442-4433-B2F5-9FD15BF2D47C}" type="slidenum">
              <a:rPr lang="en-GB" smtClean="0"/>
              <a:t>18</a:t>
            </a:fld>
            <a:endParaRPr lang="en-GB"/>
          </a:p>
        </p:txBody>
      </p:sp>
    </p:spTree>
    <p:extLst>
      <p:ext uri="{BB962C8B-B14F-4D97-AF65-F5344CB8AC3E}">
        <p14:creationId xmlns:p14="http://schemas.microsoft.com/office/powerpoint/2010/main" val="228418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Course study can contribute to poor mental health and poor wellbeing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Sarah </a:t>
            </a:r>
            <a:r>
              <a:rPr lang="en-GB" dirty="0" err="1"/>
              <a:t>Mander</a:t>
            </a:r>
            <a:r>
              <a:rPr lang="en-GB" dirty="0"/>
              <a:t> in WELS is providing practical notes for tutors to better support students: stress management, time to relax, sleep hygiene, five ways of wellbeing</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19</a:t>
            </a:fld>
            <a:endParaRPr lang="en-GB"/>
          </a:p>
        </p:txBody>
      </p:sp>
    </p:spTree>
    <p:extLst>
      <p:ext uri="{BB962C8B-B14F-4D97-AF65-F5344CB8AC3E}">
        <p14:creationId xmlns:p14="http://schemas.microsoft.com/office/powerpoint/2010/main" val="283998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Course study can contribute to poor mental health and poor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Support often goes beyond the pre-prepared materials</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20</a:t>
            </a:fld>
            <a:endParaRPr lang="en-GB"/>
          </a:p>
        </p:txBody>
      </p:sp>
    </p:spTree>
    <p:extLst>
      <p:ext uri="{BB962C8B-B14F-4D97-AF65-F5344CB8AC3E}">
        <p14:creationId xmlns:p14="http://schemas.microsoft.com/office/powerpoint/2010/main" val="111837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21</a:t>
            </a:fld>
            <a:endParaRPr lang="en-GB"/>
          </a:p>
        </p:txBody>
      </p:sp>
    </p:spTree>
    <p:extLst>
      <p:ext uri="{BB962C8B-B14F-4D97-AF65-F5344CB8AC3E}">
        <p14:creationId xmlns:p14="http://schemas.microsoft.com/office/powerpoint/2010/main" val="3898956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rPr>
              <a:t>We are all responsible for making changes to improve outcomes for our students with mental health declarations and poor wellbeing</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22</a:t>
            </a:fld>
            <a:endParaRPr lang="en-GB"/>
          </a:p>
        </p:txBody>
      </p:sp>
    </p:spTree>
    <p:extLst>
      <p:ext uri="{BB962C8B-B14F-4D97-AF65-F5344CB8AC3E}">
        <p14:creationId xmlns:p14="http://schemas.microsoft.com/office/powerpoint/2010/main" val="2346947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23</a:t>
            </a:fld>
            <a:endParaRPr lang="en-GB"/>
          </a:p>
        </p:txBody>
      </p:sp>
    </p:spTree>
    <p:extLst>
      <p:ext uri="{BB962C8B-B14F-4D97-AF65-F5344CB8AC3E}">
        <p14:creationId xmlns:p14="http://schemas.microsoft.com/office/powerpoint/2010/main" val="231774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 internal – mental health difficulty</a:t>
            </a:r>
            <a:endParaRPr lang="en-US" dirty="0"/>
          </a:p>
          <a:p>
            <a:r>
              <a:rPr lang="en-GB" dirty="0" err="1"/>
              <a:t>OfS</a:t>
            </a:r>
            <a:r>
              <a:rPr lang="en-GB" dirty="0"/>
              <a:t> – mental health condition</a:t>
            </a:r>
          </a:p>
          <a:p>
            <a:r>
              <a:rPr lang="en-GB" dirty="0"/>
              <a:t>Mental ill health, mental health concerns, mental health issues – all language you will hear</a:t>
            </a:r>
          </a:p>
          <a:p>
            <a:r>
              <a:rPr lang="en-GB" dirty="0"/>
              <a:t>It is important to note that students can and do manage their mental health conditions well.</a:t>
            </a:r>
          </a:p>
          <a:p>
            <a:r>
              <a:rPr lang="en-GB" dirty="0"/>
              <a:t>Wellbeing – we all have, on a spectrum from excellent wellbeing to very poor.</a:t>
            </a:r>
          </a:p>
          <a:p>
            <a:endParaRPr lang="en-US" dirty="0"/>
          </a:p>
          <a:p>
            <a:r>
              <a:rPr lang="en-GB" dirty="0"/>
              <a:t>Students in the OU declare a mental health difficulty which gives them a disability marker</a:t>
            </a:r>
          </a:p>
          <a:p>
            <a:r>
              <a:rPr lang="en-GB" dirty="0"/>
              <a:t>You can have a disability marker without providing evidence, but you cannot access support or finance without evidence.</a:t>
            </a:r>
          </a:p>
          <a:p>
            <a:r>
              <a:rPr lang="en-GB" dirty="0">
                <a:cs typeface="Calibri"/>
              </a:rPr>
              <a:t>The awarding gap in the Access and Participation Plan compares students who have declared a mental health declaration to students with no known disability. This is the gap we are going to talk about in the next section. </a:t>
            </a:r>
          </a:p>
          <a:p>
            <a:r>
              <a:rPr lang="en-GB" dirty="0">
                <a:cs typeface="Calibri"/>
              </a:rPr>
              <a:t>In the second and third sections, we will talk about students who are in distress, whether or not they have declared a mental health difficulty or condition and practical suggestions for these supporting students.</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3</a:t>
            </a:fld>
            <a:endParaRPr lang="en-GB"/>
          </a:p>
        </p:txBody>
      </p:sp>
    </p:spTree>
    <p:extLst>
      <p:ext uri="{BB962C8B-B14F-4D97-AF65-F5344CB8AC3E}">
        <p14:creationId xmlns:p14="http://schemas.microsoft.com/office/powerpoint/2010/main" val="3067331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28</a:t>
            </a:fld>
            <a:endParaRPr lang="en-GB"/>
          </a:p>
        </p:txBody>
      </p:sp>
    </p:spTree>
    <p:extLst>
      <p:ext uri="{BB962C8B-B14F-4D97-AF65-F5344CB8AC3E}">
        <p14:creationId xmlns:p14="http://schemas.microsoft.com/office/powerpoint/2010/main" val="3452717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as (co) designers</a:t>
            </a:r>
          </a:p>
          <a:p>
            <a:r>
              <a:rPr lang="en-GB" dirty="0"/>
              <a:t>Students as (co) producers</a:t>
            </a:r>
          </a:p>
          <a:p>
            <a:r>
              <a:rPr lang="en-GB" dirty="0"/>
              <a:t>Students as (co) researchers</a:t>
            </a:r>
          </a:p>
          <a:p>
            <a:r>
              <a:rPr lang="en-GB" dirty="0"/>
              <a:t>Students as (co) authors</a:t>
            </a:r>
          </a:p>
          <a:p>
            <a:r>
              <a:rPr lang="en-GB" dirty="0"/>
              <a:t>Students as (co) creators</a:t>
            </a:r>
          </a:p>
          <a:p>
            <a:r>
              <a:rPr lang="en-GB" dirty="0"/>
              <a:t>Students as mentors</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30</a:t>
            </a:fld>
            <a:endParaRPr lang="en-GB"/>
          </a:p>
        </p:txBody>
      </p:sp>
    </p:spTree>
    <p:extLst>
      <p:ext uri="{BB962C8B-B14F-4D97-AF65-F5344CB8AC3E}">
        <p14:creationId xmlns:p14="http://schemas.microsoft.com/office/powerpoint/2010/main" val="1485681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31</a:t>
            </a:fld>
            <a:endParaRPr lang="en-GB"/>
          </a:p>
        </p:txBody>
      </p:sp>
    </p:spTree>
    <p:extLst>
      <p:ext uri="{BB962C8B-B14F-4D97-AF65-F5344CB8AC3E}">
        <p14:creationId xmlns:p14="http://schemas.microsoft.com/office/powerpoint/2010/main" val="404799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 level</a:t>
            </a:r>
          </a:p>
          <a:p>
            <a:r>
              <a:rPr lang="en-GB" dirty="0"/>
              <a:t>APS Dashboard</a:t>
            </a:r>
          </a:p>
          <a:p>
            <a:r>
              <a:rPr lang="en-GB" dirty="0"/>
              <a:t>Four nations</a:t>
            </a:r>
          </a:p>
          <a:p>
            <a:r>
              <a:rPr lang="en-GB" dirty="0"/>
              <a:t>Levels 1 – 3</a:t>
            </a:r>
          </a:p>
          <a:p>
            <a:r>
              <a:rPr lang="en-GB" dirty="0"/>
              <a:t>Across all modules at the OU</a:t>
            </a:r>
          </a:p>
          <a:p>
            <a:endParaRPr lang="en-GB" dirty="0"/>
          </a:p>
          <a:p>
            <a:r>
              <a:rPr lang="en-GB" dirty="0"/>
              <a:t>Next set of slides are specifically for students who declare mental health difficulties as reported in the data dashboard. Granularity, as in what type of condition, is not available in this dataset. Students who have not declared mental health difficulties or poor wellbeing are not included in this dataset.</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4</a:t>
            </a:fld>
            <a:endParaRPr lang="en-GB"/>
          </a:p>
        </p:txBody>
      </p:sp>
    </p:spTree>
    <p:extLst>
      <p:ext uri="{BB962C8B-B14F-4D97-AF65-F5344CB8AC3E}">
        <p14:creationId xmlns:p14="http://schemas.microsoft.com/office/powerpoint/2010/main" val="264517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from APS dash board, levels 1 – 3. Does not include PVC-students separately </a:t>
            </a:r>
          </a:p>
          <a:p>
            <a:r>
              <a:rPr lang="en-GB" dirty="0"/>
              <a:t>Research indicates that at least half of the students with a mental health condition or poor wellbeing, don’t declare it.</a:t>
            </a:r>
          </a:p>
          <a:p>
            <a:r>
              <a:rPr lang="en-GB" dirty="0"/>
              <a:t>At least double the figure is more likely.</a:t>
            </a:r>
          </a:p>
          <a:p>
            <a:r>
              <a:rPr lang="en-GB" dirty="0"/>
              <a:t>There are inconsistencies across different data sources at the OU. There are differences in data definitions. Student with multiple disabilities including mental health, may not show up as they may show as multiple disabilities. </a:t>
            </a:r>
          </a:p>
          <a:p>
            <a:r>
              <a:rPr lang="en-GB" dirty="0"/>
              <a:t>Not all students declare a mental health condition, but may live with a mental health condition. </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5</a:t>
            </a:fld>
            <a:endParaRPr lang="en-GB"/>
          </a:p>
        </p:txBody>
      </p:sp>
    </p:spTree>
    <p:extLst>
      <p:ext uri="{BB962C8B-B14F-4D97-AF65-F5344CB8AC3E}">
        <p14:creationId xmlns:p14="http://schemas.microsoft.com/office/powerpoint/2010/main" val="200873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in previous slides, data has been taken from the APS dashboard – available through </a:t>
            </a:r>
            <a:r>
              <a:rPr lang="en-GB" dirty="0" err="1"/>
              <a:t>PowerBI</a:t>
            </a:r>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6</a:t>
            </a:fld>
            <a:endParaRPr lang="en-GB"/>
          </a:p>
        </p:txBody>
      </p:sp>
    </p:spTree>
    <p:extLst>
      <p:ext uri="{BB962C8B-B14F-4D97-AF65-F5344CB8AC3E}">
        <p14:creationId xmlns:p14="http://schemas.microsoft.com/office/powerpoint/2010/main" val="31273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7</a:t>
            </a:fld>
            <a:endParaRPr lang="en-GB"/>
          </a:p>
        </p:txBody>
      </p:sp>
    </p:spTree>
    <p:extLst>
      <p:ext uri="{BB962C8B-B14F-4D97-AF65-F5344CB8AC3E}">
        <p14:creationId xmlns:p14="http://schemas.microsoft.com/office/powerpoint/2010/main" val="55987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10</a:t>
            </a:fld>
            <a:endParaRPr lang="en-GB"/>
          </a:p>
        </p:txBody>
      </p:sp>
    </p:spTree>
    <p:extLst>
      <p:ext uri="{BB962C8B-B14F-4D97-AF65-F5344CB8AC3E}">
        <p14:creationId xmlns:p14="http://schemas.microsoft.com/office/powerpoint/2010/main" val="392832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11</a:t>
            </a:fld>
            <a:endParaRPr lang="en-GB"/>
          </a:p>
        </p:txBody>
      </p:sp>
    </p:spTree>
    <p:extLst>
      <p:ext uri="{BB962C8B-B14F-4D97-AF65-F5344CB8AC3E}">
        <p14:creationId xmlns:p14="http://schemas.microsoft.com/office/powerpoint/2010/main" val="317005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Thematic analysis of four projects: full spectrum of themes in order to inform the student experience team, module teams and the Faculty. No weightings used.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Course study can contribute to poor mental health and poor wellbeing</a:t>
            </a:r>
          </a:p>
          <a:p>
            <a:endParaRPr lang="en-GB" dirty="0"/>
          </a:p>
        </p:txBody>
      </p:sp>
      <p:sp>
        <p:nvSpPr>
          <p:cNvPr id="4" name="Slide Number Placeholder 3"/>
          <p:cNvSpPr>
            <a:spLocks noGrp="1"/>
          </p:cNvSpPr>
          <p:nvPr>
            <p:ph type="sldNum" sz="quarter" idx="5"/>
          </p:nvPr>
        </p:nvSpPr>
        <p:spPr/>
        <p:txBody>
          <a:bodyPr/>
          <a:lstStyle/>
          <a:p>
            <a:fld id="{7FC7389B-3442-4433-B2F5-9FD15BF2D47C}" type="slidenum">
              <a:rPr lang="en-GB" smtClean="0"/>
              <a:t>12</a:t>
            </a:fld>
            <a:endParaRPr lang="en-GB"/>
          </a:p>
        </p:txBody>
      </p:sp>
    </p:spTree>
    <p:extLst>
      <p:ext uri="{BB962C8B-B14F-4D97-AF65-F5344CB8AC3E}">
        <p14:creationId xmlns:p14="http://schemas.microsoft.com/office/powerpoint/2010/main" val="81502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8354-4734-45E7-9C54-F02502679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3C6FB5-88F1-456D-8EDE-D743F8ED0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DFF80B-9B71-4902-B072-88910286A005}"/>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5" name="Footer Placeholder 4">
            <a:extLst>
              <a:ext uri="{FF2B5EF4-FFF2-40B4-BE49-F238E27FC236}">
                <a16:creationId xmlns:a16="http://schemas.microsoft.com/office/drawing/2014/main" id="{05E4FE9C-4F6E-49F0-885B-049C05F141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41C318-09F1-4B07-94D5-393D8D82CCBA}"/>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131840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E93A-CAC1-4A30-9F27-1F4F835DD3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5E93A0-7341-4BA6-95EC-A0959580D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57430A-3764-4268-8CE3-33B9C219B0E8}"/>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5" name="Footer Placeholder 4">
            <a:extLst>
              <a:ext uri="{FF2B5EF4-FFF2-40B4-BE49-F238E27FC236}">
                <a16:creationId xmlns:a16="http://schemas.microsoft.com/office/drawing/2014/main" id="{F4970466-3415-491F-82A2-3D7872972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50BD4-0563-42B3-8BB0-EE7314BA96CE}"/>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15837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AF3B1-6B6D-4F1B-8AD4-C60213230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27199E-82BB-4758-B29B-91823C07C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D2E62D-BF88-4AC7-A879-71D84CC0F9ED}"/>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5" name="Footer Placeholder 4">
            <a:extLst>
              <a:ext uri="{FF2B5EF4-FFF2-40B4-BE49-F238E27FC236}">
                <a16:creationId xmlns:a16="http://schemas.microsoft.com/office/drawing/2014/main" id="{7F95DB37-5AE0-419A-BFED-C5594FDD7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67411-0CE7-4F97-A670-E61651D0D6B5}"/>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410862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192859-C46A-4829-96AF-7D408294B889}"/>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D94ECEE5-5A94-4126-92B2-4FA9605C9D9F}"/>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416907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06321-A4C9-4532-B695-2ECC82CCAE9F}"/>
              </a:ext>
            </a:extLst>
          </p:cNvPr>
          <p:cNvSpPr>
            <a:spLocks noGrp="1"/>
          </p:cNvSpPr>
          <p:nvPr>
            <p:ph type="ctrTitle" hasCustomPrompt="1"/>
          </p:nvPr>
        </p:nvSpPr>
        <p:spPr>
          <a:xfrm>
            <a:off x="2367088" y="3179701"/>
            <a:ext cx="72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id="{11A37CB7-C061-4C30-8C0D-36C06AE61161}"/>
              </a:ext>
            </a:extLst>
          </p:cNvPr>
          <p:cNvSpPr>
            <a:spLocks noGrp="1"/>
          </p:cNvSpPr>
          <p:nvPr>
            <p:ph type="subTitle" idx="1" hasCustomPrompt="1"/>
          </p:nvPr>
        </p:nvSpPr>
        <p:spPr>
          <a:xfrm>
            <a:off x="2367089" y="4186692"/>
            <a:ext cx="72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203162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 2 col text / im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406593E-52CF-5B45-8CFF-7309163A4729}" type="slidenum">
              <a:rPr lang="en-US" smtClean="0"/>
              <a:pPr/>
              <a:t>‹#›</a:t>
            </a:fld>
            <a:endParaRPr lang="en-US"/>
          </a:p>
        </p:txBody>
      </p:sp>
      <p:sp>
        <p:nvSpPr>
          <p:cNvPr id="10" name="Text Placeholder 9"/>
          <p:cNvSpPr>
            <a:spLocks noGrp="1"/>
          </p:cNvSpPr>
          <p:nvPr>
            <p:ph type="body" sz="quarter" idx="11" hasCustomPrompt="1"/>
          </p:nvPr>
        </p:nvSpPr>
        <p:spPr>
          <a:xfrm>
            <a:off x="576002" y="1440000"/>
            <a:ext cx="4527551" cy="4938000"/>
          </a:xfrm>
          <a:prstGeom prst="rect">
            <a:avLst/>
          </a:prstGeom>
        </p:spPr>
        <p:txBody>
          <a:bodyPr lIns="0" tIns="0" rIns="0" bIns="0"/>
          <a:lstStyle>
            <a:lvl1pPr marL="0" indent="0" algn="l">
              <a:buNone/>
              <a:defRPr sz="1600"/>
            </a:lvl1pPr>
            <a:lvl2pPr algn="l">
              <a:defRPr/>
            </a:lvl2pPr>
            <a:lvl3pPr algn="l">
              <a:defRPr/>
            </a:lvl3pPr>
            <a:lvl4pPr algn="l">
              <a:defRPr/>
            </a:lvl4pPr>
            <a:lvl5pPr algn="l">
              <a:defRPr/>
            </a:lvl5pPr>
          </a:lstStyle>
          <a:p>
            <a:pPr lvl="0"/>
            <a:r>
              <a:rPr lang="en-US" dirty="0"/>
              <a:t>Body text</a:t>
            </a:r>
          </a:p>
        </p:txBody>
      </p:sp>
      <p:sp>
        <p:nvSpPr>
          <p:cNvPr id="13" name="Picture Placeholder 12"/>
          <p:cNvSpPr>
            <a:spLocks noGrp="1"/>
          </p:cNvSpPr>
          <p:nvPr>
            <p:ph type="pic" sz="quarter" idx="12" hasCustomPrompt="1"/>
          </p:nvPr>
        </p:nvSpPr>
        <p:spPr>
          <a:xfrm>
            <a:off x="5568000" y="1440000"/>
            <a:ext cx="6144000" cy="4937517"/>
          </a:xfrm>
          <a:prstGeom prst="rect">
            <a:avLst/>
          </a:prstGeom>
          <a:solidFill>
            <a:schemeClr val="bg2">
              <a:alpha val="30000"/>
            </a:schemeClr>
          </a:solidFill>
        </p:spPr>
        <p:txBody>
          <a:bodyPr lIns="0" tIns="0" rIns="0" bIns="0" anchor="ctr" anchorCtr="0"/>
          <a:lstStyle>
            <a:lvl1pPr marL="0" indent="0" algn="ctr">
              <a:buFontTx/>
              <a:buNone/>
              <a:defRPr sz="1600" b="1" baseline="0"/>
            </a:lvl1pPr>
          </a:lstStyle>
          <a:p>
            <a:pPr marL="304784" marR="0" lvl="0" indent="-304784" algn="l" defTabSz="1219139" rtl="0" eaLnBrk="1" fontAlgn="auto" latinLnBrk="0" hangingPunct="1">
              <a:lnSpc>
                <a:spcPct val="90000"/>
              </a:lnSpc>
              <a:spcBef>
                <a:spcPts val="1333"/>
              </a:spcBef>
              <a:spcAft>
                <a:spcPts val="0"/>
              </a:spcAft>
              <a:buClrTx/>
              <a:buSzTx/>
              <a:buFont typeface="Arial"/>
              <a:buNone/>
              <a:tabLst/>
              <a:defRPr/>
            </a:pPr>
            <a:r>
              <a:rPr lang="en-US"/>
              <a:t>INSERT IMAGE</a:t>
            </a:r>
          </a:p>
        </p:txBody>
      </p:sp>
      <p:sp>
        <p:nvSpPr>
          <p:cNvPr id="11"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12" name="Text Placeholder 3"/>
          <p:cNvSpPr>
            <a:spLocks noGrp="1"/>
          </p:cNvSpPr>
          <p:nvPr>
            <p:ph type="body" sz="quarter" idx="13"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335348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3BF1-0C26-4441-9BAE-2909180A72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A1A3C-FB6A-4B58-B9CE-FC85908AA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E0533-5094-418C-8F8B-9344C388F936}"/>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5" name="Footer Placeholder 4">
            <a:extLst>
              <a:ext uri="{FF2B5EF4-FFF2-40B4-BE49-F238E27FC236}">
                <a16:creationId xmlns:a16="http://schemas.microsoft.com/office/drawing/2014/main" id="{94573E62-0428-4063-8822-2A2F858825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9EBC21-6313-4173-92E2-966FAE147954}"/>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49827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D989-44DC-464E-B54B-CC3B4E82CD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FBE492-4080-41D4-ADE5-0BCED79BA5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7633DB-B934-4A67-B93F-2E9A14DDCC80}"/>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5" name="Footer Placeholder 4">
            <a:extLst>
              <a:ext uri="{FF2B5EF4-FFF2-40B4-BE49-F238E27FC236}">
                <a16:creationId xmlns:a16="http://schemas.microsoft.com/office/drawing/2014/main" id="{B3ECCF91-3B8E-4390-B638-AF979E5557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AA53DA-03E5-42EF-929B-381B5646C0C2}"/>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57747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C3CD-5070-49EE-96A2-5D6C99191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5EDAC3-5C68-4630-A817-FF201581C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BDEF69-4CFB-4D03-9D5C-8622AA441B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808EFA3-4C7D-4128-811F-C4BEB1854162}"/>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6" name="Footer Placeholder 5">
            <a:extLst>
              <a:ext uri="{FF2B5EF4-FFF2-40B4-BE49-F238E27FC236}">
                <a16:creationId xmlns:a16="http://schemas.microsoft.com/office/drawing/2014/main" id="{32EEDB3B-D500-4A84-8800-95AD5A58DB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17AC7F-0719-44BC-BEAD-F8D461F3313C}"/>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25304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E808-5470-4FEE-B880-1409F3FD7D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B5AEC-621C-49CA-BC60-A471DF071C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859E7D-21DE-4138-8287-665F0609E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F65158-4A52-480A-BF81-0BF7A95326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E28254-8894-4F9E-BD97-071C5E02B5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9E4C10-7035-4F26-8776-C7EAF9313887}"/>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8" name="Footer Placeholder 7">
            <a:extLst>
              <a:ext uri="{FF2B5EF4-FFF2-40B4-BE49-F238E27FC236}">
                <a16:creationId xmlns:a16="http://schemas.microsoft.com/office/drawing/2014/main" id="{5A9210D4-EC2A-45CD-82DA-4ED3FE9161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F351BF-7AFD-4D16-BE8F-AA4AB3B7CDD4}"/>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287336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4FC72-1EF2-4298-87A3-8E1310DEF3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A223EA-195C-4ED8-9DBA-D1E276E0D0F0}"/>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4" name="Footer Placeholder 3">
            <a:extLst>
              <a:ext uri="{FF2B5EF4-FFF2-40B4-BE49-F238E27FC236}">
                <a16:creationId xmlns:a16="http://schemas.microsoft.com/office/drawing/2014/main" id="{6F81043B-C957-4DEC-A77B-DF325B61DD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BEB63E-FD98-41E0-A8C0-F44B4B3CF57D}"/>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36398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80165-7496-4FE6-B8DF-59B38F5E77AD}"/>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3" name="Footer Placeholder 2">
            <a:extLst>
              <a:ext uri="{FF2B5EF4-FFF2-40B4-BE49-F238E27FC236}">
                <a16:creationId xmlns:a16="http://schemas.microsoft.com/office/drawing/2014/main" id="{8D2857DB-CC9D-485D-AA16-3F2464CBBC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753180-9709-45FE-ADE5-F07627D82D75}"/>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977986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F7214-B25E-4AD2-B4B5-D2115BCD3B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5A3FA-799C-4BEF-9330-375638C23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59690D-138B-4529-B8B6-93665263F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B62FB-4D80-46FA-996C-137AE5F5C3B5}"/>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6" name="Footer Placeholder 5">
            <a:extLst>
              <a:ext uri="{FF2B5EF4-FFF2-40B4-BE49-F238E27FC236}">
                <a16:creationId xmlns:a16="http://schemas.microsoft.com/office/drawing/2014/main" id="{5A709462-AFB6-4100-A60C-CFC478F0AD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4B946F-8F1D-403A-8331-183B3E7B9B72}"/>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47397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E8AC-D189-4FCF-8C3A-5155FCF40C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09B04D-22DC-4437-A6EB-B28846D3E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104680-A941-42C9-838F-179FD8117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4C9768-0720-43CF-B81C-8B1C707330AE}"/>
              </a:ext>
            </a:extLst>
          </p:cNvPr>
          <p:cNvSpPr>
            <a:spLocks noGrp="1"/>
          </p:cNvSpPr>
          <p:nvPr>
            <p:ph type="dt" sz="half" idx="10"/>
          </p:nvPr>
        </p:nvSpPr>
        <p:spPr/>
        <p:txBody>
          <a:bodyPr/>
          <a:lstStyle/>
          <a:p>
            <a:fld id="{B917D801-3261-4E72-AD25-DC705C9F83A2}" type="datetimeFigureOut">
              <a:rPr lang="en-GB" smtClean="0"/>
              <a:t>29/04/2021</a:t>
            </a:fld>
            <a:endParaRPr lang="en-GB"/>
          </a:p>
        </p:txBody>
      </p:sp>
      <p:sp>
        <p:nvSpPr>
          <p:cNvPr id="6" name="Footer Placeholder 5">
            <a:extLst>
              <a:ext uri="{FF2B5EF4-FFF2-40B4-BE49-F238E27FC236}">
                <a16:creationId xmlns:a16="http://schemas.microsoft.com/office/drawing/2014/main" id="{42D45C9F-9380-4C71-B4D3-FE92250F3E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E69A43-B53F-4C63-AA85-880E85B95072}"/>
              </a:ext>
            </a:extLst>
          </p:cNvPr>
          <p:cNvSpPr>
            <a:spLocks noGrp="1"/>
          </p:cNvSpPr>
          <p:nvPr>
            <p:ph type="sldNum" sz="quarter" idx="12"/>
          </p:nvPr>
        </p:nvSpPr>
        <p:spPr/>
        <p:txBody>
          <a:bodyPr/>
          <a:lstStyle/>
          <a:p>
            <a:fld id="{718AF1D8-8CC6-43DE-84DD-A23157C8068F}" type="slidenum">
              <a:rPr lang="en-GB" smtClean="0"/>
              <a:t>‹#›</a:t>
            </a:fld>
            <a:endParaRPr lang="en-GB"/>
          </a:p>
        </p:txBody>
      </p:sp>
    </p:spTree>
    <p:extLst>
      <p:ext uri="{BB962C8B-B14F-4D97-AF65-F5344CB8AC3E}">
        <p14:creationId xmlns:p14="http://schemas.microsoft.com/office/powerpoint/2010/main" val="375534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0D003-1D18-4ADF-B8BE-5A3E05A44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911DFD-C598-4A23-86EC-B95FC0999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8FC25A-36BC-47D5-947B-F41EDD3D5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7D801-3261-4E72-AD25-DC705C9F83A2}" type="datetimeFigureOut">
              <a:rPr lang="en-GB" smtClean="0"/>
              <a:t>29/04/2021</a:t>
            </a:fld>
            <a:endParaRPr lang="en-GB"/>
          </a:p>
        </p:txBody>
      </p:sp>
      <p:sp>
        <p:nvSpPr>
          <p:cNvPr id="5" name="Footer Placeholder 4">
            <a:extLst>
              <a:ext uri="{FF2B5EF4-FFF2-40B4-BE49-F238E27FC236}">
                <a16:creationId xmlns:a16="http://schemas.microsoft.com/office/drawing/2014/main" id="{33F8A0D6-89DF-4E53-9E8E-DC5E2D28D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B5F4F8-61D0-4A24-A215-FD0E744EB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AF1D8-8CC6-43DE-84DD-A23157C8068F}" type="slidenum">
              <a:rPr lang="en-GB" smtClean="0"/>
              <a:t>‹#›</a:t>
            </a:fld>
            <a:endParaRPr lang="en-GB"/>
          </a:p>
        </p:txBody>
      </p:sp>
    </p:spTree>
    <p:extLst>
      <p:ext uri="{BB962C8B-B14F-4D97-AF65-F5344CB8AC3E}">
        <p14:creationId xmlns:p14="http://schemas.microsoft.com/office/powerpoint/2010/main" val="2030970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png"/><Relationship Id="rId7" Type="http://schemas.openxmlformats.org/officeDocument/2006/relationships/diagramLayout" Target="../diagrams/layout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hyperlink" Target="http://exde601e.blogspot.com/2014/06/the-world-of-computer-go.html" TargetMode="External"/><Relationship Id="rId10" Type="http://schemas.microsoft.com/office/2007/relationships/diagramDrawing" Target="../diagrams/drawing4.xml"/><Relationship Id="rId4" Type="http://schemas.openxmlformats.org/officeDocument/2006/relationships/image" Target="../media/image3.jpeg"/><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exde601e.blogspot.com/2014/06/the-world-of-computer-go.html" TargetMode="External"/><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hyperlink" Target="https://openuniv.sharepoint.com/sites/student-feedback/fbl-student-experience-videos/Shared%20Documents/Forms/AllItems.aspx?id=%2Fsites%2Fstudent%2Dfeedback%2Ffbl%2Dstudent%2Dexperience%2Dvideos%2FShared%20Documents%2FWellbeing%20and%20Mental%20Health%2FGareth%20Jones%5FCoping%20When%20You%20Are%20Struggling%5FFinal%2Emp4&amp;parent=%2Fsites%2Fstudent%2Dfeedback%2Ffbl%2Dstudent%2Dexperience%2Dvideos%2FShared%20Documents%2FWellbeing%20and%20Mental%20Health"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ellbeinginthecurriculum.weebly.com/resource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exde601e.blogspot.com/2014/06/the-world-of-computer-go.html" TargetMode="Externa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eg"/><Relationship Id="rId7" Type="http://schemas.openxmlformats.org/officeDocument/2006/relationships/diagramQuickStyle" Target="../diagrams/quickStyle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exde601e.blogspot.com/2014/06/the-world-of-computer-go.html" TargetMode="External"/><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skatechteacher.wordpress.com/2015/09/08/how-to-go-paperless-in-your-classroom/" TargetMode="Externa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jpeg"/><Relationship Id="rId7" Type="http://schemas.openxmlformats.org/officeDocument/2006/relationships/diagramQuickStyle" Target="../diagrams/quickStyle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http://exde601e.blogspot.com/2014/06/the-world-of-computer-go.html" TargetMode="External"/><Relationship Id="rId9" Type="http://schemas.microsoft.com/office/2007/relationships/diagramDrawing" Target="../diagrams/drawing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journals.studentengagement.org.uk/index.php/studentchangeagents/article/view/1007" TargetMode="External"/><Relationship Id="rId2" Type="http://schemas.openxmlformats.org/officeDocument/2006/relationships/hyperlink" Target="https://commonslibrary.parliament.uk/research-briefings/cbp-8593/" TargetMode="External"/><Relationship Id="rId1" Type="http://schemas.openxmlformats.org/officeDocument/2006/relationships/slideLayout" Target="../slideLayouts/slideLayout2.xml"/><Relationship Id="rId5" Type="http://schemas.openxmlformats.org/officeDocument/2006/relationships/hyperlink" Target="https://www.theinsightnetwork.co.uk/uncategorized/university-student-mental-health-survey-2018/" TargetMode="External"/><Relationship Id="rId4" Type="http://schemas.openxmlformats.org/officeDocument/2006/relationships/hyperlink" Target="https://www.officeforstudents.org.uk/media/b3e6669e-5337-4caa-9553-049b3e8e7803/insight-brief-mental-health-are-all-students-being-properly-supported.pdf"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esheninger.blogspot.com/2020/07/dont-forget-about-educator-safety-when.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earn2.open.ac.uk/course/view.php?id=206221&amp;cmid=1772736"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exde601e.blogspot.com/2014/06/the-world-of-computer-go.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hyperlink" Target="http://exde601e.blogspot.com/2014/06/the-world-of-computer-go.html" TargetMode="External"/><Relationship Id="rId10" Type="http://schemas.microsoft.com/office/2007/relationships/diagramDrawing" Target="../diagrams/drawing2.xml"/><Relationship Id="rId4" Type="http://schemas.openxmlformats.org/officeDocument/2006/relationships/image" Target="../media/image3.jpe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penuniv.sharepoint.com/sites/student-feedback/fbl-student-experience-videos/Shared%20Documents/Forms/AllItems.aspx?id=%2Fsites%2Fstudent%2Dfeedback%2Ffbl%2Dstudent%2Dexperience%2Dvideos%2FShared%20Documents%2FWellbeing%20and%20Mental%20Health%2FPatrice%20Belton%5FStudying%20With%20Mental%20Health%20Concerns%5FFinal%2Emp4&amp;parent=%2Fsites%2Fstudent%2Dfeedback%2Ffbl%2Dstudent%2Dexperience%2Dvideos%2FShared%20Documents%2FWellbeing%20and%20Mental%20Healt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851877" y="3026473"/>
            <a:ext cx="10488245" cy="1784402"/>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The Awarding Gap for Students with a Mental Health Declaration</a:t>
            </a:r>
          </a:p>
        </p:txBody>
      </p:sp>
      <p:sp>
        <p:nvSpPr>
          <p:cNvPr id="5" name="Subtitle 4">
            <a:extLst>
              <a:ext uri="{FF2B5EF4-FFF2-40B4-BE49-F238E27FC236}">
                <a16:creationId xmlns:a16="http://schemas.microsoft.com/office/drawing/2014/main" id="{0A9DCF5E-5758-40C2-AFC2-A8B14B25EB32}"/>
              </a:ext>
            </a:extLst>
          </p:cNvPr>
          <p:cNvSpPr>
            <a:spLocks noGrp="1"/>
          </p:cNvSpPr>
          <p:nvPr>
            <p:ph type="subTitle" idx="1"/>
          </p:nvPr>
        </p:nvSpPr>
        <p:spPr>
          <a:xfrm>
            <a:off x="1942905" y="5007311"/>
            <a:ext cx="8306190" cy="1457657"/>
          </a:xfrm>
        </p:spPr>
        <p:txBody>
          <a:bodyPr vert="horz" lIns="91440" tIns="45720" rIns="91440" bIns="45720" rtlCol="0">
            <a:normAutofit fontScale="92500" lnSpcReduction="20000"/>
          </a:bodyPr>
          <a:lstStyle/>
          <a:p>
            <a:pPr algn="ctr">
              <a:spcBef>
                <a:spcPts val="1000"/>
              </a:spcBef>
            </a:pPr>
            <a:r>
              <a:rPr lang="en-US" sz="5600" dirty="0">
                <a:solidFill>
                  <a:srgbClr val="FFFFFF"/>
                </a:solidFill>
              </a:rPr>
              <a:t>A practical response</a:t>
            </a:r>
          </a:p>
          <a:p>
            <a:pPr algn="ctr">
              <a:spcBef>
                <a:spcPts val="1000"/>
              </a:spcBef>
            </a:pPr>
            <a:endParaRPr lang="en-US" sz="2400" kern="1200" dirty="0">
              <a:solidFill>
                <a:srgbClr val="FFFFFF"/>
              </a:solidFill>
              <a:latin typeface="+mn-lt"/>
              <a:ea typeface="+mn-ea"/>
              <a:cs typeface="+mn-cs"/>
            </a:endParaRPr>
          </a:p>
          <a:p>
            <a:pPr algn="ctr">
              <a:spcBef>
                <a:spcPts val="1000"/>
              </a:spcBef>
            </a:pPr>
            <a:r>
              <a:rPr lang="en-US" sz="2400" dirty="0">
                <a:solidFill>
                  <a:srgbClr val="FFFFFF"/>
                </a:solidFill>
              </a:rPr>
              <a:t>Mychelle Pride 29 April 2021</a:t>
            </a:r>
            <a:endParaRPr lang="en-US" sz="2400" kern="1200" dirty="0">
              <a:solidFill>
                <a:srgbClr val="FFFFFF"/>
              </a:solidFill>
              <a:latin typeface="+mn-lt"/>
              <a:ea typeface="+mn-ea"/>
              <a:cs typeface="+mn-cs"/>
            </a:endParaRPr>
          </a:p>
        </p:txBody>
      </p:sp>
      <p:sp>
        <p:nvSpPr>
          <p:cNvPr id="13" name="Oval 1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003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CC87E4-317F-4DC2-BACC-4FB8BC238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7115" y="1440508"/>
            <a:ext cx="1517772" cy="1037660"/>
          </a:xfrm>
          <a:prstGeom prst="rect">
            <a:avLst/>
          </a:prstGeom>
        </p:spPr>
      </p:pic>
    </p:spTree>
    <p:extLst>
      <p:ext uri="{BB962C8B-B14F-4D97-AF65-F5344CB8AC3E}">
        <p14:creationId xmlns:p14="http://schemas.microsoft.com/office/powerpoint/2010/main" val="308944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ABECF9-9171-4279-915B-243BD6A6D508}"/>
              </a:ext>
            </a:extLst>
          </p:cNvPr>
          <p:cNvSpPr>
            <a:spLocks noGrp="1"/>
          </p:cNvSpPr>
          <p:nvPr>
            <p:ph type="title"/>
          </p:nvPr>
        </p:nvSpPr>
        <p:spPr>
          <a:xfrm>
            <a:off x="838200" y="643467"/>
            <a:ext cx="2951205" cy="5571066"/>
          </a:xfrm>
        </p:spPr>
        <p:txBody>
          <a:bodyPr>
            <a:normAutofit/>
          </a:bodyPr>
          <a:lstStyle/>
          <a:p>
            <a:r>
              <a:rPr lang="en-GB">
                <a:solidFill>
                  <a:srgbClr val="FFFFFF"/>
                </a:solidFill>
              </a:rPr>
              <a:t>Scholarship and initiatives</a:t>
            </a:r>
          </a:p>
        </p:txBody>
      </p:sp>
      <p:graphicFrame>
        <p:nvGraphicFramePr>
          <p:cNvPr id="5" name="Content Placeholder 2">
            <a:extLst>
              <a:ext uri="{FF2B5EF4-FFF2-40B4-BE49-F238E27FC236}">
                <a16:creationId xmlns:a16="http://schemas.microsoft.com/office/drawing/2014/main" id="{BB85BAEA-4C5A-4DB1-8D47-9DB173727AD6}"/>
              </a:ext>
            </a:extLst>
          </p:cNvPr>
          <p:cNvGraphicFramePr>
            <a:graphicFrameLocks noGrp="1"/>
          </p:cNvGraphicFramePr>
          <p:nvPr>
            <p:ph idx="1"/>
            <p:extLst>
              <p:ext uri="{D42A27DB-BD31-4B8C-83A1-F6EECF244321}">
                <p14:modId xmlns:p14="http://schemas.microsoft.com/office/powerpoint/2010/main" val="1416294966"/>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27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7AD827-F953-488D-BB13-C0FBBB7E50D1}"/>
              </a:ext>
            </a:extLst>
          </p:cNvPr>
          <p:cNvSpPr>
            <a:spLocks noGrp="1"/>
          </p:cNvSpPr>
          <p:nvPr>
            <p:ph type="title"/>
          </p:nvPr>
        </p:nvSpPr>
        <p:spPr>
          <a:xfrm>
            <a:off x="6094105" y="802955"/>
            <a:ext cx="4977976" cy="1454051"/>
          </a:xfrm>
        </p:spPr>
        <p:txBody>
          <a:bodyPr>
            <a:normAutofit/>
          </a:bodyPr>
          <a:lstStyle/>
          <a:p>
            <a:r>
              <a:rPr lang="en-GB" b="1" dirty="0">
                <a:solidFill>
                  <a:srgbClr val="00B050"/>
                </a:solidFill>
              </a:rPr>
              <a:t>Personal reflection</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able, indoor, floor, wooden&#10;&#10;Description automatically generated">
            <a:extLst>
              <a:ext uri="{FF2B5EF4-FFF2-40B4-BE49-F238E27FC236}">
                <a16:creationId xmlns:a16="http://schemas.microsoft.com/office/drawing/2014/main" id="{459D331C-CE24-4DDE-850B-BDC4BFAC9F24}"/>
              </a:ext>
            </a:extLst>
          </p:cNvPr>
          <p:cNvPicPr>
            <a:picLocks noChangeAspect="1"/>
          </p:cNvPicPr>
          <p:nvPr/>
        </p:nvPicPr>
        <p:blipFill rotWithShape="1">
          <a:blip r:embed="rId4" cstate="screen">
            <a:alphaModFix/>
            <a:extLst>
              <a:ext uri="{28A0092B-C50C-407E-A947-70E740481C1C}">
                <a14:useLocalDpi xmlns:a14="http://schemas.microsoft.com/office/drawing/2010/main"/>
              </a:ext>
              <a:ext uri="{837473B0-CC2E-450A-ABE3-18F120FF3D39}">
                <a1611:picAttrSrcUrl xmlns:a1611="http://schemas.microsoft.com/office/drawing/2016/11/main" r:id="rId5"/>
              </a:ext>
            </a:extLst>
          </a:blip>
          <a:srcRect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5" name="Content Placeholder 2">
            <a:extLst>
              <a:ext uri="{FF2B5EF4-FFF2-40B4-BE49-F238E27FC236}">
                <a16:creationId xmlns:a16="http://schemas.microsoft.com/office/drawing/2014/main" id="{549344B2-F55D-433A-B32E-46F98D597514}"/>
              </a:ext>
            </a:extLst>
          </p:cNvPr>
          <p:cNvGraphicFramePr>
            <a:graphicFrameLocks noGrp="1"/>
          </p:cNvGraphicFramePr>
          <p:nvPr>
            <p:ph idx="1"/>
            <p:extLst>
              <p:ext uri="{D42A27DB-BD31-4B8C-83A1-F6EECF244321}">
                <p14:modId xmlns:p14="http://schemas.microsoft.com/office/powerpoint/2010/main" val="85486390"/>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2349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5A66E4-F397-4377-A9C3-6832880F96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8633" y="280645"/>
            <a:ext cx="10394734" cy="6296710"/>
          </a:xfrm>
          <a:prstGeom prst="rect">
            <a:avLst/>
          </a:prstGeom>
        </p:spPr>
      </p:pic>
    </p:spTree>
    <p:extLst>
      <p:ext uri="{BB962C8B-B14F-4D97-AF65-F5344CB8AC3E}">
        <p14:creationId xmlns:p14="http://schemas.microsoft.com/office/powerpoint/2010/main" val="423776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85E4-6E03-4D75-83FB-08288D4E4CDB}"/>
              </a:ext>
            </a:extLst>
          </p:cNvPr>
          <p:cNvSpPr>
            <a:spLocks noGrp="1"/>
          </p:cNvSpPr>
          <p:nvPr>
            <p:ph type="title"/>
          </p:nvPr>
        </p:nvSpPr>
        <p:spPr>
          <a:xfrm>
            <a:off x="1446223" y="18255"/>
            <a:ext cx="10515600" cy="1325563"/>
          </a:xfrm>
        </p:spPr>
        <p:txBody>
          <a:bodyPr/>
          <a:lstStyle/>
          <a:p>
            <a:r>
              <a:rPr lang="en-GB" b="1" dirty="0">
                <a:solidFill>
                  <a:srgbClr val="00B050"/>
                </a:solidFill>
              </a:rPr>
              <a:t>Shared reflection</a:t>
            </a:r>
          </a:p>
        </p:txBody>
      </p:sp>
      <p:graphicFrame>
        <p:nvGraphicFramePr>
          <p:cNvPr id="6" name="Content Placeholder 2">
            <a:extLst>
              <a:ext uri="{FF2B5EF4-FFF2-40B4-BE49-F238E27FC236}">
                <a16:creationId xmlns:a16="http://schemas.microsoft.com/office/drawing/2014/main" id="{E6D5D865-D773-43AC-8347-5F3A756F9DBE}"/>
              </a:ext>
            </a:extLst>
          </p:cNvPr>
          <p:cNvGraphicFramePr>
            <a:graphicFrameLocks noGrp="1"/>
          </p:cNvGraphicFramePr>
          <p:nvPr>
            <p:ph idx="1"/>
            <p:extLst>
              <p:ext uri="{D42A27DB-BD31-4B8C-83A1-F6EECF244321}">
                <p14:modId xmlns:p14="http://schemas.microsoft.com/office/powerpoint/2010/main" val="20838852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able, indoor, floor, wooden&#10;&#10;Description automatically generated">
            <a:extLst>
              <a:ext uri="{FF2B5EF4-FFF2-40B4-BE49-F238E27FC236}">
                <a16:creationId xmlns:a16="http://schemas.microsoft.com/office/drawing/2014/main" id="{141BC12C-DA74-43EB-969D-20AE52DBEF64}"/>
              </a:ext>
            </a:extLst>
          </p:cNvPr>
          <p:cNvPicPr>
            <a:picLocks noChangeAspect="1"/>
          </p:cNvPicPr>
          <p:nvPr/>
        </p:nvPicPr>
        <p:blipFill rotWithShape="1">
          <a:blip r:embed="rId7" cstate="screen">
            <a:alphaModFix/>
            <a:extLst>
              <a:ext uri="{28A0092B-C50C-407E-A947-70E740481C1C}">
                <a14:useLocalDpi xmlns:a14="http://schemas.microsoft.com/office/drawing/2010/main"/>
              </a:ext>
              <a:ext uri="{837473B0-CC2E-450A-ABE3-18F120FF3D39}">
                <a1611:picAttrSrcUrl xmlns:a1611="http://schemas.microsoft.com/office/drawing/2016/11/main" r:id="rId8"/>
              </a:ext>
            </a:extLst>
          </a:blip>
          <a:srcRect b="-2"/>
          <a:stretch/>
        </p:blipFill>
        <p:spPr>
          <a:xfrm>
            <a:off x="53479" y="-1"/>
            <a:ext cx="1266476" cy="1325563"/>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331774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5979-913A-43EE-A82B-B487E469F39C}"/>
              </a:ext>
            </a:extLst>
          </p:cNvPr>
          <p:cNvSpPr>
            <a:spLocks noGrp="1"/>
          </p:cNvSpPr>
          <p:nvPr>
            <p:ph type="title"/>
          </p:nvPr>
        </p:nvSpPr>
        <p:spPr/>
        <p:txBody>
          <a:bodyPr/>
          <a:lstStyle/>
          <a:p>
            <a:pPr algn="ctr"/>
            <a:r>
              <a:rPr lang="en-GB" dirty="0">
                <a:hlinkClick r:id="rId3"/>
              </a:rPr>
              <a:t>Coping when you are struggling</a:t>
            </a:r>
            <a:endParaRPr lang="en-GB" dirty="0"/>
          </a:p>
        </p:txBody>
      </p:sp>
      <p:pic>
        <p:nvPicPr>
          <p:cNvPr id="3" name="Picture 2">
            <a:hlinkClick r:id="rId3"/>
            <a:extLst>
              <a:ext uri="{FF2B5EF4-FFF2-40B4-BE49-F238E27FC236}">
                <a16:creationId xmlns:a16="http://schemas.microsoft.com/office/drawing/2014/main" id="{7A062012-AE59-416A-824A-64B3F8DDBD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5900" y="1587500"/>
            <a:ext cx="9220200" cy="4905375"/>
          </a:xfrm>
          <a:prstGeom prst="rect">
            <a:avLst/>
          </a:prstGeom>
        </p:spPr>
      </p:pic>
    </p:spTree>
    <p:extLst>
      <p:ext uri="{BB962C8B-B14F-4D97-AF65-F5344CB8AC3E}">
        <p14:creationId xmlns:p14="http://schemas.microsoft.com/office/powerpoint/2010/main" val="64087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029BD6-4B07-4B07-ACE2-BEFD909E982B}"/>
              </a:ext>
            </a:extLst>
          </p:cNvPr>
          <p:cNvSpPr>
            <a:spLocks noGrp="1"/>
          </p:cNvSpPr>
          <p:nvPr>
            <p:ph type="ctr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Practical response</a:t>
            </a:r>
          </a:p>
        </p:txBody>
      </p:sp>
      <p:sp>
        <p:nvSpPr>
          <p:cNvPr id="3" name="Subtitle 2">
            <a:extLst>
              <a:ext uri="{FF2B5EF4-FFF2-40B4-BE49-F238E27FC236}">
                <a16:creationId xmlns:a16="http://schemas.microsoft.com/office/drawing/2014/main" id="{B86140E9-C4BF-48F9-B65D-7364FBF5945A}"/>
              </a:ext>
            </a:extLst>
          </p:cNvPr>
          <p:cNvSpPr>
            <a:spLocks noGrp="1"/>
          </p:cNvSpPr>
          <p:nvPr>
            <p:ph type="subTitle" idx="1"/>
          </p:nvPr>
        </p:nvSpPr>
        <p:spPr>
          <a:xfrm>
            <a:off x="4038600" y="4782320"/>
            <a:ext cx="7644627" cy="1329443"/>
          </a:xfrm>
        </p:spPr>
        <p:txBody>
          <a:bodyPr vert="horz" lIns="91440" tIns="45720" rIns="91440" bIns="45720" rtlCol="0">
            <a:normAutofit/>
          </a:bodyPr>
          <a:lstStyle/>
          <a:p>
            <a:pPr algn="r">
              <a:spcBef>
                <a:spcPts val="1000"/>
              </a:spcBef>
            </a:pPr>
            <a:r>
              <a:rPr lang="en-US" sz="2400" kern="1200" dirty="0">
                <a:solidFill>
                  <a:schemeClr val="tx1"/>
                </a:solidFill>
                <a:latin typeface="+mn-lt"/>
                <a:ea typeface="+mn-ea"/>
                <a:cs typeface="+mn-cs"/>
              </a:rPr>
              <a:t>Five actions you can take (times 5)</a:t>
            </a:r>
          </a:p>
        </p:txBody>
      </p:sp>
    </p:spTree>
    <p:extLst>
      <p:ext uri="{BB962C8B-B14F-4D97-AF65-F5344CB8AC3E}">
        <p14:creationId xmlns:p14="http://schemas.microsoft.com/office/powerpoint/2010/main" val="185380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473F-6915-47E9-85F8-074A7DB7546A}"/>
              </a:ext>
            </a:extLst>
          </p:cNvPr>
          <p:cNvSpPr>
            <a:spLocks noGrp="1"/>
          </p:cNvSpPr>
          <p:nvPr>
            <p:ph type="title"/>
          </p:nvPr>
        </p:nvSpPr>
        <p:spPr>
          <a:xfrm>
            <a:off x="3646418" y="0"/>
            <a:ext cx="8218714" cy="1325563"/>
          </a:xfrm>
        </p:spPr>
        <p:txBody>
          <a:bodyPr/>
          <a:lstStyle/>
          <a:p>
            <a:r>
              <a:rPr lang="en-GB" b="1" dirty="0"/>
              <a:t>Curriculum, tuition and assessment </a:t>
            </a:r>
          </a:p>
        </p:txBody>
      </p:sp>
      <p:sp>
        <p:nvSpPr>
          <p:cNvPr id="3" name="Content Placeholder 2">
            <a:extLst>
              <a:ext uri="{FF2B5EF4-FFF2-40B4-BE49-F238E27FC236}">
                <a16:creationId xmlns:a16="http://schemas.microsoft.com/office/drawing/2014/main" id="{66700AFF-21E3-4741-9771-A90256AA9268}"/>
              </a:ext>
            </a:extLst>
          </p:cNvPr>
          <p:cNvSpPr>
            <a:spLocks noGrp="1"/>
          </p:cNvSpPr>
          <p:nvPr>
            <p:ph idx="1"/>
          </p:nvPr>
        </p:nvSpPr>
        <p:spPr>
          <a:xfrm>
            <a:off x="838200" y="2870654"/>
            <a:ext cx="10515600" cy="4351338"/>
          </a:xfrm>
        </p:spPr>
        <p:txBody>
          <a:bodyPr>
            <a:normAutofit/>
          </a:bodyPr>
          <a:lstStyle/>
          <a:p>
            <a:r>
              <a:rPr lang="en-GB" dirty="0"/>
              <a:t>Co-create with students and consult student mental health experts</a:t>
            </a:r>
          </a:p>
          <a:p>
            <a:r>
              <a:rPr lang="en-GB" dirty="0"/>
              <a:t>Provide consistent clarity on learning objectives</a:t>
            </a:r>
          </a:p>
          <a:p>
            <a:r>
              <a:rPr lang="en-GB" dirty="0"/>
              <a:t>Provide clarity on how learning objectives link to assessment</a:t>
            </a:r>
          </a:p>
          <a:p>
            <a:r>
              <a:rPr lang="en-GB" dirty="0"/>
              <a:t>Consider differing student learning styles, build in optionality </a:t>
            </a:r>
          </a:p>
          <a:p>
            <a:r>
              <a:rPr lang="en-GB" dirty="0"/>
              <a:t>Know your module flow data</a:t>
            </a:r>
          </a:p>
          <a:p>
            <a:pPr marL="0" indent="0">
              <a:buNone/>
            </a:pPr>
            <a:endParaRPr lang="en-GB" dirty="0"/>
          </a:p>
          <a:p>
            <a:pPr marL="0" indent="0">
              <a:buNone/>
            </a:pPr>
            <a:r>
              <a:rPr lang="en-GB" dirty="0"/>
              <a:t>See Kate Lister’s work </a:t>
            </a:r>
            <a:r>
              <a:rPr lang="en-GB" u="sng" dirty="0">
                <a:hlinkClick r:id="rId3"/>
              </a:rPr>
              <a:t>vignettes of mental health in distance learning</a:t>
            </a:r>
            <a:endParaRPr lang="en-GB" dirty="0"/>
          </a:p>
          <a:p>
            <a:pPr marL="0" indent="0">
              <a:buNone/>
            </a:pPr>
            <a:endParaRPr lang="en-GB" dirty="0"/>
          </a:p>
          <a:p>
            <a:endParaRPr lang="en-GB" dirty="0"/>
          </a:p>
        </p:txBody>
      </p:sp>
      <p:pic>
        <p:nvPicPr>
          <p:cNvPr id="5" name="Picture 4" descr="Person carrying sunflower">
            <a:extLst>
              <a:ext uri="{FF2B5EF4-FFF2-40B4-BE49-F238E27FC236}">
                <a16:creationId xmlns:a16="http://schemas.microsoft.com/office/drawing/2014/main" id="{93247348-215E-4359-8A0F-404A029434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3646418" cy="2431143"/>
          </a:xfrm>
          <a:prstGeom prst="rect">
            <a:avLst/>
          </a:prstGeom>
        </p:spPr>
      </p:pic>
    </p:spTree>
    <p:extLst>
      <p:ext uri="{BB962C8B-B14F-4D97-AF65-F5344CB8AC3E}">
        <p14:creationId xmlns:p14="http://schemas.microsoft.com/office/powerpoint/2010/main" val="1191189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B473F-6915-47E9-85F8-074A7DB7546A}"/>
              </a:ext>
            </a:extLst>
          </p:cNvPr>
          <p:cNvSpPr>
            <a:spLocks noGrp="1"/>
          </p:cNvSpPr>
          <p:nvPr>
            <p:ph type="title"/>
          </p:nvPr>
        </p:nvSpPr>
        <p:spPr>
          <a:xfrm>
            <a:off x="3646418" y="0"/>
            <a:ext cx="5402943" cy="1325563"/>
          </a:xfrm>
        </p:spPr>
        <p:txBody>
          <a:bodyPr/>
          <a:lstStyle/>
          <a:p>
            <a:r>
              <a:rPr lang="en-GB" b="1" dirty="0"/>
              <a:t>Provide the following</a:t>
            </a:r>
            <a:endParaRPr lang="en-GB" b="1" dirty="0">
              <a:highlight>
                <a:srgbClr val="FFFF00"/>
              </a:highlight>
            </a:endParaRPr>
          </a:p>
        </p:txBody>
      </p:sp>
      <p:sp>
        <p:nvSpPr>
          <p:cNvPr id="3" name="Content Placeholder 2">
            <a:extLst>
              <a:ext uri="{FF2B5EF4-FFF2-40B4-BE49-F238E27FC236}">
                <a16:creationId xmlns:a16="http://schemas.microsoft.com/office/drawing/2014/main" id="{66700AFF-21E3-4741-9771-A90256AA9268}"/>
              </a:ext>
            </a:extLst>
          </p:cNvPr>
          <p:cNvSpPr>
            <a:spLocks noGrp="1"/>
          </p:cNvSpPr>
          <p:nvPr>
            <p:ph idx="1"/>
          </p:nvPr>
        </p:nvSpPr>
        <p:spPr>
          <a:xfrm>
            <a:off x="838200" y="2506662"/>
            <a:ext cx="10515600" cy="4351338"/>
          </a:xfrm>
        </p:spPr>
        <p:txBody>
          <a:bodyPr>
            <a:normAutofit lnSpcReduction="10000"/>
          </a:bodyPr>
          <a:lstStyle/>
          <a:p>
            <a:r>
              <a:rPr lang="en-GB" dirty="0"/>
              <a:t>Macro- and micro- sensitive content indication</a:t>
            </a:r>
          </a:p>
          <a:p>
            <a:r>
              <a:rPr lang="en-GB" dirty="0"/>
              <a:t>Clear indication of modality</a:t>
            </a:r>
          </a:p>
          <a:p>
            <a:pPr lvl="1"/>
            <a:r>
              <a:rPr lang="en-GB" dirty="0"/>
              <a:t>Academic rigour</a:t>
            </a:r>
          </a:p>
          <a:p>
            <a:pPr lvl="1"/>
            <a:r>
              <a:rPr lang="en-GB" dirty="0"/>
              <a:t>Detailed analysis</a:t>
            </a:r>
          </a:p>
          <a:p>
            <a:pPr lvl="1"/>
            <a:r>
              <a:rPr lang="en-GB" dirty="0"/>
              <a:t>Collaborative working</a:t>
            </a:r>
          </a:p>
          <a:p>
            <a:pPr lvl="1"/>
            <a:r>
              <a:rPr lang="en-GB" dirty="0"/>
              <a:t>Debate</a:t>
            </a:r>
          </a:p>
          <a:p>
            <a:r>
              <a:rPr lang="en-GB" dirty="0"/>
              <a:t>Clear pathways through tutorial and assessment resources</a:t>
            </a:r>
          </a:p>
          <a:p>
            <a:r>
              <a:rPr lang="en-GB" dirty="0"/>
              <a:t>Comprehensive tutorial guides for ALs</a:t>
            </a:r>
          </a:p>
          <a:p>
            <a:r>
              <a:rPr lang="en-GB" dirty="0"/>
              <a:t>Practical student mental health and wellbeing training to all Faculty staff and student representatives</a:t>
            </a:r>
          </a:p>
          <a:p>
            <a:pPr marL="0" indent="0">
              <a:buNone/>
            </a:pPr>
            <a:endParaRPr lang="en-GB" dirty="0"/>
          </a:p>
          <a:p>
            <a:endParaRPr lang="en-GB" dirty="0"/>
          </a:p>
        </p:txBody>
      </p:sp>
      <p:pic>
        <p:nvPicPr>
          <p:cNvPr id="4" name="Picture 3" descr="Person carrying sunflower">
            <a:extLst>
              <a:ext uri="{FF2B5EF4-FFF2-40B4-BE49-F238E27FC236}">
                <a16:creationId xmlns:a16="http://schemas.microsoft.com/office/drawing/2014/main" id="{81A2483D-0059-451B-A12B-40B5BABB7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646418" cy="2431143"/>
          </a:xfrm>
          <a:prstGeom prst="rect">
            <a:avLst/>
          </a:prstGeom>
        </p:spPr>
      </p:pic>
    </p:spTree>
    <p:extLst>
      <p:ext uri="{BB962C8B-B14F-4D97-AF65-F5344CB8AC3E}">
        <p14:creationId xmlns:p14="http://schemas.microsoft.com/office/powerpoint/2010/main" val="302390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099E-5E73-4F96-A52F-4B5F79DD8612}"/>
              </a:ext>
            </a:extLst>
          </p:cNvPr>
          <p:cNvSpPr>
            <a:spLocks noGrp="1"/>
          </p:cNvSpPr>
          <p:nvPr>
            <p:ph type="title"/>
          </p:nvPr>
        </p:nvSpPr>
        <p:spPr>
          <a:xfrm>
            <a:off x="3646418" y="0"/>
            <a:ext cx="5172677" cy="1325563"/>
          </a:xfrm>
        </p:spPr>
        <p:txBody>
          <a:bodyPr/>
          <a:lstStyle/>
          <a:p>
            <a:r>
              <a:rPr lang="en-GB" b="1" dirty="0"/>
              <a:t>Module teams</a:t>
            </a:r>
          </a:p>
        </p:txBody>
      </p:sp>
      <p:sp>
        <p:nvSpPr>
          <p:cNvPr id="3" name="Content Placeholder 2">
            <a:extLst>
              <a:ext uri="{FF2B5EF4-FFF2-40B4-BE49-F238E27FC236}">
                <a16:creationId xmlns:a16="http://schemas.microsoft.com/office/drawing/2014/main" id="{64E61736-EF89-4934-AD94-6BE159053D98}"/>
              </a:ext>
            </a:extLst>
          </p:cNvPr>
          <p:cNvSpPr>
            <a:spLocks noGrp="1"/>
          </p:cNvSpPr>
          <p:nvPr>
            <p:ph idx="1"/>
          </p:nvPr>
        </p:nvSpPr>
        <p:spPr>
          <a:xfrm>
            <a:off x="838200" y="2515447"/>
            <a:ext cx="11016916" cy="4351338"/>
          </a:xfrm>
        </p:spPr>
        <p:txBody>
          <a:bodyPr>
            <a:normAutofit lnSpcReduction="10000"/>
          </a:bodyPr>
          <a:lstStyle/>
          <a:p>
            <a:r>
              <a:rPr lang="en-GB" dirty="0"/>
              <a:t>Review module materials from mental health and wellbeing perspective</a:t>
            </a:r>
          </a:p>
          <a:p>
            <a:pPr lvl="1"/>
            <a:r>
              <a:rPr lang="en-GB" dirty="0"/>
              <a:t>Review use of images and languages that could be distressing</a:t>
            </a:r>
          </a:p>
          <a:p>
            <a:pPr lvl="1"/>
            <a:r>
              <a:rPr lang="en-GB" dirty="0"/>
              <a:t>Ensure tutorial materials include references to student wellbeing</a:t>
            </a:r>
          </a:p>
          <a:p>
            <a:pPr lvl="1"/>
            <a:r>
              <a:rPr lang="en-GB" dirty="0"/>
              <a:t>Ensure materials include culturally appropriate and accurate themes relating to mental health and wellbeing</a:t>
            </a:r>
          </a:p>
          <a:p>
            <a:r>
              <a:rPr lang="en-GB" dirty="0"/>
              <a:t>Annually review any curriculum, tuition or assessment changes</a:t>
            </a:r>
          </a:p>
          <a:p>
            <a:r>
              <a:rPr lang="en-GB" dirty="0"/>
              <a:t>Provide a wide range of learning resources that are multimodal, context specific and easily accessible</a:t>
            </a:r>
          </a:p>
          <a:p>
            <a:r>
              <a:rPr lang="en-GB" dirty="0"/>
              <a:t>Provide options for tutorial and assessment</a:t>
            </a:r>
          </a:p>
          <a:p>
            <a:r>
              <a:rPr lang="en-GB" dirty="0"/>
              <a:t>Consider volume on modules </a:t>
            </a:r>
          </a:p>
          <a:p>
            <a:endParaRPr lang="en-GB" dirty="0"/>
          </a:p>
        </p:txBody>
      </p:sp>
      <p:pic>
        <p:nvPicPr>
          <p:cNvPr id="4" name="Picture 3" descr="Person carrying sunflower">
            <a:extLst>
              <a:ext uri="{FF2B5EF4-FFF2-40B4-BE49-F238E27FC236}">
                <a16:creationId xmlns:a16="http://schemas.microsoft.com/office/drawing/2014/main" id="{C0F55F9C-982D-4607-8C8B-70CCA80F7D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646418" cy="2431143"/>
          </a:xfrm>
          <a:prstGeom prst="rect">
            <a:avLst/>
          </a:prstGeom>
        </p:spPr>
      </p:pic>
    </p:spTree>
    <p:extLst>
      <p:ext uri="{BB962C8B-B14F-4D97-AF65-F5344CB8AC3E}">
        <p14:creationId xmlns:p14="http://schemas.microsoft.com/office/powerpoint/2010/main" val="4128418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099E-5E73-4F96-A52F-4B5F79DD8612}"/>
              </a:ext>
            </a:extLst>
          </p:cNvPr>
          <p:cNvSpPr>
            <a:spLocks noGrp="1"/>
          </p:cNvSpPr>
          <p:nvPr>
            <p:ph type="title"/>
          </p:nvPr>
        </p:nvSpPr>
        <p:spPr>
          <a:xfrm>
            <a:off x="3646418" y="18255"/>
            <a:ext cx="4172857" cy="1325563"/>
          </a:xfrm>
        </p:spPr>
        <p:txBody>
          <a:bodyPr/>
          <a:lstStyle/>
          <a:p>
            <a:r>
              <a:rPr lang="en-GB" b="1" dirty="0"/>
              <a:t>Staff Tutors</a:t>
            </a:r>
          </a:p>
        </p:txBody>
      </p:sp>
      <p:sp>
        <p:nvSpPr>
          <p:cNvPr id="3" name="Content Placeholder 2">
            <a:extLst>
              <a:ext uri="{FF2B5EF4-FFF2-40B4-BE49-F238E27FC236}">
                <a16:creationId xmlns:a16="http://schemas.microsoft.com/office/drawing/2014/main" id="{64E61736-EF89-4934-AD94-6BE159053D98}"/>
              </a:ext>
            </a:extLst>
          </p:cNvPr>
          <p:cNvSpPr>
            <a:spLocks noGrp="1"/>
          </p:cNvSpPr>
          <p:nvPr>
            <p:ph idx="1"/>
          </p:nvPr>
        </p:nvSpPr>
        <p:spPr>
          <a:xfrm>
            <a:off x="838200" y="2609396"/>
            <a:ext cx="10515600" cy="4351338"/>
          </a:xfrm>
        </p:spPr>
        <p:txBody>
          <a:bodyPr/>
          <a:lstStyle/>
          <a:p>
            <a:r>
              <a:rPr lang="en-GB" dirty="0"/>
              <a:t>As module team members, focus on the student experience</a:t>
            </a:r>
          </a:p>
          <a:p>
            <a:pPr lvl="1"/>
            <a:r>
              <a:rPr lang="en-GB" dirty="0"/>
              <a:t>Use student groups to review materials</a:t>
            </a:r>
          </a:p>
          <a:p>
            <a:pPr lvl="1"/>
            <a:r>
              <a:rPr lang="en-GB" dirty="0"/>
              <a:t>If using ALs for content, provide student mental health and inclusivity training</a:t>
            </a:r>
          </a:p>
          <a:p>
            <a:r>
              <a:rPr lang="en-GB" dirty="0"/>
              <a:t>If relevant, provide pre-enrolment content and modality guidance</a:t>
            </a:r>
          </a:p>
          <a:p>
            <a:r>
              <a:rPr lang="en-GB" dirty="0"/>
              <a:t>Ensure your ALs know how and where to signpost</a:t>
            </a:r>
          </a:p>
          <a:p>
            <a:r>
              <a:rPr lang="en-GB" dirty="0"/>
              <a:t>Provide training for delivering sensitive topics</a:t>
            </a:r>
          </a:p>
          <a:p>
            <a:r>
              <a:rPr lang="en-GB" dirty="0"/>
              <a:t>Take student complaints seriously</a:t>
            </a:r>
          </a:p>
        </p:txBody>
      </p:sp>
      <p:pic>
        <p:nvPicPr>
          <p:cNvPr id="4" name="Picture 3" descr="Person carrying sunflower">
            <a:extLst>
              <a:ext uri="{FF2B5EF4-FFF2-40B4-BE49-F238E27FC236}">
                <a16:creationId xmlns:a16="http://schemas.microsoft.com/office/drawing/2014/main" id="{25B4314F-0632-4F4F-9874-A2BADD3BC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646418" cy="2431143"/>
          </a:xfrm>
          <a:prstGeom prst="rect">
            <a:avLst/>
          </a:prstGeom>
        </p:spPr>
      </p:pic>
    </p:spTree>
    <p:extLst>
      <p:ext uri="{BB962C8B-B14F-4D97-AF65-F5344CB8AC3E}">
        <p14:creationId xmlns:p14="http://schemas.microsoft.com/office/powerpoint/2010/main" val="339179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7AD827-F953-488D-BB13-C0FBBB7E50D1}"/>
              </a:ext>
            </a:extLst>
          </p:cNvPr>
          <p:cNvSpPr>
            <a:spLocks noGrp="1"/>
          </p:cNvSpPr>
          <p:nvPr>
            <p:ph type="title"/>
          </p:nvPr>
        </p:nvSpPr>
        <p:spPr>
          <a:xfrm>
            <a:off x="6094105" y="802955"/>
            <a:ext cx="4977976" cy="1454051"/>
          </a:xfrm>
        </p:spPr>
        <p:txBody>
          <a:bodyPr>
            <a:normAutofit/>
          </a:bodyPr>
          <a:lstStyle/>
          <a:p>
            <a:r>
              <a:rPr lang="en-GB" b="1" dirty="0">
                <a:solidFill>
                  <a:srgbClr val="00B050"/>
                </a:solidFill>
              </a:rPr>
              <a:t>Welcome</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table, indoor, floor, wooden&#10;&#10;Description automatically generated">
            <a:extLst>
              <a:ext uri="{FF2B5EF4-FFF2-40B4-BE49-F238E27FC236}">
                <a16:creationId xmlns:a16="http://schemas.microsoft.com/office/drawing/2014/main" id="{459D331C-CE24-4DDE-850B-BDC4BFAC9F24}"/>
              </a:ext>
            </a:extLst>
          </p:cNvPr>
          <p:cNvPicPr>
            <a:picLocks noChangeAspect="1"/>
          </p:cNvPicPr>
          <p:nvPr/>
        </p:nvPicPr>
        <p:blipFill rotWithShape="1">
          <a:blip r:embed="rId3" cstate="screen">
            <a:alphaModFix/>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5" name="Content Placeholder 2">
            <a:extLst>
              <a:ext uri="{FF2B5EF4-FFF2-40B4-BE49-F238E27FC236}">
                <a16:creationId xmlns:a16="http://schemas.microsoft.com/office/drawing/2014/main" id="{549344B2-F55D-433A-B32E-46F98D597514}"/>
              </a:ext>
            </a:extLst>
          </p:cNvPr>
          <p:cNvGraphicFramePr>
            <a:graphicFrameLocks noGrp="1"/>
          </p:cNvGraphicFramePr>
          <p:nvPr>
            <p:ph idx="1"/>
            <p:extLst>
              <p:ext uri="{D42A27DB-BD31-4B8C-83A1-F6EECF244321}">
                <p14:modId xmlns:p14="http://schemas.microsoft.com/office/powerpoint/2010/main" val="2036349979"/>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5769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099E-5E73-4F96-A52F-4B5F79DD8612}"/>
              </a:ext>
            </a:extLst>
          </p:cNvPr>
          <p:cNvSpPr>
            <a:spLocks noGrp="1"/>
          </p:cNvSpPr>
          <p:nvPr>
            <p:ph type="title"/>
          </p:nvPr>
        </p:nvSpPr>
        <p:spPr>
          <a:xfrm>
            <a:off x="3646418" y="18255"/>
            <a:ext cx="5584668" cy="1325563"/>
          </a:xfrm>
        </p:spPr>
        <p:txBody>
          <a:bodyPr/>
          <a:lstStyle/>
          <a:p>
            <a:r>
              <a:rPr lang="en-GB" b="1" dirty="0"/>
              <a:t>Associate Lecturers</a:t>
            </a:r>
          </a:p>
        </p:txBody>
      </p:sp>
      <p:sp>
        <p:nvSpPr>
          <p:cNvPr id="3" name="Content Placeholder 2">
            <a:extLst>
              <a:ext uri="{FF2B5EF4-FFF2-40B4-BE49-F238E27FC236}">
                <a16:creationId xmlns:a16="http://schemas.microsoft.com/office/drawing/2014/main" id="{64E61736-EF89-4934-AD94-6BE159053D98}"/>
              </a:ext>
            </a:extLst>
          </p:cNvPr>
          <p:cNvSpPr>
            <a:spLocks noGrp="1"/>
          </p:cNvSpPr>
          <p:nvPr>
            <p:ph idx="1"/>
          </p:nvPr>
        </p:nvSpPr>
        <p:spPr>
          <a:xfrm>
            <a:off x="838200" y="2609396"/>
            <a:ext cx="10515600" cy="4351338"/>
          </a:xfrm>
        </p:spPr>
        <p:txBody>
          <a:bodyPr/>
          <a:lstStyle/>
          <a:p>
            <a:r>
              <a:rPr lang="en-GB" dirty="0"/>
              <a:t>Increase your own awareness of appropriate and available support</a:t>
            </a:r>
          </a:p>
          <a:p>
            <a:r>
              <a:rPr lang="en-GB" dirty="0"/>
              <a:t>Provide clear signposts where and how students can access additional help</a:t>
            </a:r>
          </a:p>
          <a:p>
            <a:r>
              <a:rPr lang="en-GB" dirty="0"/>
              <a:t>Be student aware </a:t>
            </a:r>
          </a:p>
          <a:p>
            <a:r>
              <a:rPr lang="en-GB" dirty="0"/>
              <a:t>Keep students connected – check in</a:t>
            </a:r>
          </a:p>
          <a:p>
            <a:r>
              <a:rPr lang="en-GB" dirty="0"/>
              <a:t>Share examples of good practice on tutor forums</a:t>
            </a:r>
          </a:p>
        </p:txBody>
      </p:sp>
      <p:pic>
        <p:nvPicPr>
          <p:cNvPr id="4" name="Picture 3" descr="Person carrying sunflower">
            <a:extLst>
              <a:ext uri="{FF2B5EF4-FFF2-40B4-BE49-F238E27FC236}">
                <a16:creationId xmlns:a16="http://schemas.microsoft.com/office/drawing/2014/main" id="{25B4314F-0632-4F4F-9874-A2BADD3BC1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646418" cy="2431143"/>
          </a:xfrm>
          <a:prstGeom prst="rect">
            <a:avLst/>
          </a:prstGeom>
        </p:spPr>
      </p:pic>
    </p:spTree>
    <p:extLst>
      <p:ext uri="{BB962C8B-B14F-4D97-AF65-F5344CB8AC3E}">
        <p14:creationId xmlns:p14="http://schemas.microsoft.com/office/powerpoint/2010/main" val="72921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D827-F953-488D-BB13-C0FBBB7E50D1}"/>
              </a:ext>
            </a:extLst>
          </p:cNvPr>
          <p:cNvSpPr>
            <a:spLocks noGrp="1"/>
          </p:cNvSpPr>
          <p:nvPr>
            <p:ph type="title"/>
          </p:nvPr>
        </p:nvSpPr>
        <p:spPr>
          <a:xfrm>
            <a:off x="6094105" y="802955"/>
            <a:ext cx="4977976" cy="1454051"/>
          </a:xfrm>
        </p:spPr>
        <p:txBody>
          <a:bodyPr>
            <a:normAutofit/>
          </a:bodyPr>
          <a:lstStyle/>
          <a:p>
            <a:r>
              <a:rPr lang="en-GB" b="1" dirty="0">
                <a:solidFill>
                  <a:srgbClr val="00B050"/>
                </a:solidFill>
              </a:rPr>
              <a:t>Personal and shared reflection</a:t>
            </a:r>
          </a:p>
        </p:txBody>
      </p:sp>
      <p:pic>
        <p:nvPicPr>
          <p:cNvPr id="6" name="Picture 5" descr="A picture containing table, indoor, floor, wooden&#10;&#10;Description automatically generated">
            <a:extLst>
              <a:ext uri="{FF2B5EF4-FFF2-40B4-BE49-F238E27FC236}">
                <a16:creationId xmlns:a16="http://schemas.microsoft.com/office/drawing/2014/main" id="{459D331C-CE24-4DDE-850B-BDC4BFAC9F24}"/>
              </a:ext>
            </a:extLst>
          </p:cNvPr>
          <p:cNvPicPr>
            <a:picLocks noChangeAspect="1"/>
          </p:cNvPicPr>
          <p:nvPr/>
        </p:nvPicPr>
        <p:blipFill rotWithShape="1">
          <a:blip r:embed="rId3" cstate="screen">
            <a:alphaModFix/>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5" name="Content Placeholder 2">
            <a:extLst>
              <a:ext uri="{FF2B5EF4-FFF2-40B4-BE49-F238E27FC236}">
                <a16:creationId xmlns:a16="http://schemas.microsoft.com/office/drawing/2014/main" id="{549344B2-F55D-433A-B32E-46F98D597514}"/>
              </a:ext>
            </a:extLst>
          </p:cNvPr>
          <p:cNvGraphicFramePr>
            <a:graphicFrameLocks noGrp="1"/>
          </p:cNvGraphicFramePr>
          <p:nvPr>
            <p:ph idx="1"/>
            <p:extLst>
              <p:ext uri="{D42A27DB-BD31-4B8C-83A1-F6EECF244321}">
                <p14:modId xmlns:p14="http://schemas.microsoft.com/office/powerpoint/2010/main" val="3591708566"/>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7072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C23705-2F7E-4899-951A-D588D089F7F1}"/>
              </a:ext>
            </a:extLst>
          </p:cNvPr>
          <p:cNvSpPr>
            <a:spLocks noGrp="1"/>
          </p:cNvSpPr>
          <p:nvPr>
            <p:ph type="title"/>
          </p:nvPr>
        </p:nvSpPr>
        <p:spPr>
          <a:xfrm>
            <a:off x="6094105" y="802955"/>
            <a:ext cx="4977976" cy="1454051"/>
          </a:xfrm>
        </p:spPr>
        <p:txBody>
          <a:bodyPr>
            <a:normAutofit/>
          </a:bodyPr>
          <a:lstStyle/>
          <a:p>
            <a:r>
              <a:rPr lang="en-GB" b="1" dirty="0">
                <a:solidFill>
                  <a:srgbClr val="7030A0"/>
                </a:solidFill>
              </a:rPr>
              <a:t>Takeaway messages</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C6ACF4F-3B6C-4D01-95F3-00B492804EE2}"/>
              </a:ext>
            </a:extLst>
          </p:cNvPr>
          <p:cNvPicPr>
            <a:picLocks noChangeAspect="1"/>
          </p:cNvPicPr>
          <p:nvPr/>
        </p:nvPicPr>
        <p:blipFill rotWithShape="1">
          <a:blip r:embed="rId4" cstate="screen">
            <a:alphaModFix/>
            <a:extLst>
              <a:ext uri="{28A0092B-C50C-407E-A947-70E740481C1C}">
                <a14:useLocalDpi xmlns:a14="http://schemas.microsoft.com/office/drawing/2010/main"/>
              </a:ext>
              <a:ext uri="{837473B0-CC2E-450A-ABE3-18F120FF3D39}">
                <a1611:picAttrSrcUrl xmlns:a1611="http://schemas.microsoft.com/office/drawing/2016/11/main" r:id="rId5"/>
              </a:ext>
            </a:extLst>
          </a:blip>
          <a:srcRect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40F9970C-953D-4ADB-A522-BCE45AE840B8}"/>
              </a:ext>
            </a:extLst>
          </p:cNvPr>
          <p:cNvSpPr>
            <a:spLocks noGrp="1"/>
          </p:cNvSpPr>
          <p:nvPr>
            <p:ph idx="1"/>
          </p:nvPr>
        </p:nvSpPr>
        <p:spPr>
          <a:xfrm>
            <a:off x="6090573" y="1876926"/>
            <a:ext cx="5614875" cy="4184045"/>
          </a:xfrm>
        </p:spPr>
        <p:txBody>
          <a:bodyPr anchor="ctr">
            <a:noAutofit/>
          </a:bodyPr>
          <a:lstStyle/>
          <a:p>
            <a:r>
              <a:rPr lang="en-GB" sz="2400" dirty="0">
                <a:solidFill>
                  <a:srgbClr val="000000"/>
                </a:solidFill>
              </a:rPr>
              <a:t>We are all responsible for making changes to improve outcomes for our students with mental health conditions and poor wellbeing</a:t>
            </a:r>
          </a:p>
          <a:p>
            <a:r>
              <a:rPr lang="en-GB" sz="2400" dirty="0">
                <a:solidFill>
                  <a:srgbClr val="000000"/>
                </a:solidFill>
              </a:rPr>
              <a:t>Signpost early and often</a:t>
            </a:r>
          </a:p>
          <a:p>
            <a:r>
              <a:rPr lang="en-GB" sz="2400" dirty="0">
                <a:solidFill>
                  <a:srgbClr val="000000"/>
                </a:solidFill>
              </a:rPr>
              <a:t>Many students don’t declare. Know your students.</a:t>
            </a:r>
          </a:p>
          <a:p>
            <a:r>
              <a:rPr lang="en-GB" sz="2400" dirty="0">
                <a:solidFill>
                  <a:srgbClr val="000000"/>
                </a:solidFill>
              </a:rPr>
              <a:t>Keep in contact with students – retention is key</a:t>
            </a:r>
          </a:p>
          <a:p>
            <a:r>
              <a:rPr lang="en-GB" sz="2400" dirty="0">
                <a:solidFill>
                  <a:srgbClr val="000000"/>
                </a:solidFill>
              </a:rPr>
              <a:t>Take care of your own wellbeing</a:t>
            </a:r>
          </a:p>
        </p:txBody>
      </p:sp>
    </p:spTree>
    <p:extLst>
      <p:ext uri="{BB962C8B-B14F-4D97-AF65-F5344CB8AC3E}">
        <p14:creationId xmlns:p14="http://schemas.microsoft.com/office/powerpoint/2010/main" val="243171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AD827-F953-488D-BB13-C0FBBB7E50D1}"/>
              </a:ext>
            </a:extLst>
          </p:cNvPr>
          <p:cNvSpPr>
            <a:spLocks noGrp="1"/>
          </p:cNvSpPr>
          <p:nvPr>
            <p:ph type="title"/>
          </p:nvPr>
        </p:nvSpPr>
        <p:spPr>
          <a:xfrm>
            <a:off x="6094105" y="802955"/>
            <a:ext cx="4977976" cy="1454051"/>
          </a:xfrm>
        </p:spPr>
        <p:txBody>
          <a:bodyPr>
            <a:normAutofit/>
          </a:bodyPr>
          <a:lstStyle/>
          <a:p>
            <a:r>
              <a:rPr lang="en-GB" b="1" dirty="0">
                <a:solidFill>
                  <a:srgbClr val="00B050"/>
                </a:solidFill>
              </a:rPr>
              <a:t>Personal reflection</a:t>
            </a:r>
          </a:p>
        </p:txBody>
      </p:sp>
      <p:pic>
        <p:nvPicPr>
          <p:cNvPr id="6" name="Picture 5" descr="A picture containing table, indoor, floor, wooden&#10;&#10;Description automatically generated">
            <a:extLst>
              <a:ext uri="{FF2B5EF4-FFF2-40B4-BE49-F238E27FC236}">
                <a16:creationId xmlns:a16="http://schemas.microsoft.com/office/drawing/2014/main" id="{459D331C-CE24-4DDE-850B-BDC4BFAC9F24}"/>
              </a:ext>
            </a:extLst>
          </p:cNvPr>
          <p:cNvPicPr>
            <a:picLocks noChangeAspect="1"/>
          </p:cNvPicPr>
          <p:nvPr/>
        </p:nvPicPr>
        <p:blipFill rotWithShape="1">
          <a:blip r:embed="rId3" cstate="screen">
            <a:alphaModFix/>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5" name="Content Placeholder 2">
            <a:extLst>
              <a:ext uri="{FF2B5EF4-FFF2-40B4-BE49-F238E27FC236}">
                <a16:creationId xmlns:a16="http://schemas.microsoft.com/office/drawing/2014/main" id="{549344B2-F55D-433A-B32E-46F98D597514}"/>
              </a:ext>
            </a:extLst>
          </p:cNvPr>
          <p:cNvGraphicFramePr>
            <a:graphicFrameLocks noGrp="1"/>
          </p:cNvGraphicFramePr>
          <p:nvPr>
            <p:ph idx="1"/>
            <p:extLst>
              <p:ext uri="{D42A27DB-BD31-4B8C-83A1-F6EECF244321}">
                <p14:modId xmlns:p14="http://schemas.microsoft.com/office/powerpoint/2010/main" val="761501673"/>
              </p:ext>
            </p:extLst>
          </p:nvPr>
        </p:nvGraphicFramePr>
        <p:xfrm>
          <a:off x="6090574" y="1219200"/>
          <a:ext cx="4977578"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83881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D40424-6985-437E-ACBF-82239C15C9F8}"/>
              </a:ext>
            </a:extLst>
          </p:cNvPr>
          <p:cNvSpPr>
            <a:spLocks noGrp="1"/>
          </p:cNvSpPr>
          <p:nvPr>
            <p:ph type="ctrTitle"/>
          </p:nvPr>
        </p:nvSpPr>
        <p:spPr>
          <a:xfrm>
            <a:off x="851877" y="3633090"/>
            <a:ext cx="10488245" cy="1784402"/>
          </a:xfrm>
        </p:spPr>
        <p:txBody>
          <a:bodyPr vert="horz" lIns="91440" tIns="45720" rIns="91440" bIns="45720" rtlCol="0" anchor="b">
            <a:normAutofit fontScale="90000"/>
          </a:bodyPr>
          <a:lstStyle/>
          <a:p>
            <a:pPr algn="ctr"/>
            <a:r>
              <a:rPr lang="en-US" sz="6000" kern="1200" dirty="0">
                <a:solidFill>
                  <a:srgbClr val="FFFFFF"/>
                </a:solidFill>
                <a:latin typeface="+mj-lt"/>
                <a:ea typeface="+mj-ea"/>
                <a:cs typeface="+mj-cs"/>
              </a:rPr>
              <a:t>Thank you</a:t>
            </a:r>
            <a:br>
              <a:rPr lang="en-US" sz="6000" kern="1200" dirty="0">
                <a:solidFill>
                  <a:srgbClr val="FFFFFF"/>
                </a:solidFill>
                <a:latin typeface="+mj-lt"/>
                <a:ea typeface="+mj-ea"/>
                <a:cs typeface="+mj-cs"/>
              </a:rPr>
            </a:b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Questions</a:t>
            </a:r>
          </a:p>
        </p:txBody>
      </p:sp>
      <p:pic>
        <p:nvPicPr>
          <p:cNvPr id="6" name="Picture 5">
            <a:extLst>
              <a:ext uri="{FF2B5EF4-FFF2-40B4-BE49-F238E27FC236}">
                <a16:creationId xmlns:a16="http://schemas.microsoft.com/office/drawing/2014/main" id="{33CC87E4-317F-4DC2-BACC-4FB8BC2383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7115" y="1440508"/>
            <a:ext cx="1517772" cy="1037660"/>
          </a:xfrm>
          <a:prstGeom prst="rect">
            <a:avLst/>
          </a:prstGeom>
        </p:spPr>
      </p:pic>
    </p:spTree>
    <p:extLst>
      <p:ext uri="{BB962C8B-B14F-4D97-AF65-F5344CB8AC3E}">
        <p14:creationId xmlns:p14="http://schemas.microsoft.com/office/powerpoint/2010/main" val="147652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23705-2F7E-4899-951A-D588D089F7F1}"/>
              </a:ext>
            </a:extLst>
          </p:cNvPr>
          <p:cNvSpPr>
            <a:spLocks noGrp="1"/>
          </p:cNvSpPr>
          <p:nvPr>
            <p:ph type="title"/>
          </p:nvPr>
        </p:nvSpPr>
        <p:spPr>
          <a:xfrm>
            <a:off x="838200" y="365125"/>
            <a:ext cx="10515600" cy="1325563"/>
          </a:xfrm>
        </p:spPr>
        <p:txBody>
          <a:bodyPr>
            <a:normAutofit/>
          </a:bodyPr>
          <a:lstStyle/>
          <a:p>
            <a:r>
              <a:rPr lang="en-GB" sz="540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F9970C-953D-4ADB-A522-BCE45AE840B8}"/>
              </a:ext>
            </a:extLst>
          </p:cNvPr>
          <p:cNvSpPr>
            <a:spLocks noGrp="1"/>
          </p:cNvSpPr>
          <p:nvPr>
            <p:ph idx="1"/>
          </p:nvPr>
        </p:nvSpPr>
        <p:spPr>
          <a:xfrm>
            <a:off x="838200" y="1929384"/>
            <a:ext cx="10515600" cy="4251960"/>
          </a:xfrm>
        </p:spPr>
        <p:txBody>
          <a:bodyPr>
            <a:normAutofit/>
          </a:bodyPr>
          <a:lstStyle/>
          <a:p>
            <a:r>
              <a:rPr lang="en-GB" sz="1700"/>
              <a:t>Hubble, S., &amp; Bolton, P. (2020). </a:t>
            </a:r>
            <a:r>
              <a:rPr lang="en-GB" sz="1700" i="1"/>
              <a:t>Support for students with mental health issues in higher education in England. UK Parliament Briefing Paper</a:t>
            </a:r>
            <a:r>
              <a:rPr lang="en-GB" sz="1700"/>
              <a:t>. Available online </a:t>
            </a:r>
            <a:r>
              <a:rPr lang="en-GB" sz="1700" u="sng">
                <a:hlinkClick r:id="rId2"/>
              </a:rPr>
              <a:t>https://commonslibrary.parliament.uk/research-briefings/cbp-8593/</a:t>
            </a:r>
            <a:r>
              <a:rPr lang="en-GB" sz="1700"/>
              <a:t> [Accessed 27 February, 2021]</a:t>
            </a:r>
          </a:p>
          <a:p>
            <a:r>
              <a:rPr lang="en-GB" sz="1700"/>
              <a:t>Jones, E. J., Pride, M., Edwards, C., &amp; Tumilty, R. (2020). Challenges and opportunities in co-creating a wellbeing toolkit in a distance learning environment: a case study. </a:t>
            </a:r>
            <a:r>
              <a:rPr lang="en-GB" sz="1700" i="1"/>
              <a:t>The Journal of Educational Innovation, Partnership and Change</a:t>
            </a:r>
            <a:r>
              <a:rPr lang="en-GB" sz="1700"/>
              <a:t>, </a:t>
            </a:r>
            <a:r>
              <a:rPr lang="en-GB" sz="1700" i="1"/>
              <a:t>6</a:t>
            </a:r>
            <a:r>
              <a:rPr lang="en-GB" sz="1700"/>
              <a:t>(1). Available online </a:t>
            </a:r>
            <a:r>
              <a:rPr lang="en-GB" sz="1700">
                <a:hlinkClick r:id="rId3"/>
              </a:rPr>
              <a:t>https://www.journals.studentengagement.org.uk/index.php/studentchangeagents/article/view/1007</a:t>
            </a:r>
            <a:r>
              <a:rPr lang="en-GB" sz="1700"/>
              <a:t> [Accessed 25 March 2020]</a:t>
            </a:r>
          </a:p>
          <a:p>
            <a:r>
              <a:rPr lang="en-GB" sz="1700"/>
              <a:t>Office for Students (2019) </a:t>
            </a:r>
            <a:r>
              <a:rPr lang="en-GB" sz="1700" i="1"/>
              <a:t>Mental health: Are all students being properly supported? </a:t>
            </a:r>
            <a:r>
              <a:rPr lang="en-GB" sz="1700"/>
              <a:t>Insight 5 Available online </a:t>
            </a:r>
            <a:r>
              <a:rPr lang="en-GB" sz="1700" u="sng">
                <a:hlinkClick r:id="rId4"/>
              </a:rPr>
              <a:t>https://www.officeforstudents.org.uk/media/b3e6669e-5337-4caa-9553-049b3e8e7803/insight-brief-mental-health-are-all-students-being-properly-supported.pdf</a:t>
            </a:r>
            <a:r>
              <a:rPr lang="en-GB" sz="1700"/>
              <a:t> [Accessed 27 February, 2021]</a:t>
            </a:r>
          </a:p>
          <a:p>
            <a:r>
              <a:rPr lang="en-GB" sz="1700"/>
              <a:t>Pereira, S., Reay K., Bottell, J., Walker, L., Dzikiti, C (2019) University Student Mental Health Survey 2018: A large scale study into the prevalence of student mental illness within UK universities. </a:t>
            </a:r>
            <a:r>
              <a:rPr lang="en-GB" sz="1700" i="1"/>
              <a:t>The Insight Network </a:t>
            </a:r>
            <a:r>
              <a:rPr lang="en-GB" sz="1700"/>
              <a:t>Available online </a:t>
            </a:r>
            <a:r>
              <a:rPr lang="en-GB" sz="1700" u="sng">
                <a:hlinkClick r:id="rId5"/>
              </a:rPr>
              <a:t>https://www.theinsightnetwork.co.uk/uncategorized/university-student-mental-health-survey-2018/</a:t>
            </a:r>
            <a:r>
              <a:rPr lang="en-GB" sz="1700"/>
              <a:t> [Accessed 25 March, 2020]</a:t>
            </a:r>
          </a:p>
          <a:p>
            <a:endParaRPr lang="en-GB" sz="1700"/>
          </a:p>
        </p:txBody>
      </p:sp>
    </p:spTree>
    <p:extLst>
      <p:ext uri="{BB962C8B-B14F-4D97-AF65-F5344CB8AC3E}">
        <p14:creationId xmlns:p14="http://schemas.microsoft.com/office/powerpoint/2010/main" val="312321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23705-2F7E-4899-951A-D588D089F7F1}"/>
              </a:ext>
            </a:extLst>
          </p:cNvPr>
          <p:cNvSpPr>
            <a:spLocks noGrp="1"/>
          </p:cNvSpPr>
          <p:nvPr>
            <p:ph type="title"/>
          </p:nvPr>
        </p:nvSpPr>
        <p:spPr>
          <a:xfrm>
            <a:off x="635000" y="640823"/>
            <a:ext cx="3418659" cy="5583148"/>
          </a:xfrm>
        </p:spPr>
        <p:txBody>
          <a:bodyPr anchor="ctr">
            <a:normAutofit/>
          </a:bodyPr>
          <a:lstStyle/>
          <a:p>
            <a:r>
              <a:rPr lang="en-GB" sz="5400"/>
              <a:t>Resources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2D8484B-B14B-4BD0-8E7F-FC9843B35FCA}"/>
              </a:ext>
            </a:extLst>
          </p:cNvPr>
          <p:cNvGraphicFramePr>
            <a:graphicFrameLocks noGrp="1"/>
          </p:cNvGraphicFramePr>
          <p:nvPr>
            <p:ph idx="1"/>
            <p:extLst>
              <p:ext uri="{D42A27DB-BD31-4B8C-83A1-F6EECF244321}">
                <p14:modId xmlns:p14="http://schemas.microsoft.com/office/powerpoint/2010/main" val="380563725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37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0251B0-E61A-49B4-8E82-C7F0A1FA4257}"/>
              </a:ext>
            </a:extLst>
          </p:cNvPr>
          <p:cNvSpPr>
            <a:spLocks noGrp="1"/>
          </p:cNvSpPr>
          <p:nvPr>
            <p:ph type="ctr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Bonus slides</a:t>
            </a:r>
          </a:p>
        </p:txBody>
      </p:sp>
      <p:sp>
        <p:nvSpPr>
          <p:cNvPr id="3" name="Subtitle 2">
            <a:extLst>
              <a:ext uri="{FF2B5EF4-FFF2-40B4-BE49-F238E27FC236}">
                <a16:creationId xmlns:a16="http://schemas.microsoft.com/office/drawing/2014/main" id="{D2FA6688-2A3F-401A-A164-F94D9137EB92}"/>
              </a:ext>
            </a:extLst>
          </p:cNvPr>
          <p:cNvSpPr>
            <a:spLocks noGrp="1"/>
          </p:cNvSpPr>
          <p:nvPr>
            <p:ph type="subTitle" idx="1"/>
          </p:nvPr>
        </p:nvSpPr>
        <p:spPr>
          <a:xfrm>
            <a:off x="4038600" y="4782320"/>
            <a:ext cx="7644627" cy="1329443"/>
          </a:xfrm>
        </p:spPr>
        <p:txBody>
          <a:bodyPr vert="horz" lIns="91440" tIns="45720" rIns="91440" bIns="45720" rtlCol="0">
            <a:normAutofit/>
          </a:bodyPr>
          <a:lstStyle/>
          <a:p>
            <a:pPr algn="r">
              <a:spcBef>
                <a:spcPts val="1000"/>
              </a:spcBef>
            </a:pPr>
            <a:r>
              <a:rPr lang="en-US" sz="2400" kern="1200">
                <a:solidFill>
                  <a:schemeClr val="tx1"/>
                </a:solidFill>
                <a:latin typeface="+mn-lt"/>
                <a:ea typeface="+mn-ea"/>
                <a:cs typeface="+mn-cs"/>
              </a:rPr>
              <a:t>A bit of extra information you might find helpful</a:t>
            </a:r>
          </a:p>
        </p:txBody>
      </p:sp>
    </p:spTree>
    <p:extLst>
      <p:ext uri="{BB962C8B-B14F-4D97-AF65-F5344CB8AC3E}">
        <p14:creationId xmlns:p14="http://schemas.microsoft.com/office/powerpoint/2010/main" val="3416094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83B0-7BD8-453B-B4F2-F5B80F3D57F6}"/>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000" b="1" kern="1200" dirty="0">
                <a:solidFill>
                  <a:schemeClr val="tx1"/>
                </a:solidFill>
                <a:latin typeface="+mj-lt"/>
                <a:ea typeface="+mj-ea"/>
                <a:cs typeface="+mj-cs"/>
              </a:rPr>
              <a:t>Student with Mental Health Declaration</a:t>
            </a:r>
            <a:br>
              <a:rPr lang="en-US" sz="3000" b="1" kern="1200" dirty="0">
                <a:solidFill>
                  <a:schemeClr val="tx1"/>
                </a:solidFill>
                <a:latin typeface="+mj-lt"/>
                <a:ea typeface="+mj-ea"/>
                <a:cs typeface="+mj-cs"/>
              </a:rPr>
            </a:br>
            <a:r>
              <a:rPr lang="en-US" sz="3000" b="1" kern="1200" dirty="0">
                <a:solidFill>
                  <a:schemeClr val="tx1"/>
                </a:solidFill>
                <a:latin typeface="+mj-lt"/>
                <a:ea typeface="+mj-ea"/>
                <a:cs typeface="+mj-cs"/>
              </a:rPr>
              <a:t>Module Flow</a:t>
            </a:r>
          </a:p>
        </p:txBody>
      </p:sp>
      <p:sp>
        <p:nvSpPr>
          <p:cNvPr id="4" name="TextBox 3">
            <a:extLst>
              <a:ext uri="{FF2B5EF4-FFF2-40B4-BE49-F238E27FC236}">
                <a16:creationId xmlns:a16="http://schemas.microsoft.com/office/drawing/2014/main" id="{4AB611C3-A69B-4979-973C-94DB6037BDBD}"/>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a:lnSpc>
                <a:spcPct val="90000"/>
              </a:lnSpc>
              <a:spcAft>
                <a:spcPts val="600"/>
              </a:spcAft>
            </a:pPr>
            <a:r>
              <a:rPr lang="en-US" dirty="0"/>
              <a:t>Data from APS dashboard. UK only. Levels 1 – 3. PVC-Students not included</a:t>
            </a:r>
          </a:p>
        </p:txBody>
      </p:sp>
      <p:graphicFrame>
        <p:nvGraphicFramePr>
          <p:cNvPr id="6" name="Table 5">
            <a:extLst>
              <a:ext uri="{FF2B5EF4-FFF2-40B4-BE49-F238E27FC236}">
                <a16:creationId xmlns:a16="http://schemas.microsoft.com/office/drawing/2014/main" id="{04227E53-20A5-4DF8-A574-4F0393599A62}"/>
              </a:ext>
            </a:extLst>
          </p:cNvPr>
          <p:cNvGraphicFramePr>
            <a:graphicFrameLocks noGrp="1"/>
          </p:cNvGraphicFramePr>
          <p:nvPr/>
        </p:nvGraphicFramePr>
        <p:xfrm>
          <a:off x="554416" y="2719220"/>
          <a:ext cx="11167445" cy="3197938"/>
        </p:xfrm>
        <a:graphic>
          <a:graphicData uri="http://schemas.openxmlformats.org/drawingml/2006/table">
            <a:tbl>
              <a:tblPr firstRow="1" firstCol="1" bandRow="1"/>
              <a:tblGrid>
                <a:gridCol w="734157">
                  <a:extLst>
                    <a:ext uri="{9D8B030D-6E8A-4147-A177-3AD203B41FA5}">
                      <a16:colId xmlns:a16="http://schemas.microsoft.com/office/drawing/2014/main" val="3249711586"/>
                    </a:ext>
                  </a:extLst>
                </a:gridCol>
                <a:gridCol w="1430046">
                  <a:extLst>
                    <a:ext uri="{9D8B030D-6E8A-4147-A177-3AD203B41FA5}">
                      <a16:colId xmlns:a16="http://schemas.microsoft.com/office/drawing/2014/main" val="3187209806"/>
                    </a:ext>
                  </a:extLst>
                </a:gridCol>
                <a:gridCol w="966791">
                  <a:extLst>
                    <a:ext uri="{9D8B030D-6E8A-4147-A177-3AD203B41FA5}">
                      <a16:colId xmlns:a16="http://schemas.microsoft.com/office/drawing/2014/main" val="2949303562"/>
                    </a:ext>
                  </a:extLst>
                </a:gridCol>
                <a:gridCol w="966791">
                  <a:extLst>
                    <a:ext uri="{9D8B030D-6E8A-4147-A177-3AD203B41FA5}">
                      <a16:colId xmlns:a16="http://schemas.microsoft.com/office/drawing/2014/main" val="3597997127"/>
                    </a:ext>
                  </a:extLst>
                </a:gridCol>
                <a:gridCol w="1208489">
                  <a:extLst>
                    <a:ext uri="{9D8B030D-6E8A-4147-A177-3AD203B41FA5}">
                      <a16:colId xmlns:a16="http://schemas.microsoft.com/office/drawing/2014/main" val="98547184"/>
                    </a:ext>
                  </a:extLst>
                </a:gridCol>
                <a:gridCol w="966791">
                  <a:extLst>
                    <a:ext uri="{9D8B030D-6E8A-4147-A177-3AD203B41FA5}">
                      <a16:colId xmlns:a16="http://schemas.microsoft.com/office/drawing/2014/main" val="3013221766"/>
                    </a:ext>
                  </a:extLst>
                </a:gridCol>
                <a:gridCol w="1671743">
                  <a:extLst>
                    <a:ext uri="{9D8B030D-6E8A-4147-A177-3AD203B41FA5}">
                      <a16:colId xmlns:a16="http://schemas.microsoft.com/office/drawing/2014/main" val="3460554459"/>
                    </a:ext>
                  </a:extLst>
                </a:gridCol>
                <a:gridCol w="966791">
                  <a:extLst>
                    <a:ext uri="{9D8B030D-6E8A-4147-A177-3AD203B41FA5}">
                      <a16:colId xmlns:a16="http://schemas.microsoft.com/office/drawing/2014/main" val="2809733559"/>
                    </a:ext>
                  </a:extLst>
                </a:gridCol>
                <a:gridCol w="1289055">
                  <a:extLst>
                    <a:ext uri="{9D8B030D-6E8A-4147-A177-3AD203B41FA5}">
                      <a16:colId xmlns:a16="http://schemas.microsoft.com/office/drawing/2014/main" val="1232508585"/>
                    </a:ext>
                  </a:extLst>
                </a:gridCol>
                <a:gridCol w="966791">
                  <a:extLst>
                    <a:ext uri="{9D8B030D-6E8A-4147-A177-3AD203B41FA5}">
                      <a16:colId xmlns:a16="http://schemas.microsoft.com/office/drawing/2014/main" val="3663323535"/>
                    </a:ext>
                  </a:extLst>
                </a:gridCol>
              </a:tblGrid>
              <a:tr h="1205188">
                <a:tc>
                  <a:txBody>
                    <a:bodyPr/>
                    <a:lstStyle/>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 MH declaration count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TMA1</a:t>
                      </a:r>
                    </a:p>
                    <a:p>
                      <a:pPr>
                        <a:lnSpc>
                          <a:spcPct val="107000"/>
                        </a:lnSpc>
                        <a:spcAft>
                          <a:spcPts val="8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Complete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time pass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Good pass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721722"/>
                  </a:ext>
                </a:extLst>
              </a:tr>
              <a:tr h="401729">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15153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62.90%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61.20%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62.60%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131771"/>
                  </a:ext>
                </a:extLst>
              </a:tr>
              <a:tr h="401729">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FBL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64.30%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61.50%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62.70%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0257682"/>
                  </a:ext>
                </a:extLst>
              </a:tr>
              <a:tr h="401729">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FASS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88.80%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65.60%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66.30%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150842"/>
                  </a:ext>
                </a:extLst>
              </a:tr>
              <a:tr h="385834">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4924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79.60%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56.40%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61.50%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473790"/>
                  </a:ext>
                </a:extLst>
              </a:tr>
              <a:tr h="401729">
                <a:tc>
                  <a:txBody>
                    <a:bodyPr/>
                    <a:lstStyle/>
                    <a:p>
                      <a:pPr>
                        <a:lnSpc>
                          <a:spcPct val="107000"/>
                        </a:lnSpc>
                        <a:spcAft>
                          <a:spcPts val="800"/>
                        </a:spcAft>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WELS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2826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72.70%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61.60%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155038"/>
                  </a:ext>
                </a:extLst>
              </a:tr>
            </a:tbl>
          </a:graphicData>
        </a:graphic>
      </p:graphicFrame>
    </p:spTree>
    <p:extLst>
      <p:ext uri="{BB962C8B-B14F-4D97-AF65-F5344CB8AC3E}">
        <p14:creationId xmlns:p14="http://schemas.microsoft.com/office/powerpoint/2010/main" val="2239829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DDC4-860E-409C-AF37-A12F9D7E9EA4}"/>
              </a:ext>
            </a:extLst>
          </p:cNvPr>
          <p:cNvSpPr>
            <a:spLocks noGrp="1"/>
          </p:cNvSpPr>
          <p:nvPr>
            <p:ph type="ctrTitle"/>
          </p:nvPr>
        </p:nvSpPr>
        <p:spPr/>
        <p:txBody>
          <a:bodyPr/>
          <a:lstStyle/>
          <a:p>
            <a:r>
              <a:rPr lang="en-GB" dirty="0">
                <a:latin typeface="+mn-lt"/>
              </a:rPr>
              <a:t>Scholarship</a:t>
            </a:r>
          </a:p>
        </p:txBody>
      </p:sp>
      <p:sp>
        <p:nvSpPr>
          <p:cNvPr id="3" name="Subtitle 2">
            <a:extLst>
              <a:ext uri="{FF2B5EF4-FFF2-40B4-BE49-F238E27FC236}">
                <a16:creationId xmlns:a16="http://schemas.microsoft.com/office/drawing/2014/main" id="{C8AD9B44-1ED0-4D80-A7E5-826314C341DB}"/>
              </a:ext>
            </a:extLst>
          </p:cNvPr>
          <p:cNvSpPr>
            <a:spLocks noGrp="1"/>
          </p:cNvSpPr>
          <p:nvPr>
            <p:ph type="subTitle" idx="1"/>
          </p:nvPr>
        </p:nvSpPr>
        <p:spPr>
          <a:xfrm>
            <a:off x="2367089" y="4186692"/>
            <a:ext cx="7200000" cy="249299"/>
          </a:xfrm>
        </p:spPr>
        <p:txBody>
          <a:bodyPr/>
          <a:lstStyle/>
          <a:p>
            <a:r>
              <a:rPr lang="en-GB" dirty="0"/>
              <a:t>Practical co-creation</a:t>
            </a:r>
          </a:p>
        </p:txBody>
      </p:sp>
    </p:spTree>
    <p:extLst>
      <p:ext uri="{BB962C8B-B14F-4D97-AF65-F5344CB8AC3E}">
        <p14:creationId xmlns:p14="http://schemas.microsoft.com/office/powerpoint/2010/main" val="96765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172D28-9478-4B7B-A1FA-FBF6EA95478B}"/>
              </a:ext>
            </a:extLst>
          </p:cNvPr>
          <p:cNvSpPr>
            <a:spLocks noGrp="1"/>
          </p:cNvSpPr>
          <p:nvPr>
            <p:ph type="ctr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Setting the scene</a:t>
            </a:r>
          </a:p>
        </p:txBody>
      </p:sp>
    </p:spTree>
    <p:extLst>
      <p:ext uri="{BB962C8B-B14F-4D97-AF65-F5344CB8AC3E}">
        <p14:creationId xmlns:p14="http://schemas.microsoft.com/office/powerpoint/2010/main" val="3606958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C40F-16AE-4071-82F1-29428BF7ADEA}"/>
              </a:ext>
            </a:extLst>
          </p:cNvPr>
          <p:cNvSpPr>
            <a:spLocks noGrp="1"/>
          </p:cNvSpPr>
          <p:nvPr>
            <p:ph type="title"/>
          </p:nvPr>
        </p:nvSpPr>
        <p:spPr>
          <a:xfrm>
            <a:off x="4965430" y="629268"/>
            <a:ext cx="6586491" cy="1286160"/>
          </a:xfrm>
        </p:spPr>
        <p:txBody>
          <a:bodyPr anchor="b">
            <a:normAutofit/>
          </a:bodyPr>
          <a:lstStyle/>
          <a:p>
            <a:r>
              <a:rPr lang="en-GB" b="1" dirty="0">
                <a:latin typeface="+mn-lt"/>
              </a:rPr>
              <a:t>Co-creation</a:t>
            </a:r>
          </a:p>
        </p:txBody>
      </p:sp>
      <p:sp>
        <p:nvSpPr>
          <p:cNvPr id="3" name="Content Placeholder 2">
            <a:extLst>
              <a:ext uri="{FF2B5EF4-FFF2-40B4-BE49-F238E27FC236}">
                <a16:creationId xmlns:a16="http://schemas.microsoft.com/office/drawing/2014/main" id="{2017DE32-9675-4290-81B9-876338C16AE9}"/>
              </a:ext>
            </a:extLst>
          </p:cNvPr>
          <p:cNvSpPr>
            <a:spLocks noGrp="1"/>
          </p:cNvSpPr>
          <p:nvPr>
            <p:ph idx="1"/>
          </p:nvPr>
        </p:nvSpPr>
        <p:spPr>
          <a:xfrm>
            <a:off x="4965431" y="2438400"/>
            <a:ext cx="6586489" cy="3785419"/>
          </a:xfrm>
        </p:spPr>
        <p:txBody>
          <a:bodyPr>
            <a:normAutofit/>
          </a:bodyPr>
          <a:lstStyle/>
          <a:p>
            <a:pPr lvl="0"/>
            <a:r>
              <a:rPr lang="en-GB" dirty="0"/>
              <a:t>Determine what co-creation means for the project</a:t>
            </a:r>
          </a:p>
          <a:p>
            <a:pPr lvl="0"/>
            <a:r>
              <a:rPr lang="en-GB" dirty="0"/>
              <a:t>Determine at what stages you will co-create</a:t>
            </a:r>
          </a:p>
          <a:p>
            <a:pPr lvl="0"/>
            <a:r>
              <a:rPr lang="en-GB" dirty="0"/>
              <a:t>Incorporate students as early as possible – give students agency</a:t>
            </a:r>
          </a:p>
          <a:p>
            <a:pPr lvl="0"/>
            <a:r>
              <a:rPr lang="en-GB" dirty="0"/>
              <a:t>Induct/onboard students </a:t>
            </a:r>
          </a:p>
          <a:p>
            <a:pPr lvl="0"/>
            <a:r>
              <a:rPr lang="en-GB" dirty="0"/>
              <a:t>Induct/onboard staff </a:t>
            </a:r>
          </a:p>
          <a:p>
            <a:endParaRPr lang="en-GB" sz="2000" dirty="0"/>
          </a:p>
        </p:txBody>
      </p:sp>
      <p:pic>
        <p:nvPicPr>
          <p:cNvPr id="15" name="Picture 14">
            <a:extLst>
              <a:ext uri="{FF2B5EF4-FFF2-40B4-BE49-F238E27FC236}">
                <a16:creationId xmlns:a16="http://schemas.microsoft.com/office/drawing/2014/main" id="{CF4DD594-912E-4A56-92C1-407501E2EC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210522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FDB0-3EB7-4289-933A-0F19D51D8282}"/>
              </a:ext>
            </a:extLst>
          </p:cNvPr>
          <p:cNvSpPr>
            <a:spLocks noGrp="1"/>
          </p:cNvSpPr>
          <p:nvPr>
            <p:ph type="title"/>
          </p:nvPr>
        </p:nvSpPr>
        <p:spPr>
          <a:xfrm>
            <a:off x="4965430" y="629268"/>
            <a:ext cx="6586491" cy="1286160"/>
          </a:xfrm>
        </p:spPr>
        <p:txBody>
          <a:bodyPr anchor="b">
            <a:noAutofit/>
          </a:bodyPr>
          <a:lstStyle/>
          <a:p>
            <a:r>
              <a:rPr lang="en-GB" b="1" dirty="0">
                <a:latin typeface="+mn-lt"/>
              </a:rPr>
              <a:t>Scholarship with </a:t>
            </a:r>
            <a:br>
              <a:rPr lang="en-GB" b="1" dirty="0">
                <a:latin typeface="+mn-lt"/>
              </a:rPr>
            </a:br>
            <a:r>
              <a:rPr lang="en-GB" b="1" dirty="0">
                <a:latin typeface="+mn-lt"/>
              </a:rPr>
              <a:t>mental health in mind</a:t>
            </a:r>
          </a:p>
        </p:txBody>
      </p:sp>
      <p:sp>
        <p:nvSpPr>
          <p:cNvPr id="3" name="Content Placeholder 2">
            <a:extLst>
              <a:ext uri="{FF2B5EF4-FFF2-40B4-BE49-F238E27FC236}">
                <a16:creationId xmlns:a16="http://schemas.microsoft.com/office/drawing/2014/main" id="{9F59F9E5-BEFA-478B-83EB-0A4341BEBD26}"/>
              </a:ext>
            </a:extLst>
          </p:cNvPr>
          <p:cNvSpPr>
            <a:spLocks noGrp="1"/>
          </p:cNvSpPr>
          <p:nvPr>
            <p:ph idx="1"/>
          </p:nvPr>
        </p:nvSpPr>
        <p:spPr>
          <a:xfrm>
            <a:off x="4762231" y="2300294"/>
            <a:ext cx="7183026" cy="4151081"/>
          </a:xfrm>
        </p:spPr>
        <p:txBody>
          <a:bodyPr>
            <a:noAutofit/>
          </a:bodyPr>
          <a:lstStyle/>
          <a:p>
            <a:pPr>
              <a:spcBef>
                <a:spcPts val="0"/>
              </a:spcBef>
              <a:defRPr/>
            </a:pPr>
            <a:r>
              <a:rPr lang="en-GB" spc="100" dirty="0"/>
              <a:t>Create a safe research/scholarship place</a:t>
            </a:r>
            <a:endParaRPr lang="en-US" spc="100" dirty="0"/>
          </a:p>
          <a:p>
            <a:pPr>
              <a:spcBef>
                <a:spcPts val="0"/>
              </a:spcBef>
              <a:defRPr/>
            </a:pPr>
            <a:r>
              <a:rPr lang="en-GB" spc="100" dirty="0"/>
              <a:t>Provide independent space for reflection </a:t>
            </a:r>
          </a:p>
          <a:p>
            <a:pPr>
              <a:spcBef>
                <a:spcPts val="0"/>
              </a:spcBef>
              <a:defRPr/>
            </a:pPr>
            <a:r>
              <a:rPr lang="en-GB" spc="100" dirty="0"/>
              <a:t>Collectively agree the research project principles</a:t>
            </a:r>
            <a:endParaRPr lang="en-US" spc="100" dirty="0"/>
          </a:p>
          <a:p>
            <a:pPr>
              <a:spcBef>
                <a:spcPts val="0"/>
              </a:spcBef>
              <a:defRPr/>
            </a:pPr>
            <a:r>
              <a:rPr lang="en-GB" spc="100" dirty="0"/>
              <a:t>Articulate mutual benefit</a:t>
            </a:r>
          </a:p>
          <a:p>
            <a:pPr>
              <a:spcBef>
                <a:spcPts val="0"/>
              </a:spcBef>
              <a:defRPr/>
            </a:pPr>
            <a:r>
              <a:rPr lang="en-GB" spc="100" dirty="0"/>
              <a:t>Address the power dynamic </a:t>
            </a:r>
          </a:p>
          <a:p>
            <a:pPr>
              <a:spcBef>
                <a:spcPts val="0"/>
              </a:spcBef>
              <a:defRPr/>
            </a:pPr>
            <a:r>
              <a:rPr lang="en-GB" spc="100" dirty="0"/>
              <a:t>Facilitate different levels of comfort and confidence</a:t>
            </a:r>
          </a:p>
          <a:p>
            <a:pPr>
              <a:spcBef>
                <a:spcPts val="0"/>
              </a:spcBef>
              <a:defRPr/>
            </a:pPr>
            <a:r>
              <a:rPr lang="en-GB" spc="100" dirty="0"/>
              <a:t>Facilitate different levels of commitment</a:t>
            </a:r>
          </a:p>
          <a:p>
            <a:pPr>
              <a:spcBef>
                <a:spcPts val="0"/>
              </a:spcBef>
              <a:defRPr/>
            </a:pPr>
            <a:r>
              <a:rPr lang="en-US" spc="100" dirty="0"/>
              <a:t>Nurture creativity and embrace difference</a:t>
            </a:r>
          </a:p>
        </p:txBody>
      </p:sp>
      <p:pic>
        <p:nvPicPr>
          <p:cNvPr id="5" name="Picture 4" descr="A picture containing several, variety&#10;&#10;Description automatically generated">
            <a:extLst>
              <a:ext uri="{FF2B5EF4-FFF2-40B4-BE49-F238E27FC236}">
                <a16:creationId xmlns:a16="http://schemas.microsoft.com/office/drawing/2014/main" id="{CECE0F8B-A43B-41C7-8DD2-9FD4A0B84FEE}"/>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4161660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8BE7-197F-4AF5-B9EA-1E2F9E44E31F}"/>
              </a:ext>
            </a:extLst>
          </p:cNvPr>
          <p:cNvSpPr>
            <a:spLocks noGrp="1"/>
          </p:cNvSpPr>
          <p:nvPr>
            <p:ph type="ctrTitle"/>
          </p:nvPr>
        </p:nvSpPr>
        <p:spPr/>
        <p:txBody>
          <a:bodyPr/>
          <a:lstStyle/>
          <a:p>
            <a:r>
              <a:rPr lang="en-GB" dirty="0"/>
              <a:t>‘Your Wellbeing’</a:t>
            </a:r>
          </a:p>
        </p:txBody>
      </p:sp>
      <p:sp>
        <p:nvSpPr>
          <p:cNvPr id="3" name="Subtitle 2">
            <a:extLst>
              <a:ext uri="{FF2B5EF4-FFF2-40B4-BE49-F238E27FC236}">
                <a16:creationId xmlns:a16="http://schemas.microsoft.com/office/drawing/2014/main" id="{E4C1160A-AEF3-4859-B590-2B451E604594}"/>
              </a:ext>
            </a:extLst>
          </p:cNvPr>
          <p:cNvSpPr>
            <a:spLocks noGrp="1"/>
          </p:cNvSpPr>
          <p:nvPr>
            <p:ph type="subTitle" idx="1"/>
          </p:nvPr>
        </p:nvSpPr>
        <p:spPr>
          <a:xfrm>
            <a:off x="2367089" y="4186692"/>
            <a:ext cx="7200000" cy="498598"/>
          </a:xfrm>
        </p:spPr>
        <p:txBody>
          <a:bodyPr/>
          <a:lstStyle/>
          <a:p>
            <a:r>
              <a:rPr lang="en-GB" dirty="0"/>
              <a:t>Snapshot of Tina </a:t>
            </a:r>
            <a:r>
              <a:rPr lang="en-GB" dirty="0" err="1"/>
              <a:t>Forbe’s</a:t>
            </a:r>
            <a:r>
              <a:rPr lang="en-GB" dirty="0"/>
              <a:t> Wellbeing page that has launched across the OU</a:t>
            </a:r>
          </a:p>
          <a:p>
            <a:r>
              <a:rPr lang="en-GB" dirty="0"/>
              <a:t>On qualification sites, click ‘succeed’ at the top and select ‘your wellbeing’</a:t>
            </a:r>
          </a:p>
        </p:txBody>
      </p:sp>
    </p:spTree>
    <p:extLst>
      <p:ext uri="{BB962C8B-B14F-4D97-AF65-F5344CB8AC3E}">
        <p14:creationId xmlns:p14="http://schemas.microsoft.com/office/powerpoint/2010/main" val="4187521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8BF16-D2E9-4FEC-8C71-C562A0FBF8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27666" y="0"/>
            <a:ext cx="9736667" cy="6858000"/>
          </a:xfrm>
          <a:prstGeom prst="rect">
            <a:avLst/>
          </a:prstGeom>
        </p:spPr>
      </p:pic>
      <p:sp>
        <p:nvSpPr>
          <p:cNvPr id="4" name="Arrow: Right 3">
            <a:extLst>
              <a:ext uri="{FF2B5EF4-FFF2-40B4-BE49-F238E27FC236}">
                <a16:creationId xmlns:a16="http://schemas.microsoft.com/office/drawing/2014/main" id="{A08913A7-0681-41F9-9849-9119BD98A122}"/>
              </a:ext>
            </a:extLst>
          </p:cNvPr>
          <p:cNvSpPr/>
          <p:nvPr/>
        </p:nvSpPr>
        <p:spPr>
          <a:xfrm flipH="1">
            <a:off x="9192125" y="2374231"/>
            <a:ext cx="2582779" cy="6096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6422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C1CE0-12FA-4FC9-9706-9AF320CC161F}"/>
              </a:ext>
            </a:extLst>
          </p:cNvPr>
          <p:cNvSpPr>
            <a:spLocks noGrp="1"/>
          </p:cNvSpPr>
          <p:nvPr>
            <p:ph type="title"/>
          </p:nvPr>
        </p:nvSpPr>
        <p:spPr>
          <a:xfrm>
            <a:off x="1036685" y="1152144"/>
            <a:ext cx="3794760" cy="3072393"/>
          </a:xfrm>
        </p:spPr>
        <p:txBody>
          <a:bodyPr vert="horz" lIns="91440" tIns="45720" rIns="91440" bIns="45720" rtlCol="0" anchor="b">
            <a:normAutofit/>
          </a:bodyPr>
          <a:lstStyle/>
          <a:p>
            <a:r>
              <a:rPr lang="en-US" sz="5200" kern="1200">
                <a:solidFill>
                  <a:schemeClr val="tx1"/>
                </a:solidFill>
                <a:latin typeface="+mj-lt"/>
                <a:ea typeface="+mj-ea"/>
                <a:cs typeface="+mj-cs"/>
                <a:hlinkClick r:id="rId2"/>
              </a:rPr>
              <a:t>‘Your wellbeing’ Law School page</a:t>
            </a:r>
            <a:endParaRPr lang="en-US" sz="5200" kern="1200">
              <a:solidFill>
                <a:schemeClr val="tx1"/>
              </a:solidFill>
              <a:latin typeface="+mj-lt"/>
              <a:ea typeface="+mj-ea"/>
              <a:cs typeface="+mj-cs"/>
            </a:endParaRPr>
          </a:p>
        </p:txBody>
      </p:sp>
      <p:grpSp>
        <p:nvGrpSpPr>
          <p:cNvPr id="21" name="Group 20">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2"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FFDB3EE0-9D7E-4A5E-AF9A-87B9BE5E50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19404" y="406908"/>
            <a:ext cx="6192981" cy="6069120"/>
          </a:xfrm>
          <a:prstGeom prst="rect">
            <a:avLst/>
          </a:prstGeom>
        </p:spPr>
      </p:pic>
    </p:spTree>
    <p:extLst>
      <p:ext uri="{BB962C8B-B14F-4D97-AF65-F5344CB8AC3E}">
        <p14:creationId xmlns:p14="http://schemas.microsoft.com/office/powerpoint/2010/main" val="241265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1297890" y="226241"/>
            <a:ext cx="10588800" cy="791999"/>
          </a:xfrm>
        </p:spPr>
        <p:txBody>
          <a:bodyPr/>
          <a:lstStyle/>
          <a:p>
            <a:r>
              <a:rPr lang="en-US" sz="4267" dirty="0">
                <a:solidFill>
                  <a:schemeClr val="accent4">
                    <a:lumMod val="50000"/>
                  </a:schemeClr>
                </a:solidFill>
              </a:rPr>
              <a:t>True or False? </a:t>
            </a:r>
            <a:r>
              <a:rPr lang="en-US" sz="4267" dirty="0"/>
              <a:t>At University level, in 2019/20 </a:t>
            </a:r>
          </a:p>
        </p:txBody>
      </p:sp>
      <p:sp>
        <p:nvSpPr>
          <p:cNvPr id="4" name="Text Placeholder 3">
            <a:extLst>
              <a:ext uri="{FF2B5EF4-FFF2-40B4-BE49-F238E27FC236}">
                <a16:creationId xmlns:a16="http://schemas.microsoft.com/office/drawing/2014/main" id="{9FD1F6FB-1707-486C-B0EE-29F862F2F9DE}"/>
              </a:ext>
            </a:extLst>
          </p:cNvPr>
          <p:cNvSpPr>
            <a:spLocks noGrp="1"/>
          </p:cNvSpPr>
          <p:nvPr>
            <p:ph type="body" sz="quarter" idx="11"/>
          </p:nvPr>
        </p:nvSpPr>
        <p:spPr>
          <a:xfrm>
            <a:off x="528000" y="1396261"/>
            <a:ext cx="11135999" cy="4821520"/>
          </a:xfrm>
        </p:spPr>
        <p:txBody>
          <a:bodyPr>
            <a:normAutofit/>
          </a:bodyPr>
          <a:lstStyle/>
          <a:p>
            <a:pPr marL="609585" indent="-609585">
              <a:buFont typeface="+mj-lt"/>
              <a:buAutoNum type="arabicPeriod"/>
            </a:pPr>
            <a:r>
              <a:rPr lang="en-GB" sz="3200" dirty="0"/>
              <a:t>9.6% of students declared a mental health difficulty</a:t>
            </a:r>
          </a:p>
          <a:p>
            <a:pPr marL="609585" indent="-609585">
              <a:buFont typeface="+mj-lt"/>
              <a:buAutoNum type="arabicPeriod"/>
            </a:pPr>
            <a:r>
              <a:rPr lang="en-GB" sz="3200" dirty="0"/>
              <a:t>The gap at TMA 1 was 4.8 percentage points</a:t>
            </a:r>
          </a:p>
          <a:p>
            <a:pPr marL="609585" indent="-609585">
              <a:buFont typeface="+mj-lt"/>
              <a:buAutoNum type="arabicPeriod"/>
            </a:pPr>
            <a:r>
              <a:rPr lang="en-GB" sz="3200" dirty="0"/>
              <a:t>If the completion gap did not exist, 1895 more students with a mental health declaration would have completed their module</a:t>
            </a:r>
          </a:p>
          <a:p>
            <a:pPr marL="609585" indent="-609585">
              <a:buFont typeface="+mj-lt"/>
              <a:buAutoNum type="arabicPeriod"/>
            </a:pPr>
            <a:r>
              <a:rPr lang="en-GB" sz="3200" dirty="0"/>
              <a:t>The completion to pass conversion rate for students with a mental health declaration was 97%</a:t>
            </a:r>
          </a:p>
          <a:p>
            <a:pPr marL="609585" indent="-609585">
              <a:buFont typeface="+mj-lt"/>
              <a:buAutoNum type="arabicPeriod"/>
            </a:pPr>
            <a:r>
              <a:rPr lang="en-GB" sz="3200" dirty="0"/>
              <a:t>The module good pass gap was 2.8 percentage points</a:t>
            </a:r>
          </a:p>
          <a:p>
            <a:pPr marL="609585" indent="-609585">
              <a:buFont typeface="+mj-lt"/>
              <a:buAutoNum type="arabicPeriod"/>
            </a:pPr>
            <a:r>
              <a:rPr lang="en-GB" sz="3200" dirty="0"/>
              <a:t>Students with a mental health declaration are more likely to return to study than a student with no declared disability</a:t>
            </a:r>
          </a:p>
          <a:p>
            <a:endParaRPr lang="en-GB" sz="3733" dirty="0"/>
          </a:p>
        </p:txBody>
      </p:sp>
      <p:pic>
        <p:nvPicPr>
          <p:cNvPr id="5" name="Picture 4" descr="A picture containing table, indoor, floor, wooden&#10;&#10;Description automatically generated">
            <a:extLst>
              <a:ext uri="{FF2B5EF4-FFF2-40B4-BE49-F238E27FC236}">
                <a16:creationId xmlns:a16="http://schemas.microsoft.com/office/drawing/2014/main" id="{FFB35ADB-47E2-4912-AEEF-B28C13CE8226}"/>
              </a:ext>
            </a:extLst>
          </p:cNvPr>
          <p:cNvPicPr>
            <a:picLocks noChangeAspect="1"/>
          </p:cNvPicPr>
          <p:nvPr/>
        </p:nvPicPr>
        <p:blipFill rotWithShape="1">
          <a:blip r:embed="rId3" cstate="screen">
            <a:alphaModFix/>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53479" y="0"/>
            <a:ext cx="1035849" cy="1084176"/>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367269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8F83B0-7BD8-453B-B4F2-F5B80F3D57F6}"/>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000" b="1" kern="1200" dirty="0">
                <a:solidFill>
                  <a:schemeClr val="tx1"/>
                </a:solidFill>
                <a:latin typeface="+mj-lt"/>
                <a:ea typeface="+mj-ea"/>
                <a:cs typeface="+mj-cs"/>
              </a:rPr>
              <a:t>Student with Mental Health Declaration</a:t>
            </a:r>
            <a:br>
              <a:rPr lang="en-US" sz="3000" b="1" kern="1200" dirty="0">
                <a:solidFill>
                  <a:schemeClr val="tx1"/>
                </a:solidFill>
                <a:latin typeface="+mj-lt"/>
                <a:ea typeface="+mj-ea"/>
                <a:cs typeface="+mj-cs"/>
              </a:rPr>
            </a:br>
            <a:r>
              <a:rPr lang="en-US" sz="3000" b="1" kern="1200" dirty="0">
                <a:solidFill>
                  <a:schemeClr val="tx1"/>
                </a:solidFill>
                <a:latin typeface="+mj-lt"/>
                <a:ea typeface="+mj-ea"/>
                <a:cs typeface="+mj-cs"/>
              </a:rPr>
              <a:t>by Faculty 2019/2020</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4AB611C3-A69B-4979-973C-94DB6037BDBD}"/>
              </a:ext>
            </a:extLst>
          </p:cNvPr>
          <p:cNvSpPr txBox="1"/>
          <p:nvPr/>
        </p:nvSpPr>
        <p:spPr>
          <a:xfrm>
            <a:off x="5351164" y="586822"/>
            <a:ext cx="6002636" cy="1645920"/>
          </a:xfrm>
          <a:prstGeom prst="rect">
            <a:avLst/>
          </a:prstGeom>
        </p:spPr>
        <p:txBody>
          <a:bodyPr vert="horz" lIns="91440" tIns="45720" rIns="91440" bIns="45720" rtlCol="0" anchor="ctr">
            <a:normAutofit/>
          </a:bodyPr>
          <a:lstStyle/>
          <a:p>
            <a:pPr>
              <a:lnSpc>
                <a:spcPct val="90000"/>
              </a:lnSpc>
              <a:spcAft>
                <a:spcPts val="600"/>
              </a:spcAft>
            </a:pPr>
            <a:r>
              <a:rPr lang="en-US" dirty="0"/>
              <a:t>Data from APS dashboard. UK only. Levels 1 – 3. PVC-Students not included which is why faculty numbers do not = 15153</a:t>
            </a:r>
          </a:p>
        </p:txBody>
      </p:sp>
      <p:graphicFrame>
        <p:nvGraphicFramePr>
          <p:cNvPr id="5" name="Table 4">
            <a:extLst>
              <a:ext uri="{FF2B5EF4-FFF2-40B4-BE49-F238E27FC236}">
                <a16:creationId xmlns:a16="http://schemas.microsoft.com/office/drawing/2014/main" id="{5F3A1375-7E30-40F8-A1AA-09341E954DE6}"/>
              </a:ext>
            </a:extLst>
          </p:cNvPr>
          <p:cNvGraphicFramePr>
            <a:graphicFrameLocks noGrp="1"/>
          </p:cNvGraphicFramePr>
          <p:nvPr>
            <p:extLst>
              <p:ext uri="{D42A27DB-BD31-4B8C-83A1-F6EECF244321}">
                <p14:modId xmlns:p14="http://schemas.microsoft.com/office/powerpoint/2010/main" val="2171274118"/>
              </p:ext>
            </p:extLst>
          </p:nvPr>
        </p:nvGraphicFramePr>
        <p:xfrm>
          <a:off x="1250087" y="2734056"/>
          <a:ext cx="9780219" cy="2986170"/>
        </p:xfrm>
        <a:graphic>
          <a:graphicData uri="http://schemas.openxmlformats.org/drawingml/2006/table">
            <a:tbl>
              <a:tblPr firstRow="1" firstCol="1" bandRow="1">
                <a:tableStyleId>{5C22544A-7EE6-4342-B048-85BDC9FD1C3A}</a:tableStyleId>
              </a:tblPr>
              <a:tblGrid>
                <a:gridCol w="4107908">
                  <a:extLst>
                    <a:ext uri="{9D8B030D-6E8A-4147-A177-3AD203B41FA5}">
                      <a16:colId xmlns:a16="http://schemas.microsoft.com/office/drawing/2014/main" val="1592648932"/>
                    </a:ext>
                  </a:extLst>
                </a:gridCol>
                <a:gridCol w="2598106">
                  <a:extLst>
                    <a:ext uri="{9D8B030D-6E8A-4147-A177-3AD203B41FA5}">
                      <a16:colId xmlns:a16="http://schemas.microsoft.com/office/drawing/2014/main" val="2910775432"/>
                    </a:ext>
                  </a:extLst>
                </a:gridCol>
                <a:gridCol w="3074205">
                  <a:extLst>
                    <a:ext uri="{9D8B030D-6E8A-4147-A177-3AD203B41FA5}">
                      <a16:colId xmlns:a16="http://schemas.microsoft.com/office/drawing/2014/main" val="189089647"/>
                    </a:ext>
                  </a:extLst>
                </a:gridCol>
              </a:tblGrid>
              <a:tr h="497695">
                <a:tc>
                  <a:txBody>
                    <a:bodyPr/>
                    <a:lstStyle/>
                    <a:p>
                      <a:pPr>
                        <a:lnSpc>
                          <a:spcPct val="107000"/>
                        </a:lnSpc>
                        <a:spcAft>
                          <a:spcPts val="0"/>
                        </a:spcAft>
                      </a:pPr>
                      <a:r>
                        <a:rPr lang="en-GB" sz="2600">
                          <a:effectLst/>
                        </a:rPr>
                        <a:t> </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nSpc>
                          <a:spcPct val="107000"/>
                        </a:lnSpc>
                        <a:spcAft>
                          <a:spcPts val="0"/>
                        </a:spcAft>
                      </a:pPr>
                      <a:r>
                        <a:rPr lang="en-GB" sz="2600">
                          <a:effectLst/>
                        </a:rPr>
                        <a:t>FLP1#</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nSpc>
                          <a:spcPct val="107000"/>
                        </a:lnSpc>
                        <a:spcAft>
                          <a:spcPts val="0"/>
                        </a:spcAft>
                      </a:pPr>
                      <a:r>
                        <a:rPr lang="en-GB" sz="2600">
                          <a:effectLst/>
                        </a:rPr>
                        <a:t>% declared</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extLst>
                  <a:ext uri="{0D108BD9-81ED-4DB2-BD59-A6C34878D82A}">
                    <a16:rowId xmlns:a16="http://schemas.microsoft.com/office/drawing/2014/main" val="44815435"/>
                  </a:ext>
                </a:extLst>
              </a:tr>
              <a:tr h="497695">
                <a:tc>
                  <a:txBody>
                    <a:bodyPr/>
                    <a:lstStyle/>
                    <a:p>
                      <a:pPr>
                        <a:lnSpc>
                          <a:spcPct val="107000"/>
                        </a:lnSpc>
                        <a:spcAft>
                          <a:spcPts val="0"/>
                        </a:spcAft>
                      </a:pPr>
                      <a:r>
                        <a:rPr lang="en-GB" sz="2600">
                          <a:effectLst/>
                        </a:rPr>
                        <a:t>Institution</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a:effectLst/>
                        </a:rPr>
                        <a:t>15153</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a:effectLst/>
                        </a:rPr>
                        <a:t>9.60%</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extLst>
                  <a:ext uri="{0D108BD9-81ED-4DB2-BD59-A6C34878D82A}">
                    <a16:rowId xmlns:a16="http://schemas.microsoft.com/office/drawing/2014/main" val="1706680117"/>
                  </a:ext>
                </a:extLst>
              </a:tr>
              <a:tr h="497695">
                <a:tc>
                  <a:txBody>
                    <a:bodyPr/>
                    <a:lstStyle/>
                    <a:p>
                      <a:pPr>
                        <a:lnSpc>
                          <a:spcPct val="107000"/>
                        </a:lnSpc>
                        <a:spcAft>
                          <a:spcPts val="0"/>
                        </a:spcAft>
                      </a:pPr>
                      <a:r>
                        <a:rPr lang="en-GB" sz="2600" dirty="0">
                          <a:effectLst/>
                        </a:rPr>
                        <a:t>FASS</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a:effectLst/>
                        </a:rPr>
                        <a:t>5771</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a:effectLst/>
                        </a:rPr>
                        <a:t>12.90%</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extLst>
                  <a:ext uri="{0D108BD9-81ED-4DB2-BD59-A6C34878D82A}">
                    <a16:rowId xmlns:a16="http://schemas.microsoft.com/office/drawing/2014/main" val="3207554188"/>
                  </a:ext>
                </a:extLst>
              </a:tr>
              <a:tr h="497695">
                <a:tc>
                  <a:txBody>
                    <a:bodyPr/>
                    <a:lstStyle/>
                    <a:p>
                      <a:pPr>
                        <a:lnSpc>
                          <a:spcPct val="107000"/>
                        </a:lnSpc>
                        <a:spcAft>
                          <a:spcPts val="0"/>
                        </a:spcAft>
                      </a:pPr>
                      <a:r>
                        <a:rPr lang="en-GB" sz="2600">
                          <a:effectLst/>
                        </a:rPr>
                        <a:t>FBL</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a:effectLst/>
                        </a:rPr>
                        <a:t>1617</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dirty="0">
                          <a:effectLst/>
                        </a:rPr>
                        <a:t>7.00%</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extLst>
                  <a:ext uri="{0D108BD9-81ED-4DB2-BD59-A6C34878D82A}">
                    <a16:rowId xmlns:a16="http://schemas.microsoft.com/office/drawing/2014/main" val="3103050484"/>
                  </a:ext>
                </a:extLst>
              </a:tr>
              <a:tr h="497695">
                <a:tc>
                  <a:txBody>
                    <a:bodyPr/>
                    <a:lstStyle/>
                    <a:p>
                      <a:pPr>
                        <a:lnSpc>
                          <a:spcPct val="107000"/>
                        </a:lnSpc>
                        <a:spcAft>
                          <a:spcPts val="0"/>
                        </a:spcAft>
                      </a:pPr>
                      <a:r>
                        <a:rPr lang="en-GB" sz="2600" dirty="0">
                          <a:effectLst/>
                        </a:rPr>
                        <a:t>STEM</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a:effectLst/>
                        </a:rPr>
                        <a:t>4924</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a:effectLst/>
                        </a:rPr>
                        <a:t>8.80%</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extLst>
                  <a:ext uri="{0D108BD9-81ED-4DB2-BD59-A6C34878D82A}">
                    <a16:rowId xmlns:a16="http://schemas.microsoft.com/office/drawing/2014/main" val="3346202535"/>
                  </a:ext>
                </a:extLst>
              </a:tr>
              <a:tr h="497695">
                <a:tc>
                  <a:txBody>
                    <a:bodyPr/>
                    <a:lstStyle/>
                    <a:p>
                      <a:pPr>
                        <a:lnSpc>
                          <a:spcPct val="107000"/>
                        </a:lnSpc>
                        <a:spcAft>
                          <a:spcPts val="0"/>
                        </a:spcAft>
                      </a:pPr>
                      <a:r>
                        <a:rPr lang="en-GB" sz="2600">
                          <a:effectLst/>
                        </a:rPr>
                        <a:t>WELS</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a:effectLst/>
                        </a:rPr>
                        <a:t>2826</a:t>
                      </a:r>
                      <a:endParaRPr lang="en-GB" sz="260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tc>
                  <a:txBody>
                    <a:bodyPr/>
                    <a:lstStyle/>
                    <a:p>
                      <a:pPr algn="r">
                        <a:lnSpc>
                          <a:spcPct val="107000"/>
                        </a:lnSpc>
                        <a:spcAft>
                          <a:spcPts val="0"/>
                        </a:spcAft>
                      </a:pPr>
                      <a:r>
                        <a:rPr lang="en-GB" sz="2600" dirty="0">
                          <a:effectLst/>
                        </a:rPr>
                        <a:t>8.20%</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164931" marR="164931" marT="0" marB="0" anchor="b"/>
                </a:tc>
                <a:extLst>
                  <a:ext uri="{0D108BD9-81ED-4DB2-BD59-A6C34878D82A}">
                    <a16:rowId xmlns:a16="http://schemas.microsoft.com/office/drawing/2014/main" val="4120623837"/>
                  </a:ext>
                </a:extLst>
              </a:tr>
            </a:tbl>
          </a:graphicData>
        </a:graphic>
      </p:graphicFrame>
    </p:spTree>
    <p:extLst>
      <p:ext uri="{BB962C8B-B14F-4D97-AF65-F5344CB8AC3E}">
        <p14:creationId xmlns:p14="http://schemas.microsoft.com/office/powerpoint/2010/main" val="194798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DFD0B4D-E1D9-4E39-89ED-AB677F4D2BB8}"/>
              </a:ext>
            </a:extLst>
          </p:cNvPr>
          <p:cNvGraphicFramePr/>
          <p:nvPr>
            <p:extLst>
              <p:ext uri="{D42A27DB-BD31-4B8C-83A1-F6EECF244321}">
                <p14:modId xmlns:p14="http://schemas.microsoft.com/office/powerpoint/2010/main" val="2492423622"/>
              </p:ext>
            </p:extLst>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8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7AD827-F953-488D-BB13-C0FBBB7E50D1}"/>
              </a:ext>
            </a:extLst>
          </p:cNvPr>
          <p:cNvSpPr>
            <a:spLocks noGrp="1"/>
          </p:cNvSpPr>
          <p:nvPr>
            <p:ph type="title"/>
          </p:nvPr>
        </p:nvSpPr>
        <p:spPr>
          <a:xfrm>
            <a:off x="6094105" y="802955"/>
            <a:ext cx="4977976" cy="1454051"/>
          </a:xfrm>
        </p:spPr>
        <p:txBody>
          <a:bodyPr>
            <a:normAutofit/>
          </a:bodyPr>
          <a:lstStyle/>
          <a:p>
            <a:r>
              <a:rPr lang="en-GB" b="1" dirty="0">
                <a:solidFill>
                  <a:srgbClr val="00B050"/>
                </a:solidFill>
              </a:rPr>
              <a:t>Personal reflection</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able, indoor, floor, wooden&#10;&#10;Description automatically generated">
            <a:extLst>
              <a:ext uri="{FF2B5EF4-FFF2-40B4-BE49-F238E27FC236}">
                <a16:creationId xmlns:a16="http://schemas.microsoft.com/office/drawing/2014/main" id="{459D331C-CE24-4DDE-850B-BDC4BFAC9F24}"/>
              </a:ext>
            </a:extLst>
          </p:cNvPr>
          <p:cNvPicPr>
            <a:picLocks noChangeAspect="1"/>
          </p:cNvPicPr>
          <p:nvPr/>
        </p:nvPicPr>
        <p:blipFill rotWithShape="1">
          <a:blip r:embed="rId4" cstate="screen">
            <a:alphaModFix/>
            <a:extLst>
              <a:ext uri="{28A0092B-C50C-407E-A947-70E740481C1C}">
                <a14:useLocalDpi xmlns:a14="http://schemas.microsoft.com/office/drawing/2010/main"/>
              </a:ext>
              <a:ext uri="{837473B0-CC2E-450A-ABE3-18F120FF3D39}">
                <a1611:picAttrSrcUrl xmlns:a1611="http://schemas.microsoft.com/office/drawing/2016/11/main" r:id="rId5"/>
              </a:ext>
            </a:extLst>
          </a:blip>
          <a:srcRect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5" name="Content Placeholder 2">
            <a:extLst>
              <a:ext uri="{FF2B5EF4-FFF2-40B4-BE49-F238E27FC236}">
                <a16:creationId xmlns:a16="http://schemas.microsoft.com/office/drawing/2014/main" id="{549344B2-F55D-433A-B32E-46F98D597514}"/>
              </a:ext>
            </a:extLst>
          </p:cNvPr>
          <p:cNvGraphicFramePr>
            <a:graphicFrameLocks noGrp="1"/>
          </p:cNvGraphicFramePr>
          <p:nvPr>
            <p:ph idx="1"/>
            <p:extLst>
              <p:ext uri="{D42A27DB-BD31-4B8C-83A1-F6EECF244321}">
                <p14:modId xmlns:p14="http://schemas.microsoft.com/office/powerpoint/2010/main" val="3871781671"/>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2441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554F42-9E50-4509-80B3-3A53818C969B}"/>
              </a:ext>
            </a:extLst>
          </p:cNvPr>
          <p:cNvSpPr>
            <a:spLocks noGrp="1"/>
          </p:cNvSpPr>
          <p:nvPr>
            <p:ph type="ctr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The Student Experience</a:t>
            </a:r>
          </a:p>
        </p:txBody>
      </p:sp>
    </p:spTree>
    <p:extLst>
      <p:ext uri="{BB962C8B-B14F-4D97-AF65-F5344CB8AC3E}">
        <p14:creationId xmlns:p14="http://schemas.microsoft.com/office/powerpoint/2010/main" val="206431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311DA-6B38-492A-909B-B91B62A0FE5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dirty="0">
                <a:solidFill>
                  <a:schemeClr val="tx1"/>
                </a:solidFill>
                <a:latin typeface="+mj-lt"/>
                <a:ea typeface="+mj-ea"/>
                <a:cs typeface="+mj-cs"/>
                <a:hlinkClick r:id="rId2"/>
              </a:rPr>
              <a:t>Studying with a mental health condition</a:t>
            </a:r>
            <a:endParaRPr lang="en-US" sz="4800" kern="1200" dirty="0">
              <a:solidFill>
                <a:schemeClr val="tx1"/>
              </a:solidFill>
              <a:latin typeface="+mj-lt"/>
              <a:ea typeface="+mj-ea"/>
              <a:cs typeface="+mj-cs"/>
            </a:endParaRPr>
          </a:p>
        </p:txBody>
      </p:sp>
      <p:pic>
        <p:nvPicPr>
          <p:cNvPr id="5" name="Picture 4">
            <a:hlinkClick r:id="rId2"/>
            <a:extLst>
              <a:ext uri="{FF2B5EF4-FFF2-40B4-BE49-F238E27FC236}">
                <a16:creationId xmlns:a16="http://schemas.microsoft.com/office/drawing/2014/main" id="{57326E53-2FAF-414C-945A-D3CDE6D044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6090" y="1845426"/>
            <a:ext cx="8476767" cy="4450303"/>
          </a:xfrm>
          <a:prstGeom prst="rect">
            <a:avLst/>
          </a:prstGeom>
        </p:spPr>
      </p:pic>
    </p:spTree>
    <p:extLst>
      <p:ext uri="{BB962C8B-B14F-4D97-AF65-F5344CB8AC3E}">
        <p14:creationId xmlns:p14="http://schemas.microsoft.com/office/powerpoint/2010/main" val="1502716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3516</TotalTime>
  <Words>2079</Words>
  <Application>Microsoft Office PowerPoint</Application>
  <PresentationFormat>Widescreen</PresentationFormat>
  <Paragraphs>291</Paragraphs>
  <Slides>34</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The Awarding Gap for Students with a Mental Health Declaration</vt:lpstr>
      <vt:lpstr>Welcome</vt:lpstr>
      <vt:lpstr>Setting the scene</vt:lpstr>
      <vt:lpstr>PowerPoint Presentation</vt:lpstr>
      <vt:lpstr>Student with Mental Health Declaration by Faculty 2019/2020</vt:lpstr>
      <vt:lpstr>PowerPoint Presentation</vt:lpstr>
      <vt:lpstr>Personal reflection</vt:lpstr>
      <vt:lpstr>The Student Experience</vt:lpstr>
      <vt:lpstr>Studying with a mental health condition</vt:lpstr>
      <vt:lpstr>Scholarship and initiatives</vt:lpstr>
      <vt:lpstr>Personal reflection</vt:lpstr>
      <vt:lpstr>PowerPoint Presentation</vt:lpstr>
      <vt:lpstr>Shared reflection</vt:lpstr>
      <vt:lpstr>Coping when you are struggling</vt:lpstr>
      <vt:lpstr>Practical response</vt:lpstr>
      <vt:lpstr>Curriculum, tuition and assessment </vt:lpstr>
      <vt:lpstr>Provide the following</vt:lpstr>
      <vt:lpstr>Module teams</vt:lpstr>
      <vt:lpstr>Staff Tutors</vt:lpstr>
      <vt:lpstr>Associate Lecturers</vt:lpstr>
      <vt:lpstr>Personal and shared reflection</vt:lpstr>
      <vt:lpstr>Takeaway messages</vt:lpstr>
      <vt:lpstr>Personal reflection</vt:lpstr>
      <vt:lpstr>Thank you  Questions</vt:lpstr>
      <vt:lpstr>References</vt:lpstr>
      <vt:lpstr>Resources</vt:lpstr>
      <vt:lpstr>Bonus slides</vt:lpstr>
      <vt:lpstr>Student with Mental Health Declaration Module Flow</vt:lpstr>
      <vt:lpstr>Scholarship</vt:lpstr>
      <vt:lpstr>Co-creation</vt:lpstr>
      <vt:lpstr>Scholarship with  mental health in mind</vt:lpstr>
      <vt:lpstr>‘Your Wellbeing’</vt:lpstr>
      <vt:lpstr>PowerPoint Presentation</vt:lpstr>
      <vt:lpstr>‘Your wellbeing’ Law School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Student Mental Health Declaration</dc:title>
  <dc:creator>Mychelle.Pride</dc:creator>
  <cp:lastModifiedBy>Diane.Ford</cp:lastModifiedBy>
  <cp:revision>80</cp:revision>
  <dcterms:created xsi:type="dcterms:W3CDTF">2021-03-10T09:11:52Z</dcterms:created>
  <dcterms:modified xsi:type="dcterms:W3CDTF">2021-04-29T09:26:43Z</dcterms:modified>
</cp:coreProperties>
</file>