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34"/>
  </p:notesMasterIdLst>
  <p:sldIdLst>
    <p:sldId id="272" r:id="rId4"/>
    <p:sldId id="273" r:id="rId5"/>
    <p:sldId id="276" r:id="rId6"/>
    <p:sldId id="261" r:id="rId7"/>
    <p:sldId id="274" r:id="rId8"/>
    <p:sldId id="278" r:id="rId9"/>
    <p:sldId id="279" r:id="rId10"/>
    <p:sldId id="305" r:id="rId11"/>
    <p:sldId id="280" r:id="rId12"/>
    <p:sldId id="281" r:id="rId13"/>
    <p:sldId id="262" r:id="rId14"/>
    <p:sldId id="282" r:id="rId15"/>
    <p:sldId id="283" r:id="rId16"/>
    <p:sldId id="284" r:id="rId17"/>
    <p:sldId id="306" r:id="rId18"/>
    <p:sldId id="289" r:id="rId19"/>
    <p:sldId id="290" r:id="rId20"/>
    <p:sldId id="287" r:id="rId21"/>
    <p:sldId id="296" r:id="rId22"/>
    <p:sldId id="297" r:id="rId23"/>
    <p:sldId id="291" r:id="rId24"/>
    <p:sldId id="288" r:id="rId25"/>
    <p:sldId id="292" r:id="rId26"/>
    <p:sldId id="300" r:id="rId27"/>
    <p:sldId id="294" r:id="rId28"/>
    <p:sldId id="301" r:id="rId29"/>
    <p:sldId id="302" r:id="rId30"/>
    <p:sldId id="263" r:id="rId31"/>
    <p:sldId id="264" r:id="rId32"/>
    <p:sldId id="30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634" autoAdjust="0"/>
  </p:normalViewPr>
  <p:slideViewPr>
    <p:cSldViewPr snapToGrid="0">
      <p:cViewPr varScale="1">
        <p:scale>
          <a:sx n="54" d="100"/>
          <a:sy n="54" d="100"/>
        </p:scale>
        <p:origin x="18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thryn\Dropbox\ou\tm354\2020-21\eSTEeM%202020-21\eSTEeM%2020-21%20Final%20Projet%20Report\Comparison%20of%20TMA%20Results%203Nov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Cathryn\Dropbox\ou\tm354\2020-21\eSTEeM%202020-21\eSTEeM%2020-21%20Final%20Projet%20Report\Comparison%20of%20TMA%20Results%203Nov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Variation in TMA Results</a:t>
            </a:r>
            <a:r>
              <a:rPr lang="en-GB" baseline="0"/>
              <a:t> through Participation </a:t>
            </a:r>
            <a:r>
              <a:rPr lang="en-GB"/>
              <a:t>in Personalised Support Programme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CP (participating)</c:v>
          </c:tx>
          <c:spPr>
            <a:solidFill>
              <a:schemeClr val="accent1"/>
            </a:solidFill>
            <a:ln>
              <a:noFill/>
            </a:ln>
            <a:effectLst/>
          </c:spPr>
          <c:invertIfNegative val="0"/>
          <c:val>
            <c:numRef>
              <c:f>Sheet9!$AK$59:$AK$61</c:f>
              <c:numCache>
                <c:formatCode>General</c:formatCode>
                <c:ptCount val="3"/>
                <c:pt idx="0">
                  <c:v>77.285714285714292</c:v>
                </c:pt>
                <c:pt idx="1">
                  <c:v>68</c:v>
                </c:pt>
                <c:pt idx="2">
                  <c:v>84.538461538461533</c:v>
                </c:pt>
              </c:numCache>
            </c:numRef>
          </c:val>
          <c:extLst>
            <c:ext xmlns:c16="http://schemas.microsoft.com/office/drawing/2014/chart" uri="{C3380CC4-5D6E-409C-BE32-E72D297353CC}">
              <c16:uniqueId val="{00000000-5106-4493-950F-A1E18A683626}"/>
            </c:ext>
          </c:extLst>
        </c:ser>
        <c:ser>
          <c:idx val="1"/>
          <c:order val="1"/>
          <c:tx>
            <c:v>CP (not participating)</c:v>
          </c:tx>
          <c:spPr>
            <a:solidFill>
              <a:schemeClr val="accent2"/>
            </a:solidFill>
            <a:ln>
              <a:noFill/>
            </a:ln>
            <a:effectLst/>
          </c:spPr>
          <c:invertIfNegative val="0"/>
          <c:val>
            <c:numRef>
              <c:f>Sheet9!$AH$59:$AH$61</c:f>
              <c:numCache>
                <c:formatCode>General</c:formatCode>
                <c:ptCount val="3"/>
                <c:pt idx="0">
                  <c:v>74.98</c:v>
                </c:pt>
                <c:pt idx="1">
                  <c:v>62.704545454545453</c:v>
                </c:pt>
                <c:pt idx="2">
                  <c:v>79.681818181818187</c:v>
                </c:pt>
              </c:numCache>
            </c:numRef>
          </c:val>
          <c:extLst>
            <c:ext xmlns:c16="http://schemas.microsoft.com/office/drawing/2014/chart" uri="{C3380CC4-5D6E-409C-BE32-E72D297353CC}">
              <c16:uniqueId val="{00000001-5106-4493-950F-A1E18A683626}"/>
            </c:ext>
          </c:extLst>
        </c:ser>
        <c:dLbls>
          <c:showLegendKey val="0"/>
          <c:showVal val="0"/>
          <c:showCatName val="0"/>
          <c:showSerName val="0"/>
          <c:showPercent val="0"/>
          <c:showBubbleSize val="0"/>
        </c:dLbls>
        <c:gapWidth val="219"/>
        <c:overlap val="-27"/>
        <c:axId val="1011009103"/>
        <c:axId val="1011007023"/>
      </c:barChart>
      <c:catAx>
        <c:axId val="101100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007023"/>
        <c:crosses val="autoZero"/>
        <c:auto val="1"/>
        <c:lblAlgn val="ctr"/>
        <c:lblOffset val="100"/>
        <c:noMultiLvlLbl val="0"/>
      </c:catAx>
      <c:valAx>
        <c:axId val="1011007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009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6350" cap="flat" cmpd="sng" algn="ctr">
      <a:solidFill>
        <a:schemeClr val="bg1">
          <a:lumMod val="50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Variation in TMA Results through Participation in Personalised Support Programme</a:t>
            </a:r>
          </a:p>
        </c:rich>
      </c:tx>
      <c:overlay val="0"/>
      <c:spPr>
        <a:noFill/>
        <a:ln>
          <a:noFill/>
        </a:ln>
        <a:effectLst/>
      </c:spPr>
    </c:title>
    <c:autoTitleDeleted val="0"/>
    <c:plotArea>
      <c:layout/>
      <c:barChart>
        <c:barDir val="col"/>
        <c:grouping val="clustered"/>
        <c:varyColors val="0"/>
        <c:ser>
          <c:idx val="1"/>
          <c:order val="0"/>
          <c:tx>
            <c:v>RF (participating)</c:v>
          </c:tx>
          <c:spPr>
            <a:solidFill>
              <a:schemeClr val="accent2"/>
            </a:solidFill>
            <a:ln>
              <a:noFill/>
            </a:ln>
            <a:effectLst/>
          </c:spPr>
          <c:invertIfNegative val="0"/>
          <c:val>
            <c:numRef>
              <c:f>Sheet9!$AL$59:$AL$61</c:f>
              <c:numCache>
                <c:formatCode>General</c:formatCode>
                <c:ptCount val="3"/>
                <c:pt idx="0">
                  <c:v>83</c:v>
                </c:pt>
                <c:pt idx="1">
                  <c:v>73.444444444444443</c:v>
                </c:pt>
                <c:pt idx="2">
                  <c:v>81.375</c:v>
                </c:pt>
              </c:numCache>
            </c:numRef>
          </c:val>
          <c:extLst>
            <c:ext xmlns:c16="http://schemas.microsoft.com/office/drawing/2014/chart" uri="{C3380CC4-5D6E-409C-BE32-E72D297353CC}">
              <c16:uniqueId val="{00000000-FCE4-4DC7-86E2-1D70109F79A9}"/>
            </c:ext>
          </c:extLst>
        </c:ser>
        <c:ser>
          <c:idx val="2"/>
          <c:order val="1"/>
          <c:tx>
            <c:v>RF (not participating)</c:v>
          </c:tx>
          <c:invertIfNegative val="0"/>
          <c:val>
            <c:numRef>
              <c:f>Sheet9!$AI$59:$AI$61</c:f>
              <c:numCache>
                <c:formatCode>General</c:formatCode>
                <c:ptCount val="3"/>
                <c:pt idx="0">
                  <c:v>72.5</c:v>
                </c:pt>
                <c:pt idx="1">
                  <c:v>67</c:v>
                </c:pt>
                <c:pt idx="2">
                  <c:v>78.444444444444443</c:v>
                </c:pt>
              </c:numCache>
            </c:numRef>
          </c:val>
          <c:extLst>
            <c:ext xmlns:c16="http://schemas.microsoft.com/office/drawing/2014/chart" uri="{C3380CC4-5D6E-409C-BE32-E72D297353CC}">
              <c16:uniqueId val="{00000001-FCE4-4DC7-86E2-1D70109F79A9}"/>
            </c:ext>
          </c:extLst>
        </c:ser>
        <c:dLbls>
          <c:showLegendKey val="0"/>
          <c:showVal val="0"/>
          <c:showCatName val="0"/>
          <c:showSerName val="0"/>
          <c:showPercent val="0"/>
          <c:showBubbleSize val="0"/>
        </c:dLbls>
        <c:gapWidth val="219"/>
        <c:overlap val="-27"/>
        <c:axId val="1011009103"/>
        <c:axId val="1011007023"/>
      </c:barChart>
      <c:catAx>
        <c:axId val="101100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007023"/>
        <c:crosses val="autoZero"/>
        <c:auto val="1"/>
        <c:lblAlgn val="ctr"/>
        <c:lblOffset val="100"/>
        <c:noMultiLvlLbl val="0"/>
      </c:catAx>
      <c:valAx>
        <c:axId val="1011007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009103"/>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ln>
      <a:solidFill>
        <a:schemeClr val="bg1">
          <a:lumMod val="50000"/>
        </a:schemeClr>
      </a:solidFill>
    </a:ln>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2E1CD-3D15-4532-8BA1-5AE77A12429F}" type="datetimeFigureOut">
              <a:rPr lang="en-GB" smtClean="0"/>
              <a:t>15/12/2021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874BB-CC80-404B-BE02-9D52C75DA448}" type="slidenum">
              <a:rPr lang="en-GB" smtClean="0"/>
              <a:t>‹#›</a:t>
            </a:fld>
            <a:endParaRPr lang="en-GB"/>
          </a:p>
        </p:txBody>
      </p:sp>
    </p:spTree>
    <p:extLst>
      <p:ext uri="{BB962C8B-B14F-4D97-AF65-F5344CB8AC3E}">
        <p14:creationId xmlns:p14="http://schemas.microsoft.com/office/powerpoint/2010/main" val="61982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was a first phase of this project. </a:t>
            </a:r>
          </a:p>
          <a:p>
            <a:r>
              <a:rPr lang="en-GB" dirty="0"/>
              <a:t>The intention of the second phase was to try to encourage the lower-performing cohort to engage. </a:t>
            </a:r>
          </a:p>
          <a:p>
            <a:endParaRPr lang="en-GB" dirty="0"/>
          </a:p>
          <a:p>
            <a:r>
              <a:rPr lang="en-GB" sz="1800" dirty="0">
                <a:effectLst/>
                <a:latin typeface="Times New Roman" panose="02020603050405020304" pitchFamily="18" charset="0"/>
                <a:ea typeface="Times New Roman" panose="02020603050405020304" pitchFamily="18" charset="0"/>
              </a:rPr>
              <a:t>According to the social constructivist model of learning, social elements are considered to be important through their positive influence on the educational experience. When students engage in an online model of learning, however, they may do so with a view to exploiting the asynchronous benefits that it allows. </a:t>
            </a:r>
            <a:endParaRPr lang="en-GB" dirty="0"/>
          </a:p>
          <a:p>
            <a:endParaRPr lang="en-GB" dirty="0"/>
          </a:p>
        </p:txBody>
      </p:sp>
      <p:sp>
        <p:nvSpPr>
          <p:cNvPr id="4" name="Slide Number Placeholder 3"/>
          <p:cNvSpPr>
            <a:spLocks noGrp="1"/>
          </p:cNvSpPr>
          <p:nvPr>
            <p:ph type="sldNum" sz="quarter" idx="5"/>
          </p:nvPr>
        </p:nvSpPr>
        <p:spPr/>
        <p:txBody>
          <a:bodyPr/>
          <a:lstStyle/>
          <a:p>
            <a:fld id="{792874BB-CC80-404B-BE02-9D52C75DA448}" type="slidenum">
              <a:rPr lang="en-GB" smtClean="0"/>
              <a:t>2</a:t>
            </a:fld>
            <a:endParaRPr lang="en-GB"/>
          </a:p>
        </p:txBody>
      </p:sp>
    </p:spTree>
    <p:extLst>
      <p:ext uri="{BB962C8B-B14F-4D97-AF65-F5344CB8AC3E}">
        <p14:creationId xmlns:p14="http://schemas.microsoft.com/office/powerpoint/2010/main" val="1926500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who are participating</a:t>
            </a:r>
          </a:p>
        </p:txBody>
      </p:sp>
      <p:sp>
        <p:nvSpPr>
          <p:cNvPr id="4" name="Slide Number Placeholder 3"/>
          <p:cNvSpPr>
            <a:spLocks noGrp="1"/>
          </p:cNvSpPr>
          <p:nvPr>
            <p:ph type="sldNum" sz="quarter" idx="5"/>
          </p:nvPr>
        </p:nvSpPr>
        <p:spPr/>
        <p:txBody>
          <a:bodyPr/>
          <a:lstStyle/>
          <a:p>
            <a:fld id="{792874BB-CC80-404B-BE02-9D52C75DA448}" type="slidenum">
              <a:rPr lang="en-GB" smtClean="0"/>
              <a:t>19</a:t>
            </a:fld>
            <a:endParaRPr lang="en-GB"/>
          </a:p>
        </p:txBody>
      </p:sp>
    </p:spTree>
    <p:extLst>
      <p:ext uri="{BB962C8B-B14F-4D97-AF65-F5344CB8AC3E}">
        <p14:creationId xmlns:p14="http://schemas.microsoft.com/office/powerpoint/2010/main" val="352279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Participants</a:t>
            </a:r>
          </a:p>
        </p:txBody>
      </p:sp>
      <p:sp>
        <p:nvSpPr>
          <p:cNvPr id="4" name="Slide Number Placeholder 3"/>
          <p:cNvSpPr>
            <a:spLocks noGrp="1"/>
          </p:cNvSpPr>
          <p:nvPr>
            <p:ph type="sldNum" sz="quarter" idx="5"/>
          </p:nvPr>
        </p:nvSpPr>
        <p:spPr/>
        <p:txBody>
          <a:bodyPr/>
          <a:lstStyle/>
          <a:p>
            <a:fld id="{792874BB-CC80-404B-BE02-9D52C75DA448}" type="slidenum">
              <a:rPr lang="en-GB" smtClean="0"/>
              <a:t>22</a:t>
            </a:fld>
            <a:endParaRPr lang="en-GB"/>
          </a:p>
        </p:txBody>
      </p:sp>
    </p:spTree>
    <p:extLst>
      <p:ext uri="{BB962C8B-B14F-4D97-AF65-F5344CB8AC3E}">
        <p14:creationId xmlns:p14="http://schemas.microsoft.com/office/powerpoint/2010/main" val="95079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participants. </a:t>
            </a:r>
          </a:p>
          <a:p>
            <a:endParaRPr lang="en-GB" dirty="0"/>
          </a:p>
          <a:p>
            <a:endParaRPr lang="en-GB" dirty="0"/>
          </a:p>
        </p:txBody>
      </p:sp>
      <p:sp>
        <p:nvSpPr>
          <p:cNvPr id="4" name="Slide Number Placeholder 3"/>
          <p:cNvSpPr>
            <a:spLocks noGrp="1"/>
          </p:cNvSpPr>
          <p:nvPr>
            <p:ph type="sldNum" sz="quarter" idx="5"/>
          </p:nvPr>
        </p:nvSpPr>
        <p:spPr/>
        <p:txBody>
          <a:bodyPr/>
          <a:lstStyle/>
          <a:p>
            <a:fld id="{792874BB-CC80-404B-BE02-9D52C75DA448}" type="slidenum">
              <a:rPr lang="en-GB" smtClean="0"/>
              <a:t>23</a:t>
            </a:fld>
            <a:endParaRPr lang="en-GB"/>
          </a:p>
        </p:txBody>
      </p:sp>
    </p:spTree>
    <p:extLst>
      <p:ext uri="{BB962C8B-B14F-4D97-AF65-F5344CB8AC3E}">
        <p14:creationId xmlns:p14="http://schemas.microsoft.com/office/powerpoint/2010/main" val="22636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This year, I have not offered a similar increased support programme to my students, and I do miss the level of familiarity and interaction with them. I have received few queries from students around the first assessment, which will be submitted shortly. Thinking to the previous years when the </a:t>
            </a:r>
            <a:r>
              <a:rPr lang="en-GB" sz="1800" dirty="0" err="1">
                <a:effectLst/>
                <a:latin typeface="Times New Roman" panose="02020603050405020304" pitchFamily="18" charset="0"/>
                <a:ea typeface="Times New Roman" panose="02020603050405020304" pitchFamily="18" charset="0"/>
              </a:rPr>
              <a:t>eSTEeM</a:t>
            </a:r>
            <a:r>
              <a:rPr lang="en-GB" sz="1800" dirty="0">
                <a:effectLst/>
                <a:latin typeface="Times New Roman" panose="02020603050405020304" pitchFamily="18" charset="0"/>
                <a:ea typeface="Times New Roman" panose="02020603050405020304" pitchFamily="18" charset="0"/>
              </a:rPr>
              <a:t> personalised support project was running, this is in stark contrast to the amount of interaction which would have taken place by this stage in the academic year. When students have the opportunity to ask questions, without fear that they are ‘bothering’ the tutor, the evidence may suggest that they are more likely to do so. I therefore feel more assured in my conclusion that offering a virtual online office, in which students can see when I am present and know that I am willing to talk, offers significant benefits in reducing the distance between students and tutors. </a:t>
            </a:r>
          </a:p>
          <a:p>
            <a:endParaRPr lang="en-GB" dirty="0"/>
          </a:p>
        </p:txBody>
      </p:sp>
      <p:sp>
        <p:nvSpPr>
          <p:cNvPr id="4" name="Slide Number Placeholder 3"/>
          <p:cNvSpPr>
            <a:spLocks noGrp="1"/>
          </p:cNvSpPr>
          <p:nvPr>
            <p:ph type="sldNum" sz="quarter" idx="5"/>
          </p:nvPr>
        </p:nvSpPr>
        <p:spPr/>
        <p:txBody>
          <a:bodyPr/>
          <a:lstStyle/>
          <a:p>
            <a:fld id="{792874BB-CC80-404B-BE02-9D52C75DA448}" type="slidenum">
              <a:rPr lang="en-GB" smtClean="0"/>
              <a:t>29</a:t>
            </a:fld>
            <a:endParaRPr lang="en-GB"/>
          </a:p>
        </p:txBody>
      </p:sp>
    </p:spTree>
    <p:extLst>
      <p:ext uri="{BB962C8B-B14F-4D97-AF65-F5344CB8AC3E}">
        <p14:creationId xmlns:p14="http://schemas.microsoft.com/office/powerpoint/2010/main" val="17229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This second phase of the programme also varies in that another Associate Lecturer (AL) became involved in delivery of the personalised support, with a view to supporting understanding of the impact of running the programme on a per tutor basis, and the overhead involved if this scheme were to be rolled out in a more widespread way. From the perspective of the co-AL, the scheme was, as expected, found to be an extra commitment beyond the work that an AL is expected to do. Ultimately, the AL was glad when the programme came to an end, although he did find the experience to be a positive one. This was from the perspective of having very focused weekly tutorials, in addition to having the opportunities to get to know some of the subject material much more closely. </a:t>
            </a:r>
          </a:p>
          <a:p>
            <a:endParaRPr lang="en-GB" dirty="0"/>
          </a:p>
        </p:txBody>
      </p:sp>
      <p:sp>
        <p:nvSpPr>
          <p:cNvPr id="4" name="Slide Number Placeholder 3"/>
          <p:cNvSpPr>
            <a:spLocks noGrp="1"/>
          </p:cNvSpPr>
          <p:nvPr>
            <p:ph type="sldNum" sz="quarter" idx="5"/>
          </p:nvPr>
        </p:nvSpPr>
        <p:spPr/>
        <p:txBody>
          <a:bodyPr/>
          <a:lstStyle/>
          <a:p>
            <a:fld id="{792874BB-CC80-404B-BE02-9D52C75DA448}" type="slidenum">
              <a:rPr lang="en-GB" smtClean="0"/>
              <a:t>3</a:t>
            </a:fld>
            <a:endParaRPr lang="en-GB"/>
          </a:p>
        </p:txBody>
      </p:sp>
    </p:spTree>
    <p:extLst>
      <p:ext uri="{BB962C8B-B14F-4D97-AF65-F5344CB8AC3E}">
        <p14:creationId xmlns:p14="http://schemas.microsoft.com/office/powerpoint/2010/main" val="331585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 of 18 responses to this question, 10 around family</a:t>
            </a:r>
          </a:p>
        </p:txBody>
      </p:sp>
      <p:sp>
        <p:nvSpPr>
          <p:cNvPr id="4" name="Slide Number Placeholder 3"/>
          <p:cNvSpPr>
            <a:spLocks noGrp="1"/>
          </p:cNvSpPr>
          <p:nvPr>
            <p:ph type="sldNum" sz="quarter" idx="5"/>
          </p:nvPr>
        </p:nvSpPr>
        <p:spPr/>
        <p:txBody>
          <a:bodyPr/>
          <a:lstStyle/>
          <a:p>
            <a:fld id="{792874BB-CC80-404B-BE02-9D52C75DA448}" type="slidenum">
              <a:rPr lang="en-GB" smtClean="0"/>
              <a:t>5</a:t>
            </a:fld>
            <a:endParaRPr lang="en-GB"/>
          </a:p>
        </p:txBody>
      </p:sp>
    </p:spTree>
    <p:extLst>
      <p:ext uri="{BB962C8B-B14F-4D97-AF65-F5344CB8AC3E}">
        <p14:creationId xmlns:p14="http://schemas.microsoft.com/office/powerpoint/2010/main" val="423636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 of 18 responses to this question</a:t>
            </a:r>
          </a:p>
        </p:txBody>
      </p:sp>
      <p:sp>
        <p:nvSpPr>
          <p:cNvPr id="4" name="Slide Number Placeholder 3"/>
          <p:cNvSpPr>
            <a:spLocks noGrp="1"/>
          </p:cNvSpPr>
          <p:nvPr>
            <p:ph type="sldNum" sz="quarter" idx="5"/>
          </p:nvPr>
        </p:nvSpPr>
        <p:spPr/>
        <p:txBody>
          <a:bodyPr/>
          <a:lstStyle/>
          <a:p>
            <a:fld id="{792874BB-CC80-404B-BE02-9D52C75DA448}" type="slidenum">
              <a:rPr lang="en-GB" smtClean="0"/>
              <a:t>6</a:t>
            </a:fld>
            <a:endParaRPr lang="en-GB"/>
          </a:p>
        </p:txBody>
      </p:sp>
    </p:spTree>
    <p:extLst>
      <p:ext uri="{BB962C8B-B14F-4D97-AF65-F5344CB8AC3E}">
        <p14:creationId xmlns:p14="http://schemas.microsoft.com/office/powerpoint/2010/main" val="97162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 of 18 responses to this question</a:t>
            </a:r>
          </a:p>
        </p:txBody>
      </p:sp>
      <p:sp>
        <p:nvSpPr>
          <p:cNvPr id="4" name="Slide Number Placeholder 3"/>
          <p:cNvSpPr>
            <a:spLocks noGrp="1"/>
          </p:cNvSpPr>
          <p:nvPr>
            <p:ph type="sldNum" sz="quarter" idx="5"/>
          </p:nvPr>
        </p:nvSpPr>
        <p:spPr/>
        <p:txBody>
          <a:bodyPr/>
          <a:lstStyle/>
          <a:p>
            <a:fld id="{792874BB-CC80-404B-BE02-9D52C75DA448}" type="slidenum">
              <a:rPr lang="en-GB" smtClean="0"/>
              <a:t>7</a:t>
            </a:fld>
            <a:endParaRPr lang="en-GB"/>
          </a:p>
        </p:txBody>
      </p:sp>
    </p:spTree>
    <p:extLst>
      <p:ext uri="{BB962C8B-B14F-4D97-AF65-F5344CB8AC3E}">
        <p14:creationId xmlns:p14="http://schemas.microsoft.com/office/powerpoint/2010/main" val="231654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 of 18 responses to this question</a:t>
            </a:r>
          </a:p>
        </p:txBody>
      </p:sp>
      <p:sp>
        <p:nvSpPr>
          <p:cNvPr id="4" name="Slide Number Placeholder 3"/>
          <p:cNvSpPr>
            <a:spLocks noGrp="1"/>
          </p:cNvSpPr>
          <p:nvPr>
            <p:ph type="sldNum" sz="quarter" idx="5"/>
          </p:nvPr>
        </p:nvSpPr>
        <p:spPr/>
        <p:txBody>
          <a:bodyPr/>
          <a:lstStyle/>
          <a:p>
            <a:fld id="{792874BB-CC80-404B-BE02-9D52C75DA448}" type="slidenum">
              <a:rPr lang="en-GB" smtClean="0"/>
              <a:t>8</a:t>
            </a:fld>
            <a:endParaRPr lang="en-GB"/>
          </a:p>
        </p:txBody>
      </p:sp>
    </p:spTree>
    <p:extLst>
      <p:ext uri="{BB962C8B-B14F-4D97-AF65-F5344CB8AC3E}">
        <p14:creationId xmlns:p14="http://schemas.microsoft.com/office/powerpoint/2010/main" val="1432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 of 18 responses to this question</a:t>
            </a:r>
          </a:p>
        </p:txBody>
      </p:sp>
      <p:sp>
        <p:nvSpPr>
          <p:cNvPr id="4" name="Slide Number Placeholder 3"/>
          <p:cNvSpPr>
            <a:spLocks noGrp="1"/>
          </p:cNvSpPr>
          <p:nvPr>
            <p:ph type="sldNum" sz="quarter" idx="5"/>
          </p:nvPr>
        </p:nvSpPr>
        <p:spPr/>
        <p:txBody>
          <a:bodyPr/>
          <a:lstStyle/>
          <a:p>
            <a:fld id="{792874BB-CC80-404B-BE02-9D52C75DA448}" type="slidenum">
              <a:rPr lang="en-GB" smtClean="0"/>
              <a:t>9</a:t>
            </a:fld>
            <a:endParaRPr lang="en-GB"/>
          </a:p>
        </p:txBody>
      </p:sp>
    </p:spTree>
    <p:extLst>
      <p:ext uri="{BB962C8B-B14F-4D97-AF65-F5344CB8AC3E}">
        <p14:creationId xmlns:p14="http://schemas.microsoft.com/office/powerpoint/2010/main" val="341321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 of 18 responses to this question</a:t>
            </a:r>
          </a:p>
        </p:txBody>
      </p:sp>
      <p:sp>
        <p:nvSpPr>
          <p:cNvPr id="4" name="Slide Number Placeholder 3"/>
          <p:cNvSpPr>
            <a:spLocks noGrp="1"/>
          </p:cNvSpPr>
          <p:nvPr>
            <p:ph type="sldNum" sz="quarter" idx="5"/>
          </p:nvPr>
        </p:nvSpPr>
        <p:spPr/>
        <p:txBody>
          <a:bodyPr/>
          <a:lstStyle/>
          <a:p>
            <a:fld id="{792874BB-CC80-404B-BE02-9D52C75DA448}" type="slidenum">
              <a:rPr lang="en-GB" smtClean="0"/>
              <a:t>10</a:t>
            </a:fld>
            <a:endParaRPr lang="en-GB"/>
          </a:p>
        </p:txBody>
      </p:sp>
    </p:spTree>
    <p:extLst>
      <p:ext uri="{BB962C8B-B14F-4D97-AF65-F5344CB8AC3E}">
        <p14:creationId xmlns:p14="http://schemas.microsoft.com/office/powerpoint/2010/main" val="2703275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Interesting – students who did not participate but who responded to the survey</a:t>
            </a:r>
          </a:p>
        </p:txBody>
      </p:sp>
      <p:sp>
        <p:nvSpPr>
          <p:cNvPr id="4" name="Slide Number Placeholder 3"/>
          <p:cNvSpPr>
            <a:spLocks noGrp="1"/>
          </p:cNvSpPr>
          <p:nvPr>
            <p:ph type="sldNum" sz="quarter" idx="5"/>
          </p:nvPr>
        </p:nvSpPr>
        <p:spPr/>
        <p:txBody>
          <a:bodyPr/>
          <a:lstStyle/>
          <a:p>
            <a:fld id="{792874BB-CC80-404B-BE02-9D52C75DA448}" type="slidenum">
              <a:rPr lang="en-GB" smtClean="0"/>
              <a:t>18</a:t>
            </a:fld>
            <a:endParaRPr lang="en-GB"/>
          </a:p>
        </p:txBody>
      </p:sp>
    </p:spTree>
    <p:extLst>
      <p:ext uri="{BB962C8B-B14F-4D97-AF65-F5344CB8AC3E}">
        <p14:creationId xmlns:p14="http://schemas.microsoft.com/office/powerpoint/2010/main" val="11156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2000" b="1">
                <a:solidFill>
                  <a:schemeClr val="accent1"/>
                </a:solidFill>
              </a:defRPr>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600">
                <a:solidFill>
                  <a:schemeClr val="accent1"/>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2000" b="1">
                <a:solidFill>
                  <a:schemeClr val="accent1"/>
                </a:solidFill>
              </a:defRPr>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600">
                <a:solidFill>
                  <a:schemeClr val="accent1"/>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136931372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369465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77" r:id="rId5"/>
    <p:sldLayoutId id="214748367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5862" y="2172710"/>
            <a:ext cx="7920773" cy="1495794"/>
          </a:xfrm>
        </p:spPr>
        <p:txBody>
          <a:bodyPr/>
          <a:lstStyle/>
          <a:p>
            <a:r>
              <a:rPr lang="en-GB" i="1" dirty="0">
                <a:effectLst>
                  <a:outerShdw blurRad="38100" dist="38100" dir="2700000" algn="tl">
                    <a:srgbClr val="000000">
                      <a:alpha val="43137"/>
                    </a:srgbClr>
                  </a:outerShdw>
                </a:effectLst>
                <a:latin typeface="Calibri" panose="020F0502020204030204" pitchFamily="34" charset="0"/>
              </a:rPr>
              <a:t>Support for Students. Teaching for Tutors. An Investigation into Ideas on Encouraging Students to Engage</a:t>
            </a:r>
            <a:r>
              <a:rPr lang="en-GB" i="0" dirty="0">
                <a:effectLst>
                  <a:outerShdw blurRad="38100" dist="38100" dir="2700000" algn="tl">
                    <a:srgbClr val="000000">
                      <a:alpha val="43137"/>
                    </a:srgbClr>
                  </a:outerShdw>
                </a:effectLst>
                <a:latin typeface="Calibri" panose="020F0502020204030204" pitchFamily="34" charset="0"/>
              </a:rPr>
              <a:t> </a:t>
            </a:r>
            <a:endParaRPr lang="en-GB"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515861" y="3937393"/>
            <a:ext cx="7920774" cy="1381917"/>
          </a:xfrm>
        </p:spPr>
        <p:txBody>
          <a:bodyPr/>
          <a:lstStyle/>
          <a:p>
            <a:r>
              <a:rPr lang="en-GB" dirty="0"/>
              <a:t>Dr C Peoples</a:t>
            </a:r>
          </a:p>
          <a:p>
            <a:r>
              <a:rPr lang="en-GB" dirty="0"/>
              <a:t>cathryn.peoples@open.ac.uk</a:t>
            </a:r>
          </a:p>
          <a:p>
            <a:endParaRPr lang="en-GB" dirty="0"/>
          </a:p>
          <a:p>
            <a:r>
              <a:rPr lang="en-GB" dirty="0"/>
              <a:t>15 December 2021</a:t>
            </a:r>
          </a:p>
        </p:txBody>
      </p:sp>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Is there anything you would like to know about me? </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r>
              <a:rPr lang="en-GB" sz="1800" i="1" dirty="0">
                <a:effectLst/>
                <a:latin typeface="Times New Roman" panose="02020603050405020304" pitchFamily="18" charset="0"/>
                <a:ea typeface="Times New Roman" panose="02020603050405020304" pitchFamily="18" charset="0"/>
              </a:rPr>
              <a:t>“… how you have overcome problems in your studies. What tools or techniques have you found helpful?”</a:t>
            </a:r>
            <a:endParaRPr lang="en-GB" sz="1800" dirty="0">
              <a:effectLst/>
              <a:latin typeface="Times New Roman" panose="02020603050405020304" pitchFamily="18" charset="0"/>
              <a:ea typeface="Times New Roman" panose="02020603050405020304" pitchFamily="18" charset="0"/>
            </a:endParaRPr>
          </a:p>
          <a:p>
            <a:r>
              <a:rPr lang="en-GB" sz="1800" i="1" dirty="0">
                <a:effectLst/>
                <a:latin typeface="Times New Roman" panose="02020603050405020304" pitchFamily="18" charset="0"/>
                <a:ea typeface="Times New Roman" panose="02020603050405020304" pitchFamily="18" charset="0"/>
              </a:rPr>
              <a:t>“How do you find time in your day to do everything?!”</a:t>
            </a:r>
            <a:endParaRPr lang="en-GB" sz="1800" dirty="0">
              <a:effectLst/>
              <a:latin typeface="Times New Roman" panose="02020603050405020304" pitchFamily="18" charset="0"/>
              <a:ea typeface="Times New Roman" panose="02020603050405020304" pitchFamily="18" charset="0"/>
            </a:endParaRPr>
          </a:p>
          <a:p>
            <a:r>
              <a:rPr lang="en-GB" sz="1800" i="1" dirty="0">
                <a:effectLst/>
                <a:latin typeface="Times New Roman" panose="02020603050405020304" pitchFamily="18" charset="0"/>
                <a:ea typeface="Times New Roman" panose="02020603050405020304" pitchFamily="18" charset="0"/>
              </a:rPr>
              <a:t>“I was quite curious about the bit about interplanetary networking. I had never really even thought about that, but I'm curious now. If you have any interesting reads to recommend, that might be something to pop in my reading list.”</a:t>
            </a:r>
            <a:endParaRPr lang="en-GB" sz="1800" dirty="0">
              <a:effectLst/>
              <a:latin typeface="Times New Roman" panose="02020603050405020304" pitchFamily="18" charset="0"/>
              <a:ea typeface="Times New Roman" panose="02020603050405020304" pitchFamily="18" charset="0"/>
            </a:endParaRPr>
          </a:p>
          <a:p>
            <a:r>
              <a:rPr lang="en-GB" sz="1800" i="1" dirty="0">
                <a:effectLst/>
                <a:latin typeface="Times New Roman" panose="02020603050405020304" pitchFamily="18" charset="0"/>
                <a:ea typeface="Times New Roman" panose="02020603050405020304" pitchFamily="18" charset="0"/>
              </a:rPr>
              <a:t>“What motivates you to teach students?”</a:t>
            </a:r>
            <a:endParaRPr lang="en-GB" sz="1800" dirty="0">
              <a:effectLst/>
              <a:latin typeface="Times New Roman" panose="02020603050405020304" pitchFamily="18" charset="0"/>
              <a:ea typeface="Times New Roman" panose="02020603050405020304" pitchFamily="18" charset="0"/>
            </a:endParaRPr>
          </a:p>
          <a:p>
            <a:r>
              <a:rPr lang="en-GB" sz="1800" i="1" dirty="0">
                <a:effectLst/>
                <a:latin typeface="Times New Roman" panose="02020603050405020304" pitchFamily="18" charset="0"/>
                <a:ea typeface="Times New Roman" panose="02020603050405020304" pitchFamily="18" charset="0"/>
              </a:rPr>
              <a:t>“Any information about research or work you have done either inside or outside the OU would be interesting.”</a:t>
            </a:r>
            <a:endParaRPr lang="en-GB" sz="1800" dirty="0">
              <a:effectLst/>
              <a:latin typeface="Times New Roman" panose="02020603050405020304" pitchFamily="18" charset="0"/>
              <a:ea typeface="Times New Roman" panose="02020603050405020304" pitchFamily="18" charset="0"/>
            </a:endParaRPr>
          </a:p>
          <a:p>
            <a:r>
              <a:rPr lang="en-GB" sz="1800" i="1" dirty="0">
                <a:effectLst/>
                <a:latin typeface="Times New Roman" panose="02020603050405020304" pitchFamily="18" charset="0"/>
                <a:ea typeface="Times New Roman" panose="02020603050405020304" pitchFamily="18" charset="0"/>
              </a:rPr>
              <a:t>“How did you manage to break into the IT industry?”</a:t>
            </a:r>
            <a:endParaRPr lang="en-GB" sz="1800" dirty="0">
              <a:effectLst/>
              <a:latin typeface="Times New Roman" panose="02020603050405020304" pitchFamily="18" charset="0"/>
              <a:ea typeface="Times New Roman" panose="02020603050405020304" pitchFamily="18" charset="0"/>
            </a:endParaRPr>
          </a:p>
          <a:p>
            <a:r>
              <a:rPr lang="en-GB" sz="1800" i="1" dirty="0">
                <a:effectLst/>
                <a:latin typeface="Times New Roman" panose="02020603050405020304" pitchFamily="18" charset="0"/>
                <a:ea typeface="Times New Roman" panose="02020603050405020304" pitchFamily="18" charset="0"/>
              </a:rPr>
              <a:t>“When and how would you most prefer to communicate. What do you most enjoy about tutoring TM354?”</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984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p:txBody>
          <a:bodyPr/>
          <a:lstStyle/>
          <a:p>
            <a:r>
              <a:rPr lang="en-GB" dirty="0"/>
              <a:t>Activities - Diaries</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6633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Diary Entries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endParaRPr lang="en-GB"/>
          </a:p>
        </p:txBody>
      </p:sp>
      <p:pic>
        <p:nvPicPr>
          <p:cNvPr id="8" name="Picture 7" descr="Graphical user interface, text, application, email&#10;&#10;Description automatically generated">
            <a:extLst>
              <a:ext uri="{FF2B5EF4-FFF2-40B4-BE49-F238E27FC236}">
                <a16:creationId xmlns:a16="http://schemas.microsoft.com/office/drawing/2014/main" id="{73549E2C-10EC-4BD7-9B5B-940B0A5547B7}"/>
              </a:ext>
            </a:extLst>
          </p:cNvPr>
          <p:cNvPicPr>
            <a:picLocks noChangeAspect="1"/>
          </p:cNvPicPr>
          <p:nvPr/>
        </p:nvPicPr>
        <p:blipFill>
          <a:blip r:embed="rId2"/>
          <a:stretch>
            <a:fillRect/>
          </a:stretch>
        </p:blipFill>
        <p:spPr>
          <a:xfrm>
            <a:off x="388801" y="1150618"/>
            <a:ext cx="5731510" cy="3736340"/>
          </a:xfrm>
          <a:prstGeom prst="rect">
            <a:avLst/>
          </a:prstGeom>
          <a:ln w="6350">
            <a:solidFill>
              <a:schemeClr val="tx1"/>
            </a:solidFill>
          </a:ln>
        </p:spPr>
      </p:pic>
      <p:pic>
        <p:nvPicPr>
          <p:cNvPr id="9" name="Picture 8" descr="Graphical user interface, text, application, email&#10;&#10;Description automatically generated">
            <a:extLst>
              <a:ext uri="{FF2B5EF4-FFF2-40B4-BE49-F238E27FC236}">
                <a16:creationId xmlns:a16="http://schemas.microsoft.com/office/drawing/2014/main" id="{90C0DAAC-D653-4972-A4D9-83E83F91B3D2}"/>
              </a:ext>
            </a:extLst>
          </p:cNvPr>
          <p:cNvPicPr>
            <a:picLocks noChangeAspect="1"/>
          </p:cNvPicPr>
          <p:nvPr/>
        </p:nvPicPr>
        <p:blipFill>
          <a:blip r:embed="rId3"/>
          <a:stretch>
            <a:fillRect/>
          </a:stretch>
        </p:blipFill>
        <p:spPr>
          <a:xfrm>
            <a:off x="4097853" y="3018788"/>
            <a:ext cx="4804410" cy="2411095"/>
          </a:xfrm>
          <a:prstGeom prst="rect">
            <a:avLst/>
          </a:prstGeom>
          <a:ln w="6350">
            <a:solidFill>
              <a:schemeClr val="tx1"/>
            </a:solidFill>
          </a:ln>
        </p:spPr>
      </p:pic>
      <p:pic>
        <p:nvPicPr>
          <p:cNvPr id="10" name="Picture 9" descr="Graphical user interface, text, application, email&#10;&#10;Description automatically generated">
            <a:extLst>
              <a:ext uri="{FF2B5EF4-FFF2-40B4-BE49-F238E27FC236}">
                <a16:creationId xmlns:a16="http://schemas.microsoft.com/office/drawing/2014/main" id="{88D8E64A-C8B4-48B1-8610-76C6CD115ABB}"/>
              </a:ext>
            </a:extLst>
          </p:cNvPr>
          <p:cNvPicPr>
            <a:picLocks noChangeAspect="1"/>
          </p:cNvPicPr>
          <p:nvPr/>
        </p:nvPicPr>
        <p:blipFill>
          <a:blip r:embed="rId4"/>
          <a:stretch>
            <a:fillRect/>
          </a:stretch>
        </p:blipFill>
        <p:spPr>
          <a:xfrm>
            <a:off x="390161" y="4086903"/>
            <a:ext cx="4771390" cy="2549525"/>
          </a:xfrm>
          <a:prstGeom prst="rect">
            <a:avLst/>
          </a:prstGeom>
          <a:ln w="6350">
            <a:solidFill>
              <a:schemeClr val="tx1"/>
            </a:solidFill>
          </a:ln>
        </p:spPr>
      </p:pic>
    </p:spTree>
    <p:extLst>
      <p:ext uri="{BB962C8B-B14F-4D97-AF65-F5344CB8AC3E}">
        <p14:creationId xmlns:p14="http://schemas.microsoft.com/office/powerpoint/2010/main" val="25483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Diary Entries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endParaRPr lang="en-GB"/>
          </a:p>
        </p:txBody>
      </p:sp>
      <p:pic>
        <p:nvPicPr>
          <p:cNvPr id="8" name="Picture 7" descr="Graphical user interface, text, application, email&#10;&#10;Description automatically generated">
            <a:extLst>
              <a:ext uri="{FF2B5EF4-FFF2-40B4-BE49-F238E27FC236}">
                <a16:creationId xmlns:a16="http://schemas.microsoft.com/office/drawing/2014/main" id="{D901B7AD-1E27-45ED-8EC4-9C6766C9DC8E}"/>
              </a:ext>
            </a:extLst>
          </p:cNvPr>
          <p:cNvPicPr>
            <a:picLocks noChangeAspect="1"/>
          </p:cNvPicPr>
          <p:nvPr/>
        </p:nvPicPr>
        <p:blipFill>
          <a:blip r:embed="rId2"/>
          <a:stretch>
            <a:fillRect/>
          </a:stretch>
        </p:blipFill>
        <p:spPr>
          <a:xfrm>
            <a:off x="432000" y="1150618"/>
            <a:ext cx="4836795" cy="4843145"/>
          </a:xfrm>
          <a:prstGeom prst="rect">
            <a:avLst/>
          </a:prstGeom>
          <a:ln w="6350">
            <a:solidFill>
              <a:schemeClr val="tx1"/>
            </a:solidFill>
          </a:ln>
        </p:spPr>
      </p:pic>
      <p:pic>
        <p:nvPicPr>
          <p:cNvPr id="9" name="Picture 8" descr="Graphical user interface, text, application&#10;&#10;Description automatically generated">
            <a:extLst>
              <a:ext uri="{FF2B5EF4-FFF2-40B4-BE49-F238E27FC236}">
                <a16:creationId xmlns:a16="http://schemas.microsoft.com/office/drawing/2014/main" id="{A20B42A4-5D5E-4958-92E9-72ED04014EE9}"/>
              </a:ext>
            </a:extLst>
          </p:cNvPr>
          <p:cNvPicPr>
            <a:picLocks noChangeAspect="1"/>
          </p:cNvPicPr>
          <p:nvPr/>
        </p:nvPicPr>
        <p:blipFill>
          <a:blip r:embed="rId3"/>
          <a:stretch>
            <a:fillRect/>
          </a:stretch>
        </p:blipFill>
        <p:spPr>
          <a:xfrm>
            <a:off x="3412490" y="1215390"/>
            <a:ext cx="5731510" cy="5642610"/>
          </a:xfrm>
          <a:prstGeom prst="rect">
            <a:avLst/>
          </a:prstGeom>
          <a:ln w="6350">
            <a:solidFill>
              <a:schemeClr val="tx1"/>
            </a:solidFill>
          </a:ln>
        </p:spPr>
      </p:pic>
    </p:spTree>
    <p:extLst>
      <p:ext uri="{BB962C8B-B14F-4D97-AF65-F5344CB8AC3E}">
        <p14:creationId xmlns:p14="http://schemas.microsoft.com/office/powerpoint/2010/main" val="326188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Diary Entries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endParaRPr lang="en-GB"/>
          </a:p>
        </p:txBody>
      </p:sp>
      <p:pic>
        <p:nvPicPr>
          <p:cNvPr id="8" name="Picture 7" descr="Graphical user interface, text, application, email&#10;&#10;Description automatically generated">
            <a:extLst>
              <a:ext uri="{FF2B5EF4-FFF2-40B4-BE49-F238E27FC236}">
                <a16:creationId xmlns:a16="http://schemas.microsoft.com/office/drawing/2014/main" id="{6C842397-AE15-4361-8275-11CDE59BC183}"/>
              </a:ext>
            </a:extLst>
          </p:cNvPr>
          <p:cNvPicPr>
            <a:picLocks noChangeAspect="1"/>
          </p:cNvPicPr>
          <p:nvPr/>
        </p:nvPicPr>
        <p:blipFill>
          <a:blip r:embed="rId2"/>
          <a:stretch>
            <a:fillRect/>
          </a:stretch>
        </p:blipFill>
        <p:spPr>
          <a:xfrm>
            <a:off x="2267094" y="756392"/>
            <a:ext cx="5731510" cy="5497830"/>
          </a:xfrm>
          <a:prstGeom prst="rect">
            <a:avLst/>
          </a:prstGeom>
          <a:ln w="6350">
            <a:solidFill>
              <a:schemeClr val="tx1"/>
            </a:solidFill>
          </a:ln>
        </p:spPr>
      </p:pic>
    </p:spTree>
    <p:extLst>
      <p:ext uri="{BB962C8B-B14F-4D97-AF65-F5344CB8AC3E}">
        <p14:creationId xmlns:p14="http://schemas.microsoft.com/office/powerpoint/2010/main" val="982680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1775316" y="3179701"/>
            <a:ext cx="6328160" cy="997196"/>
          </a:xfrm>
        </p:spPr>
        <p:txBody>
          <a:bodyPr/>
          <a:lstStyle/>
          <a:p>
            <a:r>
              <a:rPr lang="en-GB" dirty="0"/>
              <a:t>Activities – Peer Learning</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0519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Peer Learning</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endParaRPr lang="en-GB"/>
          </a:p>
        </p:txBody>
      </p:sp>
      <p:pic>
        <p:nvPicPr>
          <p:cNvPr id="3" name="Picture 2">
            <a:extLst>
              <a:ext uri="{FF2B5EF4-FFF2-40B4-BE49-F238E27FC236}">
                <a16:creationId xmlns:a16="http://schemas.microsoft.com/office/drawing/2014/main" id="{CFB224F7-0EF2-4745-90C5-DF8BC79F1185}"/>
              </a:ext>
            </a:extLst>
          </p:cNvPr>
          <p:cNvPicPr>
            <a:picLocks noChangeAspect="1"/>
          </p:cNvPicPr>
          <p:nvPr/>
        </p:nvPicPr>
        <p:blipFill>
          <a:blip r:embed="rId2"/>
          <a:stretch>
            <a:fillRect/>
          </a:stretch>
        </p:blipFill>
        <p:spPr>
          <a:xfrm>
            <a:off x="232194" y="1405117"/>
            <a:ext cx="8420100" cy="2352675"/>
          </a:xfrm>
          <a:prstGeom prst="rect">
            <a:avLst/>
          </a:prstGeom>
        </p:spPr>
      </p:pic>
      <p:pic>
        <p:nvPicPr>
          <p:cNvPr id="8" name="Picture 7">
            <a:extLst>
              <a:ext uri="{FF2B5EF4-FFF2-40B4-BE49-F238E27FC236}">
                <a16:creationId xmlns:a16="http://schemas.microsoft.com/office/drawing/2014/main" id="{27A0176E-BFD5-435C-8630-796B71618DBB}"/>
              </a:ext>
            </a:extLst>
          </p:cNvPr>
          <p:cNvPicPr>
            <a:picLocks noChangeAspect="1"/>
          </p:cNvPicPr>
          <p:nvPr/>
        </p:nvPicPr>
        <p:blipFill>
          <a:blip r:embed="rId3"/>
          <a:stretch>
            <a:fillRect/>
          </a:stretch>
        </p:blipFill>
        <p:spPr>
          <a:xfrm>
            <a:off x="339072" y="3748934"/>
            <a:ext cx="8362950" cy="2514600"/>
          </a:xfrm>
          <a:prstGeom prst="rect">
            <a:avLst/>
          </a:prstGeom>
        </p:spPr>
      </p:pic>
    </p:spTree>
    <p:extLst>
      <p:ext uri="{BB962C8B-B14F-4D97-AF65-F5344CB8AC3E}">
        <p14:creationId xmlns:p14="http://schemas.microsoft.com/office/powerpoint/2010/main" val="23818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p:txBody>
          <a:bodyPr/>
          <a:lstStyle/>
          <a:p>
            <a:r>
              <a:rPr lang="en-GB" dirty="0"/>
              <a:t>January 2021 Review</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2181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88801" y="704538"/>
            <a:ext cx="8530347" cy="308903"/>
          </a:xfrm>
        </p:spPr>
        <p:txBody>
          <a:bodyPr/>
          <a:lstStyle/>
          <a:p>
            <a:r>
              <a:rPr lang="en-GB" dirty="0"/>
              <a:t>Are you currently participating in the personalised support project? &amp; Would you like the opportunity to explore the personalised support?</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355834"/>
            <a:ext cx="8263493" cy="5009132"/>
          </a:xfrm>
        </p:spPr>
        <p:txBody>
          <a:bodyPr/>
          <a:lstStyle/>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No, I don't feel that I need extra support on this module</a:t>
            </a:r>
            <a:r>
              <a:rPr lang="en-GB" sz="1800" dirty="0">
                <a:effectLst/>
                <a:latin typeface="Times New Roman" panose="02020603050405020304" pitchFamily="18" charset="0"/>
                <a:ea typeface="Times New Roman" panose="02020603050405020304" pitchFamily="18" charset="0"/>
              </a:rPr>
              <a:t>.”</a:t>
            </a:r>
          </a:p>
          <a:p>
            <a:endParaRPr lang="en-GB" sz="1800" dirty="0">
              <a:latin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I did agree to do so but haven’t really taken part so far</a:t>
            </a:r>
            <a:r>
              <a:rPr lang="en-GB" sz="1800" dirty="0">
                <a:effectLst/>
                <a:latin typeface="Times New Roman" panose="02020603050405020304" pitchFamily="18" charset="0"/>
                <a:ea typeface="Times New Roman" panose="02020603050405020304" pitchFamily="18" charset="0"/>
              </a:rPr>
              <a:t>.”</a:t>
            </a:r>
          </a:p>
          <a:p>
            <a:endParaRPr lang="en-GB" sz="1800" dirty="0">
              <a:latin typeface="Times New Roman" panose="02020603050405020304" pitchFamily="18" charset="0"/>
            </a:endParaRPr>
          </a:p>
          <a:p>
            <a:r>
              <a:rPr lang="en-GB" dirty="0"/>
              <a:t>“</a:t>
            </a:r>
            <a:r>
              <a:rPr lang="en-GB" i="1" dirty="0"/>
              <a:t>In the group we have more challenging, and if have some problem I will write straight by email</a:t>
            </a:r>
            <a:r>
              <a:rPr lang="en-GB" dirty="0"/>
              <a:t>.”</a:t>
            </a:r>
          </a:p>
        </p:txBody>
      </p:sp>
    </p:spTree>
    <p:extLst>
      <p:ext uri="{BB962C8B-B14F-4D97-AF65-F5344CB8AC3E}">
        <p14:creationId xmlns:p14="http://schemas.microsoft.com/office/powerpoint/2010/main" val="496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88801" y="756392"/>
            <a:ext cx="8263493" cy="257049"/>
          </a:xfrm>
        </p:spPr>
        <p:txBody>
          <a:bodyPr/>
          <a:lstStyle/>
          <a:p>
            <a:r>
              <a:rPr lang="en-GB" dirty="0"/>
              <a:t>Are you currently participating in the personalised support project? &amp; In what way is the personalised support beneficial to your TM354 experience?</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24066"/>
            <a:ext cx="8263493" cy="4940900"/>
          </a:xfrm>
        </p:spPr>
        <p:txBody>
          <a:bodyPr/>
          <a:lstStyle/>
          <a:p>
            <a:r>
              <a:rPr lang="en-GB" dirty="0"/>
              <a:t>“</a:t>
            </a:r>
            <a:r>
              <a:rPr lang="en-GB" i="1" dirty="0"/>
              <a:t>It certainly is, however, it is me who did not commit enough time for the module studies</a:t>
            </a:r>
            <a:r>
              <a:rPr lang="en-GB" dirty="0"/>
              <a:t>.”</a:t>
            </a:r>
          </a:p>
          <a:p>
            <a:endParaRPr lang="en-GB" dirty="0"/>
          </a:p>
          <a:p>
            <a:r>
              <a:rPr lang="en-GB" dirty="0"/>
              <a:t>“</a:t>
            </a:r>
            <a:r>
              <a:rPr lang="en-GB" i="1" dirty="0"/>
              <a:t>I feel it has allowed me to better understand concepts and topics from the material. It has also kept me more focused</a:t>
            </a:r>
            <a:r>
              <a:rPr lang="en-GB" dirty="0"/>
              <a:t>.”</a:t>
            </a:r>
          </a:p>
          <a:p>
            <a:endParaRPr lang="en-GB" dirty="0"/>
          </a:p>
          <a:p>
            <a:r>
              <a:rPr lang="en-GB" dirty="0"/>
              <a:t>“</a:t>
            </a:r>
            <a:r>
              <a:rPr lang="en-GB" i="1" dirty="0"/>
              <a:t>Having a touchpoint weekly with the group chat, and monthly as a 1-2-1, has made the course feel more 'personal' - as opposed to strictly email/forum communication</a:t>
            </a:r>
            <a:r>
              <a:rPr lang="en-GB" dirty="0"/>
              <a:t>.”</a:t>
            </a:r>
          </a:p>
          <a:p>
            <a:endParaRPr lang="en-GB" dirty="0"/>
          </a:p>
          <a:p>
            <a:r>
              <a:rPr lang="en-GB" dirty="0"/>
              <a:t>“</a:t>
            </a:r>
            <a:r>
              <a:rPr lang="en-GB" i="1" dirty="0"/>
              <a:t>I'm really enjoying the weekly group sessions, especially the practical examples and tasks as they really help me to better understand the key concepts. It has also made the learning experience far more enjoyable, this is certainly one of the modules in which I have interacted more with my fellow students</a:t>
            </a:r>
            <a:r>
              <a:rPr lang="en-GB" dirty="0"/>
              <a:t>.”</a:t>
            </a:r>
          </a:p>
          <a:p>
            <a:endParaRPr lang="en-GB" dirty="0"/>
          </a:p>
          <a:p>
            <a:r>
              <a:rPr lang="en-GB" dirty="0"/>
              <a:t>“</a:t>
            </a:r>
            <a:r>
              <a:rPr lang="en-GB" i="1" dirty="0"/>
              <a:t>The main benefit the support has given me is understanding what is required when completing the TMA. The walk through each week has helped me cement the concepts covered</a:t>
            </a:r>
            <a:r>
              <a:rPr lang="en-GB" dirty="0"/>
              <a:t>.”</a:t>
            </a:r>
          </a:p>
        </p:txBody>
      </p:sp>
    </p:spTree>
    <p:extLst>
      <p:ext uri="{BB962C8B-B14F-4D97-AF65-F5344CB8AC3E}">
        <p14:creationId xmlns:p14="http://schemas.microsoft.com/office/powerpoint/2010/main" val="228057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sz="2000" dirty="0"/>
              <a:t>Project Goals (1/2)</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r>
              <a:rPr lang="en-GB" sz="1600" dirty="0"/>
              <a:t>1. To encourage student interaction</a:t>
            </a:r>
          </a:p>
        </p:txBody>
      </p:sp>
      <p:pic>
        <p:nvPicPr>
          <p:cNvPr id="3" name="Picture 2">
            <a:extLst>
              <a:ext uri="{FF2B5EF4-FFF2-40B4-BE49-F238E27FC236}">
                <a16:creationId xmlns:a16="http://schemas.microsoft.com/office/drawing/2014/main" id="{F3325D0E-7FB2-437E-B805-C90C439C163F}"/>
              </a:ext>
            </a:extLst>
          </p:cNvPr>
          <p:cNvPicPr>
            <a:picLocks noChangeAspect="1"/>
          </p:cNvPicPr>
          <p:nvPr/>
        </p:nvPicPr>
        <p:blipFill>
          <a:blip r:embed="rId3"/>
          <a:stretch>
            <a:fillRect/>
          </a:stretch>
        </p:blipFill>
        <p:spPr>
          <a:xfrm>
            <a:off x="609600" y="2015780"/>
            <a:ext cx="7924800" cy="3800475"/>
          </a:xfrm>
          <a:prstGeom prst="rect">
            <a:avLst/>
          </a:prstGeom>
        </p:spPr>
      </p:pic>
      <p:sp>
        <p:nvSpPr>
          <p:cNvPr id="4" name="TextBox 3">
            <a:extLst>
              <a:ext uri="{FF2B5EF4-FFF2-40B4-BE49-F238E27FC236}">
                <a16:creationId xmlns:a16="http://schemas.microsoft.com/office/drawing/2014/main" id="{C5D86961-B229-412B-88FE-DEC1B188A959}"/>
              </a:ext>
            </a:extLst>
          </p:cNvPr>
          <p:cNvSpPr txBox="1"/>
          <p:nvPr/>
        </p:nvSpPr>
        <p:spPr>
          <a:xfrm>
            <a:off x="1232453" y="6101678"/>
            <a:ext cx="6997172" cy="307777"/>
          </a:xfrm>
          <a:prstGeom prst="rect">
            <a:avLst/>
          </a:prstGeom>
          <a:noFill/>
        </p:spPr>
        <p:txBody>
          <a:bodyPr wrap="none" rtlCol="0">
            <a:spAutoFit/>
          </a:bodyPr>
          <a:lstStyle/>
          <a:p>
            <a:r>
              <a:rPr lang="en-GB" sz="1400" dirty="0">
                <a:solidFill>
                  <a:schemeClr val="accent1"/>
                </a:solidFill>
              </a:rPr>
              <a:t>https://www.structural-learning.com/post/embracing-the-learning-theory-constructivism</a:t>
            </a:r>
          </a:p>
        </p:txBody>
      </p:sp>
    </p:spTree>
    <p:extLst>
      <p:ext uri="{BB962C8B-B14F-4D97-AF65-F5344CB8AC3E}">
        <p14:creationId xmlns:p14="http://schemas.microsoft.com/office/powerpoint/2010/main" val="450444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Do you wish to adapt your support in any way? If yes, how?</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r>
              <a:rPr lang="en-GB" dirty="0"/>
              <a:t>“</a:t>
            </a:r>
            <a:r>
              <a:rPr lang="en-GB" i="1" dirty="0"/>
              <a:t>More engagement is required from my part. So it's up to me to improve on personalised support take-in</a:t>
            </a:r>
            <a:r>
              <a:rPr lang="en-GB" dirty="0"/>
              <a:t>.”</a:t>
            </a:r>
          </a:p>
          <a:p>
            <a:endParaRPr lang="en-GB" dirty="0"/>
          </a:p>
          <a:p>
            <a:r>
              <a:rPr lang="en-GB" dirty="0"/>
              <a:t>“</a:t>
            </a:r>
            <a:r>
              <a:rPr lang="en-GB" i="1" dirty="0"/>
              <a:t>The sessions we have so far are as a group and find them very valuable. Perhaps rather than being "pre planned" some sessions, or a session, or extra session designed around student requests for support</a:t>
            </a:r>
            <a:r>
              <a:rPr lang="en-GB" dirty="0"/>
              <a:t>.”</a:t>
            </a:r>
          </a:p>
          <a:p>
            <a:endParaRPr lang="en-GB" dirty="0"/>
          </a:p>
          <a:p>
            <a:r>
              <a:rPr lang="en-GB" dirty="0"/>
              <a:t>“</a:t>
            </a:r>
            <a:r>
              <a:rPr lang="en-GB" i="1" dirty="0"/>
              <a:t>Happy with the level of support I am receiving, no need to adapt at this time</a:t>
            </a:r>
            <a:r>
              <a:rPr lang="en-GB" dirty="0"/>
              <a:t>.”</a:t>
            </a:r>
          </a:p>
          <a:p>
            <a:endParaRPr lang="en-GB" dirty="0"/>
          </a:p>
          <a:p>
            <a:endParaRPr lang="en-GB" dirty="0"/>
          </a:p>
          <a:p>
            <a:endParaRPr lang="en-GB" dirty="0"/>
          </a:p>
        </p:txBody>
      </p:sp>
    </p:spTree>
    <p:extLst>
      <p:ext uri="{BB962C8B-B14F-4D97-AF65-F5344CB8AC3E}">
        <p14:creationId xmlns:p14="http://schemas.microsoft.com/office/powerpoint/2010/main" val="11313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p:txBody>
          <a:bodyPr/>
          <a:lstStyle/>
          <a:p>
            <a:r>
              <a:rPr lang="en-GB" dirty="0"/>
              <a:t>June 2021 Review</a:t>
            </a:r>
          </a:p>
        </p:txBody>
      </p:sp>
      <p:sp>
        <p:nvSpPr>
          <p:cNvPr id="5" name="Subtitle 4">
            <a:extLst>
              <a:ext uri="{FF2B5EF4-FFF2-40B4-BE49-F238E27FC236}">
                <a16:creationId xmlns:a16="http://schemas.microsoft.com/office/drawing/2014/main" id="{0A9DCF5E-5758-40C2-AFC2-A8B14B25EB3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6054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88801" y="761442"/>
            <a:ext cx="8263493" cy="482742"/>
          </a:xfrm>
        </p:spPr>
        <p:txBody>
          <a:bodyPr/>
          <a:lstStyle/>
          <a:p>
            <a:r>
              <a:rPr lang="en-GB" dirty="0"/>
              <a:t>Did you Participate in the Programme &amp; What do you feel was the main benefit of the support programme to you?</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0938"/>
            <a:ext cx="8263493" cy="4904028"/>
          </a:xfrm>
        </p:spPr>
        <p:txBody>
          <a:bodyPr/>
          <a:lstStyle/>
          <a:p>
            <a:r>
              <a:rPr lang="en-GB" dirty="0"/>
              <a:t>“</a:t>
            </a:r>
            <a:r>
              <a:rPr lang="en-GB" b="1" i="1" dirty="0"/>
              <a:t>Less isolation</a:t>
            </a:r>
            <a:r>
              <a:rPr lang="en-GB" i="1" dirty="0"/>
              <a:t>. For distance learning that is absolutely a benefit</a:t>
            </a:r>
            <a:r>
              <a:rPr lang="en-GB" dirty="0"/>
              <a:t>.”</a:t>
            </a:r>
          </a:p>
          <a:p>
            <a:endParaRPr lang="en-GB" dirty="0"/>
          </a:p>
          <a:p>
            <a:r>
              <a:rPr lang="en-GB" dirty="0"/>
              <a:t>“</a:t>
            </a:r>
            <a:r>
              <a:rPr lang="en-GB" i="1" dirty="0"/>
              <a:t>I have not used it enough to judge</a:t>
            </a:r>
            <a:r>
              <a:rPr lang="en-GB" dirty="0"/>
              <a:t>.”</a:t>
            </a:r>
          </a:p>
          <a:p>
            <a:endParaRPr lang="en-GB" dirty="0"/>
          </a:p>
          <a:p>
            <a:r>
              <a:rPr lang="en-GB" dirty="0"/>
              <a:t>“</a:t>
            </a:r>
            <a:r>
              <a:rPr lang="en-GB" i="1" dirty="0"/>
              <a:t>To engage with the tutor and fellow students helps me </a:t>
            </a:r>
            <a:r>
              <a:rPr lang="en-GB" b="1" i="1" dirty="0"/>
              <a:t>maintain my study momentum</a:t>
            </a:r>
            <a:r>
              <a:rPr lang="en-GB" dirty="0"/>
              <a:t>.”</a:t>
            </a:r>
          </a:p>
          <a:p>
            <a:endParaRPr lang="en-GB" dirty="0"/>
          </a:p>
          <a:p>
            <a:r>
              <a:rPr lang="en-GB" dirty="0"/>
              <a:t>“</a:t>
            </a:r>
            <a:r>
              <a:rPr lang="en-GB" i="1" dirty="0"/>
              <a:t>The </a:t>
            </a:r>
            <a:r>
              <a:rPr lang="en-GB" b="1" i="1" dirty="0"/>
              <a:t>weekly one-to-one correspondence with my tutor </a:t>
            </a:r>
            <a:r>
              <a:rPr lang="en-GB" i="1" dirty="0"/>
              <a:t>was the most beneficial aspect of the support.  It allowed them to steer me on the right track when I fell behind, and advise me on what topics to focus on</a:t>
            </a:r>
            <a:r>
              <a:rPr lang="en-GB" dirty="0"/>
              <a:t>.”</a:t>
            </a:r>
          </a:p>
          <a:p>
            <a:endParaRPr lang="en-GB" dirty="0"/>
          </a:p>
          <a:p>
            <a:r>
              <a:rPr lang="en-GB" dirty="0"/>
              <a:t>“</a:t>
            </a:r>
            <a:r>
              <a:rPr lang="en-GB" i="1" dirty="0"/>
              <a:t>A somewhat </a:t>
            </a:r>
            <a:r>
              <a:rPr lang="en-GB" b="1" i="1" dirty="0"/>
              <a:t>more personal approach </a:t>
            </a:r>
            <a:r>
              <a:rPr lang="en-GB" i="1" dirty="0"/>
              <a:t>to interacting with tutors without feeling like I’m bothering them. More of an </a:t>
            </a:r>
            <a:r>
              <a:rPr lang="en-GB" b="1" i="1" dirty="0"/>
              <a:t>open forum than my interrupting a planned tutorial</a:t>
            </a:r>
            <a:r>
              <a:rPr lang="en-GB" dirty="0"/>
              <a:t>.”</a:t>
            </a:r>
          </a:p>
          <a:p>
            <a:endParaRPr lang="en-GB" dirty="0"/>
          </a:p>
          <a:p>
            <a:endParaRPr lang="en-GB" dirty="0"/>
          </a:p>
        </p:txBody>
      </p:sp>
    </p:spTree>
    <p:extLst>
      <p:ext uri="{BB962C8B-B14F-4D97-AF65-F5344CB8AC3E}">
        <p14:creationId xmlns:p14="http://schemas.microsoft.com/office/powerpoint/2010/main" val="122377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88801" y="761442"/>
            <a:ext cx="8366398" cy="389176"/>
          </a:xfrm>
        </p:spPr>
        <p:txBody>
          <a:bodyPr/>
          <a:lstStyle/>
          <a:p>
            <a:r>
              <a:rPr lang="en-GB" dirty="0"/>
              <a:t>Did you Participate in the Programme &amp; In hindsight, was the decision to not opt in to the programme the best decision for you?</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18897"/>
            <a:ext cx="8263493" cy="4946068"/>
          </a:xfrm>
        </p:spPr>
        <p:txBody>
          <a:bodyPr/>
          <a:lstStyle/>
          <a:p>
            <a:r>
              <a:rPr lang="en-GB" dirty="0"/>
              <a:t>“</a:t>
            </a:r>
            <a:r>
              <a:rPr lang="en-GB" i="1" dirty="0"/>
              <a:t>Yes because I was only reliant on myself for everything which is how I prefer things in education</a:t>
            </a:r>
            <a:r>
              <a:rPr lang="en-GB" dirty="0"/>
              <a:t>.”</a:t>
            </a:r>
          </a:p>
          <a:p>
            <a:endParaRPr lang="en-GB" dirty="0"/>
          </a:p>
          <a:p>
            <a:r>
              <a:rPr lang="en-GB" dirty="0"/>
              <a:t>“</a:t>
            </a:r>
            <a:r>
              <a:rPr lang="en-GB" i="1" dirty="0"/>
              <a:t>No, for this particular module, I feel I would have benefitted from it</a:t>
            </a:r>
            <a:r>
              <a:rPr lang="en-GB" dirty="0"/>
              <a:t>.”</a:t>
            </a:r>
          </a:p>
          <a:p>
            <a:endParaRPr lang="en-GB" dirty="0"/>
          </a:p>
          <a:p>
            <a:r>
              <a:rPr lang="en-GB" dirty="0"/>
              <a:t>“</a:t>
            </a:r>
            <a:r>
              <a:rPr lang="en-GB" i="1" dirty="0"/>
              <a:t>I can't know since I didn't try it </a:t>
            </a:r>
            <a:r>
              <a:rPr lang="en-GB" dirty="0"/>
              <a:t>:(“</a:t>
            </a:r>
          </a:p>
          <a:p>
            <a:endParaRPr lang="en-GB" dirty="0"/>
          </a:p>
          <a:p>
            <a:r>
              <a:rPr lang="en-GB" dirty="0"/>
              <a:t>“</a:t>
            </a:r>
            <a:r>
              <a:rPr lang="en-GB" i="1" dirty="0"/>
              <a:t>I think so, the last year I have been very busy at work and I have limited time to engage with more activities. Although, a personalised support might have brought some benefits on that regard</a:t>
            </a:r>
            <a:r>
              <a:rPr lang="en-GB" dirty="0"/>
              <a:t>.”</a:t>
            </a:r>
          </a:p>
          <a:p>
            <a:endParaRPr lang="en-GB" dirty="0"/>
          </a:p>
          <a:p>
            <a:r>
              <a:rPr lang="en-GB" dirty="0"/>
              <a:t>“</a:t>
            </a:r>
            <a:r>
              <a:rPr lang="en-GB" b="1" i="1" dirty="0"/>
              <a:t>I would have done better if I had participated</a:t>
            </a:r>
            <a:r>
              <a:rPr lang="en-GB" dirty="0"/>
              <a:t>.”</a:t>
            </a:r>
          </a:p>
        </p:txBody>
      </p:sp>
    </p:spTree>
    <p:extLst>
      <p:ext uri="{BB962C8B-B14F-4D97-AF65-F5344CB8AC3E}">
        <p14:creationId xmlns:p14="http://schemas.microsoft.com/office/powerpoint/2010/main" val="229162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p:txBody>
          <a:bodyPr/>
          <a:lstStyle/>
          <a:p>
            <a:r>
              <a:rPr lang="en-GB" dirty="0"/>
              <a:t>Impact on TMA Results</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6283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TMA Results</a:t>
            </a:r>
          </a:p>
        </p:txBody>
      </p:sp>
      <p:sp>
        <p:nvSpPr>
          <p:cNvPr id="4" name="Text Placeholder 3">
            <a:extLst>
              <a:ext uri="{FF2B5EF4-FFF2-40B4-BE49-F238E27FC236}">
                <a16:creationId xmlns:a16="http://schemas.microsoft.com/office/drawing/2014/main" id="{7B2B616A-1181-4D14-BE1C-60B4E7988992}"/>
              </a:ext>
            </a:extLst>
          </p:cNvPr>
          <p:cNvSpPr>
            <a:spLocks noGrp="1"/>
          </p:cNvSpPr>
          <p:nvPr>
            <p:ph type="body" sz="quarter" idx="15"/>
          </p:nvPr>
        </p:nvSpPr>
        <p:spPr/>
        <p:txBody>
          <a:bodyPr/>
          <a:lstStyle/>
          <a:p>
            <a:endParaRPr lang="en-GB" dirty="0"/>
          </a:p>
        </p:txBody>
      </p:sp>
      <p:graphicFrame>
        <p:nvGraphicFramePr>
          <p:cNvPr id="8" name="Chart 7">
            <a:extLst>
              <a:ext uri="{FF2B5EF4-FFF2-40B4-BE49-F238E27FC236}">
                <a16:creationId xmlns:a16="http://schemas.microsoft.com/office/drawing/2014/main" id="{801C404D-C02A-4F04-82F5-755B84F78C6F}"/>
              </a:ext>
            </a:extLst>
          </p:cNvPr>
          <p:cNvGraphicFramePr/>
          <p:nvPr>
            <p:extLst>
              <p:ext uri="{D42A27DB-BD31-4B8C-83A1-F6EECF244321}">
                <p14:modId xmlns:p14="http://schemas.microsoft.com/office/powerpoint/2010/main" val="2154763071"/>
              </p:ext>
            </p:extLst>
          </p:nvPr>
        </p:nvGraphicFramePr>
        <p:xfrm>
          <a:off x="388801" y="114406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05EE7CB-6B23-47EE-85E4-8D25A92B34EA}"/>
              </a:ext>
            </a:extLst>
          </p:cNvPr>
          <p:cNvGraphicFramePr/>
          <p:nvPr>
            <p:extLst>
              <p:ext uri="{D42A27DB-BD31-4B8C-83A1-F6EECF244321}">
                <p14:modId xmlns:p14="http://schemas.microsoft.com/office/powerpoint/2010/main" val="3834015465"/>
              </p:ext>
            </p:extLst>
          </p:nvPr>
        </p:nvGraphicFramePr>
        <p:xfrm>
          <a:off x="4097853" y="362832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5483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515861" y="3179701"/>
            <a:ext cx="7920773" cy="498598"/>
          </a:xfrm>
        </p:spPr>
        <p:txBody>
          <a:bodyPr/>
          <a:lstStyle/>
          <a:p>
            <a:pPr algn="ctr"/>
            <a:r>
              <a:rPr lang="en-GB" dirty="0"/>
              <a:t>Teaching for Tutors</a:t>
            </a:r>
          </a:p>
        </p:txBody>
      </p:sp>
    </p:spTree>
    <p:extLst>
      <p:ext uri="{BB962C8B-B14F-4D97-AF65-F5344CB8AC3E}">
        <p14:creationId xmlns:p14="http://schemas.microsoft.com/office/powerpoint/2010/main" val="4127355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Teaching for Tutors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357312"/>
            <a:ext cx="8263493" cy="5007653"/>
          </a:xfrm>
        </p:spPr>
        <p:txBody>
          <a:bodyPr/>
          <a:lstStyle/>
          <a:p>
            <a:r>
              <a:rPr lang="en-GB" dirty="0"/>
              <a:t>1.	Students do not hear until they are ready to hear. </a:t>
            </a:r>
          </a:p>
          <a:p>
            <a:r>
              <a:rPr lang="en-GB" dirty="0"/>
              <a:t>2.	Students get teaching &amp; learning value out of ‘lurking’. </a:t>
            </a:r>
          </a:p>
          <a:p>
            <a:r>
              <a:rPr lang="en-GB" dirty="0"/>
              <a:t>3.	Students value the diary method of support, although may need guidance with its completion and maintenance. </a:t>
            </a:r>
          </a:p>
          <a:p>
            <a:r>
              <a:rPr lang="en-GB" dirty="0"/>
              <a:t>4.	Students may have unrealistic expectations about how much support they can be given.</a:t>
            </a:r>
          </a:p>
          <a:p>
            <a:endParaRPr lang="en-GB" dirty="0"/>
          </a:p>
        </p:txBody>
      </p:sp>
    </p:spTree>
    <p:extLst>
      <p:ext uri="{BB962C8B-B14F-4D97-AF65-F5344CB8AC3E}">
        <p14:creationId xmlns:p14="http://schemas.microsoft.com/office/powerpoint/2010/main" val="26997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p:txBody>
          <a:bodyPr/>
          <a:lstStyle/>
          <a:p>
            <a:r>
              <a:rPr lang="en-GB" dirty="0"/>
              <a:t>Conclusions</a:t>
            </a:r>
          </a:p>
        </p:txBody>
      </p:sp>
      <p:sp>
        <p:nvSpPr>
          <p:cNvPr id="5" name="Subtitle 4">
            <a:extLst>
              <a:ext uri="{FF2B5EF4-FFF2-40B4-BE49-F238E27FC236}">
                <a16:creationId xmlns:a16="http://schemas.microsoft.com/office/drawing/2014/main" id="{C20E16D1-B159-4839-8B31-BC7498B5CBA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73592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sz="2000" dirty="0">
                <a:solidFill>
                  <a:schemeClr val="accent1"/>
                </a:solidFill>
              </a:rPr>
              <a:t>Conclusion</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292772"/>
            <a:ext cx="8263493" cy="5072194"/>
          </a:xfrm>
        </p:spPr>
        <p:txBody>
          <a:bodyPr/>
          <a:lstStyle/>
          <a:p>
            <a:r>
              <a:rPr lang="en-GB" dirty="0"/>
              <a:t>“</a:t>
            </a:r>
            <a:r>
              <a:rPr lang="en-GB" i="1" dirty="0"/>
              <a:t>thank you for setting this all up. I'm actually a little taken aback by the organisation and support mechanisms in place for this course, and it has left me pleasantly surprised. It's a real scary one for me, so it's really made it much more approachable</a:t>
            </a:r>
            <a:r>
              <a:rPr lang="en-GB" dirty="0"/>
              <a:t>!”</a:t>
            </a:r>
          </a:p>
        </p:txBody>
      </p:sp>
    </p:spTree>
    <p:extLst>
      <p:ext uri="{BB962C8B-B14F-4D97-AF65-F5344CB8AC3E}">
        <p14:creationId xmlns:p14="http://schemas.microsoft.com/office/powerpoint/2010/main" val="41134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sz="2000" dirty="0"/>
              <a:t>Project Goals (2/2)</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r>
              <a:rPr lang="en-GB" sz="1600" dirty="0"/>
              <a:t>1. To acknowledge the input from tutors to support such a programme in practice.</a:t>
            </a:r>
          </a:p>
        </p:txBody>
      </p:sp>
    </p:spTree>
    <p:extLst>
      <p:ext uri="{BB962C8B-B14F-4D97-AF65-F5344CB8AC3E}">
        <p14:creationId xmlns:p14="http://schemas.microsoft.com/office/powerpoint/2010/main" val="4266112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5862" y="2172710"/>
            <a:ext cx="7920773" cy="1495794"/>
          </a:xfrm>
        </p:spPr>
        <p:txBody>
          <a:bodyPr/>
          <a:lstStyle/>
          <a:p>
            <a:r>
              <a:rPr lang="en-GB" i="1" dirty="0">
                <a:effectLst>
                  <a:outerShdw blurRad="38100" dist="38100" dir="2700000" algn="tl">
                    <a:srgbClr val="000000">
                      <a:alpha val="43137"/>
                    </a:srgbClr>
                  </a:outerShdw>
                </a:effectLst>
                <a:latin typeface="Calibri" panose="020F0502020204030204" pitchFamily="34" charset="0"/>
              </a:rPr>
              <a:t>Support for Students. Teaching for Tutors. An Investigation into Ideas on Encouraging Students to Engage</a:t>
            </a:r>
            <a:r>
              <a:rPr lang="en-GB" i="0" dirty="0">
                <a:effectLst>
                  <a:outerShdw blurRad="38100" dist="38100" dir="2700000" algn="tl">
                    <a:srgbClr val="000000">
                      <a:alpha val="43137"/>
                    </a:srgbClr>
                  </a:outerShdw>
                </a:effectLst>
                <a:latin typeface="Calibri" panose="020F0502020204030204" pitchFamily="34" charset="0"/>
              </a:rPr>
              <a:t> </a:t>
            </a:r>
            <a:endParaRPr lang="en-GB"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515861" y="3937393"/>
            <a:ext cx="7920774" cy="1381917"/>
          </a:xfrm>
        </p:spPr>
        <p:txBody>
          <a:bodyPr/>
          <a:lstStyle/>
          <a:p>
            <a:r>
              <a:rPr lang="en-GB" dirty="0"/>
              <a:t>Dr C Peoples</a:t>
            </a:r>
          </a:p>
          <a:p>
            <a:r>
              <a:rPr lang="en-GB" dirty="0"/>
              <a:t>cathryn.peoples@open.ac.uk</a:t>
            </a:r>
          </a:p>
          <a:p>
            <a:endParaRPr lang="en-GB" dirty="0"/>
          </a:p>
          <a:p>
            <a:r>
              <a:rPr lang="en-GB" dirty="0"/>
              <a:t>15 December 2021</a:t>
            </a:r>
          </a:p>
        </p:txBody>
      </p:sp>
      <p:sp>
        <p:nvSpPr>
          <p:cNvPr id="4" name="Title 1">
            <a:extLst>
              <a:ext uri="{FF2B5EF4-FFF2-40B4-BE49-F238E27FC236}">
                <a16:creationId xmlns:a16="http://schemas.microsoft.com/office/drawing/2014/main" id="{ED4AE3C7-3BF8-4728-8573-B29B8385D50B}"/>
              </a:ext>
            </a:extLst>
          </p:cNvPr>
          <p:cNvSpPr txBox="1">
            <a:spLocks/>
          </p:cNvSpPr>
          <p:nvPr/>
        </p:nvSpPr>
        <p:spPr>
          <a:xfrm>
            <a:off x="515861" y="650814"/>
            <a:ext cx="7920773" cy="498598"/>
          </a:xfrm>
          <a:prstGeom prst="rect">
            <a:avLst/>
          </a:prstGeom>
        </p:spPr>
        <p:txBody>
          <a:bodyPr wrap="square" lIns="0" tIns="0" rIns="0" bIns="0" anchor="t" anchorCtr="0">
            <a:sp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en-GB"/>
              <a:t>THANK YOU</a:t>
            </a:r>
            <a:endParaRPr lang="en-GB" dirty="0"/>
          </a:p>
        </p:txBody>
      </p:sp>
    </p:spTree>
    <p:extLst>
      <p:ext uri="{BB962C8B-B14F-4D97-AF65-F5344CB8AC3E}">
        <p14:creationId xmlns:p14="http://schemas.microsoft.com/office/powerpoint/2010/main" val="206526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p:txBody>
          <a:bodyPr/>
          <a:lstStyle/>
          <a:p>
            <a:r>
              <a:rPr lang="en-GB" dirty="0"/>
              <a:t>Who are our students?</a:t>
            </a:r>
          </a:p>
        </p:txBody>
      </p:sp>
      <p:sp>
        <p:nvSpPr>
          <p:cNvPr id="5" name="Subtitle 4">
            <a:extLst>
              <a:ext uri="{FF2B5EF4-FFF2-40B4-BE49-F238E27FC236}">
                <a16:creationId xmlns:a16="http://schemas.microsoft.com/office/drawing/2014/main" id="{0A9DCF5E-5758-40C2-AFC2-A8B14B25EB3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8944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What makes you proud? </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To pinpoint the one aspect I am most proud of would be my partner and family</a:t>
            </a:r>
            <a:r>
              <a:rPr lang="en-GB" sz="1800" dirty="0">
                <a:effectLst/>
                <a:latin typeface="Times New Roman" panose="02020603050405020304" pitchFamily="18" charset="0"/>
                <a:ea typeface="Times New Roman" panose="02020603050405020304" pitchFamily="18" charset="0"/>
              </a:rPr>
              <a:t>.”</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Personally, my 3 children: Jake, Charlie, and Daisy</a:t>
            </a:r>
            <a:r>
              <a:rPr lang="en-GB" sz="1800" dirty="0">
                <a:effectLst/>
                <a:latin typeface="Times New Roman" panose="02020603050405020304" pitchFamily="18" charset="0"/>
                <a:ea typeface="Times New Roman" panose="02020603050405020304" pitchFamily="18" charset="0"/>
              </a:rPr>
              <a:t>.” </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My Son</a:t>
            </a:r>
            <a:r>
              <a:rPr lang="en-GB" sz="1800" dirty="0">
                <a:effectLst/>
                <a:latin typeface="Times New Roman" panose="02020603050405020304" pitchFamily="18" charset="0"/>
                <a:ea typeface="Times New Roman" panose="02020603050405020304" pitchFamily="18" charset="0"/>
              </a:rPr>
              <a:t>”</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These days, I'm proud of my family, and particularly the way my two young boys (4 and 8) are turning out. I should also mention, I have a very patient and understanding wife!:)</a:t>
            </a:r>
            <a:r>
              <a:rPr lang="en-GB" sz="1800" dirty="0">
                <a:effectLst/>
                <a:latin typeface="Times New Roman" panose="02020603050405020304" pitchFamily="18" charset="0"/>
                <a:ea typeface="Times New Roman" panose="02020603050405020304" pitchFamily="18" charset="0"/>
              </a:rPr>
              <a:t>”</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My son Frank, my husband Mark</a:t>
            </a:r>
            <a:r>
              <a:rPr lang="en-GB" sz="1800" dirty="0">
                <a:effectLst/>
                <a:latin typeface="Times New Roman" panose="02020603050405020304" pitchFamily="18" charset="0"/>
                <a:ea typeface="Times New Roman" panose="02020603050405020304" pitchFamily="18" charset="0"/>
              </a:rPr>
              <a:t>”</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My wife and children</a:t>
            </a:r>
            <a:r>
              <a:rPr lang="en-GB" sz="1800" dirty="0">
                <a:effectLst/>
                <a:latin typeface="Times New Roman" panose="02020603050405020304" pitchFamily="18" charset="0"/>
                <a:ea typeface="Times New Roman" panose="02020603050405020304" pitchFamily="18" charset="0"/>
              </a:rPr>
              <a:t>”</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Balancing raising a child, studying and working all full time</a:t>
            </a:r>
            <a:r>
              <a:rPr lang="en-GB" sz="1800" dirty="0">
                <a:effectLst/>
                <a:latin typeface="Times New Roman" panose="02020603050405020304" pitchFamily="18" charset="0"/>
                <a:ea typeface="Times New Roman" panose="02020603050405020304" pitchFamily="18" charset="0"/>
              </a:rPr>
              <a:t>.”</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Probably my children - sorry</a:t>
            </a:r>
            <a:r>
              <a:rPr lang="en-GB" sz="1800" dirty="0">
                <a:effectLst/>
                <a:latin typeface="Times New Roman" panose="02020603050405020304" pitchFamily="18" charset="0"/>
                <a:ea typeface="Times New Roman" panose="02020603050405020304" pitchFamily="18" charset="0"/>
              </a:rPr>
              <a:t>!” </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I recently became a father in July</a:t>
            </a:r>
            <a:r>
              <a:rPr lang="en-GB" sz="1800" dirty="0">
                <a:effectLst/>
                <a:latin typeface="Times New Roman" panose="02020603050405020304" pitchFamily="18" charset="0"/>
                <a:ea typeface="Times New Roman" panose="02020603050405020304" pitchFamily="18" charset="0"/>
              </a:rPr>
              <a:t>”</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My son</a:t>
            </a:r>
            <a:r>
              <a:rPr lang="en-GB" sz="1800" dirty="0">
                <a:effectLst/>
                <a:latin typeface="Times New Roman" panose="02020603050405020304" pitchFamily="18" charset="0"/>
                <a:ea typeface="Times New Roman" panose="02020603050405020304" pitchFamily="18" charset="0"/>
              </a:rPr>
              <a:t>”</a:t>
            </a:r>
          </a:p>
          <a:p>
            <a:endParaRPr lang="en-GB" dirty="0"/>
          </a:p>
        </p:txBody>
      </p:sp>
    </p:spTree>
    <p:extLst>
      <p:ext uri="{BB962C8B-B14F-4D97-AF65-F5344CB8AC3E}">
        <p14:creationId xmlns:p14="http://schemas.microsoft.com/office/powerpoint/2010/main" val="158600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Is there anything else you would like me to know? </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p:txBody>
          <a:bodyPr/>
          <a:lstStyle/>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Before starting my studies at the OU my only other educational experience was back in 1996/7 where I studied a GNVQ advanced in IT at college. The course touched upon the areas of programming with Pascal, secretarial studies, and embedded systems. I found that this course was not very well organised and after completion I moved into studying media rather than continuing in further in IT. My main struggles back then were with the quality of teaching and the </a:t>
            </a:r>
            <a:r>
              <a:rPr lang="en-GB" sz="1800" b="1" i="1" dirty="0">
                <a:effectLst/>
                <a:latin typeface="Times New Roman" panose="02020603050405020304" pitchFamily="18" charset="0"/>
                <a:ea typeface="Times New Roman" panose="02020603050405020304" pitchFamily="18" charset="0"/>
              </a:rPr>
              <a:t>lack of support for my dyslexia</a:t>
            </a:r>
            <a:r>
              <a:rPr lang="en-GB" sz="1800" i="1" dirty="0">
                <a:effectLst/>
                <a:latin typeface="Times New Roman" panose="02020603050405020304" pitchFamily="18" charset="0"/>
                <a:ea typeface="Times New Roman" panose="02020603050405020304" pitchFamily="18" charset="0"/>
              </a:rPr>
              <a:t>. Although I have a different, maybe more grown up approach to my studies now, I still find that </a:t>
            </a:r>
            <a:r>
              <a:rPr lang="en-GB" sz="1800" b="1" i="1" dirty="0">
                <a:effectLst/>
                <a:latin typeface="Times New Roman" panose="02020603050405020304" pitchFamily="18" charset="0"/>
                <a:ea typeface="Times New Roman" panose="02020603050405020304" pitchFamily="18" charset="0"/>
              </a:rPr>
              <a:t>it can take longer for me to absorb certain aspects of programming</a:t>
            </a:r>
            <a:r>
              <a:rPr lang="en-GB" sz="1800" i="1" dirty="0">
                <a:effectLst/>
                <a:latin typeface="Times New Roman" panose="02020603050405020304" pitchFamily="18" charset="0"/>
                <a:ea typeface="Times New Roman" panose="02020603050405020304" pitchFamily="18" charset="0"/>
              </a:rPr>
              <a:t>, for example seeing a problem and working out an efficient approach to solving it. Something I feel that my study of M269 will help rectify.</a:t>
            </a:r>
            <a:r>
              <a:rPr lang="en-GB" sz="1800" dirty="0">
                <a:effectLst/>
                <a:latin typeface="Times New Roman" panose="02020603050405020304" pitchFamily="18" charset="0"/>
                <a:ea typeface="Times New Roman" panose="02020603050405020304" pitchFamily="18" charset="0"/>
              </a:rPr>
              <a:t>”</a:t>
            </a:r>
          </a:p>
          <a:p>
            <a:r>
              <a:rPr lang="en-GB" sz="1800" dirty="0">
                <a:effectLst/>
                <a:latin typeface="Times New Roman" panose="02020603050405020304" pitchFamily="18" charset="0"/>
                <a:ea typeface="Times New Roman" panose="02020603050405020304" pitchFamily="18" charset="0"/>
              </a:rPr>
              <a:t>“</a:t>
            </a:r>
            <a:r>
              <a:rPr lang="en-GB" sz="1800" b="1" i="1" dirty="0">
                <a:effectLst/>
                <a:latin typeface="Times New Roman" panose="02020603050405020304" pitchFamily="18" charset="0"/>
                <a:ea typeface="Times New Roman" panose="02020603050405020304" pitchFamily="18" charset="0"/>
              </a:rPr>
              <a:t>My mum is in and out of hospital </a:t>
            </a:r>
            <a:r>
              <a:rPr lang="en-GB" sz="1800" i="1" dirty="0">
                <a:effectLst/>
                <a:latin typeface="Times New Roman" panose="02020603050405020304" pitchFamily="18" charset="0"/>
                <a:ea typeface="Times New Roman" panose="02020603050405020304" pitchFamily="18" charset="0"/>
              </a:rPr>
              <a:t>for last couple of years and is awaiting a Liver transplant and expected to be on Dialysis. She was also expecting a Kidney transplant which has now been ruled out. This means </a:t>
            </a:r>
            <a:r>
              <a:rPr lang="en-GB" sz="1800" b="1" i="1" dirty="0">
                <a:effectLst/>
                <a:latin typeface="Times New Roman" panose="02020603050405020304" pitchFamily="18" charset="0"/>
                <a:ea typeface="Times New Roman" panose="02020603050405020304" pitchFamily="18" charset="0"/>
              </a:rPr>
              <a:t>unexpected disruption mentally </a:t>
            </a:r>
            <a:r>
              <a:rPr lang="en-GB" sz="1800" i="1" dirty="0">
                <a:effectLst/>
                <a:latin typeface="Times New Roman" panose="02020603050405020304" pitchFamily="18" charset="0"/>
                <a:ea typeface="Times New Roman" panose="02020603050405020304" pitchFamily="18" charset="0"/>
              </a:rPr>
              <a:t>at any time. </a:t>
            </a:r>
            <a:r>
              <a:rPr lang="en-GB" sz="1800" i="1" dirty="0" err="1">
                <a:effectLst/>
                <a:latin typeface="Times New Roman" panose="02020603050405020304" pitchFamily="18" charset="0"/>
                <a:ea typeface="Times New Roman" panose="02020603050405020304" pitchFamily="18" charset="0"/>
              </a:rPr>
              <a:t>PreCOVID</a:t>
            </a:r>
            <a:r>
              <a:rPr lang="en-GB" sz="1800" i="1" dirty="0">
                <a:effectLst/>
                <a:latin typeface="Times New Roman" panose="02020603050405020304" pitchFamily="18" charset="0"/>
                <a:ea typeface="Times New Roman" panose="02020603050405020304" pitchFamily="18" charset="0"/>
              </a:rPr>
              <a:t> it also meant additional travel time to support. </a:t>
            </a:r>
            <a:r>
              <a:rPr lang="en-GB" sz="1800" i="1" dirty="0" err="1">
                <a:effectLst/>
                <a:latin typeface="Times New Roman" panose="02020603050405020304" pitchFamily="18" charset="0"/>
                <a:ea typeface="Times New Roman" panose="02020603050405020304" pitchFamily="18" charset="0"/>
              </a:rPr>
              <a:t>Butin</a:t>
            </a:r>
            <a:r>
              <a:rPr lang="en-GB" sz="1800" i="1" dirty="0">
                <a:effectLst/>
                <a:latin typeface="Times New Roman" panose="02020603050405020304" pitchFamily="18" charset="0"/>
                <a:ea typeface="Times New Roman" panose="02020603050405020304" pitchFamily="18" charset="0"/>
              </a:rPr>
              <a:t> this COVID world I cannot visit or pick up from hospital or even go to my parents house.</a:t>
            </a:r>
            <a:r>
              <a:rPr lang="en-GB" sz="1800" dirty="0">
                <a:effectLst/>
                <a:latin typeface="Times New Roman" panose="02020603050405020304" pitchFamily="18" charset="0"/>
                <a:ea typeface="Times New Roman" panose="02020603050405020304" pitchFamily="18" charset="0"/>
              </a:rPr>
              <a:t>” </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I've reduced my hours at work compared to last year but I now have a </a:t>
            </a:r>
            <a:r>
              <a:rPr lang="en-GB" sz="1800" b="1" i="1" dirty="0">
                <a:effectLst/>
                <a:latin typeface="Times New Roman" panose="02020603050405020304" pitchFamily="18" charset="0"/>
                <a:ea typeface="Times New Roman" panose="02020603050405020304" pitchFamily="18" charset="0"/>
              </a:rPr>
              <a:t>4 month old baby </a:t>
            </a:r>
            <a:r>
              <a:rPr lang="en-GB" sz="1800" i="1" dirty="0">
                <a:effectLst/>
                <a:latin typeface="Times New Roman" panose="02020603050405020304" pitchFamily="18" charset="0"/>
                <a:ea typeface="Times New Roman" panose="02020603050405020304" pitchFamily="18" charset="0"/>
              </a:rPr>
              <a:t>and I'm unsure how much of an impact this will have in my time management.</a:t>
            </a:r>
            <a:r>
              <a:rPr lang="en-GB" sz="1800" dirty="0">
                <a:effectLst/>
                <a:latin typeface="Times New Roman" panose="02020603050405020304" pitchFamily="18" charset="0"/>
                <a:ea typeface="Times New Roman" panose="02020603050405020304" pitchFamily="18" charset="0"/>
              </a:rPr>
              <a:t>”</a:t>
            </a:r>
          </a:p>
          <a:p>
            <a:endParaRPr lang="en-GB" dirty="0"/>
          </a:p>
        </p:txBody>
      </p:sp>
    </p:spTree>
    <p:extLst>
      <p:ext uri="{BB962C8B-B14F-4D97-AF65-F5344CB8AC3E}">
        <p14:creationId xmlns:p14="http://schemas.microsoft.com/office/powerpoint/2010/main" val="11221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Is there anything else you would like me to know? </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150618"/>
            <a:ext cx="8755199" cy="5214348"/>
          </a:xfrm>
        </p:spPr>
        <p:txBody>
          <a:bodyPr/>
          <a:lstStyle/>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In the past year and a half I have found the level of study manageable, but as the subjects are becoming more advanced I feel that having extra support would help aid me in achieving the most from the course. I found toward the end of M250 I </a:t>
            </a:r>
            <a:r>
              <a:rPr lang="en-GB" sz="1800" b="1" i="1" dirty="0">
                <a:effectLst/>
                <a:latin typeface="Times New Roman" panose="02020603050405020304" pitchFamily="18" charset="0"/>
                <a:ea typeface="Times New Roman" panose="02020603050405020304" pitchFamily="18" charset="0"/>
              </a:rPr>
              <a:t>became fatigued and struggled </a:t>
            </a:r>
            <a:r>
              <a:rPr lang="en-GB" sz="1800" i="1" dirty="0">
                <a:effectLst/>
                <a:latin typeface="Times New Roman" panose="02020603050405020304" pitchFamily="18" charset="0"/>
                <a:ea typeface="Times New Roman" panose="02020603050405020304" pitchFamily="18" charset="0"/>
              </a:rPr>
              <a:t>with some of the concepts, something I wish to avoid over the coming year. I believe </a:t>
            </a:r>
            <a:r>
              <a:rPr lang="en-GB" sz="1800" b="1" i="1" dirty="0">
                <a:effectLst/>
                <a:latin typeface="Times New Roman" panose="02020603050405020304" pitchFamily="18" charset="0"/>
                <a:ea typeface="Times New Roman" panose="02020603050405020304" pitchFamily="18" charset="0"/>
              </a:rPr>
              <a:t>my dyslexia tilts my confidence </a:t>
            </a:r>
            <a:r>
              <a:rPr lang="en-GB" sz="1800" i="1" dirty="0">
                <a:effectLst/>
                <a:latin typeface="Times New Roman" panose="02020603050405020304" pitchFamily="18" charset="0"/>
                <a:ea typeface="Times New Roman" panose="02020603050405020304" pitchFamily="18" charset="0"/>
              </a:rPr>
              <a:t>when I hit barriers in my understanding and ability to convey my understanding (if that makes sense). I found this slowed down my progress overall and with other subjects running along at the same time this started to cause a backlog as I was spending more time stuck on one subject and less time on the others. Taking part in program I hope to learn how to overcome some of these problems as well as being able to have the confidence to reach out for help when I need it.</a:t>
            </a:r>
            <a:r>
              <a:rPr lang="en-GB" sz="1800" dirty="0">
                <a:effectLst/>
                <a:latin typeface="Times New Roman" panose="02020603050405020304" pitchFamily="18" charset="0"/>
                <a:ea typeface="Times New Roman" panose="02020603050405020304" pitchFamily="18" charset="0"/>
              </a:rPr>
              <a:t>”</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During the 12 modules I’ve studied previously, I’ve been </a:t>
            </a:r>
            <a:r>
              <a:rPr lang="en-GB" sz="1800" b="1" i="1" dirty="0">
                <a:effectLst/>
                <a:latin typeface="Times New Roman" panose="02020603050405020304" pitchFamily="18" charset="0"/>
                <a:ea typeface="Times New Roman" panose="02020603050405020304" pitchFamily="18" charset="0"/>
              </a:rPr>
              <a:t>guilty of not interacting enough with tutors, or the rest of my cohort</a:t>
            </a:r>
            <a:r>
              <a:rPr lang="en-GB" sz="1800" i="1" dirty="0">
                <a:effectLst/>
                <a:latin typeface="Times New Roman" panose="02020603050405020304" pitchFamily="18" charset="0"/>
                <a:ea typeface="Times New Roman" panose="02020603050405020304" pitchFamily="18" charset="0"/>
              </a:rPr>
              <a:t>. In hindsight I think that’s probably been to my detriment, and I may have missed out on opportunities. In my current job I take a lot of pride in supporting my staff, and I’ve seen the benefit it has given them. So, hopefully that could work for me going forward!</a:t>
            </a:r>
            <a:r>
              <a:rPr lang="en-GB" sz="1800" dirty="0">
                <a:effectLst/>
                <a:latin typeface="Times New Roman" panose="02020603050405020304" pitchFamily="18" charset="0"/>
                <a:ea typeface="Times New Roman" panose="02020603050405020304" pitchFamily="18" charset="0"/>
              </a:rPr>
              <a:t>” </a:t>
            </a:r>
          </a:p>
          <a:p>
            <a:endParaRPr lang="en-GB" dirty="0"/>
          </a:p>
        </p:txBody>
      </p:sp>
    </p:spTree>
    <p:extLst>
      <p:ext uri="{BB962C8B-B14F-4D97-AF65-F5344CB8AC3E}">
        <p14:creationId xmlns:p14="http://schemas.microsoft.com/office/powerpoint/2010/main" val="252679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Is there anything else you would like me to know? </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150618"/>
            <a:ext cx="8755199" cy="5214348"/>
          </a:xfrm>
        </p:spPr>
        <p:txBody>
          <a:bodyPr/>
          <a:lstStyle/>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I've been aiming for at least a 2:1 from the outset. Unfortunately I failed a year 2 module exam due to other things happening in my life at that time and only got a grade 4 pass for the resit. My grades are currently hovering just below the 2:1 threshold and If my appeal against the standardisation which was applied to my TM351 module result is unsuccessful I will require a grade 2 in this andTM470 to be sure of a 2:1. Ordinarily this wouldn't phase me however the prospect of an open book exam in this module in June and will no doubt lead to higher than average results more standardisation algorithms being applied. With this in mind I feel </a:t>
            </a:r>
            <a:r>
              <a:rPr lang="en-GB" sz="1800" b="1" i="1" dirty="0">
                <a:effectLst/>
                <a:latin typeface="Times New Roman" panose="02020603050405020304" pitchFamily="18" charset="0"/>
                <a:ea typeface="Times New Roman" panose="02020603050405020304" pitchFamily="18" charset="0"/>
              </a:rPr>
              <a:t>I will need to secure a score considerably higher than the usual 70% </a:t>
            </a:r>
            <a:r>
              <a:rPr lang="en-GB" sz="1800" i="1" dirty="0">
                <a:effectLst/>
                <a:latin typeface="Times New Roman" panose="02020603050405020304" pitchFamily="18" charset="0"/>
                <a:ea typeface="Times New Roman" panose="02020603050405020304" pitchFamily="18" charset="0"/>
              </a:rPr>
              <a:t>in order to achieve at least a grade 2 in this module. With this in mind I intend to take advantage of as much help as I can.</a:t>
            </a:r>
            <a:r>
              <a:rPr lang="en-GB" sz="1800" dirty="0">
                <a:effectLst/>
                <a:latin typeface="Times New Roman" panose="02020603050405020304" pitchFamily="18" charset="0"/>
                <a:ea typeface="Times New Roman" panose="02020603050405020304" pitchFamily="18" charset="0"/>
              </a:rPr>
              <a:t>”</a:t>
            </a:r>
          </a:p>
          <a:p>
            <a:endParaRPr lang="en-GB" dirty="0"/>
          </a:p>
        </p:txBody>
      </p:sp>
    </p:spTree>
    <p:extLst>
      <p:ext uri="{BB962C8B-B14F-4D97-AF65-F5344CB8AC3E}">
        <p14:creationId xmlns:p14="http://schemas.microsoft.com/office/powerpoint/2010/main" val="29449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88801" y="821803"/>
            <a:ext cx="8454257" cy="191638"/>
          </a:xfrm>
        </p:spPr>
        <p:txBody>
          <a:bodyPr/>
          <a:lstStyle/>
          <a:p>
            <a:r>
              <a:rPr lang="en-GB" dirty="0"/>
              <a:t>You have decided to participate in the co-designed and personalised student support. What is your main reason for opting in?</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318451"/>
            <a:ext cx="8755199" cy="5539549"/>
          </a:xfrm>
        </p:spPr>
        <p:txBody>
          <a:bodyPr/>
          <a:lstStyle/>
          <a:p>
            <a:r>
              <a:rPr lang="en-GB" sz="1800" dirty="0">
                <a:effectLst/>
                <a:latin typeface="Times New Roman" panose="02020603050405020304" pitchFamily="18" charset="0"/>
                <a:ea typeface="Times New Roman" panose="02020603050405020304" pitchFamily="18" charset="0"/>
              </a:rPr>
              <a:t>“</a:t>
            </a:r>
            <a:r>
              <a:rPr lang="en-GB" sz="1800" b="1" i="1" dirty="0">
                <a:effectLst/>
                <a:latin typeface="Times New Roman" panose="02020603050405020304" pitchFamily="18" charset="0"/>
                <a:ea typeface="Times New Roman" panose="02020603050405020304" pitchFamily="18" charset="0"/>
              </a:rPr>
              <a:t>Curiosity</a:t>
            </a:r>
            <a:r>
              <a:rPr lang="en-GB" sz="1800" i="1" dirty="0">
                <a:effectLst/>
                <a:latin typeface="Times New Roman" panose="02020603050405020304" pitchFamily="18" charset="0"/>
                <a:ea typeface="Times New Roman" panose="02020603050405020304" pitchFamily="18" charset="0"/>
              </a:rPr>
              <a:t> more than anything. I'm the sort of person that would normally shy away from things like this, but to be honest, I'm probably one of those most likely to benefit given my situation. With regards to the seizure that I had on the morning of our first tutorial, this was my first in almost 5 years. Last week was pretty awful, mostly because of having to re-adjust to my medication, but I'm now feeling surprisingly well. I think I'm just going to have to be careful in future, and just keep an eye out for any warning signs. I will let you know should I have any problems</a:t>
            </a:r>
            <a:r>
              <a:rPr lang="en-GB" sz="1800" dirty="0">
                <a:effectLst/>
                <a:latin typeface="Times New Roman" panose="02020603050405020304" pitchFamily="18" charset="0"/>
                <a:ea typeface="Times New Roman" panose="02020603050405020304" pitchFamily="18" charset="0"/>
              </a:rPr>
              <a:t>.”</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Because during previous modules I have studied with the OU, I have at times </a:t>
            </a:r>
            <a:r>
              <a:rPr lang="en-GB" sz="1800" b="1" i="1" dirty="0">
                <a:effectLst/>
                <a:latin typeface="Times New Roman" panose="02020603050405020304" pitchFamily="18" charset="0"/>
                <a:ea typeface="Times New Roman" panose="02020603050405020304" pitchFamily="18" charset="0"/>
              </a:rPr>
              <a:t>suffered in silence</a:t>
            </a:r>
            <a:r>
              <a:rPr lang="en-GB" sz="1800" i="1" dirty="0">
                <a:effectLst/>
                <a:latin typeface="Times New Roman" panose="02020603050405020304" pitchFamily="18" charset="0"/>
                <a:ea typeface="Times New Roman" panose="02020603050405020304" pitchFamily="18" charset="0"/>
              </a:rPr>
              <a:t> when I haven't really understand something or was unsure of my approach, and this has sometimes reflected in my exam results. (I have passed all exams but my scores haven't always been a true </a:t>
            </a:r>
            <a:r>
              <a:rPr lang="en-GB" sz="1800" i="1" dirty="0" err="1">
                <a:effectLst/>
                <a:latin typeface="Times New Roman" panose="02020603050405020304" pitchFamily="18" charset="0"/>
                <a:ea typeface="Times New Roman" panose="02020603050405020304" pitchFamily="18" charset="0"/>
              </a:rPr>
              <a:t>relfection</a:t>
            </a:r>
            <a:r>
              <a:rPr lang="en-GB" sz="1800" i="1" dirty="0">
                <a:effectLst/>
                <a:latin typeface="Times New Roman" panose="02020603050405020304" pitchFamily="18" charset="0"/>
                <a:ea typeface="Times New Roman" panose="02020603050405020304" pitchFamily="18" charset="0"/>
              </a:rPr>
              <a:t> of my ability!</a:t>
            </a:r>
            <a:r>
              <a:rPr lang="en-GB" sz="1800" dirty="0">
                <a:effectLst/>
                <a:latin typeface="Times New Roman" panose="02020603050405020304" pitchFamily="18" charset="0"/>
                <a:ea typeface="Times New Roman" panose="02020603050405020304" pitchFamily="18" charset="0"/>
              </a:rPr>
              <a:t>” </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Over the years with the OU I've learned good bunch of tricks and practices on how to study actively and remain engaged to pass the exam. </a:t>
            </a:r>
            <a:r>
              <a:rPr lang="en-GB" sz="1800" b="1" i="1" dirty="0">
                <a:effectLst/>
                <a:latin typeface="Times New Roman" panose="02020603050405020304" pitchFamily="18" charset="0"/>
                <a:ea typeface="Times New Roman" panose="02020603050405020304" pitchFamily="18" charset="0"/>
              </a:rPr>
              <a:t>I had never had a change to learn from anyone else</a:t>
            </a:r>
            <a:r>
              <a:rPr lang="en-GB" sz="1800" i="1" dirty="0">
                <a:effectLst/>
                <a:latin typeface="Times New Roman" panose="02020603050405020304" pitchFamily="18" charset="0"/>
                <a:ea typeface="Times New Roman" panose="02020603050405020304" pitchFamily="18" charset="0"/>
              </a:rPr>
              <a:t> in terms of how they approach their online studies. Maybe there is something that I'm missing out on</a:t>
            </a:r>
            <a:r>
              <a:rPr lang="en-GB" sz="1800" dirty="0">
                <a:effectLst/>
                <a:latin typeface="Times New Roman" panose="02020603050405020304" pitchFamily="18" charset="0"/>
                <a:ea typeface="Times New Roman" panose="02020603050405020304" pitchFamily="18" charset="0"/>
              </a:rPr>
              <a:t>.”</a:t>
            </a:r>
          </a:p>
          <a:p>
            <a:r>
              <a:rPr lang="en-GB" sz="1800" dirty="0">
                <a:effectLst/>
                <a:latin typeface="Times New Roman" panose="02020603050405020304" pitchFamily="18" charset="0"/>
                <a:ea typeface="Times New Roman" panose="02020603050405020304" pitchFamily="18" charset="0"/>
              </a:rPr>
              <a:t>“</a:t>
            </a:r>
            <a:r>
              <a:rPr lang="en-GB" sz="1800" i="1" dirty="0">
                <a:effectLst/>
                <a:latin typeface="Times New Roman" panose="02020603050405020304" pitchFamily="18" charset="0"/>
                <a:ea typeface="Times New Roman" panose="02020603050405020304" pitchFamily="18" charset="0"/>
              </a:rPr>
              <a:t>I have been </a:t>
            </a:r>
            <a:r>
              <a:rPr lang="en-GB" sz="1800" b="1" i="1" dirty="0">
                <a:effectLst/>
                <a:latin typeface="Times New Roman" panose="02020603050405020304" pitchFamily="18" charset="0"/>
                <a:ea typeface="Times New Roman" panose="02020603050405020304" pitchFamily="18" charset="0"/>
              </a:rPr>
              <a:t>diagnosed with Autism (</a:t>
            </a:r>
            <a:r>
              <a:rPr lang="en-GB" sz="1800" b="1" i="1" dirty="0" err="1">
                <a:effectLst/>
                <a:latin typeface="Times New Roman" panose="02020603050405020304" pitchFamily="18" charset="0"/>
                <a:ea typeface="Times New Roman" panose="02020603050405020304" pitchFamily="18" charset="0"/>
              </a:rPr>
              <a:t>Aspergers</a:t>
            </a:r>
            <a:r>
              <a:rPr lang="en-GB" sz="1800" b="1" i="1" dirty="0">
                <a:effectLst/>
                <a:latin typeface="Times New Roman" panose="02020603050405020304" pitchFamily="18" charset="0"/>
                <a:ea typeface="Times New Roman" panose="02020603050405020304" pitchFamily="18" charset="0"/>
              </a:rPr>
              <a:t>') </a:t>
            </a:r>
            <a:r>
              <a:rPr lang="en-GB" sz="1800" i="1" dirty="0">
                <a:effectLst/>
                <a:latin typeface="Times New Roman" panose="02020603050405020304" pitchFamily="18" charset="0"/>
                <a:ea typeface="Times New Roman" panose="02020603050405020304" pitchFamily="18" charset="0"/>
              </a:rPr>
              <a:t>in the last two years and I have struggled to ask for support as I'm not100% sure of what support I need as I have always just had to cope and so it's the norm for me</a:t>
            </a:r>
            <a:r>
              <a:rPr lang="en-GB" sz="1800" dirty="0">
                <a:effectLst/>
                <a:latin typeface="Times New Roman" panose="02020603050405020304" pitchFamily="18" charset="0"/>
                <a:ea typeface="Times New Roman" panose="02020603050405020304" pitchFamily="18" charset="0"/>
              </a:rPr>
              <a:t>.”</a:t>
            </a:r>
          </a:p>
          <a:p>
            <a:r>
              <a:rPr lang="en-GB" dirty="0"/>
              <a:t>“</a:t>
            </a:r>
            <a:r>
              <a:rPr lang="en-GB" sz="1800" i="1" dirty="0">
                <a:effectLst/>
                <a:latin typeface="Times New Roman" panose="02020603050405020304" pitchFamily="18" charset="0"/>
                <a:ea typeface="Times New Roman" panose="02020603050405020304" pitchFamily="18" charset="0"/>
              </a:rPr>
              <a:t>I found that last year I had </a:t>
            </a:r>
            <a:r>
              <a:rPr lang="en-GB" sz="1800" b="1" i="1" dirty="0">
                <a:effectLst/>
                <a:latin typeface="Times New Roman" panose="02020603050405020304" pitchFamily="18" charset="0"/>
                <a:ea typeface="Times New Roman" panose="02020603050405020304" pitchFamily="18" charset="0"/>
              </a:rPr>
              <a:t>struggled to remain on schedule </a:t>
            </a:r>
            <a:r>
              <a:rPr lang="en-GB" sz="1800" i="1" dirty="0">
                <a:effectLst/>
                <a:latin typeface="Times New Roman" panose="02020603050405020304" pitchFamily="18" charset="0"/>
                <a:ea typeface="Times New Roman" panose="02020603050405020304" pitchFamily="18" charset="0"/>
              </a:rPr>
              <a:t>for a couple of months and I felt detached from my studies</a:t>
            </a:r>
            <a:r>
              <a:rPr lang="en-GB" sz="1800" dirty="0">
                <a:effectLst/>
                <a:latin typeface="Times New Roman" panose="02020603050405020304" pitchFamily="18" charset="0"/>
                <a:ea typeface="Times New Roman" panose="02020603050405020304" pitchFamily="18" charset="0"/>
              </a:rPr>
              <a:t>.</a:t>
            </a:r>
            <a:r>
              <a:rPr lang="en-GB" dirty="0"/>
              <a:t>”</a:t>
            </a:r>
          </a:p>
        </p:txBody>
      </p:sp>
    </p:spTree>
    <p:extLst>
      <p:ext uri="{BB962C8B-B14F-4D97-AF65-F5344CB8AC3E}">
        <p14:creationId xmlns:p14="http://schemas.microsoft.com/office/powerpoint/2010/main" val="11537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OU_STANDARD</Template>
  <TotalTime>7165</TotalTime>
  <Words>2720</Words>
  <Application>Microsoft Office PowerPoint</Application>
  <PresentationFormat>On-screen Show (4:3)</PresentationFormat>
  <Paragraphs>144</Paragraphs>
  <Slides>30</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Times New Roman</vt:lpstr>
      <vt:lpstr>OU Title</vt:lpstr>
      <vt:lpstr>OU Section</vt:lpstr>
      <vt:lpstr>OU Layouts</vt:lpstr>
      <vt:lpstr>Support for Students. Teaching for Tutors. An Investigation into Ideas on Encouraging Students to Engage </vt:lpstr>
      <vt:lpstr>PowerPoint Presentation</vt:lpstr>
      <vt:lpstr>PowerPoint Presentation</vt:lpstr>
      <vt:lpstr>Who are our students?</vt:lpstr>
      <vt:lpstr>PowerPoint Presentation</vt:lpstr>
      <vt:lpstr>PowerPoint Presentation</vt:lpstr>
      <vt:lpstr>PowerPoint Presentation</vt:lpstr>
      <vt:lpstr>PowerPoint Presentation</vt:lpstr>
      <vt:lpstr>PowerPoint Presentation</vt:lpstr>
      <vt:lpstr>PowerPoint Presentation</vt:lpstr>
      <vt:lpstr>Activities - Diaries</vt:lpstr>
      <vt:lpstr>PowerPoint Presentation</vt:lpstr>
      <vt:lpstr>PowerPoint Presentation</vt:lpstr>
      <vt:lpstr>PowerPoint Presentation</vt:lpstr>
      <vt:lpstr>Activities – Peer Learning</vt:lpstr>
      <vt:lpstr>PowerPoint Presentation</vt:lpstr>
      <vt:lpstr>January 2021 Review</vt:lpstr>
      <vt:lpstr>PowerPoint Presentation</vt:lpstr>
      <vt:lpstr>PowerPoint Presentation</vt:lpstr>
      <vt:lpstr>PowerPoint Presentation</vt:lpstr>
      <vt:lpstr>June 2021 Review</vt:lpstr>
      <vt:lpstr>PowerPoint Presentation</vt:lpstr>
      <vt:lpstr>PowerPoint Presentation</vt:lpstr>
      <vt:lpstr>Impact on TMA Results</vt:lpstr>
      <vt:lpstr>PowerPoint Presentation</vt:lpstr>
      <vt:lpstr>Teaching for Tutors</vt:lpstr>
      <vt:lpstr>PowerPoint Presentation</vt:lpstr>
      <vt:lpstr>Conclusions</vt:lpstr>
      <vt:lpstr>PowerPoint Presentation</vt:lpstr>
      <vt:lpstr>Support for Students. Teaching for Tutors. An Investigation into Ideas on Encouraging Students to Engage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Diane.Ford</dc:creator>
  <cp:lastModifiedBy>Diane.Ford</cp:lastModifiedBy>
  <cp:revision>9</cp:revision>
  <dcterms:created xsi:type="dcterms:W3CDTF">2020-04-06T14:15:50Z</dcterms:created>
  <dcterms:modified xsi:type="dcterms:W3CDTF">2021-12-15T14:04:47Z</dcterms:modified>
</cp:coreProperties>
</file>