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93" r:id="rId4"/>
    <p:sldId id="265" r:id="rId5"/>
    <p:sldId id="261" r:id="rId6"/>
    <p:sldId id="304" r:id="rId7"/>
    <p:sldId id="299" r:id="rId8"/>
    <p:sldId id="298" r:id="rId9"/>
    <p:sldId id="302" r:id="rId10"/>
    <p:sldId id="303" r:id="rId11"/>
    <p:sldId id="296" r:id="rId12"/>
    <p:sldId id="271" r:id="rId13"/>
    <p:sldId id="300" r:id="rId14"/>
    <p:sldId id="305" r:id="rId15"/>
    <p:sldId id="277" r:id="rId16"/>
    <p:sldId id="286" r:id="rId17"/>
    <p:sldId id="268" r:id="rId18"/>
    <p:sldId id="276" r:id="rId19"/>
    <p:sldId id="275" r:id="rId20"/>
    <p:sldId id="281"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113C207B-2E3A-4DD2-8F87-01E70073F210}" type="datetimeFigureOut">
              <a:rPr lang="en-GB" smtClean="0"/>
              <a:t>27/01/2017</a:t>
            </a:fld>
            <a:endParaRPr lang="en-GB"/>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63E30FBD-45AC-4A2C-8E16-C85807B14241}" type="slidenum">
              <a:rPr lang="en-GB" smtClean="0"/>
              <a:t>‹#›</a:t>
            </a:fld>
            <a:endParaRPr lang="en-GB"/>
          </a:p>
        </p:txBody>
      </p:sp>
    </p:spTree>
    <p:extLst>
      <p:ext uri="{BB962C8B-B14F-4D97-AF65-F5344CB8AC3E}">
        <p14:creationId xmlns:p14="http://schemas.microsoft.com/office/powerpoint/2010/main" val="5482155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EA6EF3-6C94-4AEE-81B6-33EE114F0074}" type="datetimeFigureOut">
              <a:rPr lang="en-GB" smtClean="0"/>
              <a:t>27/01/2017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721A8F-B802-4B5F-9D97-B57AD6D8A8F7}" type="slidenum">
              <a:rPr lang="en-GB" smtClean="0"/>
              <a:t>‹#›</a:t>
            </a:fld>
            <a:endParaRPr lang="en-GB"/>
          </a:p>
        </p:txBody>
      </p:sp>
    </p:spTree>
    <p:extLst>
      <p:ext uri="{BB962C8B-B14F-4D97-AF65-F5344CB8AC3E}">
        <p14:creationId xmlns:p14="http://schemas.microsoft.com/office/powerpoint/2010/main" val="2870271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A6EF3-6C94-4AEE-81B6-33EE114F0074}" type="datetimeFigureOut">
              <a:rPr lang="en-GB" smtClean="0"/>
              <a:t>27/01/2017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721A8F-B802-4B5F-9D97-B57AD6D8A8F7}" type="slidenum">
              <a:rPr lang="en-GB" smtClean="0"/>
              <a:t>‹#›</a:t>
            </a:fld>
            <a:endParaRPr lang="en-GB"/>
          </a:p>
        </p:txBody>
      </p:sp>
    </p:spTree>
    <p:extLst>
      <p:ext uri="{BB962C8B-B14F-4D97-AF65-F5344CB8AC3E}">
        <p14:creationId xmlns:p14="http://schemas.microsoft.com/office/powerpoint/2010/main" val="256445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A6EF3-6C94-4AEE-81B6-33EE114F0074}" type="datetimeFigureOut">
              <a:rPr lang="en-GB" smtClean="0"/>
              <a:t>27/01/2017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721A8F-B802-4B5F-9D97-B57AD6D8A8F7}" type="slidenum">
              <a:rPr lang="en-GB" smtClean="0"/>
              <a:t>‹#›</a:t>
            </a:fld>
            <a:endParaRPr lang="en-GB"/>
          </a:p>
        </p:txBody>
      </p:sp>
    </p:spTree>
    <p:extLst>
      <p:ext uri="{BB962C8B-B14F-4D97-AF65-F5344CB8AC3E}">
        <p14:creationId xmlns:p14="http://schemas.microsoft.com/office/powerpoint/2010/main" val="339377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EA6EF3-6C94-4AEE-81B6-33EE114F0074}" type="datetimeFigureOut">
              <a:rPr lang="en-GB" smtClean="0"/>
              <a:t>27/01/2017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721A8F-B802-4B5F-9D97-B57AD6D8A8F7}" type="slidenum">
              <a:rPr lang="en-GB" smtClean="0"/>
              <a:t>‹#›</a:t>
            </a:fld>
            <a:endParaRPr lang="en-GB"/>
          </a:p>
        </p:txBody>
      </p:sp>
    </p:spTree>
    <p:extLst>
      <p:ext uri="{BB962C8B-B14F-4D97-AF65-F5344CB8AC3E}">
        <p14:creationId xmlns:p14="http://schemas.microsoft.com/office/powerpoint/2010/main" val="149010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EA6EF3-6C94-4AEE-81B6-33EE114F0074}" type="datetimeFigureOut">
              <a:rPr lang="en-GB" smtClean="0"/>
              <a:t>27/01/2017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721A8F-B802-4B5F-9D97-B57AD6D8A8F7}" type="slidenum">
              <a:rPr lang="en-GB" smtClean="0"/>
              <a:t>‹#›</a:t>
            </a:fld>
            <a:endParaRPr lang="en-GB"/>
          </a:p>
        </p:txBody>
      </p:sp>
    </p:spTree>
    <p:extLst>
      <p:ext uri="{BB962C8B-B14F-4D97-AF65-F5344CB8AC3E}">
        <p14:creationId xmlns:p14="http://schemas.microsoft.com/office/powerpoint/2010/main" val="3935943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EA6EF3-6C94-4AEE-81B6-33EE114F0074}" type="datetimeFigureOut">
              <a:rPr lang="en-GB" smtClean="0"/>
              <a:t>27/01/2017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721A8F-B802-4B5F-9D97-B57AD6D8A8F7}" type="slidenum">
              <a:rPr lang="en-GB" smtClean="0"/>
              <a:t>‹#›</a:t>
            </a:fld>
            <a:endParaRPr lang="en-GB"/>
          </a:p>
        </p:txBody>
      </p:sp>
    </p:spTree>
    <p:extLst>
      <p:ext uri="{BB962C8B-B14F-4D97-AF65-F5344CB8AC3E}">
        <p14:creationId xmlns:p14="http://schemas.microsoft.com/office/powerpoint/2010/main" val="2139092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EA6EF3-6C94-4AEE-81B6-33EE114F0074}" type="datetimeFigureOut">
              <a:rPr lang="en-GB" smtClean="0"/>
              <a:t>27/01/2017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721A8F-B802-4B5F-9D97-B57AD6D8A8F7}" type="slidenum">
              <a:rPr lang="en-GB" smtClean="0"/>
              <a:t>‹#›</a:t>
            </a:fld>
            <a:endParaRPr lang="en-GB"/>
          </a:p>
        </p:txBody>
      </p:sp>
    </p:spTree>
    <p:extLst>
      <p:ext uri="{BB962C8B-B14F-4D97-AF65-F5344CB8AC3E}">
        <p14:creationId xmlns:p14="http://schemas.microsoft.com/office/powerpoint/2010/main" val="164769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EA6EF3-6C94-4AEE-81B6-33EE114F0074}" type="datetimeFigureOut">
              <a:rPr lang="en-GB" smtClean="0"/>
              <a:t>27/01/2017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721A8F-B802-4B5F-9D97-B57AD6D8A8F7}" type="slidenum">
              <a:rPr lang="en-GB" smtClean="0"/>
              <a:t>‹#›</a:t>
            </a:fld>
            <a:endParaRPr lang="en-GB"/>
          </a:p>
        </p:txBody>
      </p:sp>
    </p:spTree>
    <p:extLst>
      <p:ext uri="{BB962C8B-B14F-4D97-AF65-F5344CB8AC3E}">
        <p14:creationId xmlns:p14="http://schemas.microsoft.com/office/powerpoint/2010/main" val="360468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A6EF3-6C94-4AEE-81B6-33EE114F0074}" type="datetimeFigureOut">
              <a:rPr lang="en-GB" smtClean="0"/>
              <a:t>27/01/2017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721A8F-B802-4B5F-9D97-B57AD6D8A8F7}" type="slidenum">
              <a:rPr lang="en-GB" smtClean="0"/>
              <a:t>‹#›</a:t>
            </a:fld>
            <a:endParaRPr lang="en-GB"/>
          </a:p>
        </p:txBody>
      </p:sp>
    </p:spTree>
    <p:extLst>
      <p:ext uri="{BB962C8B-B14F-4D97-AF65-F5344CB8AC3E}">
        <p14:creationId xmlns:p14="http://schemas.microsoft.com/office/powerpoint/2010/main" val="190680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A6EF3-6C94-4AEE-81B6-33EE114F0074}" type="datetimeFigureOut">
              <a:rPr lang="en-GB" smtClean="0"/>
              <a:t>27/01/2017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721A8F-B802-4B5F-9D97-B57AD6D8A8F7}" type="slidenum">
              <a:rPr lang="en-GB" smtClean="0"/>
              <a:t>‹#›</a:t>
            </a:fld>
            <a:endParaRPr lang="en-GB"/>
          </a:p>
        </p:txBody>
      </p:sp>
    </p:spTree>
    <p:extLst>
      <p:ext uri="{BB962C8B-B14F-4D97-AF65-F5344CB8AC3E}">
        <p14:creationId xmlns:p14="http://schemas.microsoft.com/office/powerpoint/2010/main" val="3457103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A6EF3-6C94-4AEE-81B6-33EE114F0074}" type="datetimeFigureOut">
              <a:rPr lang="en-GB" smtClean="0"/>
              <a:t>27/01/2017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721A8F-B802-4B5F-9D97-B57AD6D8A8F7}" type="slidenum">
              <a:rPr lang="en-GB" smtClean="0"/>
              <a:t>‹#›</a:t>
            </a:fld>
            <a:endParaRPr lang="en-GB"/>
          </a:p>
        </p:txBody>
      </p:sp>
    </p:spTree>
    <p:extLst>
      <p:ext uri="{BB962C8B-B14F-4D97-AF65-F5344CB8AC3E}">
        <p14:creationId xmlns:p14="http://schemas.microsoft.com/office/powerpoint/2010/main" val="913305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A6EF3-6C94-4AEE-81B6-33EE114F0074}" type="datetimeFigureOut">
              <a:rPr lang="en-GB" smtClean="0"/>
              <a:t>27/01/2017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21A8F-B802-4B5F-9D97-B57AD6D8A8F7}" type="slidenum">
              <a:rPr lang="en-GB" smtClean="0"/>
              <a:t>‹#›</a:t>
            </a:fld>
            <a:endParaRPr lang="en-GB"/>
          </a:p>
        </p:txBody>
      </p:sp>
    </p:spTree>
    <p:extLst>
      <p:ext uri="{BB962C8B-B14F-4D97-AF65-F5344CB8AC3E}">
        <p14:creationId xmlns:p14="http://schemas.microsoft.com/office/powerpoint/2010/main" val="3262130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346" y="1122363"/>
            <a:ext cx="9144000" cy="2387600"/>
          </a:xfrm>
        </p:spPr>
        <p:txBody>
          <a:bodyPr>
            <a:normAutofit/>
          </a:bodyPr>
          <a:lstStyle/>
          <a:p>
            <a:r>
              <a:rPr lang="en-GB" sz="5400" dirty="0" smtClean="0">
                <a:latin typeface="Verdana" panose="020B0604030504040204" pitchFamily="34" charset="0"/>
                <a:ea typeface="Verdana" panose="020B0604030504040204" pitchFamily="34" charset="0"/>
                <a:cs typeface="Verdana" panose="020B0604030504040204" pitchFamily="34" charset="0"/>
              </a:rPr>
              <a:t>Welcome</a:t>
            </a:r>
            <a:br>
              <a:rPr lang="en-GB" sz="5400" dirty="0" smtClean="0">
                <a:latin typeface="Verdana" panose="020B0604030504040204" pitchFamily="34" charset="0"/>
                <a:ea typeface="Verdana" panose="020B0604030504040204" pitchFamily="34" charset="0"/>
                <a:cs typeface="Verdana" panose="020B0604030504040204" pitchFamily="34" charset="0"/>
              </a:rPr>
            </a:br>
            <a:r>
              <a:rPr lang="en-GB" sz="5400" dirty="0" smtClean="0">
                <a:latin typeface="Verdana" panose="020B0604030504040204" pitchFamily="34" charset="0"/>
                <a:ea typeface="Verdana" panose="020B0604030504040204" pitchFamily="34" charset="0"/>
                <a:cs typeface="Verdana" panose="020B0604030504040204" pitchFamily="34" charset="0"/>
              </a:rPr>
              <a:t/>
            </a:r>
            <a:br>
              <a:rPr lang="en-GB" sz="5400" dirty="0" smtClean="0">
                <a:latin typeface="Verdana" panose="020B0604030504040204" pitchFamily="34" charset="0"/>
                <a:ea typeface="Verdana" panose="020B0604030504040204" pitchFamily="34" charset="0"/>
                <a:cs typeface="Verdana" panose="020B0604030504040204" pitchFamily="34" charset="0"/>
              </a:rPr>
            </a:br>
            <a:r>
              <a:rPr lang="en-GB" sz="5400" dirty="0">
                <a:latin typeface="Verdana" panose="020B0604030504040204" pitchFamily="34" charset="0"/>
                <a:ea typeface="Verdana" panose="020B0604030504040204" pitchFamily="34" charset="0"/>
                <a:cs typeface="Verdana" panose="020B0604030504040204" pitchFamily="34" charset="0"/>
              </a:rPr>
              <a:t>N</a:t>
            </a:r>
            <a:r>
              <a:rPr lang="en-GB" sz="5400" dirty="0" smtClean="0">
                <a:latin typeface="Verdana" panose="020B0604030504040204" pitchFamily="34" charset="0"/>
                <a:ea typeface="Verdana" panose="020B0604030504040204" pitchFamily="34" charset="0"/>
                <a:cs typeface="Verdana" panose="020B0604030504040204" pitchFamily="34" charset="0"/>
              </a:rPr>
              <a:t>ew to OU Maths Study?</a:t>
            </a:r>
            <a:endParaRPr lang="en-GB" sz="54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128346" y="3649845"/>
            <a:ext cx="9144000" cy="2434432"/>
          </a:xfrm>
        </p:spPr>
        <p:txBody>
          <a:bodyPr>
            <a:normAutofit fontScale="62500" lnSpcReduction="20000"/>
          </a:bodyPr>
          <a:lstStyle/>
          <a:p>
            <a:pPr>
              <a:lnSpc>
                <a:spcPct val="120000"/>
              </a:lnSpc>
            </a:pPr>
            <a:r>
              <a:rPr lang="en-GB" sz="44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 session to get you started </a:t>
            </a:r>
          </a:p>
          <a:p>
            <a:pPr>
              <a:lnSpc>
                <a:spcPct val="120000"/>
              </a:lnSpc>
            </a:pPr>
            <a:r>
              <a:rPr lang="en-GB" sz="44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on M140 . Tuesday 24</a:t>
            </a:r>
            <a:r>
              <a:rPr lang="en-GB" sz="4400" baseline="300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th</a:t>
            </a:r>
            <a:r>
              <a:rPr lang="en-GB" sz="44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Jan 7-8pm and repeated Sunday 29</a:t>
            </a:r>
            <a:r>
              <a:rPr lang="en-GB" sz="4400" baseline="300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th</a:t>
            </a:r>
            <a:r>
              <a:rPr lang="en-GB" sz="44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 Jan 3-4pm</a:t>
            </a:r>
          </a:p>
          <a:p>
            <a:endParaRPr lang="en-GB" sz="28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r>
              <a:rPr lang="en-GB" sz="28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To help fellow students who could not attend this session will be audio recorded</a:t>
            </a:r>
          </a:p>
          <a:p>
            <a:endParaRPr lang="en-GB" sz="44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endParaRPr lang="en-GB" sz="3600"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OU_masterlogo_greyscale_19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8188" y="560449"/>
            <a:ext cx="1638914" cy="112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044819" y="560449"/>
            <a:ext cx="1485900" cy="1323975"/>
          </a:xfrm>
          <a:prstGeom prst="rect">
            <a:avLst/>
          </a:prstGeom>
        </p:spPr>
      </p:pic>
    </p:spTree>
    <p:extLst>
      <p:ext uri="{BB962C8B-B14F-4D97-AF65-F5344CB8AC3E}">
        <p14:creationId xmlns:p14="http://schemas.microsoft.com/office/powerpoint/2010/main" val="605759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42265" cy="1325563"/>
          </a:xfrm>
        </p:spPr>
        <p:txBody>
          <a:bodyPr>
            <a:normAutofit/>
          </a:bodyPr>
          <a:lstStyle/>
          <a:p>
            <a:r>
              <a:rPr lang="en-GB" sz="3200" dirty="0" smtClean="0"/>
              <a:t>Study planner takes you through what you need to do and when </a:t>
            </a:r>
            <a:endParaRPr lang="en-GB" sz="3200" dirty="0"/>
          </a:p>
        </p:txBody>
      </p:sp>
      <p:pic>
        <p:nvPicPr>
          <p:cNvPr id="4" name="Content Placeholder 3"/>
          <p:cNvPicPr>
            <a:picLocks noGrp="1" noChangeAspect="1"/>
          </p:cNvPicPr>
          <p:nvPr>
            <p:ph idx="1"/>
          </p:nvPr>
        </p:nvPicPr>
        <p:blipFill>
          <a:blip r:embed="rId2"/>
          <a:stretch>
            <a:fillRect/>
          </a:stretch>
        </p:blipFill>
        <p:spPr>
          <a:xfrm>
            <a:off x="4232794" y="1825625"/>
            <a:ext cx="3726411" cy="4351338"/>
          </a:xfrm>
          <a:prstGeom prst="rect">
            <a:avLst/>
          </a:prstGeom>
        </p:spPr>
      </p:pic>
      <p:sp>
        <p:nvSpPr>
          <p:cNvPr id="5" name="TextBox 4"/>
          <p:cNvSpPr txBox="1"/>
          <p:nvPr/>
        </p:nvSpPr>
        <p:spPr>
          <a:xfrm>
            <a:off x="818985" y="2552369"/>
            <a:ext cx="1804946" cy="369332"/>
          </a:xfrm>
          <a:prstGeom prst="rect">
            <a:avLst/>
          </a:prstGeom>
          <a:solidFill>
            <a:schemeClr val="accent6">
              <a:lumMod val="50000"/>
            </a:schemeClr>
          </a:solidFill>
        </p:spPr>
        <p:txBody>
          <a:bodyPr wrap="square" rtlCol="0">
            <a:spAutoFit/>
          </a:bodyPr>
          <a:lstStyle/>
          <a:p>
            <a:r>
              <a:rPr lang="en-GB" dirty="0" smtClean="0">
                <a:solidFill>
                  <a:schemeClr val="bg1">
                    <a:lumMod val="95000"/>
                  </a:schemeClr>
                </a:solidFill>
              </a:rPr>
              <a:t>Loading Minitab</a:t>
            </a:r>
            <a:endParaRPr lang="en-GB" dirty="0">
              <a:solidFill>
                <a:schemeClr val="bg1">
                  <a:lumMod val="95000"/>
                </a:schemeClr>
              </a:solidFill>
            </a:endParaRPr>
          </a:p>
        </p:txBody>
      </p:sp>
      <p:cxnSp>
        <p:nvCxnSpPr>
          <p:cNvPr id="7" name="Straight Arrow Connector 6"/>
          <p:cNvCxnSpPr/>
          <p:nvPr/>
        </p:nvCxnSpPr>
        <p:spPr>
          <a:xfrm>
            <a:off x="2695492" y="2921701"/>
            <a:ext cx="1537302" cy="1443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5708" y="4365266"/>
            <a:ext cx="1804946" cy="923330"/>
          </a:xfrm>
          <a:prstGeom prst="rect">
            <a:avLst/>
          </a:prstGeom>
          <a:solidFill>
            <a:schemeClr val="accent6">
              <a:lumMod val="50000"/>
            </a:schemeClr>
          </a:solidFill>
        </p:spPr>
        <p:txBody>
          <a:bodyPr wrap="square" rtlCol="0">
            <a:spAutoFit/>
          </a:bodyPr>
          <a:lstStyle/>
          <a:p>
            <a:r>
              <a:rPr lang="en-GB" dirty="0" smtClean="0">
                <a:solidFill>
                  <a:schemeClr val="bg1">
                    <a:lumMod val="95000"/>
                  </a:schemeClr>
                </a:solidFill>
              </a:rPr>
              <a:t>A pdf version of the Unit 1 from Book A</a:t>
            </a:r>
            <a:endParaRPr lang="en-GB" dirty="0">
              <a:solidFill>
                <a:schemeClr val="bg1">
                  <a:lumMod val="95000"/>
                </a:schemeClr>
              </a:solidFill>
            </a:endParaRPr>
          </a:p>
        </p:txBody>
      </p:sp>
      <p:cxnSp>
        <p:nvCxnSpPr>
          <p:cNvPr id="10" name="Straight Arrow Connector 9"/>
          <p:cNvCxnSpPr/>
          <p:nvPr/>
        </p:nvCxnSpPr>
        <p:spPr>
          <a:xfrm>
            <a:off x="2623931" y="4826931"/>
            <a:ext cx="1447137" cy="63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99358" y="4174435"/>
            <a:ext cx="3081107" cy="1754326"/>
          </a:xfrm>
          <a:prstGeom prst="rect">
            <a:avLst/>
          </a:prstGeom>
          <a:solidFill>
            <a:schemeClr val="accent6">
              <a:lumMod val="75000"/>
            </a:schemeClr>
          </a:solidFill>
        </p:spPr>
        <p:txBody>
          <a:bodyPr wrap="square" rtlCol="0">
            <a:spAutoFit/>
          </a:bodyPr>
          <a:lstStyle/>
          <a:p>
            <a:r>
              <a:rPr lang="en-GB" dirty="0" smtClean="0"/>
              <a:t>Assessment appear in the study calendar- this is for the first computer marked assignment – or you can use the assessment tab to see them all</a:t>
            </a:r>
            <a:endParaRPr lang="en-GB" dirty="0"/>
          </a:p>
        </p:txBody>
      </p:sp>
      <p:cxnSp>
        <p:nvCxnSpPr>
          <p:cNvPr id="14" name="Straight Arrow Connector 13"/>
          <p:cNvCxnSpPr/>
          <p:nvPr/>
        </p:nvCxnSpPr>
        <p:spPr>
          <a:xfrm flipH="1">
            <a:off x="7744570" y="5565913"/>
            <a:ext cx="731520" cy="540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76090" y="2704811"/>
            <a:ext cx="3260035" cy="923330"/>
          </a:xfrm>
          <a:prstGeom prst="rect">
            <a:avLst/>
          </a:prstGeom>
          <a:solidFill>
            <a:schemeClr val="accent6">
              <a:lumMod val="75000"/>
            </a:schemeClr>
          </a:solidFill>
        </p:spPr>
        <p:txBody>
          <a:bodyPr wrap="square" rtlCol="0">
            <a:spAutoFit/>
          </a:bodyPr>
          <a:lstStyle/>
          <a:p>
            <a:r>
              <a:rPr lang="en-GB" dirty="0" smtClean="0">
                <a:solidFill>
                  <a:schemeClr val="bg1">
                    <a:lumMod val="95000"/>
                  </a:schemeClr>
                </a:solidFill>
              </a:rPr>
              <a:t>The resources tab will take you </a:t>
            </a:r>
            <a:r>
              <a:rPr lang="en-GB" dirty="0">
                <a:solidFill>
                  <a:schemeClr val="bg1">
                    <a:lumMod val="95000"/>
                  </a:schemeClr>
                </a:solidFill>
              </a:rPr>
              <a:t>t</a:t>
            </a:r>
            <a:r>
              <a:rPr lang="en-GB" dirty="0" smtClean="0">
                <a:solidFill>
                  <a:schemeClr val="bg1">
                    <a:lumMod val="95000"/>
                  </a:schemeClr>
                </a:solidFill>
              </a:rPr>
              <a:t>o all the screencast, computer resources and pdfs of units </a:t>
            </a:r>
            <a:endParaRPr lang="en-GB" dirty="0">
              <a:solidFill>
                <a:schemeClr val="bg1">
                  <a:lumMod val="95000"/>
                </a:schemeClr>
              </a:solidFill>
            </a:endParaRPr>
          </a:p>
        </p:txBody>
      </p:sp>
      <p:cxnSp>
        <p:nvCxnSpPr>
          <p:cNvPr id="17" name="Straight Arrow Connector 16"/>
          <p:cNvCxnSpPr/>
          <p:nvPr/>
        </p:nvCxnSpPr>
        <p:spPr>
          <a:xfrm flipH="1">
            <a:off x="7959205" y="3132814"/>
            <a:ext cx="437372" cy="2003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785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18646" y="1471904"/>
            <a:ext cx="1798476" cy="1030313"/>
          </a:xfrm>
          <a:prstGeom prst="rect">
            <a:avLst/>
          </a:prstGeom>
        </p:spPr>
      </p:pic>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The M140 website</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89085" y="1825625"/>
            <a:ext cx="10764715" cy="4351338"/>
          </a:xfrm>
        </p:spPr>
        <p:txBody>
          <a:bodyPr>
            <a:normAutofit/>
          </a:bodyPr>
          <a:lstStyle/>
          <a:p>
            <a:pPr marL="0" indent="0">
              <a:buNone/>
            </a:pPr>
            <a:r>
              <a:rPr lang="en-GB" sz="30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Poll </a:t>
            </a:r>
          </a:p>
          <a:p>
            <a:pPr marL="0" indent="0">
              <a:buNone/>
            </a:pPr>
            <a:r>
              <a:rPr lang="en-GB" sz="30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 – Yes, I had seen it before</a:t>
            </a:r>
          </a:p>
          <a:p>
            <a:pPr marL="0" indent="0">
              <a:buNone/>
            </a:pPr>
            <a:endParaRPr lang="en-GB" sz="30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30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B – No, I had not seen it before but I have seen 	similar on other modules</a:t>
            </a:r>
          </a:p>
          <a:p>
            <a:pPr marL="0" indent="0">
              <a:buNone/>
            </a:pPr>
            <a:endParaRPr lang="en-GB" sz="30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30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C – No, it’s all new to me!</a:t>
            </a:r>
          </a:p>
        </p:txBody>
      </p:sp>
      <p:sp>
        <p:nvSpPr>
          <p:cNvPr id="4" name="Down Arrow 3"/>
          <p:cNvSpPr/>
          <p:nvPr/>
        </p:nvSpPr>
        <p:spPr>
          <a:xfrm>
            <a:off x="2725615" y="1684461"/>
            <a:ext cx="219807"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1223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570" y="1003462"/>
            <a:ext cx="11708422" cy="5511637"/>
          </a:xfrm>
        </p:spPr>
        <p:txBody>
          <a:bodyPr>
            <a:normAutofit fontScale="55000" lnSpcReduction="20000"/>
          </a:bodyPr>
          <a:lstStyle/>
          <a:p>
            <a:pPr marL="0" indent="0">
              <a:lnSpc>
                <a:spcPct val="120000"/>
              </a:lnSpc>
              <a:buNone/>
            </a:pPr>
            <a:r>
              <a:rPr lang="en-GB" sz="32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Tips and ideas:</a:t>
            </a:r>
          </a:p>
          <a:p>
            <a:pPr>
              <a:lnSpc>
                <a:spcPct val="120000"/>
              </a:lnSpc>
            </a:pPr>
            <a:r>
              <a:rPr lang="en-GB" sz="32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a:t>
            </a:r>
            <a:r>
              <a:rPr lang="en-GB" sz="32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ry  out different strategies when planning and organising your studies.  What you try straight away may not work; try a different way ; it is about finding methods and approaches that work for you. – </a:t>
            </a:r>
            <a:r>
              <a:rPr lang="en-GB" sz="2900" dirty="0">
                <a:solidFill>
                  <a:schemeClr val="accent6">
                    <a:lumMod val="75000"/>
                  </a:schemeClr>
                </a:solidFill>
              </a:rPr>
              <a:t>so try the practice quizzes (assessment tab) or watch the screencasts (resources tab)  or ask in the forums (forum tab) or  ask your tutor or book onto a tutorial  ( application share to tutorial tab) </a:t>
            </a:r>
          </a:p>
          <a:p>
            <a:pPr>
              <a:lnSpc>
                <a:spcPct val="120000"/>
              </a:lnSpc>
            </a:pPr>
            <a:endParaRPr lang="en-GB" sz="32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GB" sz="32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Put aside time for planning, reflection and monitoring your own progress.</a:t>
            </a:r>
          </a:p>
          <a:p>
            <a:pPr>
              <a:lnSpc>
                <a:spcPct val="120000"/>
              </a:lnSpc>
            </a:pPr>
            <a:endParaRPr lang="en-GB" sz="32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GB" sz="32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Adopt a business-like approach to study: set clear goals; find the right environment in which to study; identify when you can study; develop the discipline of good time-management.</a:t>
            </a:r>
          </a:p>
          <a:p>
            <a:pPr>
              <a:lnSpc>
                <a:spcPct val="120000"/>
              </a:lnSpc>
            </a:pPr>
            <a:endParaRPr lang="en-GB" sz="32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GB" sz="32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Be consistent  -  a relatively modest amount each day (rather than a large amount every now and then) seems to build confidence and stamina.  Also remember to take a break from time to time. PACE YOURSELF.</a:t>
            </a:r>
          </a:p>
          <a:p>
            <a:pPr>
              <a:lnSpc>
                <a:spcPct val="120000"/>
              </a:lnSpc>
            </a:pPr>
            <a:endParaRPr lang="en-GB" sz="32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en-GB" sz="3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en-GB"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GB"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3396760" y="144120"/>
            <a:ext cx="1855176" cy="71476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STUDY PLANNER</a:t>
            </a:r>
            <a:endParaRPr lang="en-GB" dirty="0"/>
          </a:p>
        </p:txBody>
      </p:sp>
      <p:cxnSp>
        <p:nvCxnSpPr>
          <p:cNvPr id="8" name="Straight Arrow Connector 7"/>
          <p:cNvCxnSpPr>
            <a:endCxn id="6" idx="1"/>
          </p:cNvCxnSpPr>
          <p:nvPr/>
        </p:nvCxnSpPr>
        <p:spPr>
          <a:xfrm>
            <a:off x="2177609" y="501501"/>
            <a:ext cx="12191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9312" y="227299"/>
            <a:ext cx="1878297" cy="6315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M140 Website</a:t>
            </a:r>
            <a:endParaRPr lang="en-GB" dirty="0"/>
          </a:p>
        </p:txBody>
      </p:sp>
    </p:spTree>
    <p:extLst>
      <p:ext uri="{BB962C8B-B14F-4D97-AF65-F5344CB8AC3E}">
        <p14:creationId xmlns:p14="http://schemas.microsoft.com/office/powerpoint/2010/main" val="187152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Booking a tutorial- will look something like this- start at student home and take tutorial </a:t>
            </a:r>
            <a:r>
              <a:rPr lang="en-GB" sz="3200" smtClean="0"/>
              <a:t>dates for M140</a:t>
            </a:r>
            <a:endParaRPr lang="en-GB" sz="3200" dirty="0"/>
          </a:p>
        </p:txBody>
      </p:sp>
      <p:sp>
        <p:nvSpPr>
          <p:cNvPr id="3" name="Content Placeholder 2"/>
          <p:cNvSpPr>
            <a:spLocks noGrp="1"/>
          </p:cNvSpPr>
          <p:nvPr>
            <p:ph idx="1"/>
          </p:nvPr>
        </p:nvSpPr>
        <p:spPr/>
        <p:txBody>
          <a:bodyPr/>
          <a:lstStyle/>
          <a:p>
            <a:r>
              <a:rPr lang="en-GB" dirty="0" smtClean="0"/>
              <a:t>&lt;screenshot&gt;</a:t>
            </a:r>
            <a:endParaRPr lang="en-GB" dirty="0"/>
          </a:p>
        </p:txBody>
      </p:sp>
      <p:pic>
        <p:nvPicPr>
          <p:cNvPr id="5" name="Picture 4"/>
          <p:cNvPicPr>
            <a:picLocks noChangeAspect="1"/>
          </p:cNvPicPr>
          <p:nvPr/>
        </p:nvPicPr>
        <p:blipFill>
          <a:blip r:embed="rId2"/>
          <a:stretch>
            <a:fillRect/>
          </a:stretch>
        </p:blipFill>
        <p:spPr>
          <a:xfrm>
            <a:off x="759267" y="1304925"/>
            <a:ext cx="9353550" cy="5553075"/>
          </a:xfrm>
          <a:prstGeom prst="rect">
            <a:avLst/>
          </a:prstGeom>
        </p:spPr>
      </p:pic>
    </p:spTree>
    <p:extLst>
      <p:ext uri="{BB962C8B-B14F-4D97-AF65-F5344CB8AC3E}">
        <p14:creationId xmlns:p14="http://schemas.microsoft.com/office/powerpoint/2010/main" val="2175745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0687" y="1495425"/>
            <a:ext cx="8810625" cy="3867150"/>
          </a:xfrm>
          <a:prstGeom prst="rect">
            <a:avLst/>
          </a:prstGeom>
        </p:spPr>
      </p:pic>
      <p:sp>
        <p:nvSpPr>
          <p:cNvPr id="3" name="TextBox 2"/>
          <p:cNvSpPr txBox="1"/>
          <p:nvPr/>
        </p:nvSpPr>
        <p:spPr>
          <a:xfrm>
            <a:off x="1272209" y="715617"/>
            <a:ext cx="5923721" cy="369332"/>
          </a:xfrm>
          <a:prstGeom prst="rect">
            <a:avLst/>
          </a:prstGeom>
          <a:noFill/>
        </p:spPr>
        <p:txBody>
          <a:bodyPr wrap="square" rtlCol="0">
            <a:spAutoFit/>
          </a:bodyPr>
          <a:lstStyle/>
          <a:p>
            <a:r>
              <a:rPr lang="en-GB" smtClean="0"/>
              <a:t>As student in Devon sees:</a:t>
            </a:r>
            <a:endParaRPr lang="en-GB"/>
          </a:p>
        </p:txBody>
      </p:sp>
    </p:spTree>
    <p:extLst>
      <p:ext uri="{BB962C8B-B14F-4D97-AF65-F5344CB8AC3E}">
        <p14:creationId xmlns:p14="http://schemas.microsoft.com/office/powerpoint/2010/main" val="414988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012" y="411300"/>
            <a:ext cx="11015368" cy="6021305"/>
          </a:xfrm>
        </p:spPr>
        <p:txBody>
          <a:bodyPr>
            <a:noAutofit/>
          </a:bodyPr>
          <a:lstStyle/>
          <a:p>
            <a:pPr marL="0" indent="0">
              <a:lnSpc>
                <a:spcPct val="100000"/>
              </a:lnSpc>
              <a:buNone/>
            </a:pPr>
            <a:r>
              <a:rPr lang="en-GB" sz="1700" dirty="0" smtClean="0">
                <a:latin typeface="Verdana" panose="020B0604030504040204" pitchFamily="34" charset="0"/>
                <a:ea typeface="Verdana" panose="020B0604030504040204" pitchFamily="34" charset="0"/>
                <a:cs typeface="Verdana" panose="020B0604030504040204" pitchFamily="34" charset="0"/>
              </a:rPr>
              <a:t>Exploring the </a:t>
            </a:r>
            <a:r>
              <a:rPr lang="en-GB" sz="1700" dirty="0">
                <a:latin typeface="Verdana" panose="020B0604030504040204" pitchFamily="34" charset="0"/>
                <a:ea typeface="Verdana" panose="020B0604030504040204" pitchFamily="34" charset="0"/>
                <a:cs typeface="Verdana" panose="020B0604030504040204" pitchFamily="34" charset="0"/>
              </a:rPr>
              <a:t>study planner further</a:t>
            </a:r>
            <a:r>
              <a:rPr lang="en-GB" sz="1700" dirty="0" smtClean="0">
                <a:latin typeface="Verdana" panose="020B0604030504040204" pitchFamily="34" charset="0"/>
                <a:ea typeface="Verdana" panose="020B0604030504040204" pitchFamily="34" charset="0"/>
                <a:cs typeface="Verdana" panose="020B0604030504040204" pitchFamily="34" charset="0"/>
              </a:rPr>
              <a:t>….</a:t>
            </a:r>
            <a:r>
              <a:rPr lang="en-GB" sz="17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Tips and ideas</a:t>
            </a:r>
            <a:r>
              <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en-GB" sz="1700" dirty="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endPar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Have </a:t>
            </a:r>
            <a:r>
              <a:rPr lang="en-GB" sz="17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 warning system in advance of an important </a:t>
            </a:r>
            <a:r>
              <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deadline </a:t>
            </a:r>
            <a:r>
              <a:rPr lang="en-GB" sz="17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(TMA, </a:t>
            </a:r>
            <a:r>
              <a:rPr lang="en-GB" sz="1700" dirty="0" err="1">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iCMA</a:t>
            </a:r>
            <a:r>
              <a:rPr lang="en-GB" sz="17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EMA, Tutorial), e.g. an alert on your mobile </a:t>
            </a:r>
            <a:r>
              <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phone, put in outlook calendar or diary. </a:t>
            </a:r>
          </a:p>
          <a:p>
            <a:pPr>
              <a:lnSpc>
                <a:spcPct val="100000"/>
              </a:lnSpc>
            </a:pPr>
            <a:endParaRPr lang="en-GB" sz="17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Plan what you’re going to study, when and where, dependent on what you find works best for you.</a:t>
            </a:r>
          </a:p>
          <a:p>
            <a:pPr>
              <a:lnSpc>
                <a:spcPct val="100000"/>
              </a:lnSpc>
            </a:pPr>
            <a:endPar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if you slip </a:t>
            </a:r>
            <a:r>
              <a:rPr lang="en-GB" sz="17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behind </a:t>
            </a:r>
            <a:r>
              <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schedule </a:t>
            </a:r>
            <a:r>
              <a:rPr lang="en-GB" sz="17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contact your tutor at an early stage as soon as problems start to arise. </a:t>
            </a:r>
            <a:endPar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pPr>
            <a:endPar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Make full use of the additional resources to complement the study text. Our students used these to explore, clarify</a:t>
            </a:r>
            <a:r>
              <a:rPr lang="en-GB" sz="17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and revise topics, particularly when they found them difficult to follow in the text.  The quizzes are considered good practice for </a:t>
            </a:r>
            <a:r>
              <a:rPr lang="en-GB" sz="1700" dirty="0" err="1"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iCMAs</a:t>
            </a:r>
            <a:r>
              <a:rPr lang="en-GB" sz="17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and the activities suggest forms of words when writing up TMAs. Students found the video clips of lectures very useful. </a:t>
            </a:r>
          </a:p>
        </p:txBody>
      </p:sp>
    </p:spTree>
    <p:extLst>
      <p:ext uri="{BB962C8B-B14F-4D97-AF65-F5344CB8AC3E}">
        <p14:creationId xmlns:p14="http://schemas.microsoft.com/office/powerpoint/2010/main" val="2651972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76147" y="2482277"/>
            <a:ext cx="1798476" cy="1030313"/>
          </a:xfrm>
          <a:prstGeom prst="rect">
            <a:avLst/>
          </a:prstGeom>
        </p:spPr>
      </p:pic>
      <p:sp>
        <p:nvSpPr>
          <p:cNvPr id="3" name="Content Placeholder 2"/>
          <p:cNvSpPr>
            <a:spLocks noGrp="1"/>
          </p:cNvSpPr>
          <p:nvPr>
            <p:ph idx="1"/>
          </p:nvPr>
        </p:nvSpPr>
        <p:spPr>
          <a:xfrm>
            <a:off x="123549" y="484160"/>
            <a:ext cx="11632223" cy="1972793"/>
          </a:xfrm>
        </p:spPr>
        <p:txBody>
          <a:bodyPr>
            <a:noAutofit/>
          </a:bodyPr>
          <a:lstStyle/>
          <a:p>
            <a:pPr marL="0" indent="0">
              <a:lnSpc>
                <a:spcPct val="120000"/>
              </a:lnSpc>
              <a:buNone/>
            </a:pPr>
            <a:endParaRPr lang="en-GB" sz="1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endParaRPr lang="en-GB" sz="15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r>
              <a:rPr lang="en-GB" sz="15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p>
        </p:txBody>
      </p:sp>
      <p:sp>
        <p:nvSpPr>
          <p:cNvPr id="4" name="Rectangle 3"/>
          <p:cNvSpPr/>
          <p:nvPr/>
        </p:nvSpPr>
        <p:spPr>
          <a:xfrm>
            <a:off x="796705" y="618321"/>
            <a:ext cx="10465806" cy="4758226"/>
          </a:xfrm>
          <a:prstGeom prst="rect">
            <a:avLst/>
          </a:prstGeom>
        </p:spPr>
        <p:txBody>
          <a:bodyPr wrap="square">
            <a:spAutoFit/>
          </a:bodyPr>
          <a:lstStyle/>
          <a:p>
            <a:pPr lvl="0">
              <a:lnSpc>
                <a:spcPct val="120000"/>
              </a:lnSpc>
              <a:spcBef>
                <a:spcPts val="1000"/>
              </a:spcBef>
            </a:pPr>
            <a:r>
              <a:rPr lang="en-GB" sz="2800" dirty="0">
                <a:solidFill>
                  <a:prstClr val="black">
                    <a:lumMod val="95000"/>
                    <a:lumOff val="5000"/>
                  </a:prstClr>
                </a:solidFill>
                <a:latin typeface="Verdana" panose="020B0604030504040204" pitchFamily="34" charset="0"/>
                <a:ea typeface="Verdana" panose="020B0604030504040204" pitchFamily="34" charset="0"/>
                <a:cs typeface="Verdana" panose="020B0604030504040204" pitchFamily="34" charset="0"/>
              </a:rPr>
              <a:t>Have you matched the study planner to you your own/ </a:t>
            </a:r>
            <a:r>
              <a:rPr lang="en-GB" sz="2800" dirty="0" smtClean="0">
                <a:solidFill>
                  <a:prstClr val="black">
                    <a:lumMod val="95000"/>
                    <a:lumOff val="5000"/>
                  </a:prstClr>
                </a:solidFill>
                <a:latin typeface="Verdana" panose="020B0604030504040204" pitchFamily="34" charset="0"/>
                <a:ea typeface="Verdana" panose="020B0604030504040204" pitchFamily="34" charset="0"/>
                <a:cs typeface="Verdana" panose="020B0604030504040204" pitchFamily="34" charset="0"/>
              </a:rPr>
              <a:t>family work </a:t>
            </a:r>
            <a:r>
              <a:rPr lang="en-GB" sz="2800" dirty="0">
                <a:solidFill>
                  <a:prstClr val="black">
                    <a:lumMod val="95000"/>
                    <a:lumOff val="5000"/>
                  </a:prstClr>
                </a:solidFill>
                <a:latin typeface="Verdana" panose="020B0604030504040204" pitchFamily="34" charset="0"/>
                <a:ea typeface="Verdana" panose="020B0604030504040204" pitchFamily="34" charset="0"/>
                <a:cs typeface="Verdana" panose="020B0604030504040204" pitchFamily="34" charset="0"/>
              </a:rPr>
              <a:t>diaries?</a:t>
            </a:r>
          </a:p>
          <a:p>
            <a:pPr lvl="0">
              <a:lnSpc>
                <a:spcPct val="120000"/>
              </a:lnSpc>
              <a:spcBef>
                <a:spcPts val="1000"/>
              </a:spcBef>
            </a:pPr>
            <a:endParaRPr lang="en-GB" sz="2800" dirty="0">
              <a:solidFill>
                <a:srgbClr val="5B9BD5">
                  <a:lumMod val="75000"/>
                </a:srgbClr>
              </a:solidFill>
              <a:latin typeface="Verdana" panose="020B0604030504040204" pitchFamily="34" charset="0"/>
              <a:ea typeface="Verdana" panose="020B0604030504040204" pitchFamily="34" charset="0"/>
              <a:cs typeface="Verdana" panose="020B0604030504040204" pitchFamily="34" charset="0"/>
            </a:endParaRPr>
          </a:p>
          <a:p>
            <a:pPr lvl="0">
              <a:lnSpc>
                <a:spcPct val="120000"/>
              </a:lnSpc>
              <a:spcBef>
                <a:spcPts val="1000"/>
              </a:spcBef>
            </a:pPr>
            <a:endParaRPr lang="en-GB" sz="1500" dirty="0">
              <a:solidFill>
                <a:srgbClr val="5B9BD5">
                  <a:lumMod val="75000"/>
                </a:srgbClr>
              </a:solidFill>
              <a:latin typeface="Verdana" panose="020B0604030504040204" pitchFamily="34" charset="0"/>
              <a:ea typeface="Verdana" panose="020B0604030504040204" pitchFamily="34" charset="0"/>
              <a:cs typeface="Verdana" panose="020B0604030504040204" pitchFamily="34" charset="0"/>
            </a:endParaRPr>
          </a:p>
          <a:p>
            <a:pPr lvl="0">
              <a:lnSpc>
                <a:spcPct val="120000"/>
              </a:lnSpc>
              <a:spcBef>
                <a:spcPts val="1000"/>
              </a:spcBef>
            </a:pPr>
            <a:r>
              <a:rPr lang="en-GB" sz="2800" dirty="0">
                <a:solidFill>
                  <a:srgbClr val="ED7D31">
                    <a:lumMod val="75000"/>
                  </a:srgbClr>
                </a:solidFill>
                <a:latin typeface="Verdana" panose="020B0604030504040204" pitchFamily="34" charset="0"/>
                <a:ea typeface="Verdana" panose="020B0604030504040204" pitchFamily="34" charset="0"/>
                <a:cs typeface="Verdana" panose="020B0604030504040204" pitchFamily="34" charset="0"/>
              </a:rPr>
              <a:t>	Poll </a:t>
            </a:r>
          </a:p>
          <a:p>
            <a:pPr lvl="0">
              <a:lnSpc>
                <a:spcPct val="120000"/>
              </a:lnSpc>
              <a:spcBef>
                <a:spcPts val="1000"/>
              </a:spcBef>
            </a:pPr>
            <a:r>
              <a:rPr lang="en-GB" sz="2800" dirty="0">
                <a:solidFill>
                  <a:srgbClr val="ED7D31">
                    <a:lumMod val="75000"/>
                  </a:srgbClr>
                </a:solidFill>
                <a:latin typeface="Verdana" panose="020B0604030504040204" pitchFamily="34" charset="0"/>
                <a:ea typeface="Verdana" panose="020B0604030504040204" pitchFamily="34" charset="0"/>
                <a:cs typeface="Verdana" panose="020B0604030504040204" pitchFamily="34" charset="0"/>
              </a:rPr>
              <a:t>	A – No and </a:t>
            </a:r>
            <a:r>
              <a:rPr lang="en-GB" sz="2800" dirty="0" smtClean="0">
                <a:solidFill>
                  <a:srgbClr val="ED7D31">
                    <a:lumMod val="75000"/>
                  </a:srgbClr>
                </a:solidFill>
                <a:latin typeface="Verdana" panose="020B0604030504040204" pitchFamily="34" charset="0"/>
                <a:ea typeface="Verdana" panose="020B0604030504040204" pitchFamily="34" charset="0"/>
                <a:cs typeface="Verdana" panose="020B0604030504040204" pitchFamily="34" charset="0"/>
              </a:rPr>
              <a:t>I had </a:t>
            </a:r>
            <a:r>
              <a:rPr lang="en-GB" sz="2800" dirty="0">
                <a:solidFill>
                  <a:srgbClr val="ED7D31">
                    <a:lumMod val="75000"/>
                  </a:srgbClr>
                </a:solidFill>
                <a:latin typeface="Verdana" panose="020B0604030504040204" pitchFamily="34" charset="0"/>
                <a:ea typeface="Verdana" panose="020B0604030504040204" pitchFamily="34" charset="0"/>
                <a:cs typeface="Verdana" panose="020B0604030504040204" pitchFamily="34" charset="0"/>
              </a:rPr>
              <a:t>not thought to do that</a:t>
            </a:r>
          </a:p>
          <a:p>
            <a:pPr lvl="0">
              <a:lnSpc>
                <a:spcPct val="120000"/>
              </a:lnSpc>
              <a:spcBef>
                <a:spcPts val="1000"/>
              </a:spcBef>
            </a:pPr>
            <a:r>
              <a:rPr lang="en-GB" sz="2800" dirty="0">
                <a:solidFill>
                  <a:srgbClr val="ED7D31">
                    <a:lumMod val="75000"/>
                  </a:srgbClr>
                </a:solidFill>
                <a:latin typeface="Verdana" panose="020B0604030504040204" pitchFamily="34" charset="0"/>
                <a:ea typeface="Verdana" panose="020B0604030504040204" pitchFamily="34" charset="0"/>
                <a:cs typeface="Verdana" panose="020B0604030504040204" pitchFamily="34" charset="0"/>
              </a:rPr>
              <a:t>	B – No and I doubt that will be helpful for me</a:t>
            </a:r>
          </a:p>
          <a:p>
            <a:pPr lvl="0">
              <a:lnSpc>
                <a:spcPct val="120000"/>
              </a:lnSpc>
              <a:spcBef>
                <a:spcPts val="1000"/>
              </a:spcBef>
            </a:pPr>
            <a:r>
              <a:rPr lang="en-GB" sz="2800" dirty="0">
                <a:solidFill>
                  <a:srgbClr val="ED7D31">
                    <a:lumMod val="75000"/>
                  </a:srgbClr>
                </a:solidFill>
                <a:latin typeface="Verdana" panose="020B0604030504040204" pitchFamily="34" charset="0"/>
                <a:ea typeface="Verdana" panose="020B0604030504040204" pitchFamily="34" charset="0"/>
                <a:cs typeface="Verdana" panose="020B0604030504040204" pitchFamily="34" charset="0"/>
              </a:rPr>
              <a:t>	C – Yes / partially yes</a:t>
            </a:r>
          </a:p>
        </p:txBody>
      </p:sp>
      <p:sp>
        <p:nvSpPr>
          <p:cNvPr id="5" name="Down Arrow 4"/>
          <p:cNvSpPr/>
          <p:nvPr/>
        </p:nvSpPr>
        <p:spPr>
          <a:xfrm>
            <a:off x="3798278" y="2674560"/>
            <a:ext cx="219807"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6160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570" y="373711"/>
            <a:ext cx="11072447" cy="5921247"/>
          </a:xfrm>
        </p:spPr>
        <p:txBody>
          <a:bodyPr>
            <a:normAutofit lnSpcReduction="10000"/>
          </a:bodyPr>
          <a:lstStyle/>
          <a:p>
            <a:pPr marL="0" indent="0">
              <a:lnSpc>
                <a:spcPct val="120000"/>
              </a:lnSpc>
              <a:buNone/>
            </a:pPr>
            <a:r>
              <a:rPr lang="en-GB" sz="2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Our students’ tips include:</a:t>
            </a:r>
          </a:p>
          <a:p>
            <a:pPr marL="0" indent="0">
              <a:lnSpc>
                <a:spcPct val="120000"/>
              </a:lnSpc>
              <a:buNone/>
            </a:pPr>
            <a:r>
              <a:rPr lang="en-GB" sz="2400"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Messages from students:</a:t>
            </a:r>
          </a:p>
          <a:p>
            <a:pPr marL="0" indent="0">
              <a:lnSpc>
                <a:spcPct val="120000"/>
              </a:lnSpc>
              <a:buNone/>
            </a:pPr>
            <a:r>
              <a:rPr lang="en-GB" sz="2400"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“Don’t be scared or threatened by it at the beginning, it’s not as bad as it looks!”</a:t>
            </a:r>
          </a:p>
          <a:p>
            <a:pPr marL="0" indent="0">
              <a:lnSpc>
                <a:spcPct val="120000"/>
              </a:lnSpc>
              <a:buNone/>
            </a:pPr>
            <a:endParaRPr lang="en-GB" sz="2400" dirty="0" smtClean="0">
              <a:solidFill>
                <a:schemeClr val="accent5"/>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r>
              <a:rPr lang="en-GB" sz="2400"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“Make sure you fully understand each concept before moving on, rather than just mechanically remembering how to apply, e.g. a formula.  Deeper understanding contributed to the enjoyment of the content.”</a:t>
            </a:r>
          </a:p>
          <a:p>
            <a:pPr marL="0" indent="0">
              <a:lnSpc>
                <a:spcPct val="120000"/>
              </a:lnSpc>
              <a:buNone/>
            </a:pPr>
            <a:endParaRPr lang="en-GB" sz="2400" dirty="0" smtClean="0">
              <a:solidFill>
                <a:schemeClr val="accent5"/>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r>
              <a:rPr lang="en-GB" sz="2400"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“The module is do-able as it takes you step-by-step through the concepts; enjoy the module!”</a:t>
            </a:r>
            <a:endParaRPr lang="en-GB" sz="2400" dirty="0">
              <a:solidFill>
                <a:schemeClr val="accent5"/>
              </a:solidFill>
            </a:endParaRPr>
          </a:p>
        </p:txBody>
      </p:sp>
    </p:spTree>
    <p:extLst>
      <p:ext uri="{BB962C8B-B14F-4D97-AF65-F5344CB8AC3E}">
        <p14:creationId xmlns:p14="http://schemas.microsoft.com/office/powerpoint/2010/main" val="141439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775" y="876320"/>
            <a:ext cx="10896601" cy="5515688"/>
          </a:xfrm>
        </p:spPr>
        <p:txBody>
          <a:bodyPr>
            <a:noAutofit/>
          </a:bodyPr>
          <a:lstStyle/>
          <a:p>
            <a:pPr marL="0" indent="0">
              <a:lnSpc>
                <a:spcPct val="100000"/>
              </a:lnSpc>
              <a:buNone/>
            </a:pPr>
            <a:r>
              <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Students outlined the following as the main benefits of attending tutorials as:</a:t>
            </a:r>
          </a:p>
          <a:p>
            <a:pPr>
              <a:lnSpc>
                <a:spcPct val="100000"/>
              </a:lnSpc>
            </a:pPr>
            <a:r>
              <a:rPr lang="en-GB"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Gaining valuable support from an M140 tutor</a:t>
            </a:r>
          </a:p>
          <a:p>
            <a:pPr>
              <a:lnSpc>
                <a:spcPct val="100000"/>
              </a:lnSpc>
            </a:pPr>
            <a:r>
              <a:rPr lang="en-GB"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Meeting with other students; you may be able to find a ‘study buddy’ or form a study group. </a:t>
            </a:r>
          </a:p>
          <a:p>
            <a:pPr>
              <a:lnSpc>
                <a:spcPct val="100000"/>
              </a:lnSpc>
            </a:pPr>
            <a:r>
              <a:rPr lang="en-GB"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Opportunity to discuss ideas and ask questions. </a:t>
            </a:r>
          </a:p>
          <a:p>
            <a:pPr marL="0" indent="0">
              <a:lnSpc>
                <a:spcPct val="100000"/>
              </a:lnSpc>
              <a:buNone/>
            </a:pPr>
            <a:r>
              <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Remember that tutorials are part of the module package to help you succeed.  These may be held online or face-to-face at various venues; sign up on your </a:t>
            </a:r>
            <a:r>
              <a:rPr lang="en-GB" sz="2000" dirty="0" err="1"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StudentHome</a:t>
            </a:r>
            <a:r>
              <a:rPr lang="en-GB"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page.  They aim to review and illuminate the material that you have been studying, as well as covering communication and study skills.</a:t>
            </a:r>
          </a:p>
          <a:p>
            <a:pPr marL="0" indent="0">
              <a:lnSpc>
                <a:spcPct val="100000"/>
              </a:lnSpc>
              <a:buNone/>
            </a:pPr>
            <a:r>
              <a:rPr lang="en-GB"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Messages from </a:t>
            </a:r>
            <a:r>
              <a:rPr lang="en-GB" sz="20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students</a:t>
            </a:r>
            <a:r>
              <a:rPr lang="en-GB"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p>
          <a:p>
            <a:pPr>
              <a:lnSpc>
                <a:spcPct val="100000"/>
              </a:lnSpc>
            </a:pPr>
            <a:r>
              <a:rPr lang="en-GB"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 missed the support of tutorials when I couldn’t attend.”</a:t>
            </a:r>
          </a:p>
          <a:p>
            <a:pPr>
              <a:lnSpc>
                <a:spcPct val="100000"/>
              </a:lnSpc>
            </a:pPr>
            <a:r>
              <a:rPr lang="en-GB" sz="20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“All of this face-to-face tuition was fantastic.  It really helped provide motivation and allowed discussion of interesting aspects of the material.  Go to tutorials!”</a:t>
            </a:r>
          </a:p>
        </p:txBody>
      </p:sp>
      <p:pic>
        <p:nvPicPr>
          <p:cNvPr id="4" name="Picture 3"/>
          <p:cNvPicPr>
            <a:picLocks noChangeAspect="1"/>
          </p:cNvPicPr>
          <p:nvPr/>
        </p:nvPicPr>
        <p:blipFill>
          <a:blip r:embed="rId2"/>
          <a:stretch>
            <a:fillRect/>
          </a:stretch>
        </p:blipFill>
        <p:spPr>
          <a:xfrm>
            <a:off x="621323" y="278860"/>
            <a:ext cx="1286367" cy="597460"/>
          </a:xfrm>
          <a:prstGeom prst="rect">
            <a:avLst/>
          </a:prstGeom>
        </p:spPr>
      </p:pic>
    </p:spTree>
    <p:extLst>
      <p:ext uri="{BB962C8B-B14F-4D97-AF65-F5344CB8AC3E}">
        <p14:creationId xmlns:p14="http://schemas.microsoft.com/office/powerpoint/2010/main" val="1770467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438" y="990619"/>
            <a:ext cx="11090032" cy="5665158"/>
          </a:xfrm>
        </p:spPr>
        <p:txBody>
          <a:bodyPr>
            <a:normAutofit fontScale="25000" lnSpcReduction="20000"/>
          </a:bodyPr>
          <a:lstStyle/>
          <a:p>
            <a:pPr marL="0" indent="0">
              <a:lnSpc>
                <a:spcPct val="170000"/>
              </a:lnSpc>
              <a:buNone/>
            </a:pPr>
            <a:r>
              <a:rPr lang="en-GB" sz="6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Thoughts of students on tutor support:</a:t>
            </a:r>
          </a:p>
          <a:p>
            <a:pPr>
              <a:lnSpc>
                <a:spcPct val="170000"/>
              </a:lnSpc>
            </a:pPr>
            <a:r>
              <a:rPr lang="en-GB" sz="6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Be proactive and open the dialogue with your tutor at an early stage.  One student felt that he needed feedback at an earlier stage than the first TMA.  One suggestion is to send in a dummy e-TMA (TMA00) early on with your solution to an exercise in M140 that you have found challenging.</a:t>
            </a:r>
          </a:p>
          <a:p>
            <a:pPr>
              <a:lnSpc>
                <a:spcPct val="170000"/>
              </a:lnSpc>
            </a:pPr>
            <a:r>
              <a:rPr lang="en-GB" sz="6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Discuss areas of difficulty with your tutor when studying the material</a:t>
            </a:r>
          </a:p>
          <a:p>
            <a:pPr>
              <a:lnSpc>
                <a:spcPct val="170000"/>
              </a:lnSpc>
            </a:pPr>
            <a:r>
              <a:rPr lang="en-GB" sz="6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Collect your </a:t>
            </a:r>
            <a:r>
              <a:rPr lang="en-GB" sz="6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marked </a:t>
            </a:r>
            <a:r>
              <a:rPr lang="en-GB" sz="6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TMA- not just the mark- and </a:t>
            </a:r>
            <a:r>
              <a:rPr lang="en-GB" sz="6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use the feedback to confirm what you have mastered (tick this off) and to revisit the areas where you need to improve your understanding. </a:t>
            </a:r>
            <a:r>
              <a:rPr lang="en-GB" sz="6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Contact your tutor if there’s anything in the feedback that you don’t understand.  </a:t>
            </a:r>
            <a:r>
              <a:rPr lang="en-GB" sz="6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N</a:t>
            </a:r>
            <a:r>
              <a:rPr lang="en-GB" sz="6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ote </a:t>
            </a:r>
            <a:r>
              <a:rPr lang="en-GB" sz="6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down any learning points to be put right in the next TMA.  Build this into your plan</a:t>
            </a:r>
            <a:r>
              <a:rPr lang="en-GB" sz="6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t>
            </a:r>
          </a:p>
          <a:p>
            <a:pPr>
              <a:lnSpc>
                <a:spcPct val="170000"/>
              </a:lnSpc>
            </a:pPr>
            <a:endParaRPr lang="en-GB" sz="6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70000"/>
              </a:lnSpc>
              <a:buNone/>
            </a:pPr>
            <a:r>
              <a:rPr lang="en-GB" sz="6400"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One student that he was ‘amazed’ at the amount of feedback received (marked TMA) and described it as ‘complete’.</a:t>
            </a:r>
            <a:endParaRPr lang="en-GB" sz="6400"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en-GB" sz="45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endParaRPr lang="en-GB" sz="4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GB" dirty="0"/>
          </a:p>
        </p:txBody>
      </p:sp>
      <p:pic>
        <p:nvPicPr>
          <p:cNvPr id="4" name="Picture 3"/>
          <p:cNvPicPr>
            <a:picLocks noChangeAspect="1"/>
          </p:cNvPicPr>
          <p:nvPr/>
        </p:nvPicPr>
        <p:blipFill>
          <a:blip r:embed="rId2"/>
          <a:stretch>
            <a:fillRect/>
          </a:stretch>
        </p:blipFill>
        <p:spPr>
          <a:xfrm>
            <a:off x="390438" y="203129"/>
            <a:ext cx="1335140" cy="585267"/>
          </a:xfrm>
          <a:prstGeom prst="rect">
            <a:avLst/>
          </a:prstGeom>
        </p:spPr>
      </p:pic>
    </p:spTree>
    <p:extLst>
      <p:ext uri="{BB962C8B-B14F-4D97-AF65-F5344CB8AC3E}">
        <p14:creationId xmlns:p14="http://schemas.microsoft.com/office/powerpoint/2010/main" val="2934509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10" y="412832"/>
            <a:ext cx="10515600" cy="1325563"/>
          </a:xfrm>
        </p:spPr>
        <p:txBody>
          <a:bodyPr>
            <a:normAutofit fontScale="90000"/>
          </a:bodyPr>
          <a:lstStyle/>
          <a:p>
            <a:pPr algn="ctr"/>
            <a:r>
              <a:rPr lang="en-GB" sz="5400" dirty="0">
                <a:latin typeface="Verdana" panose="020B0604030504040204" pitchFamily="34" charset="0"/>
                <a:ea typeface="Verdana" panose="020B0604030504040204" pitchFamily="34" charset="0"/>
                <a:cs typeface="Verdana" panose="020B0604030504040204" pitchFamily="34" charset="0"/>
              </a:rPr>
              <a:t>You’ve made it into your OU live room- </a:t>
            </a:r>
            <a:r>
              <a:rPr lang="en-GB" sz="5400" dirty="0" smtClean="0">
                <a:latin typeface="Verdana" panose="020B0604030504040204" pitchFamily="34" charset="0"/>
                <a:ea typeface="Verdana" panose="020B0604030504040204" pitchFamily="34" charset="0"/>
                <a:cs typeface="Verdana" panose="020B0604030504040204" pitchFamily="34" charset="0"/>
              </a:rPr>
              <a:t>great</a:t>
            </a:r>
            <a:endParaRPr lang="en-GB" sz="5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825625"/>
            <a:ext cx="9323567" cy="4351338"/>
          </a:xfrm>
        </p:spPr>
        <p:txBody>
          <a:bodyPr>
            <a:normAutofit lnSpcReduction="10000"/>
          </a:bodyPr>
          <a:lstStyle/>
          <a:p>
            <a:pPr>
              <a:lnSpc>
                <a:spcPct val="150000"/>
              </a:lnSpc>
              <a:buFontTx/>
              <a:buChar char="-"/>
            </a:pPr>
            <a:r>
              <a:rPr lang="en-GB" sz="44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Quick tour OU live – Polling!!</a:t>
            </a:r>
          </a:p>
          <a:p>
            <a:pPr>
              <a:lnSpc>
                <a:spcPct val="150000"/>
              </a:lnSpc>
              <a:buFontTx/>
              <a:buChar char="-"/>
            </a:pPr>
            <a:r>
              <a:rPr lang="en-GB" sz="44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Some comments from previous students</a:t>
            </a:r>
          </a:p>
          <a:p>
            <a:pPr>
              <a:lnSpc>
                <a:spcPct val="150000"/>
              </a:lnSpc>
              <a:buFontTx/>
              <a:buChar char="-"/>
            </a:pPr>
            <a:r>
              <a:rPr lang="en-GB" sz="4400" dirty="0" smtClean="0">
                <a:solidFill>
                  <a:srgbClr val="7030A0"/>
                </a:solidFill>
                <a:latin typeface="Verdana" panose="020B0604030504040204" pitchFamily="34" charset="0"/>
                <a:ea typeface="Verdana" panose="020B0604030504040204" pitchFamily="34" charset="0"/>
                <a:cs typeface="Verdana" panose="020B0604030504040204" pitchFamily="34" charset="0"/>
              </a:rPr>
              <a:t>Items to aid your study</a:t>
            </a:r>
            <a:endParaRPr lang="en-GB" sz="4400" dirty="0">
              <a:solidFill>
                <a:srgbClr val="7030A0"/>
              </a:solidFill>
              <a:latin typeface="Verdana" panose="020B0604030504040204" pitchFamily="34" charset="0"/>
              <a:ea typeface="Verdana" panose="020B0604030504040204" pitchFamily="34" charset="0"/>
              <a:cs typeface="Verdana" panose="020B0604030504040204" pitchFamily="34" charset="0"/>
            </a:endParaRPr>
          </a:p>
          <a:p>
            <a:pPr lvl="1">
              <a:lnSpc>
                <a:spcPct val="150000"/>
              </a:lnSpc>
              <a:buFont typeface="Wingdings" panose="05000000000000000000" pitchFamily="2" charset="2"/>
              <a:buChar char="§"/>
            </a:pPr>
            <a:endParaRPr lang="en-GB" sz="3600" dirty="0" smtClean="0">
              <a:latin typeface="Verdana" panose="020B0604030504040204" pitchFamily="34" charset="0"/>
              <a:ea typeface="Verdana" panose="020B0604030504040204" pitchFamily="34" charset="0"/>
              <a:cs typeface="Verdana" panose="020B0604030504040204" pitchFamily="34" charset="0"/>
            </a:endParaRPr>
          </a:p>
          <a:p>
            <a:pPr lvl="1">
              <a:buFont typeface="Wingdings" panose="05000000000000000000" pitchFamily="2" charset="2"/>
              <a:buChar char="§"/>
            </a:pPr>
            <a:endParaRPr lang="en-GB" sz="36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8853156" y="4001294"/>
            <a:ext cx="3005593" cy="2031325"/>
          </a:xfrm>
          <a:prstGeom prst="rect">
            <a:avLst/>
          </a:prstGeom>
          <a:noFill/>
        </p:spPr>
        <p:txBody>
          <a:bodyPr wrap="square" rtlCol="0">
            <a:spAutoFit/>
          </a:bodyPr>
          <a:lstStyle/>
          <a:p>
            <a:r>
              <a:rPr lang="en-GB" dirty="0" smtClean="0">
                <a:solidFill>
                  <a:srgbClr val="FF0000"/>
                </a:solidFill>
              </a:rPr>
              <a:t>No Sound??</a:t>
            </a:r>
          </a:p>
          <a:p>
            <a:r>
              <a:rPr lang="en-GB" dirty="0" smtClean="0"/>
              <a:t>Try </a:t>
            </a:r>
          </a:p>
          <a:p>
            <a:r>
              <a:rPr lang="en-GB" dirty="0" smtClean="0"/>
              <a:t>Tools&gt;Audio&gt;</a:t>
            </a:r>
          </a:p>
          <a:p>
            <a:r>
              <a:rPr lang="en-GB" dirty="0" smtClean="0"/>
              <a:t>Audio set up wizard</a:t>
            </a:r>
          </a:p>
          <a:p>
            <a:endParaRPr lang="en-GB" dirty="0" smtClean="0"/>
          </a:p>
          <a:p>
            <a:endParaRPr lang="en-GB" dirty="0"/>
          </a:p>
          <a:p>
            <a:endParaRPr lang="en-GB" dirty="0"/>
          </a:p>
        </p:txBody>
      </p:sp>
      <p:pic>
        <p:nvPicPr>
          <p:cNvPr id="8" name="Picture 7"/>
          <p:cNvPicPr>
            <a:picLocks noChangeAspect="1"/>
          </p:cNvPicPr>
          <p:nvPr/>
        </p:nvPicPr>
        <p:blipFill>
          <a:blip r:embed="rId2"/>
          <a:stretch>
            <a:fillRect/>
          </a:stretch>
        </p:blipFill>
        <p:spPr>
          <a:xfrm>
            <a:off x="8853156" y="5585212"/>
            <a:ext cx="2851164" cy="1183502"/>
          </a:xfrm>
          <a:prstGeom prst="rect">
            <a:avLst/>
          </a:prstGeom>
        </p:spPr>
      </p:pic>
      <p:cxnSp>
        <p:nvCxnSpPr>
          <p:cNvPr id="10" name="Straight Arrow Connector 9"/>
          <p:cNvCxnSpPr/>
          <p:nvPr/>
        </p:nvCxnSpPr>
        <p:spPr>
          <a:xfrm flipH="1">
            <a:off x="9660835" y="5152445"/>
            <a:ext cx="310101" cy="4327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84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5625" y="3900878"/>
            <a:ext cx="9252438" cy="2595563"/>
          </a:xfrm>
          <a:solidFill>
            <a:schemeClr val="accent6">
              <a:lumMod val="75000"/>
            </a:schemeClr>
          </a:solidFill>
        </p:spPr>
        <p:txBody>
          <a:bodyPr>
            <a:normAutofit fontScale="90000"/>
          </a:bodyPr>
          <a:lstStyle/>
          <a:p>
            <a:r>
              <a:rPr lang="en-GB" sz="4000" dirty="0" smtClean="0">
                <a:latin typeface="Verdana" panose="020B0604030504040204" pitchFamily="34" charset="0"/>
                <a:ea typeface="Verdana" panose="020B0604030504040204" pitchFamily="34" charset="0"/>
                <a:cs typeface="Verdana" panose="020B0604030504040204" pitchFamily="34" charset="0"/>
              </a:rPr>
              <a:t>Thank you for attending</a:t>
            </a:r>
            <a:br>
              <a:rPr lang="en-GB" sz="4000" dirty="0" smtClean="0">
                <a:latin typeface="Verdana" panose="020B0604030504040204" pitchFamily="34" charset="0"/>
                <a:ea typeface="Verdana" panose="020B0604030504040204" pitchFamily="34" charset="0"/>
                <a:cs typeface="Verdana" panose="020B0604030504040204" pitchFamily="34" charset="0"/>
              </a:rPr>
            </a:br>
            <a:r>
              <a:rPr lang="en-GB" sz="4000" dirty="0">
                <a:latin typeface="Verdana" panose="020B0604030504040204" pitchFamily="34" charset="0"/>
                <a:ea typeface="Verdana" panose="020B0604030504040204" pitchFamily="34" charset="0"/>
                <a:cs typeface="Verdana" panose="020B0604030504040204" pitchFamily="34" charset="0"/>
              </a:rPr>
              <a:t/>
            </a:r>
            <a:br>
              <a:rPr lang="en-GB" sz="4000" dirty="0">
                <a:latin typeface="Verdana" panose="020B0604030504040204" pitchFamily="34" charset="0"/>
                <a:ea typeface="Verdana" panose="020B0604030504040204" pitchFamily="34" charset="0"/>
                <a:cs typeface="Verdana" panose="020B0604030504040204" pitchFamily="34" charset="0"/>
              </a:rPr>
            </a:br>
            <a:r>
              <a:rPr lang="en-GB" sz="4000" dirty="0" smtClean="0">
                <a:latin typeface="Verdana" panose="020B0604030504040204" pitchFamily="34" charset="0"/>
                <a:ea typeface="Verdana" panose="020B0604030504040204" pitchFamily="34" charset="0"/>
                <a:cs typeface="Verdana" panose="020B0604030504040204" pitchFamily="34" charset="0"/>
              </a:rPr>
              <a:t>and can you take a moment to help us improve this session for future students?</a:t>
            </a:r>
            <a:r>
              <a:rPr lang="en-GB" sz="5400" dirty="0" smtClean="0">
                <a:latin typeface="Verdana" panose="020B0604030504040204" pitchFamily="34" charset="0"/>
                <a:ea typeface="Verdana" panose="020B0604030504040204" pitchFamily="34" charset="0"/>
                <a:cs typeface="Verdana" panose="020B0604030504040204" pitchFamily="34" charset="0"/>
              </a:rPr>
              <a:t/>
            </a:r>
            <a:br>
              <a:rPr lang="en-GB" sz="5400" dirty="0" smtClean="0">
                <a:latin typeface="Verdana" panose="020B0604030504040204" pitchFamily="34" charset="0"/>
                <a:ea typeface="Verdana" panose="020B0604030504040204" pitchFamily="34" charset="0"/>
                <a:cs typeface="Verdana" panose="020B0604030504040204" pitchFamily="34" charset="0"/>
              </a:rPr>
            </a:br>
            <a:r>
              <a:rPr lang="en-GB" sz="5400" dirty="0" smtClean="0">
                <a:latin typeface="Verdana" panose="020B0604030504040204" pitchFamily="34" charset="0"/>
                <a:ea typeface="Verdana" panose="020B0604030504040204" pitchFamily="34" charset="0"/>
                <a:cs typeface="Verdana" panose="020B0604030504040204" pitchFamily="34" charset="0"/>
              </a:rPr>
              <a:t/>
            </a:r>
            <a:br>
              <a:rPr lang="en-GB" sz="5400" dirty="0" smtClean="0">
                <a:latin typeface="Verdana" panose="020B0604030504040204" pitchFamily="34" charset="0"/>
                <a:ea typeface="Verdana" panose="020B0604030504040204" pitchFamily="34" charset="0"/>
                <a:cs typeface="Verdana" panose="020B0604030504040204" pitchFamily="34" charset="0"/>
              </a:rPr>
            </a:br>
            <a:r>
              <a:rPr lang="en-GB" sz="4000" dirty="0" smtClean="0">
                <a:latin typeface="Verdana" panose="020B0604030504040204" pitchFamily="34" charset="0"/>
                <a:ea typeface="Verdana" panose="020B0604030504040204" pitchFamily="34" charset="0"/>
                <a:cs typeface="Verdana" panose="020B0604030504040204" pitchFamily="34" charset="0"/>
              </a:rPr>
              <a:t>What was most useful?</a:t>
            </a:r>
            <a:br>
              <a:rPr lang="en-GB" sz="4000" dirty="0" smtClean="0">
                <a:latin typeface="Verdana" panose="020B0604030504040204" pitchFamily="34" charset="0"/>
                <a:ea typeface="Verdana" panose="020B0604030504040204" pitchFamily="34" charset="0"/>
                <a:cs typeface="Verdana" panose="020B0604030504040204" pitchFamily="34" charset="0"/>
              </a:rPr>
            </a:br>
            <a:r>
              <a:rPr lang="en-GB" sz="4000" dirty="0" smtClean="0">
                <a:latin typeface="Verdana" panose="020B0604030504040204" pitchFamily="34" charset="0"/>
                <a:ea typeface="Verdana" panose="020B0604030504040204" pitchFamily="34" charset="0"/>
                <a:cs typeface="Verdana" panose="020B0604030504040204" pitchFamily="34" charset="0"/>
              </a:rPr>
              <a:t>What was least useful?</a:t>
            </a:r>
            <a:br>
              <a:rPr lang="en-GB" sz="4000" dirty="0" smtClean="0">
                <a:latin typeface="Verdana" panose="020B0604030504040204" pitchFamily="34" charset="0"/>
                <a:ea typeface="Verdana" panose="020B0604030504040204" pitchFamily="34" charset="0"/>
                <a:cs typeface="Verdana" panose="020B0604030504040204" pitchFamily="34" charset="0"/>
              </a:rPr>
            </a:br>
            <a:r>
              <a:rPr lang="en-GB" sz="4000" dirty="0" smtClean="0">
                <a:latin typeface="Verdana" panose="020B0604030504040204" pitchFamily="34" charset="0"/>
                <a:ea typeface="Verdana" panose="020B0604030504040204" pitchFamily="34" charset="0"/>
                <a:cs typeface="Verdana" panose="020B0604030504040204" pitchFamily="34" charset="0"/>
              </a:rPr>
              <a:t>What single extra thing would you like to have seen covered ?</a:t>
            </a:r>
            <a:endParaRPr lang="en-GB" sz="4000"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OU_masterlogo_greyscale_19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8188" y="560449"/>
            <a:ext cx="1638914" cy="112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150327" y="460374"/>
            <a:ext cx="1485900" cy="1323975"/>
          </a:xfrm>
          <a:prstGeom prst="rect">
            <a:avLst/>
          </a:prstGeom>
        </p:spPr>
      </p:pic>
    </p:spTree>
    <p:extLst>
      <p:ext uri="{BB962C8B-B14F-4D97-AF65-F5344CB8AC3E}">
        <p14:creationId xmlns:p14="http://schemas.microsoft.com/office/powerpoint/2010/main" val="2891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50106"/>
          </a:xfrm>
        </p:spPr>
        <p:txBody>
          <a:bodyPr/>
          <a:lstStyle/>
          <a:p>
            <a:r>
              <a:rPr lang="en-GB" dirty="0" smtClean="0">
                <a:solidFill>
                  <a:schemeClr val="accent1"/>
                </a:solidFill>
              </a:rPr>
              <a:t>OU Live</a:t>
            </a:r>
            <a:endParaRPr lang="en-GB" dirty="0">
              <a:solidFill>
                <a:schemeClr val="accent1"/>
              </a:solidFill>
            </a:endParaRPr>
          </a:p>
        </p:txBody>
      </p:sp>
      <p:pic>
        <p:nvPicPr>
          <p:cNvPr id="4" name="yui_3_5_1_1_1362651108375_25" descr="Image of Collaborate user interfa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7608" y="1124744"/>
            <a:ext cx="7992888" cy="538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1518700" y="2846567"/>
            <a:ext cx="2759102" cy="132786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6591" y="2115047"/>
            <a:ext cx="1081378" cy="646331"/>
          </a:xfrm>
          <a:prstGeom prst="rect">
            <a:avLst/>
          </a:prstGeom>
          <a:noFill/>
        </p:spPr>
        <p:txBody>
          <a:bodyPr wrap="square" rtlCol="0">
            <a:spAutoFit/>
          </a:bodyPr>
          <a:lstStyle/>
          <a:p>
            <a:r>
              <a:rPr lang="en-GB" dirty="0" smtClean="0"/>
              <a:t>Click on the tick</a:t>
            </a:r>
            <a:endParaRPr lang="en-GB" dirty="0"/>
          </a:p>
        </p:txBody>
      </p:sp>
    </p:spTree>
    <p:extLst>
      <p:ext uri="{BB962C8B-B14F-4D97-AF65-F5344CB8AC3E}">
        <p14:creationId xmlns:p14="http://schemas.microsoft.com/office/powerpoint/2010/main" val="1853743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latin typeface="Verdana" panose="020B0604030504040204" pitchFamily="34" charset="0"/>
                <a:ea typeface="Verdana" panose="020B0604030504040204" pitchFamily="34" charset="0"/>
                <a:cs typeface="Verdana" panose="020B0604030504040204" pitchFamily="34" charset="0"/>
              </a:rPr>
              <a:t>Main messages from your peers last year:</a:t>
            </a:r>
            <a:r>
              <a:rPr lang="en-GB" sz="4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GB" sz="40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endParaRPr lang="en-GB"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838200" y="1213375"/>
            <a:ext cx="10515600" cy="2507835"/>
          </a:xfrm>
          <a:ln>
            <a:solidFill>
              <a:srgbClr val="FF99CC"/>
            </a:solidFill>
          </a:ln>
        </p:spPr>
        <p:txBody>
          <a:bodyPr>
            <a:normAutofit fontScale="77500" lnSpcReduction="20000"/>
          </a:bodyPr>
          <a:lstStyle/>
          <a:p>
            <a:pPr>
              <a:lnSpc>
                <a:spcPct val="100000"/>
              </a:lnSpc>
            </a:pPr>
            <a:r>
              <a:rPr lang="en-GB"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Adopting </a:t>
            </a:r>
            <a:r>
              <a:rPr lang="en-GB"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a positive ‘can do’ attitude </a:t>
            </a:r>
            <a:r>
              <a:rPr lang="en-GB"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to studies, willing to try out different approaches; </a:t>
            </a:r>
          </a:p>
          <a:p>
            <a:pPr>
              <a:lnSpc>
                <a:spcPct val="100000"/>
              </a:lnSpc>
            </a:pPr>
            <a:endParaRPr lang="en-GB"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r>
              <a:rPr lang="en-GB"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and</a:t>
            </a:r>
          </a:p>
          <a:p>
            <a:pPr marL="0" indent="0">
              <a:lnSpc>
                <a:spcPct val="100000"/>
              </a:lnSpc>
              <a:buNone/>
            </a:pPr>
            <a:endParaRPr lang="en-GB"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a:lnSpc>
                <a:spcPct val="100000"/>
              </a:lnSpc>
            </a:pPr>
            <a:r>
              <a:rPr lang="en-GB"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Get organised and making </a:t>
            </a:r>
            <a:r>
              <a:rPr lang="en-GB"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full use of what the OU </a:t>
            </a:r>
            <a:r>
              <a:rPr lang="en-GB"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provides, particularly the study planner.</a:t>
            </a:r>
            <a:endParaRPr lang="en-GB"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5419725" y="1544291"/>
            <a:ext cx="1352550" cy="923925"/>
          </a:xfrm>
          <a:prstGeom prst="rect">
            <a:avLst/>
          </a:prstGeom>
        </p:spPr>
      </p:pic>
      <p:pic>
        <p:nvPicPr>
          <p:cNvPr id="5" name="Picture 4"/>
          <p:cNvPicPr>
            <a:picLocks noChangeAspect="1"/>
          </p:cNvPicPr>
          <p:nvPr/>
        </p:nvPicPr>
        <p:blipFill>
          <a:blip r:embed="rId3"/>
          <a:stretch>
            <a:fillRect/>
          </a:stretch>
        </p:blipFill>
        <p:spPr>
          <a:xfrm>
            <a:off x="9191665" y="2332266"/>
            <a:ext cx="1171575" cy="857250"/>
          </a:xfrm>
          <a:prstGeom prst="rect">
            <a:avLst/>
          </a:prstGeom>
        </p:spPr>
      </p:pic>
      <p:pic>
        <p:nvPicPr>
          <p:cNvPr id="6" name="Picture 5"/>
          <p:cNvPicPr>
            <a:picLocks noChangeAspect="1"/>
          </p:cNvPicPr>
          <p:nvPr/>
        </p:nvPicPr>
        <p:blipFill>
          <a:blip r:embed="rId4"/>
          <a:stretch>
            <a:fillRect/>
          </a:stretch>
        </p:blipFill>
        <p:spPr>
          <a:xfrm>
            <a:off x="171119" y="4122958"/>
            <a:ext cx="495300" cy="2524125"/>
          </a:xfrm>
          <a:prstGeom prst="rect">
            <a:avLst/>
          </a:prstGeom>
        </p:spPr>
      </p:pic>
      <p:sp>
        <p:nvSpPr>
          <p:cNvPr id="7" name="TextBox 6"/>
          <p:cNvSpPr txBox="1"/>
          <p:nvPr/>
        </p:nvSpPr>
        <p:spPr>
          <a:xfrm>
            <a:off x="2242789" y="5179296"/>
            <a:ext cx="2687541" cy="923330"/>
          </a:xfrm>
          <a:prstGeom prst="rect">
            <a:avLst/>
          </a:prstGeom>
          <a:solidFill>
            <a:schemeClr val="accent6">
              <a:lumMod val="75000"/>
            </a:schemeClr>
          </a:solidFill>
        </p:spPr>
        <p:txBody>
          <a:bodyPr wrap="square" rtlCol="0">
            <a:spAutoFit/>
          </a:bodyPr>
          <a:lstStyle/>
          <a:p>
            <a:r>
              <a:rPr lang="en-GB" dirty="0" smtClean="0"/>
              <a:t>Try clicking on this symbol on your screen to add a symbol to the whiteboard </a:t>
            </a:r>
            <a:endParaRPr lang="en-GB" dirty="0"/>
          </a:p>
        </p:txBody>
      </p:sp>
      <p:pic>
        <p:nvPicPr>
          <p:cNvPr id="8" name="Picture 7"/>
          <p:cNvPicPr>
            <a:picLocks noChangeAspect="1"/>
          </p:cNvPicPr>
          <p:nvPr/>
        </p:nvPicPr>
        <p:blipFill>
          <a:blip r:embed="rId5"/>
          <a:stretch>
            <a:fillRect/>
          </a:stretch>
        </p:blipFill>
        <p:spPr>
          <a:xfrm>
            <a:off x="8133142" y="4898003"/>
            <a:ext cx="2610028" cy="1736987"/>
          </a:xfrm>
          <a:prstGeom prst="rect">
            <a:avLst/>
          </a:prstGeom>
        </p:spPr>
      </p:pic>
      <p:cxnSp>
        <p:nvCxnSpPr>
          <p:cNvPr id="10" name="Straight Arrow Connector 9"/>
          <p:cNvCxnSpPr/>
          <p:nvPr/>
        </p:nvCxnSpPr>
        <p:spPr>
          <a:xfrm flipH="1">
            <a:off x="782980" y="5766496"/>
            <a:ext cx="1349013" cy="7325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41126" y="5675531"/>
            <a:ext cx="3808676" cy="590097"/>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21835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Verdana" panose="020B0604030504040204" pitchFamily="34" charset="0"/>
                <a:ea typeface="Verdana" panose="020B0604030504040204" pitchFamily="34" charset="0"/>
                <a:cs typeface="Verdana" panose="020B0604030504040204" pitchFamily="34" charset="0"/>
              </a:rPr>
              <a:t>M140… what’s in the ‘paper box’?</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44769" y="2397125"/>
            <a:ext cx="10515600" cy="2948598"/>
          </a:xfrm>
        </p:spPr>
        <p:txBody>
          <a:bodyPr>
            <a:normAutofit/>
          </a:bodyPr>
          <a:lstStyle/>
          <a:p>
            <a:pPr marL="0" indent="0">
              <a:lnSpc>
                <a:spcPct val="100000"/>
              </a:lnSpc>
              <a:buNone/>
            </a:pPr>
            <a:r>
              <a:rPr lang="en-GB" sz="29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 quick Poll :</a:t>
            </a:r>
          </a:p>
          <a:p>
            <a:pPr marL="0" indent="0">
              <a:lnSpc>
                <a:spcPct val="100000"/>
              </a:lnSpc>
              <a:buNone/>
            </a:pPr>
            <a:endParaRPr lang="en-GB" sz="18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buNone/>
            </a:pPr>
            <a:r>
              <a:rPr lang="en-GB" sz="29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 – I have the box and I have opened it</a:t>
            </a:r>
          </a:p>
          <a:p>
            <a:pPr marL="0" indent="0">
              <a:lnSpc>
                <a:spcPct val="100000"/>
              </a:lnSpc>
              <a:buNone/>
            </a:pPr>
            <a:r>
              <a:rPr lang="en-GB" sz="29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B – I have the box and I have not opened it</a:t>
            </a:r>
          </a:p>
          <a:p>
            <a:pPr marL="0" indent="0">
              <a:lnSpc>
                <a:spcPct val="100000"/>
              </a:lnSpc>
              <a:buNone/>
            </a:pPr>
            <a:r>
              <a:rPr lang="en-GB" sz="29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C – What box?</a:t>
            </a:r>
            <a:endParaRPr lang="en-GB" sz="2900"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2770135" y="1386574"/>
            <a:ext cx="1796487" cy="1028334"/>
          </a:xfrm>
          <a:prstGeom prst="rect">
            <a:avLst/>
          </a:prstGeom>
        </p:spPr>
      </p:pic>
      <p:sp>
        <p:nvSpPr>
          <p:cNvPr id="7" name="Down Arrow 6"/>
          <p:cNvSpPr/>
          <p:nvPr/>
        </p:nvSpPr>
        <p:spPr>
          <a:xfrm>
            <a:off x="3998589" y="1538738"/>
            <a:ext cx="219807"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6361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student home </a:t>
            </a:r>
            <a:endParaRPr lang="en-GB" dirty="0"/>
          </a:p>
        </p:txBody>
      </p:sp>
      <p:pic>
        <p:nvPicPr>
          <p:cNvPr id="5" name="Content Placeholder 4"/>
          <p:cNvPicPr>
            <a:picLocks noGrp="1" noChangeAspect="1"/>
          </p:cNvPicPr>
          <p:nvPr>
            <p:ph idx="1"/>
          </p:nvPr>
        </p:nvPicPr>
        <p:blipFill>
          <a:blip r:embed="rId2"/>
          <a:stretch>
            <a:fillRect/>
          </a:stretch>
        </p:blipFill>
        <p:spPr>
          <a:xfrm>
            <a:off x="2052762" y="1463128"/>
            <a:ext cx="7353246" cy="4351338"/>
          </a:xfrm>
          <a:prstGeom prst="rect">
            <a:avLst/>
          </a:prstGeom>
        </p:spPr>
      </p:pic>
      <p:sp>
        <p:nvSpPr>
          <p:cNvPr id="6" name="TextBox 5"/>
          <p:cNvSpPr txBox="1"/>
          <p:nvPr/>
        </p:nvSpPr>
        <p:spPr>
          <a:xfrm>
            <a:off x="2974450" y="1648758"/>
            <a:ext cx="349858" cy="369332"/>
          </a:xfrm>
          <a:prstGeom prst="rect">
            <a:avLst/>
          </a:prstGeom>
          <a:solidFill>
            <a:schemeClr val="tx1"/>
          </a:solidFill>
        </p:spPr>
        <p:txBody>
          <a:bodyPr wrap="square" rtlCol="0">
            <a:spAutoFit/>
          </a:bodyPr>
          <a:lstStyle/>
          <a:p>
            <a:endParaRPr lang="en-GB" dirty="0"/>
          </a:p>
        </p:txBody>
      </p:sp>
      <p:sp>
        <p:nvSpPr>
          <p:cNvPr id="7" name="TextBox 6"/>
          <p:cNvSpPr txBox="1"/>
          <p:nvPr/>
        </p:nvSpPr>
        <p:spPr>
          <a:xfrm>
            <a:off x="2052762" y="1833424"/>
            <a:ext cx="866692" cy="369332"/>
          </a:xfrm>
          <a:prstGeom prst="rect">
            <a:avLst/>
          </a:prstGeom>
          <a:solidFill>
            <a:schemeClr val="tx1"/>
          </a:solidFill>
        </p:spPr>
        <p:txBody>
          <a:bodyPr wrap="square" rtlCol="0">
            <a:spAutoFit/>
          </a:bodyPr>
          <a:lstStyle/>
          <a:p>
            <a:endParaRPr lang="en-GB" dirty="0"/>
          </a:p>
        </p:txBody>
      </p:sp>
      <p:cxnSp>
        <p:nvCxnSpPr>
          <p:cNvPr id="10" name="Straight Arrow Connector 9"/>
          <p:cNvCxnSpPr/>
          <p:nvPr/>
        </p:nvCxnSpPr>
        <p:spPr>
          <a:xfrm>
            <a:off x="1921565" y="3395922"/>
            <a:ext cx="2146853" cy="1729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01" y="2944663"/>
            <a:ext cx="1916264" cy="646331"/>
          </a:xfrm>
          <a:prstGeom prst="rect">
            <a:avLst/>
          </a:prstGeom>
          <a:solidFill>
            <a:schemeClr val="accent6">
              <a:lumMod val="75000"/>
            </a:schemeClr>
          </a:solidFill>
        </p:spPr>
        <p:txBody>
          <a:bodyPr wrap="square" rtlCol="0">
            <a:spAutoFit/>
          </a:bodyPr>
          <a:lstStyle/>
          <a:p>
            <a:r>
              <a:rPr lang="en-GB" dirty="0" smtClean="0"/>
              <a:t>Your route into the electronic box </a:t>
            </a:r>
            <a:endParaRPr lang="en-GB" dirty="0"/>
          </a:p>
        </p:txBody>
      </p:sp>
      <p:sp>
        <p:nvSpPr>
          <p:cNvPr id="15" name="TextBox 14"/>
          <p:cNvSpPr txBox="1"/>
          <p:nvPr/>
        </p:nvSpPr>
        <p:spPr>
          <a:xfrm>
            <a:off x="0" y="4460994"/>
            <a:ext cx="1916264" cy="646331"/>
          </a:xfrm>
          <a:prstGeom prst="rect">
            <a:avLst/>
          </a:prstGeom>
          <a:solidFill>
            <a:schemeClr val="accent6">
              <a:lumMod val="75000"/>
            </a:schemeClr>
          </a:solidFill>
        </p:spPr>
        <p:txBody>
          <a:bodyPr wrap="square" rtlCol="0">
            <a:spAutoFit/>
          </a:bodyPr>
          <a:lstStyle/>
          <a:p>
            <a:r>
              <a:rPr lang="en-GB" dirty="0" smtClean="0"/>
              <a:t>Submitting your assignments</a:t>
            </a:r>
            <a:endParaRPr lang="en-GB" dirty="0"/>
          </a:p>
        </p:txBody>
      </p:sp>
      <p:cxnSp>
        <p:nvCxnSpPr>
          <p:cNvPr id="16" name="Straight Arrow Connector 15"/>
          <p:cNvCxnSpPr>
            <a:stCxn id="15" idx="3"/>
          </p:cNvCxnSpPr>
          <p:nvPr/>
        </p:nvCxnSpPr>
        <p:spPr>
          <a:xfrm>
            <a:off x="1916264" y="4784160"/>
            <a:ext cx="2379428" cy="537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68418" y="5994975"/>
            <a:ext cx="1916264" cy="369332"/>
          </a:xfrm>
          <a:prstGeom prst="rect">
            <a:avLst/>
          </a:prstGeom>
          <a:solidFill>
            <a:schemeClr val="accent6">
              <a:lumMod val="75000"/>
            </a:schemeClr>
          </a:solidFill>
        </p:spPr>
        <p:txBody>
          <a:bodyPr wrap="square" rtlCol="0">
            <a:spAutoFit/>
          </a:bodyPr>
          <a:lstStyle/>
          <a:p>
            <a:r>
              <a:rPr lang="en-GB" dirty="0" smtClean="0"/>
              <a:t>Who is your tutor</a:t>
            </a:r>
            <a:endParaRPr lang="en-GB" dirty="0"/>
          </a:p>
        </p:txBody>
      </p:sp>
      <p:cxnSp>
        <p:nvCxnSpPr>
          <p:cNvPr id="22" name="Straight Arrow Connector 21"/>
          <p:cNvCxnSpPr/>
          <p:nvPr/>
        </p:nvCxnSpPr>
        <p:spPr>
          <a:xfrm flipH="1" flipV="1">
            <a:off x="4611757" y="5814466"/>
            <a:ext cx="96740" cy="188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7914157" y="4113425"/>
            <a:ext cx="3535722" cy="1987800"/>
          </a:xfrm>
          <a:prstGeom prst="rect">
            <a:avLst/>
          </a:prstGeom>
        </p:spPr>
      </p:pic>
    </p:spTree>
    <p:extLst>
      <p:ext uri="{BB962C8B-B14F-4D97-AF65-F5344CB8AC3E}">
        <p14:creationId xmlns:p14="http://schemas.microsoft.com/office/powerpoint/2010/main" val="221010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01903" y="5077910"/>
            <a:ext cx="2964653" cy="976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NEWS</a:t>
            </a:r>
          </a:p>
          <a:p>
            <a:pPr algn="ctr"/>
            <a:r>
              <a:rPr lang="en-GB" dirty="0" smtClean="0"/>
              <a:t>Important messages, e.g. new errata, posted here</a:t>
            </a:r>
            <a:endParaRPr lang="en-GB" dirty="0"/>
          </a:p>
        </p:txBody>
      </p:sp>
      <p:sp>
        <p:nvSpPr>
          <p:cNvPr id="11" name="Rectangle 10"/>
          <p:cNvSpPr/>
          <p:nvPr/>
        </p:nvSpPr>
        <p:spPr>
          <a:xfrm>
            <a:off x="571500" y="3993765"/>
            <a:ext cx="3165231" cy="1238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FORUMS</a:t>
            </a:r>
          </a:p>
          <a:p>
            <a:r>
              <a:rPr lang="en-GB" dirty="0"/>
              <a:t>Exchange ideas and difficulties with other </a:t>
            </a:r>
            <a:r>
              <a:rPr lang="en-GB" dirty="0" smtClean="0"/>
              <a:t>students</a:t>
            </a:r>
            <a:endParaRPr lang="en-GB" dirty="0"/>
          </a:p>
        </p:txBody>
      </p:sp>
      <p:sp>
        <p:nvSpPr>
          <p:cNvPr id="12" name="Rectangle 11"/>
          <p:cNvSpPr/>
          <p:nvPr/>
        </p:nvSpPr>
        <p:spPr>
          <a:xfrm>
            <a:off x="8838274" y="1762689"/>
            <a:ext cx="2839915" cy="138716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STUDY RESOURCES</a:t>
            </a:r>
          </a:p>
          <a:p>
            <a:pPr marL="285750" indent="-285750">
              <a:buFont typeface="Arial" panose="020B0604020202020204" pitchFamily="34" charset="0"/>
              <a:buChar char="•"/>
            </a:pPr>
            <a:r>
              <a:rPr lang="en-GB" dirty="0"/>
              <a:t>p</a:t>
            </a:r>
            <a:r>
              <a:rPr lang="en-GB" dirty="0" smtClean="0"/>
              <a:t>dfs of printed materials &amp; errata</a:t>
            </a:r>
          </a:p>
          <a:p>
            <a:pPr marL="285750" indent="-285750">
              <a:buFont typeface="Arial" panose="020B0604020202020204" pitchFamily="34" charset="0"/>
              <a:buChar char="•"/>
            </a:pPr>
            <a:r>
              <a:rPr lang="en-GB" dirty="0" smtClean="0"/>
              <a:t>Accessibility Guide</a:t>
            </a:r>
            <a:endParaRPr lang="en-GB" dirty="0"/>
          </a:p>
        </p:txBody>
      </p:sp>
      <p:sp>
        <p:nvSpPr>
          <p:cNvPr id="13" name="Rectangle 12"/>
          <p:cNvSpPr/>
          <p:nvPr/>
        </p:nvSpPr>
        <p:spPr>
          <a:xfrm>
            <a:off x="423458" y="1699805"/>
            <a:ext cx="2936631" cy="158586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ASSESSMENT RESOURCES</a:t>
            </a:r>
          </a:p>
          <a:p>
            <a:pPr marL="285750" indent="-285750">
              <a:buFont typeface="Arial" panose="020B0604020202020204" pitchFamily="34" charset="0"/>
              <a:buChar char="•"/>
            </a:pPr>
            <a:r>
              <a:rPr lang="en-GB" dirty="0" smtClean="0"/>
              <a:t>TMAs, </a:t>
            </a:r>
            <a:r>
              <a:rPr lang="en-GB" dirty="0" err="1" smtClean="0"/>
              <a:t>iCMAs</a:t>
            </a:r>
            <a:r>
              <a:rPr lang="en-GB" dirty="0" smtClean="0"/>
              <a:t>, EMA</a:t>
            </a:r>
          </a:p>
          <a:p>
            <a:pPr marL="285750" indent="-285750">
              <a:buFont typeface="Arial" panose="020B0604020202020204" pitchFamily="34" charset="0"/>
              <a:buChar char="•"/>
            </a:pPr>
            <a:r>
              <a:rPr lang="en-GB" dirty="0" smtClean="0"/>
              <a:t>Good academic practice</a:t>
            </a:r>
          </a:p>
          <a:p>
            <a:pPr marL="285750" indent="-285750">
              <a:buFont typeface="Arial" panose="020B0604020202020204" pitchFamily="34" charset="0"/>
              <a:buChar char="•"/>
            </a:pPr>
            <a:r>
              <a:rPr lang="en-GB" dirty="0" smtClean="0"/>
              <a:t>Practice quizzes</a:t>
            </a:r>
          </a:p>
          <a:p>
            <a:pPr marL="285750" indent="-285750">
              <a:buFont typeface="Arial" panose="020B0604020202020204" pitchFamily="34" charset="0"/>
              <a:buChar char="•"/>
            </a:pPr>
            <a:r>
              <a:rPr lang="en-GB" dirty="0" smtClean="0"/>
              <a:t>Assessment Calculator</a:t>
            </a:r>
          </a:p>
        </p:txBody>
      </p:sp>
      <p:sp>
        <p:nvSpPr>
          <p:cNvPr id="16" name="Rectangle 15"/>
          <p:cNvSpPr/>
          <p:nvPr/>
        </p:nvSpPr>
        <p:spPr>
          <a:xfrm>
            <a:off x="4350345" y="1299481"/>
            <a:ext cx="1894744" cy="86392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STUDY PLANNER</a:t>
            </a:r>
            <a:endParaRPr lang="en-GB" dirty="0"/>
          </a:p>
        </p:txBody>
      </p:sp>
      <p:cxnSp>
        <p:nvCxnSpPr>
          <p:cNvPr id="18" name="Straight Arrow Connector 17"/>
          <p:cNvCxnSpPr/>
          <p:nvPr/>
        </p:nvCxnSpPr>
        <p:spPr>
          <a:xfrm flipH="1" flipV="1">
            <a:off x="5151010" y="2172957"/>
            <a:ext cx="384008" cy="883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355444" y="2712092"/>
            <a:ext cx="1583972" cy="693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3" idx="3"/>
            <a:endCxn id="12" idx="1"/>
          </p:cNvCxnSpPr>
          <p:nvPr/>
        </p:nvCxnSpPr>
        <p:spPr>
          <a:xfrm flipV="1">
            <a:off x="6841531" y="2456273"/>
            <a:ext cx="1996743" cy="991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736731" y="3763108"/>
            <a:ext cx="1202686" cy="386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890846" y="3370403"/>
            <a:ext cx="220172" cy="169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841531" y="3597517"/>
            <a:ext cx="1263117" cy="817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43" idx="2"/>
          </p:cNvCxnSpPr>
          <p:nvPr/>
        </p:nvCxnSpPr>
        <p:spPr>
          <a:xfrm flipV="1">
            <a:off x="6675056" y="1929180"/>
            <a:ext cx="922779" cy="1210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Elbow Connector 3"/>
          <p:cNvCxnSpPr/>
          <p:nvPr/>
        </p:nvCxnSpPr>
        <p:spPr>
          <a:xfrm flipH="1" flipV="1">
            <a:off x="11089105" y="2881317"/>
            <a:ext cx="830874" cy="804682"/>
          </a:xfrm>
          <a:prstGeom prst="bentConnector3">
            <a:avLst>
              <a:gd name="adj1" fmla="val -27513"/>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8104648" y="4149969"/>
            <a:ext cx="2439996" cy="1439278"/>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COMPUTER RESOURCES</a:t>
            </a:r>
          </a:p>
          <a:p>
            <a:pPr marL="285750" indent="-285750">
              <a:buFont typeface="Arial" panose="020B0604020202020204" pitchFamily="34" charset="0"/>
              <a:buChar char="•"/>
            </a:pPr>
            <a:r>
              <a:rPr lang="en-GB" dirty="0" smtClean="0"/>
              <a:t>Datasets</a:t>
            </a:r>
          </a:p>
          <a:p>
            <a:pPr marL="285750" indent="-285750">
              <a:buFont typeface="Arial" panose="020B0604020202020204" pitchFamily="34" charset="0"/>
              <a:buChar char="•"/>
            </a:pPr>
            <a:r>
              <a:rPr lang="en-GB" dirty="0" smtClean="0"/>
              <a:t>Minitab software</a:t>
            </a:r>
          </a:p>
          <a:p>
            <a:pPr marL="285750" indent="-285750">
              <a:buFont typeface="Arial" panose="020B0604020202020204" pitchFamily="34" charset="0"/>
              <a:buChar char="•"/>
            </a:pPr>
            <a:r>
              <a:rPr lang="en-GB" dirty="0" smtClean="0"/>
              <a:t>Interactive resources</a:t>
            </a:r>
          </a:p>
        </p:txBody>
      </p:sp>
      <p:sp>
        <p:nvSpPr>
          <p:cNvPr id="23" name="Rectangle 22"/>
          <p:cNvSpPr/>
          <p:nvPr/>
        </p:nvSpPr>
        <p:spPr>
          <a:xfrm>
            <a:off x="416216" y="181555"/>
            <a:ext cx="10936028" cy="830997"/>
          </a:xfrm>
          <a:prstGeom prst="rect">
            <a:avLst/>
          </a:prstGeom>
        </p:spPr>
        <p:txBody>
          <a:bodyPr wrap="square">
            <a:spAutoFit/>
          </a:bodyPr>
          <a:lstStyle/>
          <a:p>
            <a:r>
              <a:rPr lang="en-GB" sz="2400" dirty="0">
                <a:latin typeface="Verdana" panose="020B0604030504040204" pitchFamily="34" charset="0"/>
                <a:ea typeface="Verdana" panose="020B0604030504040204" pitchFamily="34" charset="0"/>
                <a:cs typeface="Verdana" panose="020B0604030504040204" pitchFamily="34" charset="0"/>
              </a:rPr>
              <a:t>Overview of ‘everything’ in the </a:t>
            </a:r>
            <a:r>
              <a:rPr lang="en-GB" sz="2400" dirty="0" smtClean="0">
                <a:latin typeface="Verdana" panose="020B0604030504040204" pitchFamily="34" charset="0"/>
                <a:ea typeface="Verdana" panose="020B0604030504040204" pitchFamily="34" charset="0"/>
                <a:cs typeface="Verdana" panose="020B0604030504040204" pitchFamily="34" charset="0"/>
              </a:rPr>
              <a:t>M140 ‘electronic box’</a:t>
            </a:r>
            <a:endParaRPr lang="en-GB" sz="2400" dirty="0">
              <a:latin typeface="Verdana" panose="020B0604030504040204" pitchFamily="34" charset="0"/>
              <a:ea typeface="Verdana" panose="020B0604030504040204" pitchFamily="34" charset="0"/>
              <a:cs typeface="Verdana" panose="020B0604030504040204" pitchFamily="34" charset="0"/>
            </a:endParaRPr>
          </a:p>
          <a:p>
            <a:r>
              <a:rPr lang="en-GB"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Application </a:t>
            </a:r>
            <a:r>
              <a:rPr lang="en-GB"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sharing/screenshot (see next two slides) to </a:t>
            </a:r>
            <a:r>
              <a:rPr lang="en-GB" sz="2400"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view these</a:t>
            </a:r>
          </a:p>
        </p:txBody>
      </p:sp>
      <p:sp>
        <p:nvSpPr>
          <p:cNvPr id="3" name="Rectangle 2"/>
          <p:cNvSpPr/>
          <p:nvPr/>
        </p:nvSpPr>
        <p:spPr>
          <a:xfrm>
            <a:off x="4963234" y="3131525"/>
            <a:ext cx="1878297" cy="63158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M140 Website</a:t>
            </a:r>
            <a:endParaRPr lang="en-GB" dirty="0"/>
          </a:p>
        </p:txBody>
      </p:sp>
      <p:sp>
        <p:nvSpPr>
          <p:cNvPr id="43" name="Rectangle 42"/>
          <p:cNvSpPr/>
          <p:nvPr/>
        </p:nvSpPr>
        <p:spPr>
          <a:xfrm>
            <a:off x="6740944" y="1445824"/>
            <a:ext cx="1713781" cy="48335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Screencasts</a:t>
            </a:r>
            <a:endParaRPr lang="en-GB" dirty="0"/>
          </a:p>
        </p:txBody>
      </p:sp>
      <p:pic>
        <p:nvPicPr>
          <p:cNvPr id="2" name="Picture 1"/>
          <p:cNvPicPr>
            <a:picLocks noChangeAspect="1"/>
          </p:cNvPicPr>
          <p:nvPr/>
        </p:nvPicPr>
        <p:blipFill>
          <a:blip r:embed="rId2"/>
          <a:stretch>
            <a:fillRect/>
          </a:stretch>
        </p:blipFill>
        <p:spPr>
          <a:xfrm>
            <a:off x="10413133" y="3269013"/>
            <a:ext cx="1518821" cy="833971"/>
          </a:xfrm>
          <a:prstGeom prst="rect">
            <a:avLst/>
          </a:prstGeom>
        </p:spPr>
      </p:pic>
    </p:spTree>
    <p:extLst>
      <p:ext uri="{BB962C8B-B14F-4D97-AF65-F5344CB8AC3E}">
        <p14:creationId xmlns:p14="http://schemas.microsoft.com/office/powerpoint/2010/main" val="2540771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Saying hello to your tutor</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GB" sz="3000" dirty="0">
                <a:latin typeface="Verdana" panose="020B0604030504040204" pitchFamily="34" charset="0"/>
                <a:ea typeface="Verdana" panose="020B0604030504040204" pitchFamily="34" charset="0"/>
                <a:cs typeface="Verdana" panose="020B0604030504040204" pitchFamily="34" charset="0"/>
              </a:rPr>
              <a:t>I have responded to a welcome email from my tutor</a:t>
            </a:r>
          </a:p>
          <a:p>
            <a:endParaRPr lang="en-GB" sz="3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30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Poll</a:t>
            </a:r>
            <a:r>
              <a:rPr lang="en-GB" sz="30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GB" sz="30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A – Yes</a:t>
            </a:r>
          </a:p>
          <a:p>
            <a:pPr marL="0" indent="0">
              <a:buNone/>
            </a:pPr>
            <a:r>
              <a:rPr lang="en-GB" sz="30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B – No</a:t>
            </a:r>
          </a:p>
          <a:p>
            <a:pPr marL="0" indent="0">
              <a:buNone/>
            </a:pPr>
            <a:r>
              <a:rPr lang="en-GB" sz="300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C – I’ve not had a welcome email from my tutor</a:t>
            </a:r>
          </a:p>
        </p:txBody>
      </p:sp>
      <p:pic>
        <p:nvPicPr>
          <p:cNvPr id="4" name="Picture 3"/>
          <p:cNvPicPr>
            <a:picLocks noChangeAspect="1"/>
          </p:cNvPicPr>
          <p:nvPr/>
        </p:nvPicPr>
        <p:blipFill>
          <a:blip r:embed="rId2"/>
          <a:stretch>
            <a:fillRect/>
          </a:stretch>
        </p:blipFill>
        <p:spPr>
          <a:xfrm>
            <a:off x="1750177" y="2518189"/>
            <a:ext cx="1798476" cy="1030313"/>
          </a:xfrm>
          <a:prstGeom prst="rect">
            <a:avLst/>
          </a:prstGeom>
        </p:spPr>
      </p:pic>
      <p:sp>
        <p:nvSpPr>
          <p:cNvPr id="5" name="Down Arrow 4"/>
          <p:cNvSpPr/>
          <p:nvPr/>
        </p:nvSpPr>
        <p:spPr>
          <a:xfrm>
            <a:off x="2963008" y="2773143"/>
            <a:ext cx="219807"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8131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32" y="300445"/>
            <a:ext cx="10515600" cy="553651"/>
          </a:xfrm>
        </p:spPr>
        <p:txBody>
          <a:bodyPr>
            <a:noAutofit/>
          </a:bodyPr>
          <a:lstStyle/>
          <a:p>
            <a:r>
              <a:rPr lang="en-GB" sz="3200" dirty="0" smtClean="0"/>
              <a:t>Access to that electronic box- start at M14O from your student home page – application share </a:t>
            </a:r>
            <a:endParaRPr lang="en-GB" sz="3200" dirty="0"/>
          </a:p>
        </p:txBody>
      </p:sp>
      <p:sp>
        <p:nvSpPr>
          <p:cNvPr id="3" name="Content Placeholder 2"/>
          <p:cNvSpPr>
            <a:spLocks noGrp="1"/>
          </p:cNvSpPr>
          <p:nvPr>
            <p:ph idx="1"/>
          </p:nvPr>
        </p:nvSpPr>
        <p:spPr>
          <a:xfrm>
            <a:off x="734832" y="887371"/>
            <a:ext cx="10651435" cy="5839432"/>
          </a:xfrm>
        </p:spPr>
        <p:txBody>
          <a:bodyPr/>
          <a:lstStyle/>
          <a:p>
            <a:pPr marL="457200" lvl="1" indent="0">
              <a:buNone/>
            </a:pPr>
            <a:r>
              <a:rPr lang="en-GB" dirty="0" smtClean="0"/>
              <a:t> </a:t>
            </a:r>
            <a:endParaRPr lang="en-GB" dirty="0"/>
          </a:p>
        </p:txBody>
      </p:sp>
      <p:sp>
        <p:nvSpPr>
          <p:cNvPr id="6" name="TextBox 5"/>
          <p:cNvSpPr txBox="1"/>
          <p:nvPr/>
        </p:nvSpPr>
        <p:spPr>
          <a:xfrm>
            <a:off x="803081" y="3731550"/>
            <a:ext cx="1375576" cy="646331"/>
          </a:xfrm>
          <a:prstGeom prst="rect">
            <a:avLst/>
          </a:prstGeom>
          <a:solidFill>
            <a:schemeClr val="accent6">
              <a:lumMod val="75000"/>
            </a:schemeClr>
          </a:solidFill>
        </p:spPr>
        <p:txBody>
          <a:bodyPr wrap="square" rtlCol="0">
            <a:spAutoFit/>
          </a:bodyPr>
          <a:lstStyle/>
          <a:p>
            <a:r>
              <a:rPr lang="en-GB" dirty="0" smtClean="0"/>
              <a:t>Study Planner</a:t>
            </a:r>
            <a:endParaRPr lang="en-GB" dirty="0"/>
          </a:p>
        </p:txBody>
      </p:sp>
      <p:sp>
        <p:nvSpPr>
          <p:cNvPr id="7" name="TextBox 6"/>
          <p:cNvSpPr txBox="1"/>
          <p:nvPr/>
        </p:nvSpPr>
        <p:spPr>
          <a:xfrm>
            <a:off x="984510" y="1661822"/>
            <a:ext cx="1368085" cy="923330"/>
          </a:xfrm>
          <a:prstGeom prst="rect">
            <a:avLst/>
          </a:prstGeom>
          <a:solidFill>
            <a:schemeClr val="accent6">
              <a:lumMod val="75000"/>
            </a:schemeClr>
          </a:solidFill>
        </p:spPr>
        <p:txBody>
          <a:bodyPr wrap="square" rtlCol="0">
            <a:spAutoFit/>
          </a:bodyPr>
          <a:lstStyle/>
          <a:p>
            <a:r>
              <a:rPr lang="en-GB" dirty="0" smtClean="0"/>
              <a:t>Tabs to give you quick access</a:t>
            </a:r>
            <a:endParaRPr lang="en-GB" dirty="0"/>
          </a:p>
        </p:txBody>
      </p:sp>
      <p:cxnSp>
        <p:nvCxnSpPr>
          <p:cNvPr id="9" name="Straight Arrow Connector 8"/>
          <p:cNvCxnSpPr/>
          <p:nvPr/>
        </p:nvCxnSpPr>
        <p:spPr>
          <a:xfrm flipV="1">
            <a:off x="1962980" y="1271797"/>
            <a:ext cx="764317" cy="245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2727297" y="1073426"/>
            <a:ext cx="6267434" cy="5164366"/>
          </a:xfrm>
          <a:prstGeom prst="rect">
            <a:avLst/>
          </a:prstGeom>
        </p:spPr>
      </p:pic>
      <p:cxnSp>
        <p:nvCxnSpPr>
          <p:cNvPr id="10" name="Straight Arrow Connector 9"/>
          <p:cNvCxnSpPr/>
          <p:nvPr/>
        </p:nvCxnSpPr>
        <p:spPr>
          <a:xfrm>
            <a:off x="2246906" y="4054715"/>
            <a:ext cx="416781" cy="262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937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1188</Words>
  <Application>Microsoft Office PowerPoint</Application>
  <PresentationFormat>Widescreen</PresentationFormat>
  <Paragraphs>135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Verdana</vt:lpstr>
      <vt:lpstr>Wingdings</vt:lpstr>
      <vt:lpstr>Office Theme</vt:lpstr>
      <vt:lpstr>Welcome  New to OU Maths Study?</vt:lpstr>
      <vt:lpstr>You’ve made it into your OU live room- great</vt:lpstr>
      <vt:lpstr>OU Live</vt:lpstr>
      <vt:lpstr>Main messages from your peers last year: </vt:lpstr>
      <vt:lpstr>M140… what’s in the ‘paper box’?</vt:lpstr>
      <vt:lpstr>Your student home </vt:lpstr>
      <vt:lpstr>PowerPoint Presentation</vt:lpstr>
      <vt:lpstr>Saying hello to your tutor</vt:lpstr>
      <vt:lpstr>Access to that electronic box- start at M14O from your student home page – application share </vt:lpstr>
      <vt:lpstr>Study planner takes you through what you need to do and when </vt:lpstr>
      <vt:lpstr>The M140 website</vt:lpstr>
      <vt:lpstr>PowerPoint Presentation</vt:lpstr>
      <vt:lpstr>Booking a tutorial- will look something like this- start at student home and take tutorial dates for M140</vt:lpstr>
      <vt:lpstr>PowerPoint Presentation</vt:lpstr>
      <vt:lpstr>PowerPoint Presentation</vt:lpstr>
      <vt:lpstr>PowerPoint Presentation</vt:lpstr>
      <vt:lpstr>PowerPoint Presentation</vt:lpstr>
      <vt:lpstr>PowerPoint Presentation</vt:lpstr>
      <vt:lpstr>PowerPoint Presentation</vt:lpstr>
      <vt:lpstr>Thank you for attending  and can you take a moment to help us improve this session for future students?  What was most useful? What was least useful? What single extra thing would you like to have seen covered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to OU Maths Study?</dc:title>
  <dc:creator>Linda Brown</dc:creator>
  <cp:lastModifiedBy>Carol.Calvert</cp:lastModifiedBy>
  <cp:revision>272</cp:revision>
  <cp:lastPrinted>2016-09-22T09:04:33Z</cp:lastPrinted>
  <dcterms:created xsi:type="dcterms:W3CDTF">2016-07-28T08:12:13Z</dcterms:created>
  <dcterms:modified xsi:type="dcterms:W3CDTF">2017-01-27T19:25:26Z</dcterms:modified>
</cp:coreProperties>
</file>