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31" r:id="rId2"/>
  </p:sldIdLst>
  <p:sldSz cx="12192000" cy="6858000"/>
  <p:notesSz cx="7010400" cy="9296400"/>
  <p:custDataLst>
    <p:tags r:id="rId5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D2380"/>
    <a:srgbClr val="2C58A4"/>
    <a:srgbClr val="78B82A"/>
    <a:srgbClr val="EFE524"/>
    <a:srgbClr val="F28917"/>
    <a:srgbClr val="E22016"/>
    <a:srgbClr val="945516"/>
    <a:srgbClr val="66338B"/>
    <a:srgbClr val="FDD817"/>
    <a:srgbClr val="F4AEC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3750" autoAdjust="0"/>
    <p:restoredTop sz="86410" autoAdjust="0"/>
  </p:normalViewPr>
  <p:slideViewPr>
    <p:cSldViewPr snapToGrid="0">
      <p:cViewPr varScale="1">
        <p:scale>
          <a:sx n="74" d="100"/>
          <a:sy n="74" d="100"/>
        </p:scale>
        <p:origin x="178" y="43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563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40" d="100"/>
        <a:sy n="140" d="100"/>
      </p:scale>
      <p:origin x="0" y="-4937"/>
    </p:cViewPr>
  </p:sorterViewPr>
  <p:notesViewPr>
    <p:cSldViewPr snapToGrid="0">
      <p:cViewPr varScale="1">
        <p:scale>
          <a:sx n="64" d="100"/>
          <a:sy n="64" d="100"/>
        </p:scale>
        <p:origin x="3149" y="43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tags" Target="tags/tag1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88CC96A8-6ED5-4539-87D6-AFCB6A9ADD7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1" y="1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0501CA9-6E9A-4637-835A-572E070E7FD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70339" y="1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431E61-F304-4060-A71B-12EF89F2AB62}" type="datetimeFigureOut">
              <a:rPr lang="en-GB" smtClean="0"/>
              <a:t>11/06/2024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7A7BD09-F700-4294-844B-B16BB42D451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1" y="8829676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3BD03D2-9D32-4973-B2F2-CBB43172B8F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70339" y="8829676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F62D12-9E5E-493C-BE47-C6A094F24C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71034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840" cy="4664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1"/>
            <a:ext cx="3037840" cy="4664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B1C1C4-A2CA-4E67-A1F5-602634E2BCF5}" type="datetimeFigureOut">
              <a:rPr lang="en-GB" smtClean="0"/>
              <a:t>11/06/2024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1" y="4473892"/>
            <a:ext cx="5608320" cy="366045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8"/>
            <a:ext cx="3037840" cy="4664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8"/>
            <a:ext cx="3037840" cy="4664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755DF9-41A9-4B2A-8603-E47104E21A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50996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755DF9-41A9-4B2A-8603-E47104E21A85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49225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A5024934-070C-DA4D-AC21-0DC55BDEFACF}"/>
              </a:ext>
            </a:extLst>
          </p:cNvPr>
          <p:cNvSpPr/>
          <p:nvPr userDrawn="1"/>
        </p:nvSpPr>
        <p:spPr>
          <a:xfrm>
            <a:off x="10087429" y="319314"/>
            <a:ext cx="1266371" cy="92891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28695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85448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97052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07479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62414B7-E694-DD45-8C62-70FE79ADDF1F}"/>
              </a:ext>
            </a:extLst>
          </p:cNvPr>
          <p:cNvSpPr/>
          <p:nvPr userDrawn="1"/>
        </p:nvSpPr>
        <p:spPr>
          <a:xfrm>
            <a:off x="10087429" y="319314"/>
            <a:ext cx="1266371" cy="92891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43584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368107"/>
            <a:ext cx="5181600" cy="480885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368107"/>
            <a:ext cx="5181600" cy="480885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9807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41584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75392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1443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79895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37648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235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351280"/>
            <a:ext cx="10515600" cy="48463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2" descr="Image result for open university logo">
            <a:extLst>
              <a:ext uri="{FF2B5EF4-FFF2-40B4-BE49-F238E27FC236}">
                <a16:creationId xmlns:a16="http://schemas.microsoft.com/office/drawing/2014/main" id="{73F5A3A6-890C-3C44-8E85-866FAD5E91E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19712" y="361703"/>
            <a:ext cx="1234088" cy="8415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310274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8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8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8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8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8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humandignitytrust.org/" TargetMode="External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5.svg"/><Relationship Id="rId12" Type="http://schemas.openxmlformats.org/officeDocument/2006/relationships/hyperlink" Target="https://www.mentalhealth.org.uk/explore-mental-health/statistics/lgbtiq-people-statistics" TargetMode="Externa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6" Type="http://schemas.openxmlformats.org/officeDocument/2006/relationships/image" Target="../media/image4.png"/><Relationship Id="rId11" Type="http://schemas.openxmlformats.org/officeDocument/2006/relationships/hyperlink" Target="https://www.stonewall.org.uk/about-us/news/new-data-rise-hate-crime-against-lgbtq-people-continues-stonewall-slams-uk-gov-" TargetMode="External"/><Relationship Id="rId5" Type="http://schemas.openxmlformats.org/officeDocument/2006/relationships/image" Target="../media/image3.png"/><Relationship Id="rId10" Type="http://schemas.openxmlformats.org/officeDocument/2006/relationships/hyperlink" Target="https://www.hrc.org/resources/understanding-poverty-in-the-lgbtq-community" TargetMode="External"/><Relationship Id="rId4" Type="http://schemas.openxmlformats.org/officeDocument/2006/relationships/image" Target="../media/image2.jpeg"/><Relationship Id="rId9" Type="http://schemas.openxmlformats.org/officeDocument/2006/relationships/hyperlink" Target="https://doi.org/10.1080/03054985.2015.1128889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CBC9E42-CF55-F942-9572-3ACDE7694071}"/>
              </a:ext>
            </a:extLst>
          </p:cNvPr>
          <p:cNvSpPr txBox="1"/>
          <p:nvPr/>
        </p:nvSpPr>
        <p:spPr>
          <a:xfrm>
            <a:off x="5285678" y="664612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3" name="Rectangle 1">
            <a:extLst>
              <a:ext uri="{FF2B5EF4-FFF2-40B4-BE49-F238E27FC236}">
                <a16:creationId xmlns:a16="http://schemas.microsoft.com/office/drawing/2014/main" id="{BF465D11-9EEB-4425-A721-333EF169DD5E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 bwMode="auto">
          <a:xfrm>
            <a:off x="197016" y="277661"/>
            <a:ext cx="11797967" cy="13388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lvl="0" algn="l" eaLnBrk="0" fontAlgn="base" hangingPunct="0">
              <a:lnSpc>
                <a:spcPct val="100000"/>
              </a:lnSpc>
              <a:spcAft>
                <a:spcPct val="0"/>
              </a:spcAft>
            </a:pPr>
            <a:r>
              <a:rPr lang="en-GB" altLang="en-US" sz="2400" b="1" dirty="0">
                <a:solidFill>
                  <a:srgbClr val="060645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Evaluating an </a:t>
            </a:r>
            <a:r>
              <a:rPr lang="en-GB" altLang="en-US" sz="2400" b="1" dirty="0">
                <a:solidFill>
                  <a:srgbClr val="E22016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L</a:t>
            </a:r>
            <a:r>
              <a:rPr lang="en-GB" altLang="en-US" sz="2400" b="1" dirty="0">
                <a:solidFill>
                  <a:srgbClr val="F28917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G</a:t>
            </a:r>
            <a:r>
              <a:rPr lang="en-GB" altLang="en-US" sz="2400" b="1" dirty="0">
                <a:solidFill>
                  <a:srgbClr val="EFE524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B</a:t>
            </a:r>
            <a:r>
              <a:rPr lang="en-GB" altLang="en-US" sz="2400" b="1" dirty="0">
                <a:solidFill>
                  <a:srgbClr val="78B82A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T</a:t>
            </a:r>
            <a:r>
              <a:rPr lang="en-GB" altLang="en-US" sz="2400" b="1" dirty="0">
                <a:solidFill>
                  <a:srgbClr val="2C58A4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Q</a:t>
            </a:r>
            <a:r>
              <a:rPr lang="en-GB" altLang="en-US" sz="2400" b="1" dirty="0">
                <a:solidFill>
                  <a:srgbClr val="6D238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+</a:t>
            </a:r>
            <a:r>
              <a:rPr lang="en-GB" altLang="en-US" sz="2400" b="1" dirty="0">
                <a:solidFill>
                  <a:srgbClr val="060645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 awarding gap and supporting </a:t>
            </a:r>
            <a:br>
              <a:rPr lang="en-GB" altLang="en-US" sz="2400" b="1" dirty="0">
                <a:solidFill>
                  <a:srgbClr val="060645"/>
                </a:solidFill>
                <a:latin typeface="Poppins" panose="00000500000000000000" pitchFamily="2" charset="0"/>
                <a:cs typeface="Poppins" panose="00000500000000000000" pitchFamily="2" charset="0"/>
              </a:rPr>
            </a:br>
            <a:r>
              <a:rPr lang="en-GB" altLang="en-US" sz="2400" b="1" dirty="0">
                <a:solidFill>
                  <a:srgbClr val="060645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our queer student community (Phase 1) </a:t>
            </a:r>
            <a:br>
              <a:rPr lang="en-GB" altLang="en-US" sz="2400" b="1" dirty="0">
                <a:solidFill>
                  <a:srgbClr val="060645"/>
                </a:solidFill>
                <a:latin typeface="Poppins" panose="00000500000000000000" pitchFamily="2" charset="0"/>
                <a:cs typeface="Poppins" panose="00000500000000000000" pitchFamily="2" charset="0"/>
              </a:rPr>
            </a:br>
            <a:br>
              <a:rPr lang="en-GB" altLang="en-US" sz="1800" b="1" dirty="0">
                <a:solidFill>
                  <a:schemeClr val="tx1"/>
                </a:solidFill>
                <a:latin typeface="Poppins" panose="00000500000000000000" pitchFamily="2" charset="0"/>
                <a:cs typeface="Poppins" panose="00000500000000000000" pitchFamily="2" charset="0"/>
              </a:rPr>
            </a:br>
            <a:r>
              <a:rPr lang="en-GB" altLang="en-US" sz="1800" b="1" dirty="0">
                <a:solidFill>
                  <a:srgbClr val="060645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Willow Neal, Emmanuel Zuza, Elaine McPherson, Chris Hutton, Ellesar Elhaggagi and Kat Gauld</a:t>
            </a:r>
            <a:endParaRPr kumimoji="0" lang="en-GB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9" name="Picture 8" descr="A black and white logo&#10;&#10;Description automatically generated with low confidence">
            <a:extLst>
              <a:ext uri="{FF2B5EF4-FFF2-40B4-BE49-F238E27FC236}">
                <a16:creationId xmlns:a16="http://schemas.microsoft.com/office/drawing/2014/main" id="{6C7A6090-39D0-B303-D8E4-96EDB08762E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8464" y="379696"/>
            <a:ext cx="2273415" cy="744026"/>
          </a:xfrm>
          <a:prstGeom prst="rect">
            <a:avLst/>
          </a:prstGeom>
        </p:spPr>
      </p:pic>
      <p:pic>
        <p:nvPicPr>
          <p:cNvPr id="5" name="Picture 4" descr="A black background with blue text&#10;&#10;Description automatically generated">
            <a:extLst>
              <a:ext uri="{FF2B5EF4-FFF2-40B4-BE49-F238E27FC236}">
                <a16:creationId xmlns:a16="http://schemas.microsoft.com/office/drawing/2014/main" id="{0F097027-6750-6F5F-752A-302E0706278A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016" y="6280564"/>
            <a:ext cx="2771745" cy="398346"/>
          </a:xfrm>
          <a:prstGeom prst="rect">
            <a:avLst/>
          </a:prstGeom>
        </p:spPr>
      </p:pic>
      <p:pic>
        <p:nvPicPr>
          <p:cNvPr id="6" name="Graphic 5">
            <a:extLst>
              <a:ext uri="{FF2B5EF4-FFF2-40B4-BE49-F238E27FC236}">
                <a16:creationId xmlns:a16="http://schemas.microsoft.com/office/drawing/2014/main" id="{874B7211-EFC3-2697-9E53-BB3CDB6B2F0B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314542" y="2801117"/>
            <a:ext cx="3197585" cy="2030467"/>
          </a:xfrm>
          <a:prstGeom prst="rect">
            <a:avLst/>
          </a:prstGeom>
        </p:spPr>
      </p:pic>
      <p:sp>
        <p:nvSpPr>
          <p:cNvPr id="7" name="Rectangle 1">
            <a:extLst>
              <a:ext uri="{FF2B5EF4-FFF2-40B4-BE49-F238E27FC236}">
                <a16:creationId xmlns:a16="http://schemas.microsoft.com/office/drawing/2014/main" id="{746F967C-495D-1BE5-5FF0-FD39B7FFE8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05751" y="1718524"/>
            <a:ext cx="8286249" cy="28161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0" numCol="1" rtlCol="0" anchor="ctr" anchorCtr="0" compatLnSpc="1">
            <a:prstTxWarp prst="textNoShape">
              <a:avLst/>
            </a:prstTxWarp>
            <a:sp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eaLnBrk="0" fontAlgn="base" hangingPunct="0">
              <a:lnSpc>
                <a:spcPct val="100000"/>
              </a:lnSpc>
              <a:spcAft>
                <a:spcPct val="0"/>
              </a:spcAft>
            </a:pPr>
            <a:r>
              <a:rPr lang="en-GB" altLang="en-US" sz="1800" b="1" i="1" dirty="0">
                <a:solidFill>
                  <a:srgbClr val="060645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Is there an awarding gap between our queer and cisgender heterosexual students in STEM?</a:t>
            </a:r>
          </a:p>
          <a:p>
            <a:pPr algn="l" eaLnBrk="0" fontAlgn="base" hangingPunct="0">
              <a:lnSpc>
                <a:spcPct val="100000"/>
              </a:lnSpc>
              <a:spcAft>
                <a:spcPct val="0"/>
              </a:spcAft>
            </a:pPr>
            <a:endParaRPr lang="en-GB" altLang="en-US" sz="1800" dirty="0">
              <a:solidFill>
                <a:srgbClr val="060645"/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  <a:p>
            <a:pPr marL="285750" indent="-285750" algn="l" eaLnBrk="0" fontAlgn="base" hangingPunct="0">
              <a:lnSpc>
                <a:spcPct val="100000"/>
              </a:lnSpc>
              <a:spcAft>
                <a:spcPct val="0"/>
              </a:spcAft>
              <a:buFont typeface="Wingdings" panose="05000000000000000000" pitchFamily="2" charset="2"/>
              <a:buChar char="è"/>
            </a:pPr>
            <a:r>
              <a:rPr lang="en-GB" altLang="en-US" sz="1800" dirty="0">
                <a:solidFill>
                  <a:srgbClr val="060645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As a group, queer students are highly likely to have external pressure due to their identity.</a:t>
            </a:r>
          </a:p>
          <a:p>
            <a:pPr marL="285750" indent="-285750" algn="l" eaLnBrk="0" fontAlgn="base" hangingPunct="0">
              <a:lnSpc>
                <a:spcPct val="100000"/>
              </a:lnSpc>
              <a:spcAft>
                <a:spcPct val="0"/>
              </a:spcAft>
              <a:buFont typeface="Wingdings" panose="05000000000000000000" pitchFamily="2" charset="2"/>
              <a:buChar char="è"/>
            </a:pPr>
            <a:r>
              <a:rPr lang="en-GB" altLang="en-US" sz="1800" dirty="0">
                <a:solidFill>
                  <a:srgbClr val="060645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Research shows that mental health, poverty, familial support all contribute to academic achievement.</a:t>
            </a:r>
          </a:p>
          <a:p>
            <a:pPr marL="285750" indent="-285750" algn="l" eaLnBrk="0" fontAlgn="base" hangingPunct="0">
              <a:lnSpc>
                <a:spcPct val="100000"/>
              </a:lnSpc>
              <a:spcAft>
                <a:spcPct val="0"/>
              </a:spcAft>
              <a:buFont typeface="Wingdings" panose="05000000000000000000" pitchFamily="2" charset="2"/>
              <a:buChar char="è"/>
            </a:pPr>
            <a:r>
              <a:rPr lang="en-GB" altLang="en-US" sz="1800" dirty="0">
                <a:solidFill>
                  <a:srgbClr val="060645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Queer people are likely to have mental illness, be financially unstable and have weaker familial connections.</a:t>
            </a:r>
          </a:p>
          <a:p>
            <a:pPr marL="285750" indent="-285750" algn="l" eaLnBrk="0" fontAlgn="base" hangingPunct="0">
              <a:lnSpc>
                <a:spcPct val="100000"/>
              </a:lnSpc>
              <a:spcAft>
                <a:spcPct val="0"/>
              </a:spcAft>
              <a:buFont typeface="Wingdings" panose="05000000000000000000" pitchFamily="2" charset="2"/>
              <a:buChar char="è"/>
            </a:pPr>
            <a:r>
              <a:rPr lang="en-GB" altLang="en-US" sz="1800" dirty="0">
                <a:solidFill>
                  <a:srgbClr val="060645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Intersectionality likely compounds these issues.</a:t>
            </a:r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90A7F602-3B2B-838B-2285-BB48CEA46E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876821" y="3950101"/>
            <a:ext cx="2237919" cy="12464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0" numCol="1" rtlCol="0" anchor="ctr" anchorCtr="0" compatLnSpc="1">
            <a:prstTxWarp prst="textNoShape">
              <a:avLst/>
            </a:prstTxWarp>
            <a:sp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eaLnBrk="0" fontAlgn="base" hangingPunct="0">
              <a:lnSpc>
                <a:spcPct val="100000"/>
              </a:lnSpc>
              <a:spcAft>
                <a:spcPct val="0"/>
              </a:spcAft>
            </a:pPr>
            <a:r>
              <a:rPr lang="en-GB" altLang="en-US" sz="2400" b="1" dirty="0">
                <a:solidFill>
                  <a:schemeClr val="tx1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Over 50% </a:t>
            </a:r>
            <a:r>
              <a:rPr lang="en-GB" altLang="en-US" sz="1800" b="1" dirty="0">
                <a:solidFill>
                  <a:srgbClr val="7BCCE5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of LGBTQ+ people have </a:t>
            </a:r>
            <a:r>
              <a:rPr lang="en-GB" altLang="en-US" sz="1800" b="1" dirty="0">
                <a:solidFill>
                  <a:srgbClr val="6D238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mental health problems</a:t>
            </a:r>
          </a:p>
        </p:txBody>
      </p:sp>
      <p:sp>
        <p:nvSpPr>
          <p:cNvPr id="10" name="Rectangle 1">
            <a:extLst>
              <a:ext uri="{FF2B5EF4-FFF2-40B4-BE49-F238E27FC236}">
                <a16:creationId xmlns:a16="http://schemas.microsoft.com/office/drawing/2014/main" id="{D9CD60F0-FDE6-7469-4D0C-D2B29DBE71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12127" y="5624407"/>
            <a:ext cx="3625729" cy="6924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0" numCol="1" rtlCol="0" anchor="ctr" anchorCtr="0" compatLnSpc="1">
            <a:prstTxWarp prst="textNoShape">
              <a:avLst/>
            </a:prstTxWarp>
            <a:sp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eaLnBrk="0" fontAlgn="base" hangingPunct="0">
              <a:lnSpc>
                <a:spcPct val="100000"/>
              </a:lnSpc>
              <a:spcAft>
                <a:spcPct val="0"/>
              </a:spcAft>
            </a:pPr>
            <a:r>
              <a:rPr lang="en-GB" altLang="en-US" sz="1800" b="1" dirty="0">
                <a:solidFill>
                  <a:srgbClr val="E22016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Almost</a:t>
            </a:r>
            <a:r>
              <a:rPr lang="en-GB" altLang="en-US" sz="1800" dirty="0">
                <a:solidFill>
                  <a:srgbClr val="E22016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GB" altLang="en-US" sz="2400" b="1" dirty="0">
                <a:solidFill>
                  <a:schemeClr val="tx1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half</a:t>
            </a:r>
            <a:r>
              <a:rPr lang="en-GB" altLang="en-US" sz="1800" b="1" dirty="0">
                <a:solidFill>
                  <a:srgbClr val="E22016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 of trans </a:t>
            </a:r>
            <a:r>
              <a:rPr lang="en-GB" altLang="en-US" sz="1800" b="1" dirty="0">
                <a:solidFill>
                  <a:srgbClr val="78B82A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people have considered suicide</a:t>
            </a:r>
          </a:p>
        </p:txBody>
      </p:sp>
      <p:sp>
        <p:nvSpPr>
          <p:cNvPr id="11" name="Rectangle 1">
            <a:extLst>
              <a:ext uri="{FF2B5EF4-FFF2-40B4-BE49-F238E27FC236}">
                <a16:creationId xmlns:a16="http://schemas.microsoft.com/office/drawing/2014/main" id="{8D985789-7806-0511-8EDD-E35299BE55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4542" y="4926911"/>
            <a:ext cx="3087398" cy="1308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0" numCol="1" rtlCol="0" anchor="ctr" anchorCtr="0" compatLnSpc="1">
            <a:prstTxWarp prst="textNoShape">
              <a:avLst/>
            </a:prstTxWarp>
            <a:sp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eaLnBrk="0" fontAlgn="base" hangingPunct="0">
              <a:lnSpc>
                <a:spcPct val="100000"/>
              </a:lnSpc>
              <a:spcAft>
                <a:spcPct val="0"/>
              </a:spcAft>
            </a:pPr>
            <a:r>
              <a:rPr lang="en-GB" altLang="en-US" sz="1800" b="1" dirty="0">
                <a:solidFill>
                  <a:srgbClr val="2C58A4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Hate crimes </a:t>
            </a:r>
            <a:r>
              <a:rPr lang="en-GB" altLang="en-US" sz="1800" b="1" dirty="0">
                <a:solidFill>
                  <a:srgbClr val="F4AEC8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on the basis of sexual orientation are up by </a:t>
            </a:r>
            <a:r>
              <a:rPr lang="en-GB" altLang="en-US" sz="2800" b="1" dirty="0">
                <a:solidFill>
                  <a:schemeClr val="tx1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112% </a:t>
            </a:r>
            <a:r>
              <a:rPr lang="en-GB" altLang="en-US" sz="1800" b="1" dirty="0">
                <a:solidFill>
                  <a:srgbClr val="F4AEC8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(2018 - 2023) in the UK</a:t>
            </a:r>
          </a:p>
        </p:txBody>
      </p:sp>
      <p:sp>
        <p:nvSpPr>
          <p:cNvPr id="12" name="Rectangle 1">
            <a:extLst>
              <a:ext uri="{FF2B5EF4-FFF2-40B4-BE49-F238E27FC236}">
                <a16:creationId xmlns:a16="http://schemas.microsoft.com/office/drawing/2014/main" id="{326F4824-D336-BF33-AD89-1258FD93C5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65797" y="5437704"/>
            <a:ext cx="3725334" cy="10618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0" numCol="1" rtlCol="0" anchor="ctr" anchorCtr="0" compatLnSpc="1">
            <a:prstTxWarp prst="textNoShape">
              <a:avLst/>
            </a:prstTxWarp>
            <a:sp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eaLnBrk="0" fontAlgn="base" hangingPunct="0">
              <a:lnSpc>
                <a:spcPct val="100000"/>
              </a:lnSpc>
              <a:spcAft>
                <a:spcPct val="0"/>
              </a:spcAft>
            </a:pPr>
            <a:r>
              <a:rPr lang="en-GB" altLang="en-US" sz="1800" b="1" dirty="0">
                <a:solidFill>
                  <a:srgbClr val="EFE524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Many LGBTQ+ people </a:t>
            </a:r>
            <a:r>
              <a:rPr lang="en-GB" altLang="en-US" sz="2400" b="1" dirty="0">
                <a:solidFill>
                  <a:schemeClr val="tx1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avoid healthcare </a:t>
            </a:r>
            <a:r>
              <a:rPr lang="en-GB" altLang="en-US" sz="1800" b="1" dirty="0">
                <a:solidFill>
                  <a:srgbClr val="F28917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treatment through fear of </a:t>
            </a:r>
            <a:r>
              <a:rPr lang="en-GB" altLang="en-US" sz="1800" b="1" dirty="0">
                <a:solidFill>
                  <a:srgbClr val="FDD817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discrimination</a:t>
            </a:r>
          </a:p>
        </p:txBody>
      </p:sp>
      <p:sp>
        <p:nvSpPr>
          <p:cNvPr id="13" name="Rectangle 1">
            <a:extLst>
              <a:ext uri="{FF2B5EF4-FFF2-40B4-BE49-F238E27FC236}">
                <a16:creationId xmlns:a16="http://schemas.microsoft.com/office/drawing/2014/main" id="{8F9AF85A-54AE-771C-AC2C-2E20385238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4933" y="1755247"/>
            <a:ext cx="3511718" cy="9694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0" numCol="1" rtlCol="0" anchor="ctr" anchorCtr="0" compatLnSpc="1">
            <a:prstTxWarp prst="textNoShape">
              <a:avLst/>
            </a:prstTxWarp>
            <a:sp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eaLnBrk="0" fontAlgn="base" hangingPunct="0">
              <a:lnSpc>
                <a:spcPct val="100000"/>
              </a:lnSpc>
              <a:spcAft>
                <a:spcPct val="0"/>
              </a:spcAft>
            </a:pPr>
            <a:r>
              <a:rPr lang="en-GB" altLang="en-US" sz="1800" b="1" dirty="0">
                <a:solidFill>
                  <a:srgbClr val="66338B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It is </a:t>
            </a:r>
            <a:r>
              <a:rPr lang="en-GB" altLang="en-US" sz="2400" b="1" dirty="0">
                <a:solidFill>
                  <a:schemeClr val="tx1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illegal</a:t>
            </a:r>
            <a:r>
              <a:rPr lang="en-GB" altLang="en-US" sz="1800" b="1" dirty="0">
                <a:solidFill>
                  <a:schemeClr val="tx1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GB" altLang="en-US" sz="1800" b="1" dirty="0">
                <a:solidFill>
                  <a:srgbClr val="945516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to be gay in 64 countries, </a:t>
            </a:r>
            <a:r>
              <a:rPr lang="en-GB" altLang="en-US" sz="1800" b="1" dirty="0">
                <a:solidFill>
                  <a:schemeClr val="tx1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12</a:t>
            </a:r>
            <a:r>
              <a:rPr lang="en-GB" altLang="en-US" sz="1800" b="1" dirty="0">
                <a:solidFill>
                  <a:srgbClr val="945516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 publishable by death</a:t>
            </a:r>
          </a:p>
        </p:txBody>
      </p:sp>
      <p:sp>
        <p:nvSpPr>
          <p:cNvPr id="14" name="Rectangle 1">
            <a:extLst>
              <a:ext uri="{FF2B5EF4-FFF2-40B4-BE49-F238E27FC236}">
                <a16:creationId xmlns:a16="http://schemas.microsoft.com/office/drawing/2014/main" id="{42945F94-785D-52FB-07EF-7D2BDF34F5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11605" y="6543225"/>
            <a:ext cx="2331438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0" numCol="1" rtlCol="0" anchor="ctr" anchorCtr="0" compatLnSpc="1">
            <a:prstTxWarp prst="textNoShape">
              <a:avLst/>
            </a:prstTxWarp>
            <a:sp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eaLnBrk="0" fontAlgn="base" hangingPunct="0">
              <a:lnSpc>
                <a:spcPct val="100000"/>
              </a:lnSpc>
              <a:spcAft>
                <a:spcPct val="0"/>
              </a:spcAft>
            </a:pPr>
            <a:r>
              <a:rPr lang="en-GB" altLang="en-US" sz="1400" b="1" dirty="0">
                <a:solidFill>
                  <a:schemeClr val="tx1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References: </a:t>
            </a:r>
            <a:r>
              <a:rPr lang="en-GB" altLang="en-US" sz="1400" b="1" dirty="0">
                <a:solidFill>
                  <a:schemeClr val="tx1"/>
                </a:solidFill>
                <a:latin typeface="Poppins" panose="00000500000000000000" pitchFamily="2" charset="0"/>
                <a:cs typeface="Poppins" panose="00000500000000000000" pitchFamily="2" charset="0"/>
                <a:hlinkClick r:id="rId8"/>
              </a:rPr>
              <a:t>1</a:t>
            </a:r>
            <a:r>
              <a:rPr lang="en-GB" altLang="en-US" sz="1400" b="1" dirty="0">
                <a:solidFill>
                  <a:schemeClr val="tx1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, </a:t>
            </a:r>
            <a:r>
              <a:rPr lang="en-GB" altLang="en-US" sz="1400" b="1" dirty="0">
                <a:solidFill>
                  <a:schemeClr val="tx1"/>
                </a:solidFill>
                <a:latin typeface="Poppins" panose="00000500000000000000" pitchFamily="2" charset="0"/>
                <a:cs typeface="Poppins" panose="00000500000000000000" pitchFamily="2" charset="0"/>
                <a:hlinkClick r:id="rId9"/>
              </a:rPr>
              <a:t>2</a:t>
            </a:r>
            <a:r>
              <a:rPr lang="en-GB" altLang="en-US" sz="1400" b="1" dirty="0">
                <a:solidFill>
                  <a:schemeClr val="tx1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 ,</a:t>
            </a:r>
            <a:r>
              <a:rPr lang="en-GB" altLang="en-US" sz="1400" b="1" dirty="0">
                <a:solidFill>
                  <a:schemeClr val="tx1"/>
                </a:solidFill>
                <a:latin typeface="Poppins" panose="00000500000000000000" pitchFamily="2" charset="0"/>
                <a:cs typeface="Poppins" panose="00000500000000000000" pitchFamily="2" charset="0"/>
                <a:hlinkClick r:id="rId10"/>
              </a:rPr>
              <a:t>3</a:t>
            </a:r>
            <a:r>
              <a:rPr lang="en-GB" altLang="en-US" sz="1400" b="1" dirty="0">
                <a:solidFill>
                  <a:schemeClr val="tx1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 , </a:t>
            </a:r>
            <a:r>
              <a:rPr lang="en-GB" altLang="en-US" sz="1400" b="1" dirty="0">
                <a:solidFill>
                  <a:schemeClr val="tx1"/>
                </a:solidFill>
                <a:latin typeface="Poppins" panose="00000500000000000000" pitchFamily="2" charset="0"/>
                <a:cs typeface="Poppins" panose="00000500000000000000" pitchFamily="2" charset="0"/>
                <a:hlinkClick r:id="rId11"/>
              </a:rPr>
              <a:t>4</a:t>
            </a:r>
            <a:r>
              <a:rPr lang="en-GB" altLang="en-US" sz="1400" b="1" dirty="0">
                <a:solidFill>
                  <a:schemeClr val="tx1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 , </a:t>
            </a:r>
            <a:r>
              <a:rPr lang="en-GB" altLang="en-US" sz="1400" b="1" dirty="0">
                <a:solidFill>
                  <a:schemeClr val="tx1"/>
                </a:solidFill>
                <a:latin typeface="Poppins" panose="00000500000000000000" pitchFamily="2" charset="0"/>
                <a:cs typeface="Poppins" panose="00000500000000000000" pitchFamily="2" charset="0"/>
                <a:hlinkClick r:id="rId12"/>
              </a:rPr>
              <a:t>5</a:t>
            </a:r>
            <a:endParaRPr lang="en-GB" altLang="en-US" sz="1400" b="1" dirty="0">
              <a:solidFill>
                <a:schemeClr val="tx1"/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sp>
        <p:nvSpPr>
          <p:cNvPr id="15" name="Rectangle 1">
            <a:extLst>
              <a:ext uri="{FF2B5EF4-FFF2-40B4-BE49-F238E27FC236}">
                <a16:creationId xmlns:a16="http://schemas.microsoft.com/office/drawing/2014/main" id="{F23A2734-D708-E38D-AC51-15B5E51563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15125" y="4686110"/>
            <a:ext cx="6552323" cy="6001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0" numCol="1" rtlCol="0" anchor="ctr" anchorCtr="0" compatLnSpc="1">
            <a:prstTxWarp prst="textNoShape">
              <a:avLst/>
            </a:prstTxWarp>
            <a:sp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eaLnBrk="0" fontAlgn="base" hangingPunct="0">
              <a:lnSpc>
                <a:spcPct val="100000"/>
              </a:lnSpc>
              <a:spcAft>
                <a:spcPct val="0"/>
              </a:spcAft>
            </a:pPr>
            <a:r>
              <a:rPr lang="en-GB" altLang="en-US" sz="1800" b="1" dirty="0">
                <a:solidFill>
                  <a:srgbClr val="060645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Phase 1:</a:t>
            </a:r>
            <a:r>
              <a:rPr lang="en-GB" altLang="en-US" sz="1800" dirty="0">
                <a:solidFill>
                  <a:srgbClr val="060645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 Quantitative model for all of STEM (2024/5)</a:t>
            </a:r>
          </a:p>
          <a:p>
            <a:pPr algn="l" eaLnBrk="0" fontAlgn="base" hangingPunct="0">
              <a:lnSpc>
                <a:spcPct val="100000"/>
              </a:lnSpc>
              <a:spcAft>
                <a:spcPct val="0"/>
              </a:spcAft>
            </a:pPr>
            <a:r>
              <a:rPr lang="en-GB" altLang="en-US" sz="1800" b="1" dirty="0">
                <a:solidFill>
                  <a:srgbClr val="060645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Phase 2</a:t>
            </a:r>
            <a:r>
              <a:rPr lang="en-GB" altLang="en-US" sz="1800" dirty="0">
                <a:solidFill>
                  <a:srgbClr val="060645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: Qualitative interviews with students (2025/6)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3857224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MICROSOFT_TRANSLATOR_CLM_PRESENTATIONINFO" val="{&quot;DocumentId&quot;:&quot;29ad3a3ebe5e404357d4ecaf534720f0&quot;,&quot;LanguageCode&quot;:&quot;en-US&quot;,&quot;SlideGuids&quot;:[&quot;c9357629-6185-4467-a39f-3b7c432b5c10&quot;,&quot;a4878e81-4d15-4d43-9531-39680c84ecfd&quot;,&quot;f5b398ea-cf7c-4b3e-8177-824a4a8ab1cf&quot;,&quot;c49b6e99-fa39-4211-a779-fc7790e6eed6&quot;,&quot;dd196faf-b12c-483b-aa38-b2c4502e2f6b&quot;,&quot;18aba1ed-efdf-4f22-8d7a-ad6c440525cb&quot;,&quot;7158b587-1b31-406f-8257-87dc7fa3f787&quot;,&quot;05797c85-1add-41f0-b160-1fadf135e4cf&quot;,&quot;adaa4fae-b221-436f-8dba-057a16a6d2e7&quot;,&quot;e72066f0-097a-49a3-a904-6929ad9723e8&quot;,&quot;34c97da7-b5dc-453c-a409-7a366c37ccaf&quot;,&quot;6cc20db3-ea89-47d1-a321-ca87e78ad727&quot;,&quot;6538ee61-a74c-46f4-87b8-1761415f06fa&quot;],&quot;TimeStamp&quot;:&quot;2018-10-04T22:54:38.6356615+01:00&quot;}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MICROSOFT_TRANSLATOR_CLM_SLIDEINFO" val="{&quot;Guid&quot;:&quot;c9357629-6185-4467-a39f-3b7c432b5c10&quot;,&quot;TimeStamp&quot;:&quot;2018-10-04T22:54:38.5658229+01:00&quot;}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3970</TotalTime>
  <Words>208</Words>
  <Application>Microsoft Office PowerPoint</Application>
  <PresentationFormat>Widescreen</PresentationFormat>
  <Paragraphs>16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Poppins</vt:lpstr>
      <vt:lpstr>Wingdings</vt:lpstr>
      <vt:lpstr>Office Theme</vt:lpstr>
      <vt:lpstr>Evaluating an LGBTQ+ awarding gap and supporting  our queer student community (Phase 1)   Willow Neal, Emmanuel Zuza, Elaine McPherson, Chris Hutton, Ellesar Elhaggagi and Kat Gauld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Embedding and sustaining inclusive STEM practices</dc:title>
  <dc:creator>Trevor Collins</dc:creator>
  <cp:lastModifiedBy>Diane.Ford</cp:lastModifiedBy>
  <cp:revision>484</cp:revision>
  <cp:lastPrinted>2018-10-16T09:27:54Z</cp:lastPrinted>
  <dcterms:created xsi:type="dcterms:W3CDTF">2017-05-06T04:58:44Z</dcterms:created>
  <dcterms:modified xsi:type="dcterms:W3CDTF">2024-06-11T08:51:41Z</dcterms:modified>
</cp:coreProperties>
</file>