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5"/>
    <p:sldMasterId id="2147483771" r:id="rId6"/>
    <p:sldMasterId id="2147483863" r:id="rId7"/>
    <p:sldMasterId id="2147483817" r:id="rId8"/>
    <p:sldMasterId id="2147483927" r:id="rId9"/>
  </p:sldMasterIdLst>
  <p:notesMasterIdLst>
    <p:notesMasterId r:id="rId47"/>
  </p:notesMasterIdLst>
  <p:handoutMasterIdLst>
    <p:handoutMasterId r:id="rId48"/>
  </p:handoutMasterIdLst>
  <p:sldIdLst>
    <p:sldId id="256" r:id="rId10"/>
    <p:sldId id="327" r:id="rId11"/>
    <p:sldId id="261" r:id="rId12"/>
    <p:sldId id="264" r:id="rId13"/>
    <p:sldId id="466" r:id="rId14"/>
    <p:sldId id="467" r:id="rId15"/>
    <p:sldId id="468" r:id="rId16"/>
    <p:sldId id="439" r:id="rId17"/>
    <p:sldId id="329" r:id="rId18"/>
    <p:sldId id="441" r:id="rId19"/>
    <p:sldId id="442" r:id="rId20"/>
    <p:sldId id="328" r:id="rId21"/>
    <p:sldId id="456" r:id="rId22"/>
    <p:sldId id="457" r:id="rId23"/>
    <p:sldId id="458" r:id="rId24"/>
    <p:sldId id="459" r:id="rId25"/>
    <p:sldId id="460" r:id="rId26"/>
    <p:sldId id="461" r:id="rId27"/>
    <p:sldId id="360" r:id="rId28"/>
    <p:sldId id="330" r:id="rId29"/>
    <p:sldId id="444" r:id="rId30"/>
    <p:sldId id="279" r:id="rId31"/>
    <p:sldId id="446" r:id="rId32"/>
    <p:sldId id="448" r:id="rId33"/>
    <p:sldId id="449" r:id="rId34"/>
    <p:sldId id="450" r:id="rId35"/>
    <p:sldId id="452" r:id="rId36"/>
    <p:sldId id="453" r:id="rId37"/>
    <p:sldId id="451" r:id="rId38"/>
    <p:sldId id="464" r:id="rId39"/>
    <p:sldId id="462" r:id="rId40"/>
    <p:sldId id="465" r:id="rId41"/>
    <p:sldId id="455" r:id="rId42"/>
    <p:sldId id="454" r:id="rId43"/>
    <p:sldId id="356" r:id="rId44"/>
    <p:sldId id="362" r:id="rId45"/>
    <p:sldId id="31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92C21D-9C31-DAEC-E611-E76D7525B8BA}" name="Hannah.King" initials="H" userId="S::hlk63@open.ac.uk::a66496f2-2df4-4361-8801-89f9e25bfc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45"/>
    <a:srgbClr val="FFD7FD"/>
    <a:srgbClr val="FF8A76"/>
    <a:srgbClr val="FFB4FF"/>
    <a:srgbClr val="D6FFF2"/>
    <a:srgbClr val="CAD2FF"/>
    <a:srgbClr val="FEE3E9"/>
    <a:srgbClr val="4F9AE9"/>
    <a:srgbClr val="8AFFD7"/>
    <a:srgbClr val="BA8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D09824-5E3F-46D1-B5C6-C9EF75922D07}" v="2" dt="2023-11-02T15:56:03.3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2" autoAdjust="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handoutMaster" Target="handoutMasters/handoutMaster1.xml"/><Relationship Id="rId8" Type="http://schemas.openxmlformats.org/officeDocument/2006/relationships/slideMaster" Target="slideMasters/slideMaster4.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Poppins" panose="00000500000000000000" pitchFamily="2" charset="0"/>
            </a:endParaRPr>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latin typeface="Poppins" panose="00000500000000000000" pitchFamily="2" charset="0"/>
              </a:rPr>
              <a:t>02/11/2023</a:t>
            </a:fld>
            <a:endParaRPr lang="en-GB">
              <a:latin typeface="Poppins" panose="00000500000000000000" pitchFamily="2" charset="0"/>
            </a:endParaRPr>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Poppins" panose="00000500000000000000" pitchFamily="2" charset="0"/>
            </a:endParaRPr>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latin typeface="Poppins" panose="00000500000000000000" pitchFamily="2" charset="0"/>
              </a:rPr>
              <a:t>‹#›</a:t>
            </a:fld>
            <a:endParaRPr lang="en-GB">
              <a:latin typeface="Poppins" panose="00000500000000000000" pitchFamily="2" charset="0"/>
            </a:endParaRPr>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oppins" panose="000005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oppins" panose="00000500000000000000" pitchFamily="2" charset="0"/>
              </a:defRPr>
            </a:lvl1pPr>
          </a:lstStyle>
          <a:p>
            <a:fld id="{816C2FE4-2A89-2C48-B077-AF8EE4693F31}" type="datetimeFigureOut">
              <a:rPr lang="en-US" smtClean="0"/>
              <a:pPr/>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oppins" panose="000005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oppins" panose="00000500000000000000" pitchFamily="2" charset="0"/>
              </a:defRPr>
            </a:lvl1pPr>
          </a:lstStyle>
          <a:p>
            <a:fld id="{8CCD80B4-3417-B74B-BDCD-C7836226A258}" type="slidenum">
              <a:rPr lang="en-US" smtClean="0"/>
              <a:pPr/>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oppins" panose="00000500000000000000" pitchFamily="2" charset="0"/>
        <a:ea typeface="+mn-ea"/>
        <a:cs typeface="+mn-cs"/>
      </a:defRPr>
    </a:lvl1pPr>
    <a:lvl2pPr marL="457200" algn="l" defTabSz="914400" rtl="0" eaLnBrk="1" latinLnBrk="0" hangingPunct="1">
      <a:defRPr sz="1200" kern="1200">
        <a:solidFill>
          <a:schemeClr val="tx1"/>
        </a:solidFill>
        <a:latin typeface="Poppins" panose="00000500000000000000" pitchFamily="2" charset="0"/>
        <a:ea typeface="+mn-ea"/>
        <a:cs typeface="+mn-cs"/>
      </a:defRPr>
    </a:lvl2pPr>
    <a:lvl3pPr marL="914400" algn="l" defTabSz="914400" rtl="0" eaLnBrk="1" latinLnBrk="0" hangingPunct="1">
      <a:defRPr sz="1200" kern="1200">
        <a:solidFill>
          <a:schemeClr val="tx1"/>
        </a:solidFill>
        <a:latin typeface="Poppins" panose="00000500000000000000" pitchFamily="2" charset="0"/>
        <a:ea typeface="+mn-ea"/>
        <a:cs typeface="+mn-cs"/>
      </a:defRPr>
    </a:lvl3pPr>
    <a:lvl4pPr marL="1371600" algn="l" defTabSz="914400" rtl="0" eaLnBrk="1" latinLnBrk="0" hangingPunct="1">
      <a:defRPr sz="1200" kern="1200">
        <a:solidFill>
          <a:schemeClr val="tx1"/>
        </a:solidFill>
        <a:latin typeface="Poppins" panose="00000500000000000000" pitchFamily="2" charset="0"/>
        <a:ea typeface="+mn-ea"/>
        <a:cs typeface="+mn-cs"/>
      </a:defRPr>
    </a:lvl4pPr>
    <a:lvl5pPr marL="1828800" algn="l" defTabSz="914400" rtl="0" eaLnBrk="1" latinLnBrk="0" hangingPunct="1">
      <a:defRPr sz="1200" kern="1200">
        <a:solidFill>
          <a:schemeClr val="tx1"/>
        </a:solidFill>
        <a:latin typeface="Poppins"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01.safelinks.protection.outlook.com/?url=https%3A%2F%2Fsupport.clarivate.com%2FEndnote%2Fs%2Farticle%2FEndNote-X3-and-later-Windows-Install-the-OpenOffice--OpenOfficeorg-Writer-3x-Tools%3Flanguage%3Den_US&amp;data=05%7C01%7Cnicola.dowson%40open.ac.uk%7C20ddcfaffc8b43c4ee1f08dbc8ba4bf6%7C0e2ed45596af4100bed3a8e5fd981685%7C0%7C0%7C638324474675313775%7CUnknown%7CTWFpbGZsb3d8eyJWIjoiMC4wLjAwMDAiLCJQIjoiV2luMzIiLCJBTiI6Ik1haWwiLCJXVCI6Mn0%3D%7C3000%7C%7C%7C&amp;sdata=sHl5EWwpL%2BuasmuNb1kFPZgzAQ6lbmbdOs4aPSa5tUM%3D&amp;reserved=0"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eur01.safelinks.protection.outlook.com/?url=https%3A%2F%2Fgithub.com%2FMendeley%2Fopenoffice-plugin&amp;data=05%7C01%7Cnicola.dowson%40open.ac.uk%7C20ddcfaffc8b43c4ee1f08dbc8ba4bf6%7C0e2ed45596af4100bed3a8e5fd981685%7C0%7C0%7C638324474675313775%7CUnknown%7CTWFpbGZsb3d8eyJWIjoiMC4wLjAwMDAiLCJQIjoiV2luMzIiLCJBTiI6Ik1haWwiLCJXVCI6Mn0%3D%7C3000%7C%7C%7C&amp;sdata=Pt%2Bm9kYD%2FBX8FM%2FnigM6SMXyMN%2B3tQ4QN3J2glC6%2F7I%3D&amp;reserved=0"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a:t>
            </a:fld>
            <a:endParaRPr lang="en-US"/>
          </a:p>
        </p:txBody>
      </p:sp>
    </p:spTree>
    <p:extLst>
      <p:ext uri="{BB962C8B-B14F-4D97-AF65-F5344CB8AC3E}">
        <p14:creationId xmlns:p14="http://schemas.microsoft.com/office/powerpoint/2010/main" val="4008887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19</a:t>
            </a:fld>
            <a:endParaRPr lang="en-US"/>
          </a:p>
        </p:txBody>
      </p:sp>
    </p:spTree>
    <p:extLst>
      <p:ext uri="{BB962C8B-B14F-4D97-AF65-F5344CB8AC3E}">
        <p14:creationId xmlns:p14="http://schemas.microsoft.com/office/powerpoint/2010/main" val="4013729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20</a:t>
            </a:fld>
            <a:endParaRPr lang="en-US"/>
          </a:p>
        </p:txBody>
      </p:sp>
    </p:spTree>
    <p:extLst>
      <p:ext uri="{BB962C8B-B14F-4D97-AF65-F5344CB8AC3E}">
        <p14:creationId xmlns:p14="http://schemas.microsoft.com/office/powerpoint/2010/main" val="1739493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21</a:t>
            </a:fld>
            <a:endParaRPr lang="en-US"/>
          </a:p>
        </p:txBody>
      </p:sp>
    </p:spTree>
    <p:extLst>
      <p:ext uri="{BB962C8B-B14F-4D97-AF65-F5344CB8AC3E}">
        <p14:creationId xmlns:p14="http://schemas.microsoft.com/office/powerpoint/2010/main" val="1481856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D3551E-A210-4F0F-A9D3-E464F460C7D9}" type="slidenum">
              <a:rPr lang="en-GB" smtClean="0"/>
              <a:t>22</a:t>
            </a:fld>
            <a:endParaRPr lang="en-GB"/>
          </a:p>
        </p:txBody>
      </p:sp>
    </p:spTree>
    <p:extLst>
      <p:ext uri="{BB962C8B-B14F-4D97-AF65-F5344CB8AC3E}">
        <p14:creationId xmlns:p14="http://schemas.microsoft.com/office/powerpoint/2010/main" val="4200876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23</a:t>
            </a:fld>
            <a:endParaRPr lang="en-US"/>
          </a:p>
        </p:txBody>
      </p:sp>
    </p:spTree>
    <p:extLst>
      <p:ext uri="{BB962C8B-B14F-4D97-AF65-F5344CB8AC3E}">
        <p14:creationId xmlns:p14="http://schemas.microsoft.com/office/powerpoint/2010/main" val="1736354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24</a:t>
            </a:fld>
            <a:endParaRPr lang="en-US"/>
          </a:p>
        </p:txBody>
      </p:sp>
    </p:spTree>
    <p:extLst>
      <p:ext uri="{BB962C8B-B14F-4D97-AF65-F5344CB8AC3E}">
        <p14:creationId xmlns:p14="http://schemas.microsoft.com/office/powerpoint/2010/main" val="1892179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25</a:t>
            </a:fld>
            <a:endParaRPr lang="en-US"/>
          </a:p>
        </p:txBody>
      </p:sp>
    </p:spTree>
    <p:extLst>
      <p:ext uri="{BB962C8B-B14F-4D97-AF65-F5344CB8AC3E}">
        <p14:creationId xmlns:p14="http://schemas.microsoft.com/office/powerpoint/2010/main" val="40823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26</a:t>
            </a:fld>
            <a:endParaRPr lang="en-US"/>
          </a:p>
        </p:txBody>
      </p:sp>
    </p:spTree>
    <p:extLst>
      <p:ext uri="{BB962C8B-B14F-4D97-AF65-F5344CB8AC3E}">
        <p14:creationId xmlns:p14="http://schemas.microsoft.com/office/powerpoint/2010/main" val="837060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27</a:t>
            </a:fld>
            <a:endParaRPr lang="en-US"/>
          </a:p>
        </p:txBody>
      </p:sp>
    </p:spTree>
    <p:extLst>
      <p:ext uri="{BB962C8B-B14F-4D97-AF65-F5344CB8AC3E}">
        <p14:creationId xmlns:p14="http://schemas.microsoft.com/office/powerpoint/2010/main" val="1930136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28</a:t>
            </a:fld>
            <a:endParaRPr lang="en-US"/>
          </a:p>
        </p:txBody>
      </p:sp>
    </p:spTree>
    <p:extLst>
      <p:ext uri="{BB962C8B-B14F-4D97-AF65-F5344CB8AC3E}">
        <p14:creationId xmlns:p14="http://schemas.microsoft.com/office/powerpoint/2010/main" val="1195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2</a:t>
            </a:fld>
            <a:endParaRPr lang="en-US"/>
          </a:p>
        </p:txBody>
      </p:sp>
    </p:spTree>
    <p:extLst>
      <p:ext uri="{BB962C8B-B14F-4D97-AF65-F5344CB8AC3E}">
        <p14:creationId xmlns:p14="http://schemas.microsoft.com/office/powerpoint/2010/main" val="2307870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29</a:t>
            </a:fld>
            <a:endParaRPr lang="en-US"/>
          </a:p>
        </p:txBody>
      </p:sp>
    </p:spTree>
    <p:extLst>
      <p:ext uri="{BB962C8B-B14F-4D97-AF65-F5344CB8AC3E}">
        <p14:creationId xmlns:p14="http://schemas.microsoft.com/office/powerpoint/2010/main" val="1875717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30</a:t>
            </a:fld>
            <a:endParaRPr lang="en-US"/>
          </a:p>
        </p:txBody>
      </p:sp>
    </p:spTree>
    <p:extLst>
      <p:ext uri="{BB962C8B-B14F-4D97-AF65-F5344CB8AC3E}">
        <p14:creationId xmlns:p14="http://schemas.microsoft.com/office/powerpoint/2010/main" val="1638323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555555"/>
                </a:solidFill>
                <a:effectLst/>
                <a:latin typeface="Libre Franklin" panose="020B0604020202020204" pitchFamily="2" charset="0"/>
              </a:rPr>
              <a:t>The National Teaching Repository is an open access online searchable database where tried and tested strategies ‘that work’ can be housed and harvested.</a:t>
            </a:r>
          </a:p>
          <a:p>
            <a:pPr algn="l"/>
            <a:r>
              <a:rPr lang="en-GB" b="0" i="0" dirty="0">
                <a:solidFill>
                  <a:srgbClr val="555555"/>
                </a:solidFill>
                <a:effectLst/>
                <a:latin typeface="Libre Franklin" panose="020B0604020202020204" pitchFamily="2" charset="0"/>
              </a:rPr>
              <a:t>A space where colleagues can upload and share teaching resources, pedagogical research, approaches and ideas. Their innovations and strategies and in doing so not only help others, but gain recognition and be acknowledged for and e able to evidence of the impact of their work in practice.</a:t>
            </a:r>
          </a:p>
          <a:p>
            <a:pPr algn="l"/>
            <a:r>
              <a:rPr lang="en-GB" b="0" i="0" dirty="0">
                <a:solidFill>
                  <a:srgbClr val="555555"/>
                </a:solidFill>
                <a:effectLst/>
                <a:latin typeface="Libre Franklin" panose="020B0604020202020204" pitchFamily="2" charset="0"/>
              </a:rPr>
              <a:t>It is a space that anyone can search and access hands-on, practical ideas and resources, off the shelf ready to use or to adapt for implementation in their own settings.</a:t>
            </a:r>
          </a:p>
          <a:p>
            <a:pPr algn="l"/>
            <a:r>
              <a:rPr lang="en-GB" b="0" i="0" dirty="0">
                <a:solidFill>
                  <a:srgbClr val="555555"/>
                </a:solidFill>
                <a:effectLst/>
                <a:latin typeface="Libre Franklin" panose="020B0604020202020204" pitchFamily="2" charset="0"/>
              </a:rPr>
              <a:t>It is a space that facilitates your ability to showcase your practice in a range of non-traditional research formats including data, books, reports, code, videos, images, audio recordings, posters, and presentations.</a:t>
            </a: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31</a:t>
            </a:fld>
            <a:endParaRPr lang="en-US"/>
          </a:p>
        </p:txBody>
      </p:sp>
    </p:spTree>
    <p:extLst>
      <p:ext uri="{BB962C8B-B14F-4D97-AF65-F5344CB8AC3E}">
        <p14:creationId xmlns:p14="http://schemas.microsoft.com/office/powerpoint/2010/main" val="2202480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Montserrat" panose="00000500000000000000" pitchFamily="2" charset="0"/>
              </a:rPr>
              <a:t>CETL provides an extensive list of external disciplinary and interdisciplinary journals in the Scholarship of Teaching and Learning (</a:t>
            </a:r>
            <a:r>
              <a:rPr lang="en-GB" b="0" i="0" dirty="0" err="1">
                <a:solidFill>
                  <a:srgbClr val="000000"/>
                </a:solidFill>
                <a:effectLst/>
                <a:latin typeface="Montserrat" panose="00000500000000000000" pitchFamily="2" charset="0"/>
              </a:rPr>
              <a:t>SoTL</a:t>
            </a:r>
            <a:r>
              <a:rPr lang="en-GB" b="0" i="0" dirty="0">
                <a:solidFill>
                  <a:srgbClr val="000000"/>
                </a:solidFill>
                <a:effectLst/>
                <a:latin typeface="Montserrat" panose="00000500000000000000" pitchFamily="2" charset="0"/>
              </a:rPr>
              <a:t>) focused on undergraduate and graduate education for teachers at colleges and universities, organized alphabetically. </a:t>
            </a:r>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32</a:t>
            </a:fld>
            <a:endParaRPr lang="en-US"/>
          </a:p>
        </p:txBody>
      </p:sp>
    </p:spTree>
    <p:extLst>
      <p:ext uri="{BB962C8B-B14F-4D97-AF65-F5344CB8AC3E}">
        <p14:creationId xmlns:p14="http://schemas.microsoft.com/office/powerpoint/2010/main" val="404756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33</a:t>
            </a:fld>
            <a:endParaRPr lang="en-US"/>
          </a:p>
        </p:txBody>
      </p:sp>
    </p:spTree>
    <p:extLst>
      <p:ext uri="{BB962C8B-B14F-4D97-AF65-F5344CB8AC3E}">
        <p14:creationId xmlns:p14="http://schemas.microsoft.com/office/powerpoint/2010/main" val="1094123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Reference management tools and open office – you can use EndNote, Mendeley and Zotero with open office. For EndNote and Mendeley you need to download a plugin. </a:t>
            </a:r>
            <a:r>
              <a:rPr lang="en-GB" sz="1800" u="sng" dirty="0">
                <a:solidFill>
                  <a:srgbClr val="0563C1"/>
                </a:solidFill>
                <a:effectLst/>
                <a:latin typeface="Calibri" panose="020F0502020204030204" pitchFamily="34" charset="0"/>
                <a:ea typeface="Times New Roman" panose="02020603050405020304" pitchFamily="18" charset="0"/>
                <a:hlinkClick r:id="rId3"/>
              </a:rPr>
              <a:t>https://support.clarivate.com/Endnote/s/article/EndNote-X3-and-later-Windows-Install-the-OpenOffice--OpenOfficeorg-Writer-3x-Tools?language=en_US</a:t>
            </a:r>
            <a:r>
              <a:rPr lang="en-GB" sz="1800" dirty="0">
                <a:effectLst/>
                <a:latin typeface="Calibri" panose="020F0502020204030204" pitchFamily="34" charset="0"/>
                <a:ea typeface="Times New Roman" panose="02020603050405020304" pitchFamily="18" charset="0"/>
              </a:rPr>
              <a:t>. For Mendeley it is here </a:t>
            </a:r>
            <a:r>
              <a:rPr lang="en-GB" sz="1800" u="sng" dirty="0">
                <a:solidFill>
                  <a:srgbClr val="0563C1"/>
                </a:solidFill>
                <a:effectLst/>
                <a:latin typeface="Calibri" panose="020F0502020204030204" pitchFamily="34" charset="0"/>
                <a:ea typeface="Times New Roman" panose="02020603050405020304" pitchFamily="18" charset="0"/>
                <a:hlinkClick r:id="rId4"/>
              </a:rPr>
              <a:t>https://github.com/Mendeley/openoffice-plugin</a:t>
            </a:r>
            <a:r>
              <a:rPr lang="en-GB" sz="1800" dirty="0">
                <a:effectLst/>
                <a:latin typeface="Calibri" panose="020F0502020204030204" pitchFamily="34" charset="0"/>
                <a:ea typeface="Times New Roman" panose="02020603050405020304" pitchFamily="18" charset="0"/>
              </a:rPr>
              <a:t> but looks complicated to install. Zotero seems to be the only one that works with Google docs.</a:t>
            </a:r>
            <a:endParaRPr lang="en-GB"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34</a:t>
            </a:fld>
            <a:endParaRPr lang="en-US"/>
          </a:p>
        </p:txBody>
      </p:sp>
    </p:spTree>
    <p:extLst>
      <p:ext uri="{BB962C8B-B14F-4D97-AF65-F5344CB8AC3E}">
        <p14:creationId xmlns:p14="http://schemas.microsoft.com/office/powerpoint/2010/main" val="1595107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35</a:t>
            </a:fld>
            <a:endParaRPr lang="en-US"/>
          </a:p>
        </p:txBody>
      </p:sp>
    </p:spTree>
    <p:extLst>
      <p:ext uri="{BB962C8B-B14F-4D97-AF65-F5344CB8AC3E}">
        <p14:creationId xmlns:p14="http://schemas.microsoft.com/office/powerpoint/2010/main" val="835002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37</a:t>
            </a:fld>
            <a:endParaRPr lang="en-US"/>
          </a:p>
        </p:txBody>
      </p:sp>
    </p:spTree>
    <p:extLst>
      <p:ext uri="{BB962C8B-B14F-4D97-AF65-F5344CB8AC3E}">
        <p14:creationId xmlns:p14="http://schemas.microsoft.com/office/powerpoint/2010/main" val="411748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3</a:t>
            </a:fld>
            <a:endParaRPr lang="en-US"/>
          </a:p>
        </p:txBody>
      </p:sp>
    </p:spTree>
    <p:extLst>
      <p:ext uri="{BB962C8B-B14F-4D97-AF65-F5344CB8AC3E}">
        <p14:creationId xmlns:p14="http://schemas.microsoft.com/office/powerpoint/2010/main" val="1481856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4</a:t>
            </a:fld>
            <a:endParaRPr lang="en-US"/>
          </a:p>
        </p:txBody>
      </p:sp>
    </p:spTree>
    <p:extLst>
      <p:ext uri="{BB962C8B-B14F-4D97-AF65-F5344CB8AC3E}">
        <p14:creationId xmlns:p14="http://schemas.microsoft.com/office/powerpoint/2010/main" val="3630952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databases do you find useful and why?</a:t>
            </a:r>
          </a:p>
        </p:txBody>
      </p:sp>
      <p:sp>
        <p:nvSpPr>
          <p:cNvPr id="4" name="Slide Number Placeholder 3"/>
          <p:cNvSpPr>
            <a:spLocks noGrp="1"/>
          </p:cNvSpPr>
          <p:nvPr>
            <p:ph type="sldNum" sz="quarter" idx="5"/>
          </p:nvPr>
        </p:nvSpPr>
        <p:spPr/>
        <p:txBody>
          <a:bodyPr/>
          <a:lstStyle/>
          <a:p>
            <a:fld id="{8CCD80B4-3417-B74B-BDCD-C7836226A258}" type="slidenum">
              <a:rPr lang="en-US" smtClean="0"/>
              <a:pPr/>
              <a:t>8</a:t>
            </a:fld>
            <a:endParaRPr lang="en-US"/>
          </a:p>
        </p:txBody>
      </p:sp>
    </p:spTree>
    <p:extLst>
      <p:ext uri="{BB962C8B-B14F-4D97-AF65-F5344CB8AC3E}">
        <p14:creationId xmlns:p14="http://schemas.microsoft.com/office/powerpoint/2010/main" val="643068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9</a:t>
            </a:fld>
            <a:endParaRPr lang="en-US"/>
          </a:p>
        </p:txBody>
      </p:sp>
    </p:spTree>
    <p:extLst>
      <p:ext uri="{BB962C8B-B14F-4D97-AF65-F5344CB8AC3E}">
        <p14:creationId xmlns:p14="http://schemas.microsoft.com/office/powerpoint/2010/main" val="2491014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10</a:t>
            </a:fld>
            <a:endParaRPr lang="en-US"/>
          </a:p>
        </p:txBody>
      </p:sp>
    </p:spTree>
    <p:extLst>
      <p:ext uri="{BB962C8B-B14F-4D97-AF65-F5344CB8AC3E}">
        <p14:creationId xmlns:p14="http://schemas.microsoft.com/office/powerpoint/2010/main" val="428127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11</a:t>
            </a:fld>
            <a:endParaRPr lang="en-US"/>
          </a:p>
        </p:txBody>
      </p:sp>
    </p:spTree>
    <p:extLst>
      <p:ext uri="{BB962C8B-B14F-4D97-AF65-F5344CB8AC3E}">
        <p14:creationId xmlns:p14="http://schemas.microsoft.com/office/powerpoint/2010/main" val="2814675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12</a:t>
            </a:fld>
            <a:endParaRPr lang="en-US"/>
          </a:p>
        </p:txBody>
      </p:sp>
    </p:spTree>
    <p:extLst>
      <p:ext uri="{BB962C8B-B14F-4D97-AF65-F5344CB8AC3E}">
        <p14:creationId xmlns:p14="http://schemas.microsoft.com/office/powerpoint/2010/main" val="395432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10" name="Picture 9">
            <a:extLst>
              <a:ext uri="{FF2B5EF4-FFF2-40B4-BE49-F238E27FC236}">
                <a16:creationId xmlns:a16="http://schemas.microsoft.com/office/drawing/2014/main" id="{0828ED38-053B-074D-A6A5-1C9374EA7F4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4" name="Picture 13" descr="The Open University Logo">
            <a:extLst>
              <a:ext uri="{FF2B5EF4-FFF2-40B4-BE49-F238E27FC236}">
                <a16:creationId xmlns:a16="http://schemas.microsoft.com/office/drawing/2014/main" id="{41C1F544-4F91-82A6-00C9-2CD07BD90F6A}"/>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6" name="Picture 5">
            <a:extLst>
              <a:ext uri="{FF2B5EF4-FFF2-40B4-BE49-F238E27FC236}">
                <a16:creationId xmlns:a16="http://schemas.microsoft.com/office/drawing/2014/main" id="{19B06383-A6CB-5648-834D-B48F237057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 Green">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8491E11-C10D-5DDF-F581-B813FF83605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388B64FB-ADBB-26BD-E337-6CF096A93201}"/>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075770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descr="The Open University Logo">
            <a:extLst>
              <a:ext uri="{FF2B5EF4-FFF2-40B4-BE49-F238E27FC236}">
                <a16:creationId xmlns:a16="http://schemas.microsoft.com/office/drawing/2014/main" id="{1A8FBF3E-643E-C283-20B7-9D35C17A874A}"/>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5A176635-0D9A-318C-7E7A-70539D9E69FC}"/>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5915414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8491E11-C10D-5DDF-F581-B813FF83605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388B64FB-ADBB-26BD-E337-6CF096A93201}"/>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366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83551F-5FB0-9945-E01E-6CB9436CE2E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a:extLst>
              <a:ext uri="{FF2B5EF4-FFF2-40B4-BE49-F238E27FC236}">
                <a16:creationId xmlns:a16="http://schemas.microsoft.com/office/drawing/2014/main" id="{317DA136-F775-4E4C-35DB-866AF036B4EB}"/>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3933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screen">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0329EC4-43A1-4C93-CC9C-F8056BDA6D4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38227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052FB48F-821A-CA54-A34E-E55E101C6CCB}"/>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4" name="Picture 3">
            <a:extLst>
              <a:ext uri="{FF2B5EF4-FFF2-40B4-BE49-F238E27FC236}">
                <a16:creationId xmlns:a16="http://schemas.microsoft.com/office/drawing/2014/main" id="{6ED31C04-0A53-3A47-8287-081AE26B8A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descr="The Open University Logo">
            <a:extLst>
              <a:ext uri="{FF2B5EF4-FFF2-40B4-BE49-F238E27FC236}">
                <a16:creationId xmlns:a16="http://schemas.microsoft.com/office/drawing/2014/main" id="{95ADE654-C78D-7069-71BF-CB8E04298DE3}"/>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C107E3E2-7CA3-497F-C4E8-4ECE3460E57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5AD93BCC-9ABA-3DB6-4ED6-2BD13246CBC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D7FBF3-7226-2149-BBD3-09818517326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a:extLst>
              <a:ext uri="{FF2B5EF4-FFF2-40B4-BE49-F238E27FC236}">
                <a16:creationId xmlns:a16="http://schemas.microsoft.com/office/drawing/2014/main" id="{0CDFCC4E-7800-CD8E-7918-FDBF10EDE7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Content - Tight Header">
    <p:bg>
      <p:bgPr>
        <a:solidFill>
          <a:schemeClr val="bg1"/>
        </a:solidFill>
        <a:effectLst/>
      </p:bgPr>
    </p:bg>
    <p:spTree>
      <p:nvGrpSpPr>
        <p:cNvPr id="1" name=""/>
        <p:cNvGrpSpPr/>
        <p:nvPr/>
      </p:nvGrpSpPr>
      <p:grpSpPr>
        <a:xfrm>
          <a:off x="0" y="0"/>
          <a:ext cx="0" cy="0"/>
          <a:chOff x="0" y="0"/>
          <a:chExt cx="0" cy="0"/>
        </a:xfrm>
      </p:grpSpPr>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0957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Rectangle: Single Corner Rounded 1">
            <a:extLst>
              <a:ext uri="{FF2B5EF4-FFF2-40B4-BE49-F238E27FC236}">
                <a16:creationId xmlns:a16="http://schemas.microsoft.com/office/drawing/2014/main" id="{E24568D3-44DC-E35D-6A09-5B5154DCE05F}"/>
              </a:ext>
            </a:extLst>
          </p:cNvPr>
          <p:cNvSpPr/>
          <p:nvPr userDrawn="1"/>
        </p:nvSpPr>
        <p:spPr>
          <a:xfrm flipV="1">
            <a:off x="-5910" y="0"/>
            <a:ext cx="12197910" cy="823189"/>
          </a:xfrm>
          <a:prstGeom prst="round1Rect">
            <a:avLst>
              <a:gd name="adj" fmla="val 50000"/>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11">
            <a:extLst>
              <a:ext uri="{FF2B5EF4-FFF2-40B4-BE49-F238E27FC236}">
                <a16:creationId xmlns:a16="http://schemas.microsoft.com/office/drawing/2014/main" id="{4E490143-9197-1E5C-A155-ABAF72B3B09A}"/>
              </a:ext>
            </a:extLst>
          </p:cNvPr>
          <p:cNvSpPr>
            <a:spLocks noGrp="1"/>
          </p:cNvSpPr>
          <p:nvPr>
            <p:ph type="body" sz="quarter" idx="21" hasCustomPrompt="1"/>
          </p:nvPr>
        </p:nvSpPr>
        <p:spPr>
          <a:xfrm>
            <a:off x="413915" y="163013"/>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Tree>
    <p:extLst>
      <p:ext uri="{BB962C8B-B14F-4D97-AF65-F5344CB8AC3E}">
        <p14:creationId xmlns:p14="http://schemas.microsoft.com/office/powerpoint/2010/main" val="2573154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latin typeface="Poppins" panose="00000500000000000000" pitchFamily="2" charset="0"/>
            </a:endParaRPr>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A75198C-6ADB-FB44-7D03-6F5213AC312E}"/>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4C01CCF-0DB7-F246-ABF2-EC18516A0FBD}"/>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latin typeface="Poppins" panose="00000500000000000000" pitchFamily="2" charset="0"/>
            </a:endParaRPr>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5EE5AA7-CE9F-6795-3587-5FECAE583054}"/>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87A5F3DD-B4AB-BD17-596F-E74A62BFB6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4643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412ECB0-A0F7-C3C3-CD7E-53BD501749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78553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1EF4921-C4EA-38D0-FDB1-827E4E6B7F75}"/>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6057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cstate="screen">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DEA096BC-E124-A3C8-7101-B7F957B0170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23F19E9F-F344-6302-5340-E96D54FF215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38D216E0-7352-C52F-6A35-B80CBA18497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236022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6" name="Picture 5" descr="The Open University Logo">
            <a:extLst>
              <a:ext uri="{FF2B5EF4-FFF2-40B4-BE49-F238E27FC236}">
                <a16:creationId xmlns:a16="http://schemas.microsoft.com/office/drawing/2014/main" id="{21830BFA-19EA-B404-F805-72BD114E6B2B}"/>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cstate="screen">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FF3714E0-498A-B29B-94FB-DA93A6A9662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9E8BF09-B464-A1E1-02C2-01D09400BA7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1EB04BC9-BBC1-9452-43AC-4FD759F04F16}"/>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2731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cstate="screen">
            <a:alphaModFix amt="5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B15771C0-93BA-5ADF-64A4-2A43F86D54F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EBDBA90-2059-F1EB-DC4D-1F490EC5C85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DBE218AA-1FFB-BE5D-8642-2B04DCCE99A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19773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cstate="screen">
            <a:alphaModFix amt="2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EEEF07-1889-D507-89A8-BB2EE63EB0B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The Open University Logo">
            <a:extLst>
              <a:ext uri="{FF2B5EF4-FFF2-40B4-BE49-F238E27FC236}">
                <a16:creationId xmlns:a16="http://schemas.microsoft.com/office/drawing/2014/main" id="{5E1AC07D-4E2F-CEA1-4D8E-FFA7745DD919}"/>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442978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6" name="Picture 5">
            <a:extLst>
              <a:ext uri="{FF2B5EF4-FFF2-40B4-BE49-F238E27FC236}">
                <a16:creationId xmlns:a16="http://schemas.microsoft.com/office/drawing/2014/main" id="{19B06383-A6CB-5648-834D-B48F237057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6654959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ection title - oran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192859-C46A-4829-96AF-7D408294B889}"/>
              </a:ext>
            </a:extLst>
          </p:cNvPr>
          <p:cNvSpPr>
            <a:spLocks noGrp="1"/>
          </p:cNvSpPr>
          <p:nvPr>
            <p:ph type="ctrTitle" hasCustomPrompt="1"/>
          </p:nvPr>
        </p:nvSpPr>
        <p:spPr>
          <a:xfrm>
            <a:off x="2367088" y="3179701"/>
            <a:ext cx="72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7" name="Subtitle 2">
            <a:extLst>
              <a:ext uri="{FF2B5EF4-FFF2-40B4-BE49-F238E27FC236}">
                <a16:creationId xmlns:a16="http://schemas.microsoft.com/office/drawing/2014/main" id="{D94ECEE5-5A94-4126-92B2-4FA9605C9D9F}"/>
              </a:ext>
            </a:extLst>
          </p:cNvPr>
          <p:cNvSpPr>
            <a:spLocks noGrp="1"/>
          </p:cNvSpPr>
          <p:nvPr>
            <p:ph type="subTitle" idx="1" hasCustomPrompt="1"/>
          </p:nvPr>
        </p:nvSpPr>
        <p:spPr>
          <a:xfrm>
            <a:off x="2367089" y="4186692"/>
            <a:ext cx="72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3061868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2" name="Picture 1" descr="The Open University Logo">
            <a:extLst>
              <a:ext uri="{FF2B5EF4-FFF2-40B4-BE49-F238E27FC236}">
                <a16:creationId xmlns:a16="http://schemas.microsoft.com/office/drawing/2014/main" id="{98F1B169-2DA1-B49F-3EA1-DD312E568D4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612600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descr="The Open University Logo">
            <a:extLst>
              <a:ext uri="{FF2B5EF4-FFF2-40B4-BE49-F238E27FC236}">
                <a16:creationId xmlns:a16="http://schemas.microsoft.com/office/drawing/2014/main" id="{EA88F0E0-0334-005F-5AE6-97F8EFADF0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4299" y="2622093"/>
            <a:ext cx="6043402" cy="2021693"/>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Only - Green">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8491E11-C10D-5DDF-F581-B813FF83605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388B64FB-ADBB-26BD-E337-6CF096A93201}"/>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590613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pic>
        <p:nvPicPr>
          <p:cNvPr id="10" name="Picture 9">
            <a:extLst>
              <a:ext uri="{FF2B5EF4-FFF2-40B4-BE49-F238E27FC236}">
                <a16:creationId xmlns:a16="http://schemas.microsoft.com/office/drawing/2014/main" id="{C3B3B649-1EB8-9846-A24F-3002667E74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820931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a:extLst>
              <a:ext uri="{FF2B5EF4-FFF2-40B4-BE49-F238E27FC236}">
                <a16:creationId xmlns:a16="http://schemas.microsoft.com/office/drawing/2014/main" id="{2B25C514-5CFA-FD4E-BB21-038E4D8FF81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278234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7" name="Picture 6" descr="The Open University Logo">
            <a:extLst>
              <a:ext uri="{FF2B5EF4-FFF2-40B4-BE49-F238E27FC236}">
                <a16:creationId xmlns:a16="http://schemas.microsoft.com/office/drawing/2014/main" id="{E4D12D21-2F9E-2846-20E0-F0307CE08212}"/>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331C3DB8-28FE-CD4A-AC01-87EE1020C5A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044E638D-6AD4-9B4C-B7A9-1F0500BFE0F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defRPr>
            </a:lvl1pPr>
          </a:lstStyle>
          <a:p>
            <a:fld id="{0AAA8F9F-42A8-344E-BFDB-6B187AAC9728}" type="datetimeFigureOut">
              <a:rPr lang="en-US" smtClean="0"/>
              <a:pPr/>
              <a:t>11/2/2023</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anose="00000500000000000000" pitchFamily="2" charset="0"/>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anose="00000500000000000000" pitchFamily="2" charset="0"/>
              </a:defRPr>
            </a:lvl1pPr>
          </a:lstStyle>
          <a:p>
            <a:fld id="{60BAE0D0-DB37-5740-9BD9-F5C7BF39F16E}" type="slidenum">
              <a:rPr lang="en-US" smtClean="0"/>
              <a:pPr/>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 id="2147483936" r:id="rId4"/>
  </p:sldLayoutIdLst>
  <p:txStyles>
    <p:title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 id="214748393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5" r:id="rId7"/>
    <p:sldLayoutId id="2147483836" r:id="rId8"/>
    <p:sldLayoutId id="2147483839" r:id="rId9"/>
    <p:sldLayoutId id="2147483935" r:id="rId10"/>
    <p:sldLayoutId id="2147483842"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937" r:id="rId20"/>
    <p:sldLayoutId id="214748394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open.ac.uk/library/library-resources/databases"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s://www.open.ac.uk/library/library-resources/ebooks"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www.open.ac.uk/library/library-tools/library-access-browser-extension"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hyperlink" Target="https://www.open.ac.uk/library/help-and-support/access-eresources-using-google-scholar" TargetMode="External"/><Relationship Id="rId4" Type="http://schemas.openxmlformats.org/officeDocument/2006/relationships/hyperlink" Target="https://www.open.ac.uk/library/library-resources/browzine-for-ios-and-androi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5.xml"/><Relationship Id="rId1" Type="http://schemas.openxmlformats.org/officeDocument/2006/relationships/video" Target="https://www.youtube.com/embed/Rev_FQdjSV0?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5.xml"/><Relationship Id="rId1" Type="http://schemas.openxmlformats.org/officeDocument/2006/relationships/video" Target="https://www.youtube.com/embed/MjN3jiailUY?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open.ac.uk/library/help-and-support/using-other-libraries-and-sconul-access"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hyperlink" Target="https://www.open.ac.uk/library/library-resources/suggest-new-titles" TargetMode="External"/><Relationship Id="rId5" Type="http://schemas.openxmlformats.org/officeDocument/2006/relationships/hyperlink" Target="https://www.open.ac.uk/library/using-the-library/joining-the-open-university-library" TargetMode="External"/><Relationship Id="rId4" Type="http://schemas.openxmlformats.org/officeDocument/2006/relationships/hyperlink" Target="https://www.open.ac.uk/library/services-for-staff/document-delivery-and-inter-library-lendi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hyperlink" Target="https://www.open.ac.uk/library/advanced-search-techniques"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hyperlink" Target="https://www.open.ac.uk/library-research-support/researcher-skills/advanced-literature-searching"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s://www.jiscmail.ac.uk/"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hyperlink" Target="https://facultydevelopment.kennesaw.edu/scholarly-teaching/journals/index.php" TargetMode="External"/><Relationship Id="rId4" Type="http://schemas.openxmlformats.org/officeDocument/2006/relationships/hyperlink" Target="https://www.researchgate.ne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open.ac.uk/library/services-for-postgraduate-researchers/advanced-evaluation" TargetMode="External"/><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s://www.open.ac.uk/library/referencing-and-plagiarism/bibliographic-management" TargetMode="External"/><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hyperlink" Target="https://click.endnote.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hyperlink" Target="mailto:lib-help@open.ac.uk" TargetMode="External"/><Relationship Id="rId2" Type="http://schemas.openxmlformats.org/officeDocument/2006/relationships/hyperlink" Target="mailto:library-research-support@open.ac.uk" TargetMode="External"/><Relationship Id="rId1" Type="http://schemas.openxmlformats.org/officeDocument/2006/relationships/slideLayout" Target="../slideLayouts/slideLayout16.xml"/><Relationship Id="rId4" Type="http://schemas.openxmlformats.org/officeDocument/2006/relationships/hyperlink" Target="mailto:ilmail@open.ac.uk"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hyperlink" Target="https://www.open.ac.uk/library/library-resources/databases"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hyperlink" Target="https://www.open.ac.uk/library/library-resources/selected-resources-for-your-study"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AC98-8F4A-A002-FEDA-2D0C617B145D}"/>
              </a:ext>
            </a:extLst>
          </p:cNvPr>
          <p:cNvSpPr>
            <a:spLocks noGrp="1"/>
          </p:cNvSpPr>
          <p:nvPr>
            <p:ph type="title" idx="4294967295"/>
          </p:nvPr>
        </p:nvSpPr>
        <p:spPr>
          <a:xfrm>
            <a:off x="0" y="-425903"/>
            <a:ext cx="10515600" cy="347039"/>
          </a:xfrm>
        </p:spPr>
        <p:txBody>
          <a:bodyPr>
            <a:normAutofit fontScale="90000"/>
          </a:bodyPr>
          <a:lstStyle/>
          <a:p>
            <a:r>
              <a:rPr lang="en-GB" sz="2000" dirty="0"/>
              <a:t>Intro</a:t>
            </a:r>
            <a:r>
              <a:rPr lang="en-GB" sz="2000" baseline="0" dirty="0"/>
              <a:t> </a:t>
            </a:r>
            <a:r>
              <a:rPr lang="en-GB" sz="2000" dirty="0"/>
              <a:t>Slide Title 1</a:t>
            </a:r>
          </a:p>
        </p:txBody>
      </p:sp>
      <p:sp>
        <p:nvSpPr>
          <p:cNvPr id="14" name="Text Placeholder 13">
            <a:extLst>
              <a:ext uri="{FF2B5EF4-FFF2-40B4-BE49-F238E27FC236}">
                <a16:creationId xmlns:a16="http://schemas.microsoft.com/office/drawing/2014/main" id="{BCD67DD9-3DAA-313B-8305-6C266ED950EB}"/>
              </a:ext>
            </a:extLst>
          </p:cNvPr>
          <p:cNvSpPr>
            <a:spLocks noGrp="1"/>
          </p:cNvSpPr>
          <p:nvPr>
            <p:ph type="body" sz="quarter" idx="11"/>
          </p:nvPr>
        </p:nvSpPr>
        <p:spPr>
          <a:xfrm>
            <a:off x="408207" y="559121"/>
            <a:ext cx="5557585" cy="2940732"/>
          </a:xfrm>
        </p:spPr>
        <p:txBody>
          <a:bodyPr/>
          <a:lstStyle/>
          <a:p>
            <a:r>
              <a:rPr lang="en-GB" sz="4800" dirty="0"/>
              <a:t>Finding and evaluating scholarship literature</a:t>
            </a:r>
          </a:p>
        </p:txBody>
      </p:sp>
      <p:sp>
        <p:nvSpPr>
          <p:cNvPr id="16" name="Text Placeholder 15">
            <a:extLst>
              <a:ext uri="{FF2B5EF4-FFF2-40B4-BE49-F238E27FC236}">
                <a16:creationId xmlns:a16="http://schemas.microsoft.com/office/drawing/2014/main" id="{91E9862C-F9C6-300D-C161-CC5F2057C191}"/>
              </a:ext>
            </a:extLst>
          </p:cNvPr>
          <p:cNvSpPr>
            <a:spLocks noGrp="1"/>
          </p:cNvSpPr>
          <p:nvPr>
            <p:ph type="body" sz="quarter" idx="13"/>
          </p:nvPr>
        </p:nvSpPr>
        <p:spPr/>
        <p:txBody>
          <a:bodyPr/>
          <a:lstStyle/>
          <a:p>
            <a:r>
              <a:rPr lang="en-GB"/>
              <a:t>Nicola Dowson</a:t>
            </a:r>
          </a:p>
        </p:txBody>
      </p:sp>
      <p:sp>
        <p:nvSpPr>
          <p:cNvPr id="17" name="Text Placeholder 16">
            <a:extLst>
              <a:ext uri="{FF2B5EF4-FFF2-40B4-BE49-F238E27FC236}">
                <a16:creationId xmlns:a16="http://schemas.microsoft.com/office/drawing/2014/main" id="{ACCCC83C-A3BB-829E-51E0-D71CBA10B1EE}"/>
              </a:ext>
            </a:extLst>
          </p:cNvPr>
          <p:cNvSpPr>
            <a:spLocks noGrp="1"/>
          </p:cNvSpPr>
          <p:nvPr>
            <p:ph type="body" sz="quarter" idx="14"/>
          </p:nvPr>
        </p:nvSpPr>
        <p:spPr/>
        <p:txBody>
          <a:bodyPr/>
          <a:lstStyle/>
          <a:p>
            <a:r>
              <a:rPr lang="en-GB"/>
              <a:t>Senior Library Manager (Research Support)	</a:t>
            </a:r>
          </a:p>
        </p:txBody>
      </p:sp>
      <p:sp>
        <p:nvSpPr>
          <p:cNvPr id="18" name="Text Placeholder 17">
            <a:extLst>
              <a:ext uri="{FF2B5EF4-FFF2-40B4-BE49-F238E27FC236}">
                <a16:creationId xmlns:a16="http://schemas.microsoft.com/office/drawing/2014/main" id="{7C582E8A-5AC5-EBB0-D16B-4437F42A33D5}"/>
              </a:ext>
            </a:extLst>
          </p:cNvPr>
          <p:cNvSpPr>
            <a:spLocks noGrp="1"/>
          </p:cNvSpPr>
          <p:nvPr>
            <p:ph type="body" sz="quarter" idx="15"/>
          </p:nvPr>
        </p:nvSpPr>
        <p:spPr/>
        <p:txBody>
          <a:bodyPr/>
          <a:lstStyle/>
          <a:p>
            <a:r>
              <a:rPr lang="en-GB" dirty="0"/>
              <a:t>November 2023</a:t>
            </a:r>
          </a:p>
        </p:txBody>
      </p:sp>
      <p:pic>
        <p:nvPicPr>
          <p:cNvPr id="6" name="Picture Placeholder 5" descr="A person working on her computer&#10;&#10;Description automatically generated with medium confidence">
            <a:extLst>
              <a:ext uri="{FF2B5EF4-FFF2-40B4-BE49-F238E27FC236}">
                <a16:creationId xmlns:a16="http://schemas.microsoft.com/office/drawing/2014/main" id="{B0B0D837-6173-46E6-9B38-044A583A94C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149" b="3149"/>
          <a:stretch>
            <a:fillRect/>
          </a:stretch>
        </p:blipFill>
        <p:spPr/>
      </p:pic>
    </p:spTree>
    <p:extLst>
      <p:ext uri="{BB962C8B-B14F-4D97-AF65-F5344CB8AC3E}">
        <p14:creationId xmlns:p14="http://schemas.microsoft.com/office/powerpoint/2010/main" val="3771289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04664"/>
            <a:ext cx="10766703" cy="497161"/>
          </a:xfrm>
        </p:spPr>
        <p:txBody>
          <a:bodyPr/>
          <a:lstStyle/>
          <a:p>
            <a:r>
              <a:rPr lang="en-GB" dirty="0"/>
              <a:t>Research Methods resources</a:t>
            </a:r>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132837"/>
            <a:ext cx="9591229" cy="4788569"/>
          </a:xfrm>
        </p:spPr>
        <p:txBody>
          <a:bodyPr lIns="91440" tIns="45720" rIns="91440" bIns="45720" anchor="t">
            <a:noAutofit/>
          </a:bodyPr>
          <a:lstStyle/>
          <a:p>
            <a:pPr algn="l">
              <a:buFont typeface="Arial" panose="020B0604020202020204" pitchFamily="34" charset="0"/>
              <a:buChar char="•"/>
            </a:pPr>
            <a:r>
              <a:rPr lang="en-GB" sz="2800" dirty="0">
                <a:solidFill>
                  <a:schemeClr val="tx1"/>
                </a:solidFill>
                <a:latin typeface="+mn-lt"/>
              </a:rPr>
              <a:t>Sage Research Methods Online – books, reference works, journal articles and instructional videos by world leading academics</a:t>
            </a:r>
          </a:p>
          <a:p>
            <a:pPr algn="l">
              <a:buFont typeface="Arial" panose="020B0604020202020204" pitchFamily="34" charset="0"/>
              <a:buChar char="•"/>
            </a:pPr>
            <a:r>
              <a:rPr lang="en-GB" sz="2800" dirty="0">
                <a:solidFill>
                  <a:schemeClr val="tx1"/>
                </a:solidFill>
                <a:latin typeface="+mn-lt"/>
              </a:rPr>
              <a:t>Sage Research Methods: Cases – case studies of actual research projects from many different disciplines to show methods are applied.</a:t>
            </a:r>
          </a:p>
          <a:p>
            <a:pPr algn="l">
              <a:buFont typeface="Arial" panose="020B0604020202020204" pitchFamily="34" charset="0"/>
              <a:buChar char="•"/>
            </a:pPr>
            <a:r>
              <a:rPr lang="en-GB" sz="2800" dirty="0">
                <a:solidFill>
                  <a:schemeClr val="tx1"/>
                </a:solidFill>
                <a:latin typeface="+mn-lt"/>
              </a:rPr>
              <a:t>Find both via Library Search or the </a:t>
            </a:r>
            <a:r>
              <a:rPr lang="en-GB" sz="2800" dirty="0">
                <a:solidFill>
                  <a:schemeClr val="tx1"/>
                </a:solidFill>
                <a:latin typeface="+mn-lt"/>
                <a:hlinkClick r:id="rId3"/>
              </a:rPr>
              <a:t>Database A-Z list</a:t>
            </a:r>
            <a:endParaRPr lang="en-GB" sz="2800" dirty="0">
              <a:solidFill>
                <a:schemeClr val="tx1"/>
              </a:solidFill>
              <a:latin typeface="+mn-lt"/>
            </a:endParaRPr>
          </a:p>
        </p:txBody>
      </p:sp>
    </p:spTree>
    <p:extLst>
      <p:ext uri="{BB962C8B-B14F-4D97-AF65-F5344CB8AC3E}">
        <p14:creationId xmlns:p14="http://schemas.microsoft.com/office/powerpoint/2010/main" val="2796599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5F4280-FAC1-7B99-AB4B-5293520BC817}"/>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10</a:t>
            </a:r>
          </a:p>
        </p:txBody>
      </p:sp>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04664"/>
            <a:ext cx="10766703" cy="497161"/>
          </a:xfrm>
        </p:spPr>
        <p:txBody>
          <a:bodyPr/>
          <a:lstStyle/>
          <a:p>
            <a:r>
              <a:rPr lang="en-GB" dirty="0" err="1"/>
              <a:t>Ebooks</a:t>
            </a:r>
            <a:endParaRPr lang="en-GB" dirty="0"/>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132837"/>
            <a:ext cx="9591229" cy="4744180"/>
          </a:xfrm>
        </p:spPr>
        <p:txBody>
          <a:bodyPr/>
          <a:lstStyle/>
          <a:p>
            <a:pPr algn="l" rtl="0" fontAlgn="base">
              <a:buFont typeface="Arial" panose="020B0604020202020204" pitchFamily="34" charset="0"/>
              <a:buChar char="•"/>
            </a:pPr>
            <a:r>
              <a:rPr lang="en-GB" sz="2400" dirty="0" err="1">
                <a:latin typeface="+mn-lt"/>
                <a:hlinkClick r:id="rId3"/>
              </a:rPr>
              <a:t>Ebooks</a:t>
            </a:r>
            <a:r>
              <a:rPr lang="en-GB" sz="2400" dirty="0">
                <a:latin typeface="+mn-lt"/>
                <a:hlinkClick r:id="rId3"/>
              </a:rPr>
              <a:t> | Library Services | Open University</a:t>
            </a:r>
            <a:r>
              <a:rPr lang="en-GB" sz="2400" dirty="0">
                <a:latin typeface="+mn-lt"/>
              </a:rPr>
              <a:t> – collections of </a:t>
            </a:r>
            <a:r>
              <a:rPr lang="en-GB" sz="2400" dirty="0" err="1">
                <a:latin typeface="+mn-lt"/>
              </a:rPr>
              <a:t>ebooks</a:t>
            </a:r>
            <a:r>
              <a:rPr lang="en-GB" sz="2400" dirty="0">
                <a:latin typeface="+mn-lt"/>
              </a:rPr>
              <a:t>.</a:t>
            </a:r>
          </a:p>
          <a:p>
            <a:pPr algn="l" rtl="0" fontAlgn="base">
              <a:buFont typeface="Arial" panose="020B0604020202020204" pitchFamily="34" charset="0"/>
              <a:buChar char="•"/>
            </a:pPr>
            <a:r>
              <a:rPr lang="en-GB" sz="2400" dirty="0">
                <a:latin typeface="+mn-lt"/>
              </a:rPr>
              <a:t>Library Search – search for individual titles.</a:t>
            </a:r>
          </a:p>
          <a:p>
            <a:pPr algn="l">
              <a:buFont typeface="Arial" panose="020B0604020202020204" pitchFamily="34" charset="0"/>
              <a:buChar char="•"/>
            </a:pPr>
            <a:r>
              <a:rPr lang="en-GB" sz="2400" b="0" i="0" dirty="0">
                <a:solidFill>
                  <a:schemeClr val="tx1"/>
                </a:solidFill>
                <a:effectLst/>
                <a:latin typeface="+mn-lt"/>
              </a:rPr>
              <a:t>Although multiple readers can access many of the </a:t>
            </a:r>
            <a:r>
              <a:rPr lang="en-GB" sz="2400" b="0" i="0" dirty="0" err="1">
                <a:solidFill>
                  <a:schemeClr val="tx1"/>
                </a:solidFill>
                <a:effectLst/>
                <a:latin typeface="+mn-lt"/>
              </a:rPr>
              <a:t>ebooks</a:t>
            </a:r>
            <a:r>
              <a:rPr lang="en-GB" sz="2400" b="0" i="0" dirty="0">
                <a:solidFill>
                  <a:schemeClr val="tx1"/>
                </a:solidFill>
                <a:effectLst/>
                <a:latin typeface="+mn-lt"/>
              </a:rPr>
              <a:t> in our collections, some titles might only admit one reader at a time. </a:t>
            </a:r>
          </a:p>
          <a:p>
            <a:pPr algn="l">
              <a:buFont typeface="Arial" panose="020B0604020202020204" pitchFamily="34" charset="0"/>
              <a:buChar char="•"/>
            </a:pPr>
            <a:r>
              <a:rPr lang="en-GB" sz="2400" b="0" i="0" dirty="0">
                <a:solidFill>
                  <a:schemeClr val="tx1"/>
                </a:solidFill>
                <a:effectLst/>
                <a:latin typeface="+mn-lt"/>
              </a:rPr>
              <a:t>Many </a:t>
            </a:r>
            <a:r>
              <a:rPr lang="en-GB" sz="2400" b="0" i="0" dirty="0" err="1">
                <a:solidFill>
                  <a:schemeClr val="tx1"/>
                </a:solidFill>
                <a:effectLst/>
                <a:latin typeface="+mn-lt"/>
              </a:rPr>
              <a:t>ebooks</a:t>
            </a:r>
            <a:r>
              <a:rPr lang="en-GB" sz="2400" b="0" i="0" dirty="0">
                <a:solidFill>
                  <a:schemeClr val="tx1"/>
                </a:solidFill>
                <a:effectLst/>
                <a:latin typeface="+mn-lt"/>
              </a:rPr>
              <a:t> are only available online. There is often no facility to download a title in a format that is compatible with </a:t>
            </a:r>
            <a:r>
              <a:rPr lang="en-GB" sz="2400" b="0" i="0" dirty="0" err="1">
                <a:solidFill>
                  <a:schemeClr val="tx1"/>
                </a:solidFill>
                <a:effectLst/>
                <a:latin typeface="+mn-lt"/>
              </a:rPr>
              <a:t>ebook</a:t>
            </a:r>
            <a:r>
              <a:rPr lang="en-GB" sz="2400" b="0" i="0" dirty="0">
                <a:solidFill>
                  <a:schemeClr val="tx1"/>
                </a:solidFill>
                <a:effectLst/>
                <a:latin typeface="+mn-lt"/>
              </a:rPr>
              <a:t> readers.</a:t>
            </a:r>
          </a:p>
          <a:p>
            <a:pPr algn="l">
              <a:buFont typeface="Arial" panose="020B0604020202020204" pitchFamily="34" charset="0"/>
              <a:buChar char="•"/>
            </a:pPr>
            <a:r>
              <a:rPr lang="en-GB" sz="2400" b="0" i="0" dirty="0">
                <a:solidFill>
                  <a:schemeClr val="tx1"/>
                </a:solidFill>
                <a:effectLst/>
                <a:latin typeface="+mn-lt"/>
              </a:rPr>
              <a:t>Some </a:t>
            </a:r>
            <a:r>
              <a:rPr lang="en-GB" sz="2400" b="0" i="0" dirty="0" err="1">
                <a:solidFill>
                  <a:schemeClr val="tx1"/>
                </a:solidFill>
                <a:effectLst/>
                <a:latin typeface="+mn-lt"/>
              </a:rPr>
              <a:t>ebooks</a:t>
            </a:r>
            <a:r>
              <a:rPr lang="en-GB" sz="2400" b="0" i="0" dirty="0">
                <a:solidFill>
                  <a:schemeClr val="tx1"/>
                </a:solidFill>
                <a:effectLst/>
                <a:latin typeface="+mn-lt"/>
              </a:rPr>
              <a:t> are limited to a certain number of users at one time. </a:t>
            </a:r>
          </a:p>
        </p:txBody>
      </p:sp>
    </p:spTree>
    <p:extLst>
      <p:ext uri="{BB962C8B-B14F-4D97-AF65-F5344CB8AC3E}">
        <p14:creationId xmlns:p14="http://schemas.microsoft.com/office/powerpoint/2010/main" val="1513159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04664"/>
            <a:ext cx="10766703" cy="497161"/>
          </a:xfrm>
        </p:spPr>
        <p:txBody>
          <a:bodyPr/>
          <a:lstStyle/>
          <a:p>
            <a:r>
              <a:rPr lang="en-GB" dirty="0"/>
              <a:t>Search tools</a:t>
            </a:r>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132837"/>
            <a:ext cx="9591229" cy="4495606"/>
          </a:xfrm>
        </p:spPr>
        <p:txBody>
          <a:bodyPr lIns="91440" tIns="45720" rIns="91440" bIns="45720" anchor="t">
            <a:noAutofit/>
          </a:bodyPr>
          <a:lstStyle/>
          <a:p>
            <a:pPr algn="l">
              <a:buFont typeface="Arial" panose="020B0604020202020204" pitchFamily="34" charset="0"/>
              <a:buChar char="•"/>
            </a:pPr>
            <a:r>
              <a:rPr lang="en-GB" sz="2000" b="0" i="0" dirty="0">
                <a:solidFill>
                  <a:schemeClr val="tx1"/>
                </a:solidFill>
                <a:effectLst/>
                <a:latin typeface="+mn-lt"/>
                <a:hlinkClick r:id="rId3"/>
              </a:rPr>
              <a:t>Library access extension browser</a:t>
            </a:r>
            <a:r>
              <a:rPr lang="en-GB" sz="2000" b="0" i="0" dirty="0">
                <a:solidFill>
                  <a:schemeClr val="tx1"/>
                </a:solidFill>
                <a:effectLst/>
                <a:latin typeface="+mn-lt"/>
              </a:rPr>
              <a:t> – notifies you if you are on a website that the library has a subscription to enabling access the content directly from the website.</a:t>
            </a:r>
          </a:p>
          <a:p>
            <a:pPr algn="l">
              <a:buFont typeface="Arial" panose="020B0604020202020204" pitchFamily="34" charset="0"/>
              <a:buChar char="•"/>
            </a:pPr>
            <a:r>
              <a:rPr lang="en-GB" sz="2000" dirty="0" err="1">
                <a:solidFill>
                  <a:schemeClr val="tx1"/>
                </a:solidFill>
                <a:latin typeface="+mn-lt"/>
                <a:hlinkClick r:id="rId4"/>
              </a:rPr>
              <a:t>BrowZine</a:t>
            </a:r>
            <a:r>
              <a:rPr lang="en-GB" sz="2000" dirty="0">
                <a:solidFill>
                  <a:schemeClr val="tx1"/>
                </a:solidFill>
                <a:latin typeface="+mn-lt"/>
              </a:rPr>
              <a:t> -  allows y</a:t>
            </a:r>
            <a:r>
              <a:rPr lang="en-GB" sz="2000" b="0" i="0" dirty="0">
                <a:solidFill>
                  <a:schemeClr val="tx1"/>
                </a:solidFill>
                <a:effectLst/>
                <a:latin typeface="+mn-lt"/>
              </a:rPr>
              <a:t>ou to browse, read and follow scholarly journals in a visual display designed for your smartphone or tablet.</a:t>
            </a:r>
          </a:p>
          <a:p>
            <a:pPr algn="l">
              <a:buFont typeface="Arial" panose="020B0604020202020204" pitchFamily="34" charset="0"/>
              <a:buChar char="•"/>
            </a:pPr>
            <a:r>
              <a:rPr lang="en-GB" sz="2000" dirty="0">
                <a:solidFill>
                  <a:schemeClr val="tx1"/>
                </a:solidFill>
                <a:latin typeface="+mn-lt"/>
                <a:hlinkClick r:id="rId5"/>
              </a:rPr>
              <a:t>Google Scholar</a:t>
            </a:r>
            <a:r>
              <a:rPr lang="en-GB" sz="2000" dirty="0">
                <a:solidFill>
                  <a:schemeClr val="tx1"/>
                </a:solidFill>
                <a:latin typeface="+mn-lt"/>
              </a:rPr>
              <a:t> – connect the OU Library to access subscribed resources using ‘The Find it at the OU’ link.</a:t>
            </a:r>
            <a:endParaRPr lang="en-GB" sz="2000" b="0" i="0" dirty="0">
              <a:solidFill>
                <a:schemeClr val="tx1"/>
              </a:solidFill>
              <a:effectLst/>
              <a:latin typeface="+mn-lt"/>
            </a:endParaRPr>
          </a:p>
        </p:txBody>
      </p:sp>
    </p:spTree>
    <p:extLst>
      <p:ext uri="{BB962C8B-B14F-4D97-AF65-F5344CB8AC3E}">
        <p14:creationId xmlns:p14="http://schemas.microsoft.com/office/powerpoint/2010/main" val="569768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C0D02A5-60F8-BC8C-803E-CF2A18CD1E6B}"/>
              </a:ext>
            </a:extLst>
          </p:cNvPr>
          <p:cNvSpPr>
            <a:spLocks noGrp="1"/>
          </p:cNvSpPr>
          <p:nvPr>
            <p:ph type="body" sz="quarter" idx="12"/>
          </p:nvPr>
        </p:nvSpPr>
        <p:spPr/>
        <p:txBody>
          <a:bodyPr/>
          <a:lstStyle/>
          <a:p>
            <a:endParaRPr lang="en-GB" dirty="0"/>
          </a:p>
        </p:txBody>
      </p:sp>
      <p:sp>
        <p:nvSpPr>
          <p:cNvPr id="8" name="Text Placeholder 7">
            <a:extLst>
              <a:ext uri="{FF2B5EF4-FFF2-40B4-BE49-F238E27FC236}">
                <a16:creationId xmlns:a16="http://schemas.microsoft.com/office/drawing/2014/main" id="{DB835A51-8061-CE1E-7B8E-F75A6922BE80}"/>
              </a:ext>
            </a:extLst>
          </p:cNvPr>
          <p:cNvSpPr>
            <a:spLocks noGrp="1"/>
          </p:cNvSpPr>
          <p:nvPr>
            <p:ph type="body" sz="quarter" idx="14"/>
          </p:nvPr>
        </p:nvSpPr>
        <p:spPr/>
        <p:txBody>
          <a:bodyPr/>
          <a:lstStyle/>
          <a:p>
            <a:endParaRPr lang="en-GB"/>
          </a:p>
        </p:txBody>
      </p:sp>
      <p:sp>
        <p:nvSpPr>
          <p:cNvPr id="10" name="Text Placeholder 9">
            <a:extLst>
              <a:ext uri="{FF2B5EF4-FFF2-40B4-BE49-F238E27FC236}">
                <a16:creationId xmlns:a16="http://schemas.microsoft.com/office/drawing/2014/main" id="{8B4E1289-8D26-6FF3-71C6-BE15815919A2}"/>
              </a:ext>
            </a:extLst>
          </p:cNvPr>
          <p:cNvSpPr>
            <a:spLocks noGrp="1"/>
          </p:cNvSpPr>
          <p:nvPr>
            <p:ph type="body" sz="quarter" idx="24"/>
          </p:nvPr>
        </p:nvSpPr>
        <p:spPr/>
        <p:txBody>
          <a:bodyPr/>
          <a:lstStyle/>
          <a:p>
            <a:endParaRPr lang="en-GB" dirty="0"/>
          </a:p>
        </p:txBody>
      </p:sp>
      <p:sp>
        <p:nvSpPr>
          <p:cNvPr id="11" name="Text Placeholder 10">
            <a:extLst>
              <a:ext uri="{FF2B5EF4-FFF2-40B4-BE49-F238E27FC236}">
                <a16:creationId xmlns:a16="http://schemas.microsoft.com/office/drawing/2014/main" id="{24A9587B-C6D8-93CF-2285-262960FAB9B6}"/>
              </a:ext>
            </a:extLst>
          </p:cNvPr>
          <p:cNvSpPr>
            <a:spLocks noGrp="1"/>
          </p:cNvSpPr>
          <p:nvPr>
            <p:ph type="body" sz="quarter" idx="25"/>
          </p:nvPr>
        </p:nvSpPr>
        <p:spPr/>
        <p:txBody>
          <a:bodyPr/>
          <a:lstStyle/>
          <a:p>
            <a:endParaRPr lang="en-GB"/>
          </a:p>
        </p:txBody>
      </p:sp>
      <p:sp>
        <p:nvSpPr>
          <p:cNvPr id="9" name="Text Placeholder 8">
            <a:extLst>
              <a:ext uri="{FF2B5EF4-FFF2-40B4-BE49-F238E27FC236}">
                <a16:creationId xmlns:a16="http://schemas.microsoft.com/office/drawing/2014/main" id="{9784610A-3AA4-329F-8DFC-D2D136456E32}"/>
              </a:ext>
            </a:extLst>
          </p:cNvPr>
          <p:cNvSpPr>
            <a:spLocks noGrp="1"/>
          </p:cNvSpPr>
          <p:nvPr>
            <p:ph type="body" sz="quarter" idx="15"/>
          </p:nvPr>
        </p:nvSpPr>
        <p:spPr/>
        <p:txBody>
          <a:bodyPr/>
          <a:lstStyle/>
          <a:p>
            <a:endParaRPr lang="en-GB" dirty="0"/>
          </a:p>
        </p:txBody>
      </p:sp>
      <p:pic>
        <p:nvPicPr>
          <p:cNvPr id="12" name="Online Media 11" title="Library Access - Access to research anytime, anywhere">
            <a:hlinkClick r:id="" action="ppaction://media"/>
            <a:extLst>
              <a:ext uri="{FF2B5EF4-FFF2-40B4-BE49-F238E27FC236}">
                <a16:creationId xmlns:a16="http://schemas.microsoft.com/office/drawing/2014/main" id="{95C1AC08-E6D4-919C-CEA3-46C8909CAA16}"/>
              </a:ext>
            </a:extLst>
          </p:cNvPr>
          <p:cNvPicPr>
            <a:picLocks noRot="1" noChangeAspect="1"/>
          </p:cNvPicPr>
          <p:nvPr>
            <a:videoFile r:link="rId1"/>
          </p:nvPr>
        </p:nvPicPr>
        <p:blipFill>
          <a:blip r:embed="rId3"/>
          <a:stretch>
            <a:fillRect/>
          </a:stretch>
        </p:blipFill>
        <p:spPr>
          <a:xfrm>
            <a:off x="0" y="4974"/>
            <a:ext cx="12192000" cy="6888481"/>
          </a:xfrm>
          <a:prstGeom prst="rect">
            <a:avLst/>
          </a:prstGeom>
        </p:spPr>
      </p:pic>
    </p:spTree>
    <p:extLst>
      <p:ext uri="{BB962C8B-B14F-4D97-AF65-F5344CB8AC3E}">
        <p14:creationId xmlns:p14="http://schemas.microsoft.com/office/powerpoint/2010/main" val="30808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E92E0A-24E1-7620-9E0D-AEB61F48630D}"/>
              </a:ext>
            </a:extLst>
          </p:cNvPr>
          <p:cNvSpPr>
            <a:spLocks noGrp="1"/>
          </p:cNvSpPr>
          <p:nvPr>
            <p:ph type="body" sz="quarter" idx="12"/>
          </p:nvPr>
        </p:nvSpPr>
        <p:spPr/>
        <p:txBody>
          <a:bodyPr/>
          <a:lstStyle/>
          <a:p>
            <a:endParaRPr lang="en-GB"/>
          </a:p>
        </p:txBody>
      </p:sp>
      <p:sp>
        <p:nvSpPr>
          <p:cNvPr id="3" name="Text Placeholder 2">
            <a:extLst>
              <a:ext uri="{FF2B5EF4-FFF2-40B4-BE49-F238E27FC236}">
                <a16:creationId xmlns:a16="http://schemas.microsoft.com/office/drawing/2014/main" id="{0224E154-F97B-3867-6233-5706B7E648E2}"/>
              </a:ext>
            </a:extLst>
          </p:cNvPr>
          <p:cNvSpPr>
            <a:spLocks noGrp="1"/>
          </p:cNvSpPr>
          <p:nvPr>
            <p:ph type="body" sz="quarter" idx="14"/>
          </p:nvPr>
        </p:nvSpPr>
        <p:spPr/>
        <p:txBody>
          <a:bodyPr/>
          <a:lstStyle/>
          <a:p>
            <a:endParaRPr lang="en-GB"/>
          </a:p>
        </p:txBody>
      </p:sp>
      <p:sp>
        <p:nvSpPr>
          <p:cNvPr id="4" name="Text Placeholder 3">
            <a:extLst>
              <a:ext uri="{FF2B5EF4-FFF2-40B4-BE49-F238E27FC236}">
                <a16:creationId xmlns:a16="http://schemas.microsoft.com/office/drawing/2014/main" id="{EE22CA55-4185-0C02-603D-81F3C4F91221}"/>
              </a:ext>
            </a:extLst>
          </p:cNvPr>
          <p:cNvSpPr>
            <a:spLocks noGrp="1"/>
          </p:cNvSpPr>
          <p:nvPr>
            <p:ph type="body" sz="quarter" idx="24"/>
          </p:nvPr>
        </p:nvSpPr>
        <p:spPr/>
        <p:txBody>
          <a:bodyPr/>
          <a:lstStyle/>
          <a:p>
            <a:endParaRPr lang="en-GB"/>
          </a:p>
        </p:txBody>
      </p:sp>
      <p:sp>
        <p:nvSpPr>
          <p:cNvPr id="5" name="Text Placeholder 4">
            <a:extLst>
              <a:ext uri="{FF2B5EF4-FFF2-40B4-BE49-F238E27FC236}">
                <a16:creationId xmlns:a16="http://schemas.microsoft.com/office/drawing/2014/main" id="{C17F52FC-297C-F681-7333-A94A81318457}"/>
              </a:ext>
            </a:extLst>
          </p:cNvPr>
          <p:cNvSpPr>
            <a:spLocks noGrp="1"/>
          </p:cNvSpPr>
          <p:nvPr>
            <p:ph type="body" sz="quarter" idx="25"/>
          </p:nvPr>
        </p:nvSpPr>
        <p:spPr/>
        <p:txBody>
          <a:bodyPr/>
          <a:lstStyle/>
          <a:p>
            <a:endParaRPr lang="en-GB"/>
          </a:p>
        </p:txBody>
      </p:sp>
      <p:sp>
        <p:nvSpPr>
          <p:cNvPr id="6" name="Text Placeholder 5">
            <a:extLst>
              <a:ext uri="{FF2B5EF4-FFF2-40B4-BE49-F238E27FC236}">
                <a16:creationId xmlns:a16="http://schemas.microsoft.com/office/drawing/2014/main" id="{D1CAF1F4-2AFD-C0C7-14D7-C448B69B43E4}"/>
              </a:ext>
            </a:extLst>
          </p:cNvPr>
          <p:cNvSpPr>
            <a:spLocks noGrp="1"/>
          </p:cNvSpPr>
          <p:nvPr>
            <p:ph type="body" sz="quarter" idx="15"/>
          </p:nvPr>
        </p:nvSpPr>
        <p:spPr/>
        <p:txBody>
          <a:bodyPr/>
          <a:lstStyle/>
          <a:p>
            <a:endParaRPr lang="en-GB" dirty="0"/>
          </a:p>
        </p:txBody>
      </p:sp>
      <p:pic>
        <p:nvPicPr>
          <p:cNvPr id="7" name="Online Media 6" title="BrowZine User Tutorial (2020)">
            <a:hlinkClick r:id="" action="ppaction://media"/>
            <a:extLst>
              <a:ext uri="{FF2B5EF4-FFF2-40B4-BE49-F238E27FC236}">
                <a16:creationId xmlns:a16="http://schemas.microsoft.com/office/drawing/2014/main" id="{31E8F186-C0D8-3A88-C040-615571CB919E}"/>
              </a:ext>
            </a:extLst>
          </p:cNvPr>
          <p:cNvPicPr>
            <a:picLocks noRot="1" noChangeAspect="1"/>
          </p:cNvPicPr>
          <p:nvPr>
            <a:videoFile r:link="rId1"/>
          </p:nvPr>
        </p:nvPicPr>
        <p:blipFill>
          <a:blip r:embed="rId3"/>
          <a:stretch>
            <a:fillRect/>
          </a:stretch>
        </p:blipFill>
        <p:spPr>
          <a:xfrm>
            <a:off x="0" y="-15240"/>
            <a:ext cx="12290612" cy="6944196"/>
          </a:xfrm>
          <a:prstGeom prst="rect">
            <a:avLst/>
          </a:prstGeom>
        </p:spPr>
      </p:pic>
    </p:spTree>
    <p:extLst>
      <p:ext uri="{BB962C8B-B14F-4D97-AF65-F5344CB8AC3E}">
        <p14:creationId xmlns:p14="http://schemas.microsoft.com/office/powerpoint/2010/main" val="351895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F240B5-7116-B86C-F582-0B94AF1BA7AA}"/>
              </a:ext>
            </a:extLst>
          </p:cNvPr>
          <p:cNvSpPr>
            <a:spLocks noGrp="1"/>
          </p:cNvSpPr>
          <p:nvPr>
            <p:ph type="body" sz="quarter" idx="12"/>
          </p:nvPr>
        </p:nvSpPr>
        <p:spPr/>
        <p:txBody>
          <a:bodyPr/>
          <a:lstStyle/>
          <a:p>
            <a:endParaRPr lang="en-GB"/>
          </a:p>
        </p:txBody>
      </p:sp>
      <p:sp>
        <p:nvSpPr>
          <p:cNvPr id="3" name="Text Placeholder 2">
            <a:extLst>
              <a:ext uri="{FF2B5EF4-FFF2-40B4-BE49-F238E27FC236}">
                <a16:creationId xmlns:a16="http://schemas.microsoft.com/office/drawing/2014/main" id="{8B27CDFB-D5F0-25F2-B787-0BD949B6043C}"/>
              </a:ext>
            </a:extLst>
          </p:cNvPr>
          <p:cNvSpPr>
            <a:spLocks noGrp="1"/>
          </p:cNvSpPr>
          <p:nvPr>
            <p:ph type="body" sz="quarter" idx="14"/>
          </p:nvPr>
        </p:nvSpPr>
        <p:spPr/>
        <p:txBody>
          <a:bodyPr/>
          <a:lstStyle/>
          <a:p>
            <a:endParaRPr lang="en-GB"/>
          </a:p>
        </p:txBody>
      </p:sp>
      <p:sp>
        <p:nvSpPr>
          <p:cNvPr id="4" name="Text Placeholder 3">
            <a:extLst>
              <a:ext uri="{FF2B5EF4-FFF2-40B4-BE49-F238E27FC236}">
                <a16:creationId xmlns:a16="http://schemas.microsoft.com/office/drawing/2014/main" id="{F9311E3A-89CF-C744-3BCB-880AE0CA08FB}"/>
              </a:ext>
            </a:extLst>
          </p:cNvPr>
          <p:cNvSpPr>
            <a:spLocks noGrp="1"/>
          </p:cNvSpPr>
          <p:nvPr>
            <p:ph type="body" sz="quarter" idx="24"/>
          </p:nvPr>
        </p:nvSpPr>
        <p:spPr/>
        <p:txBody>
          <a:bodyPr/>
          <a:lstStyle/>
          <a:p>
            <a:endParaRPr lang="en-GB" dirty="0"/>
          </a:p>
        </p:txBody>
      </p:sp>
      <p:sp>
        <p:nvSpPr>
          <p:cNvPr id="5" name="Text Placeholder 4">
            <a:extLst>
              <a:ext uri="{FF2B5EF4-FFF2-40B4-BE49-F238E27FC236}">
                <a16:creationId xmlns:a16="http://schemas.microsoft.com/office/drawing/2014/main" id="{F62D6347-C46A-E113-4A31-DFEE8D3A5B27}"/>
              </a:ext>
            </a:extLst>
          </p:cNvPr>
          <p:cNvSpPr>
            <a:spLocks noGrp="1"/>
          </p:cNvSpPr>
          <p:nvPr>
            <p:ph type="body" sz="quarter" idx="25"/>
          </p:nvPr>
        </p:nvSpPr>
        <p:spPr/>
        <p:txBody>
          <a:bodyPr/>
          <a:lstStyle/>
          <a:p>
            <a:endParaRPr lang="en-GB"/>
          </a:p>
        </p:txBody>
      </p:sp>
      <p:sp>
        <p:nvSpPr>
          <p:cNvPr id="6" name="Text Placeholder 5">
            <a:extLst>
              <a:ext uri="{FF2B5EF4-FFF2-40B4-BE49-F238E27FC236}">
                <a16:creationId xmlns:a16="http://schemas.microsoft.com/office/drawing/2014/main" id="{C4866646-C9B9-E718-D8A7-D069B2B59E99}"/>
              </a:ext>
            </a:extLst>
          </p:cNvPr>
          <p:cNvSpPr>
            <a:spLocks noGrp="1"/>
          </p:cNvSpPr>
          <p:nvPr>
            <p:ph type="body" sz="quarter" idx="15"/>
          </p:nvPr>
        </p:nvSpPr>
        <p:spPr/>
        <p:txBody>
          <a:bodyPr/>
          <a:lstStyle/>
          <a:p>
            <a:endParaRPr lang="en-GB"/>
          </a:p>
        </p:txBody>
      </p:sp>
      <p:pic>
        <p:nvPicPr>
          <p:cNvPr id="8" name="Picture 7">
            <a:extLst>
              <a:ext uri="{FF2B5EF4-FFF2-40B4-BE49-F238E27FC236}">
                <a16:creationId xmlns:a16="http://schemas.microsoft.com/office/drawing/2014/main" id="{A42122D5-DE25-7A23-A2A9-BAF3D3E87F3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9281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7143AE-717D-309C-BA27-E66A28375F05}"/>
              </a:ext>
            </a:extLst>
          </p:cNvPr>
          <p:cNvSpPr>
            <a:spLocks noGrp="1"/>
          </p:cNvSpPr>
          <p:nvPr>
            <p:ph type="body" sz="quarter" idx="12"/>
          </p:nvPr>
        </p:nvSpPr>
        <p:spPr/>
        <p:txBody>
          <a:bodyPr/>
          <a:lstStyle/>
          <a:p>
            <a:endParaRPr lang="en-GB"/>
          </a:p>
        </p:txBody>
      </p:sp>
      <p:sp>
        <p:nvSpPr>
          <p:cNvPr id="3" name="Text Placeholder 2">
            <a:extLst>
              <a:ext uri="{FF2B5EF4-FFF2-40B4-BE49-F238E27FC236}">
                <a16:creationId xmlns:a16="http://schemas.microsoft.com/office/drawing/2014/main" id="{1148CBE3-50CF-50A9-A45B-1E4D8503CFFD}"/>
              </a:ext>
            </a:extLst>
          </p:cNvPr>
          <p:cNvSpPr>
            <a:spLocks noGrp="1"/>
          </p:cNvSpPr>
          <p:nvPr>
            <p:ph type="body" sz="quarter" idx="14"/>
          </p:nvPr>
        </p:nvSpPr>
        <p:spPr/>
        <p:txBody>
          <a:bodyPr/>
          <a:lstStyle/>
          <a:p>
            <a:endParaRPr lang="en-GB"/>
          </a:p>
        </p:txBody>
      </p:sp>
      <p:sp>
        <p:nvSpPr>
          <p:cNvPr id="4" name="Text Placeholder 3">
            <a:extLst>
              <a:ext uri="{FF2B5EF4-FFF2-40B4-BE49-F238E27FC236}">
                <a16:creationId xmlns:a16="http://schemas.microsoft.com/office/drawing/2014/main" id="{59411CE3-6056-841C-162E-369EFD41FD46}"/>
              </a:ext>
            </a:extLst>
          </p:cNvPr>
          <p:cNvSpPr>
            <a:spLocks noGrp="1"/>
          </p:cNvSpPr>
          <p:nvPr>
            <p:ph type="body" sz="quarter" idx="24"/>
          </p:nvPr>
        </p:nvSpPr>
        <p:spPr/>
        <p:txBody>
          <a:bodyPr/>
          <a:lstStyle/>
          <a:p>
            <a:endParaRPr lang="en-GB"/>
          </a:p>
        </p:txBody>
      </p:sp>
      <p:sp>
        <p:nvSpPr>
          <p:cNvPr id="5" name="Text Placeholder 4">
            <a:extLst>
              <a:ext uri="{FF2B5EF4-FFF2-40B4-BE49-F238E27FC236}">
                <a16:creationId xmlns:a16="http://schemas.microsoft.com/office/drawing/2014/main" id="{D60255A4-F78B-781D-D31E-854F03EC0866}"/>
              </a:ext>
            </a:extLst>
          </p:cNvPr>
          <p:cNvSpPr>
            <a:spLocks noGrp="1"/>
          </p:cNvSpPr>
          <p:nvPr>
            <p:ph type="body" sz="quarter" idx="25"/>
          </p:nvPr>
        </p:nvSpPr>
        <p:spPr/>
        <p:txBody>
          <a:bodyPr/>
          <a:lstStyle/>
          <a:p>
            <a:endParaRPr lang="en-GB"/>
          </a:p>
        </p:txBody>
      </p:sp>
      <p:sp>
        <p:nvSpPr>
          <p:cNvPr id="6" name="Text Placeholder 5">
            <a:extLst>
              <a:ext uri="{FF2B5EF4-FFF2-40B4-BE49-F238E27FC236}">
                <a16:creationId xmlns:a16="http://schemas.microsoft.com/office/drawing/2014/main" id="{00A579C9-71A8-5F41-39BC-FB5DE8AA2C70}"/>
              </a:ext>
            </a:extLst>
          </p:cNvPr>
          <p:cNvSpPr>
            <a:spLocks noGrp="1"/>
          </p:cNvSpPr>
          <p:nvPr>
            <p:ph type="body" sz="quarter" idx="15"/>
          </p:nvPr>
        </p:nvSpPr>
        <p:spPr/>
        <p:txBody>
          <a:bodyPr/>
          <a:lstStyle/>
          <a:p>
            <a:endParaRPr lang="en-GB"/>
          </a:p>
        </p:txBody>
      </p:sp>
      <p:pic>
        <p:nvPicPr>
          <p:cNvPr id="8" name="Picture 7">
            <a:extLst>
              <a:ext uri="{FF2B5EF4-FFF2-40B4-BE49-F238E27FC236}">
                <a16:creationId xmlns:a16="http://schemas.microsoft.com/office/drawing/2014/main" id="{DD5B8DF5-BDE0-B74A-D782-F7B953C3912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8679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890437-4279-7161-D663-7EC8A2878F58}"/>
              </a:ext>
            </a:extLst>
          </p:cNvPr>
          <p:cNvSpPr>
            <a:spLocks noGrp="1"/>
          </p:cNvSpPr>
          <p:nvPr>
            <p:ph type="body" sz="quarter" idx="12"/>
          </p:nvPr>
        </p:nvSpPr>
        <p:spPr/>
        <p:txBody>
          <a:bodyPr/>
          <a:lstStyle/>
          <a:p>
            <a:endParaRPr lang="en-GB"/>
          </a:p>
        </p:txBody>
      </p:sp>
      <p:sp>
        <p:nvSpPr>
          <p:cNvPr id="3" name="Text Placeholder 2">
            <a:extLst>
              <a:ext uri="{FF2B5EF4-FFF2-40B4-BE49-F238E27FC236}">
                <a16:creationId xmlns:a16="http://schemas.microsoft.com/office/drawing/2014/main" id="{EC57CB20-96AE-466A-FE21-20668FB049C5}"/>
              </a:ext>
            </a:extLst>
          </p:cNvPr>
          <p:cNvSpPr>
            <a:spLocks noGrp="1"/>
          </p:cNvSpPr>
          <p:nvPr>
            <p:ph type="body" sz="quarter" idx="14"/>
          </p:nvPr>
        </p:nvSpPr>
        <p:spPr/>
        <p:txBody>
          <a:bodyPr/>
          <a:lstStyle/>
          <a:p>
            <a:endParaRPr lang="en-GB"/>
          </a:p>
        </p:txBody>
      </p:sp>
      <p:sp>
        <p:nvSpPr>
          <p:cNvPr id="4" name="Text Placeholder 3">
            <a:extLst>
              <a:ext uri="{FF2B5EF4-FFF2-40B4-BE49-F238E27FC236}">
                <a16:creationId xmlns:a16="http://schemas.microsoft.com/office/drawing/2014/main" id="{632E878E-2597-A0F0-BD49-4C087DF51E9C}"/>
              </a:ext>
            </a:extLst>
          </p:cNvPr>
          <p:cNvSpPr>
            <a:spLocks noGrp="1"/>
          </p:cNvSpPr>
          <p:nvPr>
            <p:ph type="body" sz="quarter" idx="24"/>
          </p:nvPr>
        </p:nvSpPr>
        <p:spPr/>
        <p:txBody>
          <a:bodyPr/>
          <a:lstStyle/>
          <a:p>
            <a:endParaRPr lang="en-GB"/>
          </a:p>
        </p:txBody>
      </p:sp>
      <p:sp>
        <p:nvSpPr>
          <p:cNvPr id="5" name="Text Placeholder 4">
            <a:extLst>
              <a:ext uri="{FF2B5EF4-FFF2-40B4-BE49-F238E27FC236}">
                <a16:creationId xmlns:a16="http://schemas.microsoft.com/office/drawing/2014/main" id="{AF01CD70-C2B5-80E6-F789-320BF01564B8}"/>
              </a:ext>
            </a:extLst>
          </p:cNvPr>
          <p:cNvSpPr>
            <a:spLocks noGrp="1"/>
          </p:cNvSpPr>
          <p:nvPr>
            <p:ph type="body" sz="quarter" idx="25"/>
          </p:nvPr>
        </p:nvSpPr>
        <p:spPr/>
        <p:txBody>
          <a:bodyPr/>
          <a:lstStyle/>
          <a:p>
            <a:endParaRPr lang="en-GB"/>
          </a:p>
        </p:txBody>
      </p:sp>
      <p:sp>
        <p:nvSpPr>
          <p:cNvPr id="6" name="Text Placeholder 5">
            <a:extLst>
              <a:ext uri="{FF2B5EF4-FFF2-40B4-BE49-F238E27FC236}">
                <a16:creationId xmlns:a16="http://schemas.microsoft.com/office/drawing/2014/main" id="{EC125BC8-CE16-551E-17B2-6434BE1FFC3D}"/>
              </a:ext>
            </a:extLst>
          </p:cNvPr>
          <p:cNvSpPr>
            <a:spLocks noGrp="1"/>
          </p:cNvSpPr>
          <p:nvPr>
            <p:ph type="body" sz="quarter" idx="15"/>
          </p:nvPr>
        </p:nvSpPr>
        <p:spPr/>
        <p:txBody>
          <a:bodyPr/>
          <a:lstStyle/>
          <a:p>
            <a:endParaRPr lang="en-GB"/>
          </a:p>
        </p:txBody>
      </p:sp>
      <p:pic>
        <p:nvPicPr>
          <p:cNvPr id="8" name="Picture 7">
            <a:extLst>
              <a:ext uri="{FF2B5EF4-FFF2-40B4-BE49-F238E27FC236}">
                <a16:creationId xmlns:a16="http://schemas.microsoft.com/office/drawing/2014/main" id="{26B099C8-0428-8910-0B0C-71937CAB8F4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1325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75A9E5-6BA7-82E3-3E4D-DFF3A6D9754F}"/>
              </a:ext>
            </a:extLst>
          </p:cNvPr>
          <p:cNvSpPr>
            <a:spLocks noGrp="1"/>
          </p:cNvSpPr>
          <p:nvPr>
            <p:ph type="body" sz="quarter" idx="12"/>
          </p:nvPr>
        </p:nvSpPr>
        <p:spPr/>
        <p:txBody>
          <a:bodyPr/>
          <a:lstStyle/>
          <a:p>
            <a:endParaRPr lang="en-GB"/>
          </a:p>
        </p:txBody>
      </p:sp>
      <p:sp>
        <p:nvSpPr>
          <p:cNvPr id="3" name="Text Placeholder 2">
            <a:extLst>
              <a:ext uri="{FF2B5EF4-FFF2-40B4-BE49-F238E27FC236}">
                <a16:creationId xmlns:a16="http://schemas.microsoft.com/office/drawing/2014/main" id="{CE50534D-A669-AE41-430C-11D96674D5AD}"/>
              </a:ext>
            </a:extLst>
          </p:cNvPr>
          <p:cNvSpPr>
            <a:spLocks noGrp="1"/>
          </p:cNvSpPr>
          <p:nvPr>
            <p:ph type="body" sz="quarter" idx="14"/>
          </p:nvPr>
        </p:nvSpPr>
        <p:spPr/>
        <p:txBody>
          <a:bodyPr/>
          <a:lstStyle/>
          <a:p>
            <a:endParaRPr lang="en-GB"/>
          </a:p>
        </p:txBody>
      </p:sp>
      <p:sp>
        <p:nvSpPr>
          <p:cNvPr id="4" name="Text Placeholder 3">
            <a:extLst>
              <a:ext uri="{FF2B5EF4-FFF2-40B4-BE49-F238E27FC236}">
                <a16:creationId xmlns:a16="http://schemas.microsoft.com/office/drawing/2014/main" id="{F40D56AA-0673-0753-5E05-EA85543D7FDC}"/>
              </a:ext>
            </a:extLst>
          </p:cNvPr>
          <p:cNvSpPr>
            <a:spLocks noGrp="1"/>
          </p:cNvSpPr>
          <p:nvPr>
            <p:ph type="body" sz="quarter" idx="24"/>
          </p:nvPr>
        </p:nvSpPr>
        <p:spPr/>
        <p:txBody>
          <a:bodyPr/>
          <a:lstStyle/>
          <a:p>
            <a:endParaRPr lang="en-GB" dirty="0"/>
          </a:p>
        </p:txBody>
      </p:sp>
      <p:sp>
        <p:nvSpPr>
          <p:cNvPr id="5" name="Text Placeholder 4">
            <a:extLst>
              <a:ext uri="{FF2B5EF4-FFF2-40B4-BE49-F238E27FC236}">
                <a16:creationId xmlns:a16="http://schemas.microsoft.com/office/drawing/2014/main" id="{434BD31D-8D58-DFB4-3799-1F18E5732E07}"/>
              </a:ext>
            </a:extLst>
          </p:cNvPr>
          <p:cNvSpPr>
            <a:spLocks noGrp="1"/>
          </p:cNvSpPr>
          <p:nvPr>
            <p:ph type="body" sz="quarter" idx="25"/>
          </p:nvPr>
        </p:nvSpPr>
        <p:spPr/>
        <p:txBody>
          <a:bodyPr/>
          <a:lstStyle/>
          <a:p>
            <a:endParaRPr lang="en-GB"/>
          </a:p>
        </p:txBody>
      </p:sp>
      <p:sp>
        <p:nvSpPr>
          <p:cNvPr id="6" name="Text Placeholder 5">
            <a:extLst>
              <a:ext uri="{FF2B5EF4-FFF2-40B4-BE49-F238E27FC236}">
                <a16:creationId xmlns:a16="http://schemas.microsoft.com/office/drawing/2014/main" id="{D4970920-DCC3-C118-D9AD-0E235A516E26}"/>
              </a:ext>
            </a:extLst>
          </p:cNvPr>
          <p:cNvSpPr>
            <a:spLocks noGrp="1"/>
          </p:cNvSpPr>
          <p:nvPr>
            <p:ph type="body" sz="quarter" idx="15"/>
          </p:nvPr>
        </p:nvSpPr>
        <p:spPr/>
        <p:txBody>
          <a:bodyPr/>
          <a:lstStyle/>
          <a:p>
            <a:endParaRPr lang="en-GB"/>
          </a:p>
        </p:txBody>
      </p:sp>
      <p:pic>
        <p:nvPicPr>
          <p:cNvPr id="8" name="Picture 7">
            <a:extLst>
              <a:ext uri="{FF2B5EF4-FFF2-40B4-BE49-F238E27FC236}">
                <a16:creationId xmlns:a16="http://schemas.microsoft.com/office/drawing/2014/main" id="{94312142-BE66-5C4A-4F76-798BBB2E8EF0}"/>
              </a:ext>
            </a:extLst>
          </p:cNvPr>
          <p:cNvPicPr>
            <a:picLocks noChangeAspect="1"/>
          </p:cNvPicPr>
          <p:nvPr/>
        </p:nvPicPr>
        <p:blipFill>
          <a:blip r:embed="rId2"/>
          <a:stretch>
            <a:fillRect/>
          </a:stretch>
        </p:blipFill>
        <p:spPr>
          <a:xfrm>
            <a:off x="-44824" y="-1"/>
            <a:ext cx="12192000" cy="6858000"/>
          </a:xfrm>
          <a:prstGeom prst="rect">
            <a:avLst/>
          </a:prstGeom>
        </p:spPr>
      </p:pic>
      <p:sp>
        <p:nvSpPr>
          <p:cNvPr id="10" name="Oval 9">
            <a:extLst>
              <a:ext uri="{FF2B5EF4-FFF2-40B4-BE49-F238E27FC236}">
                <a16:creationId xmlns:a16="http://schemas.microsoft.com/office/drawing/2014/main" id="{90F3B164-7F4A-9035-17ED-52F374D9A287}"/>
              </a:ext>
            </a:extLst>
          </p:cNvPr>
          <p:cNvSpPr/>
          <p:nvPr/>
        </p:nvSpPr>
        <p:spPr>
          <a:xfrm>
            <a:off x="5674658" y="4428564"/>
            <a:ext cx="1407459" cy="11385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1418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07C0D4-FB8B-AEE6-D93E-B8E71E4C08FD}"/>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4</a:t>
            </a:r>
          </a:p>
        </p:txBody>
      </p:sp>
      <p:sp>
        <p:nvSpPr>
          <p:cNvPr id="8" name="Text Placeholder 7">
            <a:extLst>
              <a:ext uri="{FF2B5EF4-FFF2-40B4-BE49-F238E27FC236}">
                <a16:creationId xmlns:a16="http://schemas.microsoft.com/office/drawing/2014/main" id="{A0DC7C87-49FC-09F3-0AFF-1C5317CCB2A5}"/>
              </a:ext>
            </a:extLst>
          </p:cNvPr>
          <p:cNvSpPr>
            <a:spLocks noGrp="1"/>
          </p:cNvSpPr>
          <p:nvPr>
            <p:ph type="body" sz="quarter" idx="11"/>
          </p:nvPr>
        </p:nvSpPr>
        <p:spPr>
          <a:xfrm>
            <a:off x="499701" y="1858630"/>
            <a:ext cx="5328592" cy="1800200"/>
          </a:xfrm>
        </p:spPr>
        <p:txBody>
          <a:bodyPr/>
          <a:lstStyle/>
          <a:p>
            <a:r>
              <a:rPr lang="en-GB"/>
              <a:t>Accessing materials the Library doesn’t hold</a:t>
            </a:r>
          </a:p>
        </p:txBody>
      </p:sp>
      <p:pic>
        <p:nvPicPr>
          <p:cNvPr id="6" name="Picture Placeholder 5" descr="Hardcover books">
            <a:extLst>
              <a:ext uri="{FF2B5EF4-FFF2-40B4-BE49-F238E27FC236}">
                <a16:creationId xmlns:a16="http://schemas.microsoft.com/office/drawing/2014/main" id="{6CA6E90F-6814-ADD6-64DE-86866C4623B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693" r="28693"/>
          <a:stretch/>
        </p:blipFill>
        <p:spPr>
          <a:xfrm>
            <a:off x="6105331" y="0"/>
            <a:ext cx="4380854" cy="6858000"/>
          </a:xfrm>
        </p:spPr>
      </p:pic>
    </p:spTree>
    <p:extLst>
      <p:ext uri="{BB962C8B-B14F-4D97-AF65-F5344CB8AC3E}">
        <p14:creationId xmlns:p14="http://schemas.microsoft.com/office/powerpoint/2010/main" val="3168533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5F4280-FAC1-7B99-AB4B-5293520BC817}"/>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Poppins SemiBold" panose="00000700000000000000" pitchFamily="50" charset="0"/>
              <a:ea typeface="+mj-ea"/>
              <a:cs typeface="Poppins SemiBold" panose="00000700000000000000" pitchFamily="50" charset="0"/>
            </a:endParaRPr>
          </a:p>
        </p:txBody>
      </p:sp>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04664"/>
            <a:ext cx="10766703" cy="497161"/>
          </a:xfrm>
        </p:spPr>
        <p:txBody>
          <a:bodyPr/>
          <a:lstStyle/>
          <a:p>
            <a:r>
              <a:rPr lang="en-GB"/>
              <a:t>Session overview</a:t>
            </a:r>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096524"/>
            <a:ext cx="9591229" cy="4798249"/>
          </a:xfrm>
        </p:spPr>
        <p:txBody>
          <a:bodyPr/>
          <a:lstStyle/>
          <a:p>
            <a:pPr marL="171450" indent="-171450">
              <a:buFont typeface="Arial" panose="020B0604020202020204" pitchFamily="34" charset="0"/>
              <a:buChar char="•"/>
            </a:pPr>
            <a:r>
              <a:rPr lang="en-GB" sz="2000" dirty="0"/>
              <a:t>Will cover	</a:t>
            </a:r>
          </a:p>
          <a:p>
            <a:pPr marL="628639" lvl="1" indent="-171450">
              <a:buFont typeface="Arial" panose="020B0604020202020204" pitchFamily="34" charset="0"/>
              <a:buChar char="•"/>
            </a:pPr>
            <a:r>
              <a:rPr lang="en-GB" sz="2000" dirty="0">
                <a:solidFill>
                  <a:schemeClr val="tx1"/>
                </a:solidFill>
              </a:rPr>
              <a:t>Library resources and how to effectively search them</a:t>
            </a:r>
          </a:p>
          <a:p>
            <a:pPr marL="628639" lvl="1" indent="-171450">
              <a:buFont typeface="Arial" panose="020B0604020202020204" pitchFamily="34" charset="0"/>
              <a:buChar char="•"/>
            </a:pPr>
            <a:r>
              <a:rPr lang="en-GB" sz="2000" dirty="0">
                <a:solidFill>
                  <a:schemeClr val="tx1"/>
                </a:solidFill>
              </a:rPr>
              <a:t>Tools for keeping up-to-date with scholarship in your area</a:t>
            </a:r>
          </a:p>
          <a:p>
            <a:pPr marL="628639" lvl="1" indent="-171450">
              <a:buFont typeface="Arial" panose="020B0604020202020204" pitchFamily="34" charset="0"/>
              <a:buChar char="•"/>
            </a:pPr>
            <a:r>
              <a:rPr lang="en-GB" sz="2000" dirty="0">
                <a:solidFill>
                  <a:schemeClr val="tx1"/>
                </a:solidFill>
              </a:rPr>
              <a:t>How to access material that is not held by the library</a:t>
            </a:r>
          </a:p>
          <a:p>
            <a:pPr marL="628639" lvl="1" indent="-171450">
              <a:buFont typeface="Arial" panose="020B0604020202020204" pitchFamily="34" charset="0"/>
              <a:buChar char="•"/>
            </a:pPr>
            <a:r>
              <a:rPr lang="en-GB" sz="2000" dirty="0">
                <a:solidFill>
                  <a:schemeClr val="tx1"/>
                </a:solidFill>
              </a:rPr>
              <a:t>Literature searching strategies and techniques</a:t>
            </a:r>
          </a:p>
          <a:p>
            <a:pPr marL="628639" lvl="1" indent="-171450">
              <a:buFont typeface="Arial" panose="020B0604020202020204" pitchFamily="34" charset="0"/>
              <a:buChar char="•"/>
            </a:pPr>
            <a:r>
              <a:rPr lang="en-GB" sz="2000" dirty="0">
                <a:solidFill>
                  <a:schemeClr val="tx1"/>
                </a:solidFill>
              </a:rPr>
              <a:t>How to evaluate what you find</a:t>
            </a:r>
          </a:p>
          <a:p>
            <a:pPr marL="457189" lvl="1" indent="0">
              <a:buNone/>
            </a:pPr>
            <a:endParaRPr lang="en-GB" sz="2000" dirty="0"/>
          </a:p>
          <a:p>
            <a:pPr marL="171450" indent="-171450">
              <a:buFont typeface="Arial" panose="020B0604020202020204" pitchFamily="34" charset="0"/>
              <a:buChar char="•"/>
            </a:pPr>
            <a:r>
              <a:rPr lang="en-GB" sz="2000" dirty="0"/>
              <a:t>Will also briefly cover:</a:t>
            </a:r>
          </a:p>
          <a:p>
            <a:pPr marL="628639" lvl="1" indent="-171450">
              <a:buFont typeface="Arial" panose="020B0604020202020204" pitchFamily="34" charset="0"/>
              <a:buChar char="•"/>
            </a:pPr>
            <a:r>
              <a:rPr lang="en-GB" sz="2000" dirty="0">
                <a:solidFill>
                  <a:schemeClr val="tx1"/>
                </a:solidFill>
              </a:rPr>
              <a:t>Reference management tools</a:t>
            </a:r>
          </a:p>
          <a:p>
            <a:pPr marL="628639" lvl="1" indent="-171450">
              <a:buFont typeface="Arial" panose="020B0604020202020204" pitchFamily="34" charset="0"/>
              <a:buChar char="•"/>
            </a:pPr>
            <a:r>
              <a:rPr lang="en-GB" sz="2000" dirty="0">
                <a:solidFill>
                  <a:schemeClr val="tx1"/>
                </a:solidFill>
              </a:rPr>
              <a:t>Where to get help</a:t>
            </a:r>
          </a:p>
          <a:p>
            <a:endParaRPr lang="en-GB" dirty="0"/>
          </a:p>
        </p:txBody>
      </p:sp>
    </p:spTree>
    <p:extLst>
      <p:ext uri="{BB962C8B-B14F-4D97-AF65-F5344CB8AC3E}">
        <p14:creationId xmlns:p14="http://schemas.microsoft.com/office/powerpoint/2010/main" val="797860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04664"/>
            <a:ext cx="10766703" cy="497161"/>
          </a:xfrm>
        </p:spPr>
        <p:txBody>
          <a:bodyPr/>
          <a:lstStyle/>
          <a:p>
            <a:r>
              <a:rPr lang="en-GB" dirty="0"/>
              <a:t>Obtaining material the Library doesn’t hold</a:t>
            </a:r>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354778"/>
            <a:ext cx="9591229" cy="4442340"/>
          </a:xfrm>
        </p:spPr>
        <p:txBody>
          <a:bodyPr/>
          <a:lstStyle/>
          <a:p>
            <a:pPr>
              <a:buFont typeface="Arial" panose="020B0604020202020204" pitchFamily="34" charset="0"/>
              <a:buChar char="•"/>
            </a:pPr>
            <a:r>
              <a:rPr lang="en-GB" sz="2000" dirty="0">
                <a:solidFill>
                  <a:schemeClr val="tx1"/>
                </a:solidFill>
                <a:cs typeface="Arial"/>
                <a:hlinkClick r:id="rId3"/>
              </a:rPr>
              <a:t>SCONUL Access</a:t>
            </a:r>
            <a:r>
              <a:rPr lang="en-GB" sz="2000" dirty="0">
                <a:solidFill>
                  <a:schemeClr val="tx1"/>
                </a:solidFill>
                <a:cs typeface="Arial"/>
              </a:rPr>
              <a:t> – access to other University libraries to study and borrow books. Can use more than one University Library. Some have computer access – check before you visit.</a:t>
            </a:r>
          </a:p>
          <a:p>
            <a:pPr>
              <a:buFont typeface="Arial" panose="020B0604020202020204" pitchFamily="34" charset="0"/>
              <a:buChar char="•"/>
            </a:pPr>
            <a:r>
              <a:rPr lang="en-GB" sz="2000" dirty="0">
                <a:solidFill>
                  <a:schemeClr val="tx1"/>
                </a:solidFill>
                <a:cs typeface="Arial"/>
                <a:hlinkClick r:id="rId4"/>
              </a:rPr>
              <a:t>Document delivery and interlibrary loan</a:t>
            </a:r>
            <a:r>
              <a:rPr lang="en-GB" sz="2000" dirty="0">
                <a:solidFill>
                  <a:schemeClr val="tx1"/>
                </a:solidFill>
                <a:cs typeface="Arial"/>
              </a:rPr>
              <a:t>:</a:t>
            </a:r>
          </a:p>
          <a:p>
            <a:pPr lvl="1"/>
            <a:r>
              <a:rPr lang="en-GB" sz="2000" dirty="0">
                <a:solidFill>
                  <a:schemeClr val="tx1"/>
                </a:solidFill>
                <a:cs typeface="Arial"/>
              </a:rPr>
              <a:t>you need to be </a:t>
            </a:r>
            <a:r>
              <a:rPr lang="en-GB" sz="2000" dirty="0">
                <a:solidFill>
                  <a:schemeClr val="tx1"/>
                </a:solidFill>
                <a:cs typeface="Arial"/>
                <a:hlinkClick r:id="rId5"/>
              </a:rPr>
              <a:t>registered</a:t>
            </a:r>
            <a:r>
              <a:rPr lang="en-GB" sz="2000" dirty="0">
                <a:solidFill>
                  <a:schemeClr val="tx1"/>
                </a:solidFill>
                <a:cs typeface="Arial"/>
              </a:rPr>
              <a:t> with the Library</a:t>
            </a:r>
          </a:p>
          <a:p>
            <a:pPr lvl="1"/>
            <a:r>
              <a:rPr lang="en-GB" sz="2000" dirty="0">
                <a:solidFill>
                  <a:schemeClr val="tx1"/>
                </a:solidFill>
                <a:cs typeface="Arial"/>
              </a:rPr>
              <a:t>journal articles are delivered electronically directly to your inbox</a:t>
            </a:r>
          </a:p>
          <a:p>
            <a:pPr lvl="1"/>
            <a:r>
              <a:rPr lang="en-GB" sz="2000" dirty="0">
                <a:solidFill>
                  <a:schemeClr val="tx1"/>
                </a:solidFill>
                <a:cs typeface="Arial"/>
              </a:rPr>
              <a:t>loans of books etc. from other University Libraries can take time</a:t>
            </a:r>
          </a:p>
          <a:p>
            <a:pPr lvl="1"/>
            <a:r>
              <a:rPr lang="en-GB" sz="2000" dirty="0">
                <a:solidFill>
                  <a:schemeClr val="tx1"/>
                </a:solidFill>
                <a:cs typeface="Arial"/>
              </a:rPr>
              <a:t>check we don’t have access to an item before requesting</a:t>
            </a:r>
          </a:p>
          <a:p>
            <a:pPr>
              <a:buFont typeface="Arial" panose="020B0604020202020204" pitchFamily="34" charset="0"/>
              <a:buChar char="•"/>
            </a:pPr>
            <a:r>
              <a:rPr lang="en-GB" sz="2000" dirty="0">
                <a:solidFill>
                  <a:schemeClr val="tx1"/>
                </a:solidFill>
                <a:cs typeface="Arial"/>
                <a:hlinkClick r:id="rId6"/>
              </a:rPr>
              <a:t>Request a new item</a:t>
            </a:r>
            <a:r>
              <a:rPr lang="en-GB" sz="2000" dirty="0">
                <a:solidFill>
                  <a:schemeClr val="tx1"/>
                </a:solidFill>
                <a:cs typeface="Arial"/>
              </a:rPr>
              <a:t> for purchase</a:t>
            </a:r>
          </a:p>
          <a:p>
            <a:pPr marL="0" indent="0">
              <a:buNone/>
            </a:pPr>
            <a:endParaRPr lang="en-GB" sz="2000" dirty="0">
              <a:solidFill>
                <a:schemeClr val="tx1"/>
              </a:solidFill>
              <a:cs typeface="Arial"/>
            </a:endParaRPr>
          </a:p>
          <a:p>
            <a:pPr>
              <a:buFont typeface="Arial" panose="020B0604020202020204" pitchFamily="34" charset="0"/>
              <a:buChar char="•"/>
            </a:pPr>
            <a:endParaRPr lang="en-GB" sz="2400" dirty="0">
              <a:solidFill>
                <a:schemeClr val="tx1"/>
              </a:solidFill>
              <a:cs typeface="Arial"/>
            </a:endParaRPr>
          </a:p>
          <a:p>
            <a:pPr marL="0" indent="0" algn="l">
              <a:buNone/>
            </a:pPr>
            <a:endParaRPr lang="en-GB" sz="1400" dirty="0">
              <a:solidFill>
                <a:srgbClr val="4D4D4D"/>
              </a:solidFill>
              <a:latin typeface="Arial" panose="020B0604020202020204" pitchFamily="34" charset="0"/>
            </a:endParaRPr>
          </a:p>
        </p:txBody>
      </p:sp>
    </p:spTree>
    <p:extLst>
      <p:ext uri="{BB962C8B-B14F-4D97-AF65-F5344CB8AC3E}">
        <p14:creationId xmlns:p14="http://schemas.microsoft.com/office/powerpoint/2010/main" val="1616998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07C0D4-FB8B-AEE6-D93E-B8E71E4C08FD}"/>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4</a:t>
            </a:r>
          </a:p>
        </p:txBody>
      </p:sp>
      <p:sp>
        <p:nvSpPr>
          <p:cNvPr id="8" name="Text Placeholder 7">
            <a:extLst>
              <a:ext uri="{FF2B5EF4-FFF2-40B4-BE49-F238E27FC236}">
                <a16:creationId xmlns:a16="http://schemas.microsoft.com/office/drawing/2014/main" id="{A0DC7C87-49FC-09F3-0AFF-1C5317CCB2A5}"/>
              </a:ext>
            </a:extLst>
          </p:cNvPr>
          <p:cNvSpPr>
            <a:spLocks noGrp="1"/>
          </p:cNvSpPr>
          <p:nvPr>
            <p:ph type="body" sz="quarter" idx="11"/>
          </p:nvPr>
        </p:nvSpPr>
        <p:spPr>
          <a:xfrm>
            <a:off x="434840" y="2157102"/>
            <a:ext cx="5328592" cy="1800200"/>
          </a:xfrm>
        </p:spPr>
        <p:txBody>
          <a:bodyPr/>
          <a:lstStyle/>
          <a:p>
            <a:r>
              <a:rPr lang="en-GB" dirty="0"/>
              <a:t>Literature Searching</a:t>
            </a:r>
          </a:p>
        </p:txBody>
      </p:sp>
      <p:pic>
        <p:nvPicPr>
          <p:cNvPr id="6" name="Picture Placeholder 5" descr="A person using a computer&#10;&#10;Description automatically generated with medium confidence">
            <a:extLst>
              <a:ext uri="{FF2B5EF4-FFF2-40B4-BE49-F238E27FC236}">
                <a16:creationId xmlns:a16="http://schemas.microsoft.com/office/drawing/2014/main" id="{6CA6E90F-6814-ADD6-64DE-86866C4623B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47" r="2147"/>
          <a:stretch>
            <a:fillRect/>
          </a:stretch>
        </p:blipFill>
        <p:spPr/>
      </p:pic>
      <p:sp>
        <p:nvSpPr>
          <p:cNvPr id="10" name="Text Placeholder 9">
            <a:extLst>
              <a:ext uri="{FF2B5EF4-FFF2-40B4-BE49-F238E27FC236}">
                <a16:creationId xmlns:a16="http://schemas.microsoft.com/office/drawing/2014/main" id="{386F77E9-D847-11BA-8713-E98C69947A2E}"/>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563523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F3074B-83A4-4AFC-8683-2C9A5F6F5868}"/>
              </a:ext>
            </a:extLst>
          </p:cNvPr>
          <p:cNvSpPr txBox="1"/>
          <p:nvPr/>
        </p:nvSpPr>
        <p:spPr>
          <a:xfrm>
            <a:off x="4784035" y="569846"/>
            <a:ext cx="2305874" cy="654109"/>
          </a:xfrm>
          <a:prstGeom prst="rect">
            <a:avLst/>
          </a:prstGeom>
          <a:solidFill>
            <a:schemeClr val="accent5">
              <a:lumMod val="60000"/>
              <a:lumOff val="40000"/>
            </a:schemeClr>
          </a:solidFill>
          <a:ln>
            <a:solidFill>
              <a:schemeClr val="accent5">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t>Scholarship </a:t>
            </a:r>
          </a:p>
          <a:p>
            <a:pPr algn="ctr"/>
            <a:r>
              <a:rPr lang="en-GB" dirty="0"/>
              <a:t>Question</a:t>
            </a:r>
          </a:p>
        </p:txBody>
      </p:sp>
      <p:sp>
        <p:nvSpPr>
          <p:cNvPr id="5" name="TextBox 4">
            <a:extLst>
              <a:ext uri="{FF2B5EF4-FFF2-40B4-BE49-F238E27FC236}">
                <a16:creationId xmlns:a16="http://schemas.microsoft.com/office/drawing/2014/main" id="{969CE84F-36D2-46FA-B8C6-4D13AEC840EB}"/>
              </a:ext>
            </a:extLst>
          </p:cNvPr>
          <p:cNvSpPr txBox="1"/>
          <p:nvPr/>
        </p:nvSpPr>
        <p:spPr>
          <a:xfrm>
            <a:off x="4784035" y="2240663"/>
            <a:ext cx="2305877" cy="646331"/>
          </a:xfrm>
          <a:prstGeom prst="rect">
            <a:avLst/>
          </a:prstGeom>
          <a:solidFill>
            <a:schemeClr val="accent2">
              <a:lumMod val="40000"/>
              <a:lumOff val="60000"/>
            </a:schemeClr>
          </a:solidFill>
          <a:ln>
            <a:solidFill>
              <a:schemeClr val="accent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t>Search </a:t>
            </a:r>
          </a:p>
          <a:p>
            <a:pPr algn="ctr"/>
            <a:r>
              <a:rPr lang="en-GB" dirty="0"/>
              <a:t>Strategy</a:t>
            </a:r>
          </a:p>
        </p:txBody>
      </p:sp>
      <p:sp>
        <p:nvSpPr>
          <p:cNvPr id="6" name="TextBox 5">
            <a:extLst>
              <a:ext uri="{FF2B5EF4-FFF2-40B4-BE49-F238E27FC236}">
                <a16:creationId xmlns:a16="http://schemas.microsoft.com/office/drawing/2014/main" id="{DD088F03-E42A-4B22-9178-11D04BF24750}"/>
              </a:ext>
            </a:extLst>
          </p:cNvPr>
          <p:cNvSpPr txBox="1"/>
          <p:nvPr/>
        </p:nvSpPr>
        <p:spPr>
          <a:xfrm>
            <a:off x="4784034" y="3903702"/>
            <a:ext cx="2305876" cy="646331"/>
          </a:xfrm>
          <a:prstGeom prst="rect">
            <a:avLst/>
          </a:prstGeom>
          <a:solidFill>
            <a:srgbClr val="92D050"/>
          </a:solidFill>
          <a:ln>
            <a:solidFill>
              <a:srgbClr val="92D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t>Search</a:t>
            </a:r>
          </a:p>
          <a:p>
            <a:pPr algn="ctr"/>
            <a:r>
              <a:rPr lang="en-GB" dirty="0"/>
              <a:t>Results</a:t>
            </a:r>
          </a:p>
        </p:txBody>
      </p:sp>
      <p:sp>
        <p:nvSpPr>
          <p:cNvPr id="7" name="TextBox 6">
            <a:extLst>
              <a:ext uri="{FF2B5EF4-FFF2-40B4-BE49-F238E27FC236}">
                <a16:creationId xmlns:a16="http://schemas.microsoft.com/office/drawing/2014/main" id="{BB8AA9F9-0F32-46F8-A251-80B2935CF7F9}"/>
              </a:ext>
            </a:extLst>
          </p:cNvPr>
          <p:cNvSpPr txBox="1"/>
          <p:nvPr/>
        </p:nvSpPr>
        <p:spPr>
          <a:xfrm>
            <a:off x="4784035" y="5566741"/>
            <a:ext cx="2305875" cy="646331"/>
          </a:xfrm>
          <a:prstGeom prst="rect">
            <a:avLst/>
          </a:prstGeom>
          <a:solidFill>
            <a:schemeClr val="accent4">
              <a:lumMod val="60000"/>
              <a:lumOff val="40000"/>
            </a:schemeClr>
          </a:solidFill>
          <a:ln>
            <a:solidFill>
              <a:schemeClr val="accent4">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dirty="0"/>
              <a:t>Evaluation of</a:t>
            </a:r>
          </a:p>
          <a:p>
            <a:pPr algn="ctr"/>
            <a:r>
              <a:rPr lang="en-GB" dirty="0"/>
              <a:t>Literature</a:t>
            </a:r>
          </a:p>
        </p:txBody>
      </p:sp>
      <p:cxnSp>
        <p:nvCxnSpPr>
          <p:cNvPr id="9" name="Straight Arrow Connector 8">
            <a:extLst>
              <a:ext uri="{FF2B5EF4-FFF2-40B4-BE49-F238E27FC236}">
                <a16:creationId xmlns:a16="http://schemas.microsoft.com/office/drawing/2014/main" id="{08045FCD-7E19-40B1-BA9A-E78B394DD18C}"/>
              </a:ext>
            </a:extLst>
          </p:cNvPr>
          <p:cNvCxnSpPr/>
          <p:nvPr/>
        </p:nvCxnSpPr>
        <p:spPr>
          <a:xfrm flipV="1">
            <a:off x="5473148" y="1223954"/>
            <a:ext cx="0" cy="1016708"/>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C2F88E7-00C6-46FC-BC3E-5B9E00B7AF0A}"/>
              </a:ext>
            </a:extLst>
          </p:cNvPr>
          <p:cNvCxnSpPr/>
          <p:nvPr/>
        </p:nvCxnSpPr>
        <p:spPr>
          <a:xfrm flipV="1">
            <a:off x="5473148" y="2886993"/>
            <a:ext cx="0" cy="1016708"/>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0948732-561C-4577-A329-7952B9EE6D87}"/>
              </a:ext>
            </a:extLst>
          </p:cNvPr>
          <p:cNvCxnSpPr/>
          <p:nvPr/>
        </p:nvCxnSpPr>
        <p:spPr>
          <a:xfrm flipV="1">
            <a:off x="5466522" y="4550032"/>
            <a:ext cx="0" cy="1016708"/>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F70EAD0-8B9C-4114-B750-AB3951476811}"/>
              </a:ext>
            </a:extLst>
          </p:cNvPr>
          <p:cNvCxnSpPr>
            <a:cxnSpLocks/>
          </p:cNvCxnSpPr>
          <p:nvPr/>
        </p:nvCxnSpPr>
        <p:spPr>
          <a:xfrm>
            <a:off x="6420679" y="1223954"/>
            <a:ext cx="0" cy="1016708"/>
          </a:xfrm>
          <a:prstGeom prst="straightConnector1">
            <a:avLst/>
          </a:prstGeom>
          <a:ln w="762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514C997-5AC5-4988-B340-DBDF8473A6DB}"/>
              </a:ext>
            </a:extLst>
          </p:cNvPr>
          <p:cNvCxnSpPr>
            <a:cxnSpLocks/>
          </p:cNvCxnSpPr>
          <p:nvPr/>
        </p:nvCxnSpPr>
        <p:spPr>
          <a:xfrm>
            <a:off x="6420679" y="2886993"/>
            <a:ext cx="0" cy="1016708"/>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41BBF76-B680-41AD-86C9-E5B2FA0698B0}"/>
              </a:ext>
            </a:extLst>
          </p:cNvPr>
          <p:cNvCxnSpPr>
            <a:cxnSpLocks/>
          </p:cNvCxnSpPr>
          <p:nvPr/>
        </p:nvCxnSpPr>
        <p:spPr>
          <a:xfrm>
            <a:off x="6420679" y="4550032"/>
            <a:ext cx="0" cy="1016708"/>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696EECE-2625-4D65-9798-C0202E924A07}"/>
              </a:ext>
            </a:extLst>
          </p:cNvPr>
          <p:cNvCxnSpPr>
            <a:cxnSpLocks/>
          </p:cNvCxnSpPr>
          <p:nvPr/>
        </p:nvCxnSpPr>
        <p:spPr>
          <a:xfrm flipV="1">
            <a:off x="7089910" y="2563827"/>
            <a:ext cx="980663" cy="1"/>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CF8F16-221E-49EC-BE38-FE0FA4D5E58E}"/>
              </a:ext>
            </a:extLst>
          </p:cNvPr>
          <p:cNvCxnSpPr/>
          <p:nvPr/>
        </p:nvCxnSpPr>
        <p:spPr>
          <a:xfrm flipV="1">
            <a:off x="7089910" y="4226866"/>
            <a:ext cx="980663" cy="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7CB4048-0FD6-427F-BB1A-6F0308D45E83}"/>
              </a:ext>
            </a:extLst>
          </p:cNvPr>
          <p:cNvSpPr txBox="1"/>
          <p:nvPr/>
        </p:nvSpPr>
        <p:spPr>
          <a:xfrm>
            <a:off x="8070573" y="2079080"/>
            <a:ext cx="1974565"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t>e.g.</a:t>
            </a:r>
          </a:p>
          <a:p>
            <a:pPr marL="285750" indent="-285750">
              <a:buFontTx/>
              <a:buChar char="-"/>
            </a:pPr>
            <a:r>
              <a:rPr lang="en-GB" sz="1200" dirty="0"/>
              <a:t>Choosing keywords</a:t>
            </a:r>
          </a:p>
          <a:p>
            <a:pPr marL="285750" indent="-285750">
              <a:buFontTx/>
              <a:buChar char="-"/>
            </a:pPr>
            <a:r>
              <a:rPr lang="en-GB" sz="1200" dirty="0"/>
              <a:t>Choosing databases/search engines</a:t>
            </a:r>
          </a:p>
          <a:p>
            <a:pPr marL="285750" indent="-285750">
              <a:buFontTx/>
              <a:buChar char="-"/>
            </a:pPr>
            <a:r>
              <a:rPr lang="en-GB" sz="1200" dirty="0"/>
              <a:t>Choosing filters </a:t>
            </a:r>
          </a:p>
          <a:p>
            <a:pPr marL="285750" indent="-285750">
              <a:buFontTx/>
              <a:buChar char="-"/>
            </a:pPr>
            <a:r>
              <a:rPr lang="en-GB" sz="1200" dirty="0"/>
              <a:t>Choosing search operators (AND, OR, NOT etc.)</a:t>
            </a:r>
          </a:p>
        </p:txBody>
      </p:sp>
      <p:sp>
        <p:nvSpPr>
          <p:cNvPr id="21" name="TextBox 20">
            <a:extLst>
              <a:ext uri="{FF2B5EF4-FFF2-40B4-BE49-F238E27FC236}">
                <a16:creationId xmlns:a16="http://schemas.microsoft.com/office/drawing/2014/main" id="{D605EDFD-EB2D-4E87-ADAC-075BF05ABD0C}"/>
              </a:ext>
            </a:extLst>
          </p:cNvPr>
          <p:cNvSpPr txBox="1"/>
          <p:nvPr/>
        </p:nvSpPr>
        <p:spPr>
          <a:xfrm>
            <a:off x="8070572" y="4100319"/>
            <a:ext cx="1974565" cy="276999"/>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200" dirty="0"/>
              <a:t>Recording searches</a:t>
            </a:r>
          </a:p>
        </p:txBody>
      </p:sp>
      <p:sp>
        <p:nvSpPr>
          <p:cNvPr id="22" name="TextBox 21">
            <a:extLst>
              <a:ext uri="{FF2B5EF4-FFF2-40B4-BE49-F238E27FC236}">
                <a16:creationId xmlns:a16="http://schemas.microsoft.com/office/drawing/2014/main" id="{99D2EC81-B325-4EDE-A061-686B4EAFFAC0}"/>
              </a:ext>
            </a:extLst>
          </p:cNvPr>
          <p:cNvSpPr txBox="1"/>
          <p:nvPr/>
        </p:nvSpPr>
        <p:spPr>
          <a:xfrm>
            <a:off x="3715907" y="1504814"/>
            <a:ext cx="1283477" cy="369332"/>
          </a:xfrm>
          <a:prstGeom prst="rect">
            <a:avLst/>
          </a:prstGeom>
          <a:noFill/>
        </p:spPr>
        <p:txBody>
          <a:bodyPr wrap="square" rtlCol="0">
            <a:spAutoFit/>
          </a:bodyPr>
          <a:lstStyle/>
          <a:p>
            <a:r>
              <a:rPr lang="en-GB" dirty="0">
                <a:solidFill>
                  <a:schemeClr val="accent2">
                    <a:lumMod val="60000"/>
                    <a:lumOff val="40000"/>
                  </a:schemeClr>
                </a:solidFill>
              </a:rPr>
              <a:t>Re-focus</a:t>
            </a:r>
          </a:p>
        </p:txBody>
      </p:sp>
      <p:sp>
        <p:nvSpPr>
          <p:cNvPr id="23" name="TextBox 22">
            <a:extLst>
              <a:ext uri="{FF2B5EF4-FFF2-40B4-BE49-F238E27FC236}">
                <a16:creationId xmlns:a16="http://schemas.microsoft.com/office/drawing/2014/main" id="{25E90036-FBE0-4E95-B90C-07F37B02830D}"/>
              </a:ext>
            </a:extLst>
          </p:cNvPr>
          <p:cNvSpPr txBox="1"/>
          <p:nvPr/>
        </p:nvSpPr>
        <p:spPr>
          <a:xfrm>
            <a:off x="7089910" y="1513019"/>
            <a:ext cx="980647" cy="369332"/>
          </a:xfrm>
          <a:prstGeom prst="rect">
            <a:avLst/>
          </a:prstGeom>
          <a:noFill/>
        </p:spPr>
        <p:txBody>
          <a:bodyPr wrap="square" rtlCol="0">
            <a:spAutoFit/>
          </a:bodyPr>
          <a:lstStyle/>
          <a:p>
            <a:r>
              <a:rPr lang="en-GB" dirty="0">
                <a:solidFill>
                  <a:srgbClr val="FFC000"/>
                </a:solidFill>
              </a:rPr>
              <a:t>Focus </a:t>
            </a:r>
          </a:p>
        </p:txBody>
      </p:sp>
      <p:sp>
        <p:nvSpPr>
          <p:cNvPr id="24" name="TextBox 23">
            <a:extLst>
              <a:ext uri="{FF2B5EF4-FFF2-40B4-BE49-F238E27FC236}">
                <a16:creationId xmlns:a16="http://schemas.microsoft.com/office/drawing/2014/main" id="{D9F4F71D-F8C4-4780-8EDC-02479CB10FF5}"/>
              </a:ext>
            </a:extLst>
          </p:cNvPr>
          <p:cNvSpPr txBox="1"/>
          <p:nvPr/>
        </p:nvSpPr>
        <p:spPr>
          <a:xfrm>
            <a:off x="3715907" y="3087374"/>
            <a:ext cx="1283477" cy="923330"/>
          </a:xfrm>
          <a:prstGeom prst="rect">
            <a:avLst/>
          </a:prstGeom>
          <a:noFill/>
        </p:spPr>
        <p:txBody>
          <a:bodyPr wrap="square" rtlCol="0">
            <a:spAutoFit/>
          </a:bodyPr>
          <a:lstStyle/>
          <a:p>
            <a:r>
              <a:rPr lang="en-GB" dirty="0">
                <a:solidFill>
                  <a:srgbClr val="92D050"/>
                </a:solidFill>
              </a:rPr>
              <a:t>Reflect and revise</a:t>
            </a:r>
          </a:p>
        </p:txBody>
      </p:sp>
      <p:sp>
        <p:nvSpPr>
          <p:cNvPr id="25" name="TextBox 24">
            <a:extLst>
              <a:ext uri="{FF2B5EF4-FFF2-40B4-BE49-F238E27FC236}">
                <a16:creationId xmlns:a16="http://schemas.microsoft.com/office/drawing/2014/main" id="{3434C3B4-3754-48DA-867B-7A4E7A30A9E5}"/>
              </a:ext>
            </a:extLst>
          </p:cNvPr>
          <p:cNvSpPr txBox="1"/>
          <p:nvPr/>
        </p:nvSpPr>
        <p:spPr>
          <a:xfrm>
            <a:off x="3841802" y="4906360"/>
            <a:ext cx="1283477" cy="369332"/>
          </a:xfrm>
          <a:prstGeom prst="rect">
            <a:avLst/>
          </a:prstGeom>
          <a:noFill/>
        </p:spPr>
        <p:txBody>
          <a:bodyPr wrap="square" rtlCol="0">
            <a:spAutoFit/>
          </a:bodyPr>
          <a:lstStyle/>
          <a:p>
            <a:r>
              <a:rPr lang="en-GB" dirty="0">
                <a:solidFill>
                  <a:schemeClr val="accent4">
                    <a:lumMod val="60000"/>
                    <a:lumOff val="40000"/>
                  </a:schemeClr>
                </a:solidFill>
              </a:rPr>
              <a:t>Update</a:t>
            </a:r>
          </a:p>
        </p:txBody>
      </p:sp>
      <p:sp>
        <p:nvSpPr>
          <p:cNvPr id="17" name="Text Placeholder 9">
            <a:extLst>
              <a:ext uri="{FF2B5EF4-FFF2-40B4-BE49-F238E27FC236}">
                <a16:creationId xmlns:a16="http://schemas.microsoft.com/office/drawing/2014/main" id="{248E9946-7484-3269-E65E-B4CDDC82E105}"/>
              </a:ext>
            </a:extLst>
          </p:cNvPr>
          <p:cNvSpPr txBox="1">
            <a:spLocks/>
          </p:cNvSpPr>
          <p:nvPr/>
        </p:nvSpPr>
        <p:spPr>
          <a:xfrm>
            <a:off x="413915" y="1354778"/>
            <a:ext cx="9591229" cy="4442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cs typeface="Arial"/>
            </a:endParaRPr>
          </a:p>
          <a:p>
            <a:endParaRPr lang="en-GB" sz="2400">
              <a:cs typeface="Arial"/>
            </a:endParaRPr>
          </a:p>
          <a:p>
            <a:endParaRPr lang="en-GB" sz="1400" dirty="0">
              <a:solidFill>
                <a:srgbClr val="4D4D4D"/>
              </a:solidFill>
              <a:latin typeface="Arial" panose="020B0604020202020204" pitchFamily="34" charset="0"/>
            </a:endParaRPr>
          </a:p>
        </p:txBody>
      </p:sp>
      <p:sp>
        <p:nvSpPr>
          <p:cNvPr id="26" name="Text Placeholder 9">
            <a:extLst>
              <a:ext uri="{FF2B5EF4-FFF2-40B4-BE49-F238E27FC236}">
                <a16:creationId xmlns:a16="http://schemas.microsoft.com/office/drawing/2014/main" id="{74F75AA5-C72D-C637-51BD-7249B065459B}"/>
              </a:ext>
            </a:extLst>
          </p:cNvPr>
          <p:cNvSpPr txBox="1">
            <a:spLocks/>
          </p:cNvSpPr>
          <p:nvPr/>
        </p:nvSpPr>
        <p:spPr>
          <a:xfrm>
            <a:off x="566315" y="1507178"/>
            <a:ext cx="9591229" cy="4442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a:cs typeface="Arial"/>
            </a:endParaRPr>
          </a:p>
          <a:p>
            <a:endParaRPr lang="en-GB" sz="2400">
              <a:cs typeface="Arial"/>
            </a:endParaRPr>
          </a:p>
          <a:p>
            <a:endParaRPr lang="en-GB" sz="1400" dirty="0">
              <a:solidFill>
                <a:srgbClr val="4D4D4D"/>
              </a:solidFill>
              <a:latin typeface="Arial" panose="020B0604020202020204" pitchFamily="34" charset="0"/>
            </a:endParaRPr>
          </a:p>
        </p:txBody>
      </p:sp>
    </p:spTree>
    <p:extLst>
      <p:ext uri="{BB962C8B-B14F-4D97-AF65-F5344CB8AC3E}">
        <p14:creationId xmlns:p14="http://schemas.microsoft.com/office/powerpoint/2010/main" val="2949231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04664"/>
            <a:ext cx="10766703" cy="497161"/>
          </a:xfrm>
        </p:spPr>
        <p:txBody>
          <a:bodyPr/>
          <a:lstStyle/>
          <a:p>
            <a:r>
              <a:rPr lang="en-GB" dirty="0"/>
              <a:t>Things to consider</a:t>
            </a:r>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354778"/>
            <a:ext cx="9591229" cy="4442340"/>
          </a:xfrm>
        </p:spPr>
        <p:txBody>
          <a:bodyPr/>
          <a:lstStyle/>
          <a:p>
            <a:pPr marL="0" indent="0">
              <a:buNone/>
            </a:pPr>
            <a:r>
              <a:rPr lang="en-GB" sz="2000" dirty="0">
                <a:solidFill>
                  <a:schemeClr val="tx1"/>
                </a:solidFill>
                <a:cs typeface="Arial"/>
              </a:rPr>
              <a:t>Are you looking for information :</a:t>
            </a:r>
          </a:p>
          <a:p>
            <a:pPr>
              <a:buFont typeface="Arial" panose="020B0604020202020204" pitchFamily="34" charset="0"/>
              <a:buChar char="•"/>
            </a:pPr>
            <a:r>
              <a:rPr lang="en-GB" sz="2000" dirty="0">
                <a:solidFill>
                  <a:schemeClr val="tx1"/>
                </a:solidFill>
                <a:cs typeface="Arial"/>
              </a:rPr>
              <a:t> in a particular context e.g. HE, private sector</a:t>
            </a:r>
          </a:p>
          <a:p>
            <a:pPr>
              <a:buFont typeface="Arial" panose="020B0604020202020204" pitchFamily="34" charset="0"/>
              <a:buChar char="•"/>
            </a:pPr>
            <a:r>
              <a:rPr lang="en-GB" sz="2000" dirty="0">
                <a:solidFill>
                  <a:schemeClr val="tx1"/>
                </a:solidFill>
                <a:cs typeface="Arial"/>
              </a:rPr>
              <a:t> in a particular country or geographic region</a:t>
            </a:r>
          </a:p>
          <a:p>
            <a:pPr>
              <a:buFont typeface="Arial" panose="020B0604020202020204" pitchFamily="34" charset="0"/>
              <a:buChar char="•"/>
            </a:pPr>
            <a:r>
              <a:rPr lang="en-GB" sz="2000" dirty="0">
                <a:solidFill>
                  <a:schemeClr val="tx1"/>
                </a:solidFill>
                <a:cs typeface="Arial"/>
              </a:rPr>
              <a:t> in a particular timeframe</a:t>
            </a:r>
          </a:p>
          <a:p>
            <a:pPr>
              <a:buFont typeface="Arial" panose="020B0604020202020204" pitchFamily="34" charset="0"/>
              <a:buChar char="•"/>
            </a:pPr>
            <a:r>
              <a:rPr lang="en-GB" sz="2000" dirty="0">
                <a:solidFill>
                  <a:schemeClr val="tx1"/>
                </a:solidFill>
              </a:rPr>
              <a:t> that include</a:t>
            </a:r>
            <a:r>
              <a:rPr lang="en-GB" sz="2000" b="0" i="0" u="none" strike="noStrike" dirty="0">
                <a:solidFill>
                  <a:schemeClr val="tx1"/>
                </a:solidFill>
                <a:effectLst/>
              </a:rPr>
              <a:t> other factors such as the age or gender of the people included in your study</a:t>
            </a:r>
          </a:p>
          <a:p>
            <a:pPr>
              <a:buFont typeface="Arial" panose="020B0604020202020204" pitchFamily="34" charset="0"/>
              <a:buChar char="•"/>
            </a:pPr>
            <a:r>
              <a:rPr lang="en-GB" sz="2000" dirty="0">
                <a:solidFill>
                  <a:schemeClr val="tx1"/>
                </a:solidFill>
                <a:cs typeface="Arial"/>
              </a:rPr>
              <a:t> that is introductory or reference material – how well do you know your topic already?</a:t>
            </a:r>
          </a:p>
          <a:p>
            <a:pPr>
              <a:buFont typeface="Arial" panose="020B0604020202020204" pitchFamily="34" charset="0"/>
              <a:buChar char="•"/>
            </a:pPr>
            <a:r>
              <a:rPr lang="en-GB" sz="2000" dirty="0">
                <a:solidFill>
                  <a:schemeClr val="tx1"/>
                </a:solidFill>
                <a:cs typeface="Arial"/>
              </a:rPr>
              <a:t>Of a particular type e.g. policy documents (Overton database on the database A-Z list), peer reviewed journal articles</a:t>
            </a:r>
          </a:p>
          <a:p>
            <a:pPr>
              <a:buFont typeface="Arial" panose="020B0604020202020204" pitchFamily="34" charset="0"/>
              <a:buChar char="•"/>
            </a:pPr>
            <a:endParaRPr lang="en-GB" sz="2400" dirty="0">
              <a:solidFill>
                <a:schemeClr val="tx1"/>
              </a:solidFill>
              <a:cs typeface="Arial"/>
            </a:endParaRPr>
          </a:p>
          <a:p>
            <a:pPr marL="0" indent="0" algn="l">
              <a:buNone/>
            </a:pPr>
            <a:endParaRPr lang="en-GB" sz="1400" dirty="0">
              <a:solidFill>
                <a:srgbClr val="4D4D4D"/>
              </a:solidFill>
              <a:latin typeface="Arial" panose="020B0604020202020204" pitchFamily="34" charset="0"/>
            </a:endParaRPr>
          </a:p>
        </p:txBody>
      </p:sp>
    </p:spTree>
    <p:extLst>
      <p:ext uri="{BB962C8B-B14F-4D97-AF65-F5344CB8AC3E}">
        <p14:creationId xmlns:p14="http://schemas.microsoft.com/office/powerpoint/2010/main" val="686691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04664"/>
            <a:ext cx="10766703" cy="497161"/>
          </a:xfrm>
        </p:spPr>
        <p:txBody>
          <a:bodyPr/>
          <a:lstStyle/>
          <a:p>
            <a:r>
              <a:rPr lang="en-GB" dirty="0"/>
              <a:t>Choosing Keywords</a:t>
            </a:r>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354778"/>
            <a:ext cx="9591229" cy="4442340"/>
          </a:xfrm>
        </p:spPr>
        <p:txBody>
          <a:bodyPr/>
          <a:lstStyle/>
          <a:p>
            <a:pPr marL="0" indent="0">
              <a:buNone/>
            </a:pPr>
            <a:r>
              <a:rPr lang="en-GB" sz="2400" dirty="0">
                <a:solidFill>
                  <a:schemeClr val="tx1"/>
                </a:solidFill>
                <a:latin typeface="+mn-lt"/>
              </a:rPr>
              <a:t>Identify the key concepts:</a:t>
            </a:r>
          </a:p>
          <a:p>
            <a:pPr marL="0" indent="0">
              <a:buNone/>
            </a:pPr>
            <a:endParaRPr lang="en-GB" sz="2400" dirty="0">
              <a:solidFill>
                <a:schemeClr val="tx1"/>
              </a:solidFill>
              <a:latin typeface="+mn-lt"/>
            </a:endParaRPr>
          </a:p>
          <a:p>
            <a:pPr marL="0" indent="0">
              <a:buNone/>
            </a:pPr>
            <a:r>
              <a:rPr lang="en-GB" sz="2400" i="0" u="none" strike="noStrike" dirty="0">
                <a:solidFill>
                  <a:schemeClr val="tx1"/>
                </a:solidFill>
                <a:effectLst/>
                <a:latin typeface="+mn-lt"/>
              </a:rPr>
              <a:t>Assess the role of active learning in improving the engagement of international students during online learning. </a:t>
            </a:r>
            <a:endParaRPr lang="en-GB" sz="2400" dirty="0">
              <a:solidFill>
                <a:schemeClr val="tx1"/>
              </a:solidFill>
              <a:latin typeface="+mn-lt"/>
            </a:endParaRPr>
          </a:p>
        </p:txBody>
      </p:sp>
    </p:spTree>
    <p:extLst>
      <p:ext uri="{BB962C8B-B14F-4D97-AF65-F5344CB8AC3E}">
        <p14:creationId xmlns:p14="http://schemas.microsoft.com/office/powerpoint/2010/main" val="2181123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04664"/>
            <a:ext cx="10766703" cy="497161"/>
          </a:xfrm>
        </p:spPr>
        <p:txBody>
          <a:bodyPr/>
          <a:lstStyle/>
          <a:p>
            <a:r>
              <a:rPr lang="en-GB" dirty="0"/>
              <a:t>Choosing Keywords</a:t>
            </a:r>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354778"/>
            <a:ext cx="9591229" cy="4442340"/>
          </a:xfrm>
        </p:spPr>
        <p:txBody>
          <a:bodyPr/>
          <a:lstStyle/>
          <a:p>
            <a:pPr marL="0" indent="0">
              <a:buNone/>
            </a:pPr>
            <a:r>
              <a:rPr lang="en-GB" sz="2400" dirty="0">
                <a:solidFill>
                  <a:schemeClr val="tx1"/>
                </a:solidFill>
                <a:latin typeface="+mn-lt"/>
              </a:rPr>
              <a:t>Identify the key concepts:</a:t>
            </a:r>
          </a:p>
          <a:p>
            <a:pPr marL="0" indent="0">
              <a:buNone/>
            </a:pPr>
            <a:endParaRPr lang="en-GB" sz="2400" dirty="0">
              <a:solidFill>
                <a:schemeClr val="tx1"/>
              </a:solidFill>
              <a:latin typeface="+mn-lt"/>
            </a:endParaRPr>
          </a:p>
          <a:p>
            <a:pPr marL="0" indent="0">
              <a:buNone/>
            </a:pPr>
            <a:r>
              <a:rPr lang="en-GB" sz="2400" i="0" u="none" strike="noStrike" dirty="0">
                <a:solidFill>
                  <a:schemeClr val="tx1"/>
                </a:solidFill>
                <a:effectLst/>
                <a:latin typeface="+mn-lt"/>
              </a:rPr>
              <a:t>Assess the role of </a:t>
            </a:r>
            <a:r>
              <a:rPr lang="en-GB" sz="2400" b="1" i="0" u="none" strike="noStrike" dirty="0">
                <a:solidFill>
                  <a:schemeClr val="tx1"/>
                </a:solidFill>
                <a:effectLst/>
                <a:latin typeface="+mn-lt"/>
              </a:rPr>
              <a:t>active learning </a:t>
            </a:r>
            <a:r>
              <a:rPr lang="en-GB" sz="2400" i="0" u="none" strike="noStrike" dirty="0">
                <a:solidFill>
                  <a:schemeClr val="tx1"/>
                </a:solidFill>
                <a:effectLst/>
                <a:latin typeface="+mn-lt"/>
              </a:rPr>
              <a:t>in improving the </a:t>
            </a:r>
            <a:r>
              <a:rPr lang="en-GB" sz="2400" b="1" i="0" u="none" strike="noStrike" dirty="0">
                <a:solidFill>
                  <a:schemeClr val="tx1"/>
                </a:solidFill>
                <a:effectLst/>
                <a:latin typeface="+mn-lt"/>
              </a:rPr>
              <a:t>engagement</a:t>
            </a:r>
            <a:r>
              <a:rPr lang="en-GB" sz="2400" i="0" u="none" strike="noStrike" dirty="0">
                <a:solidFill>
                  <a:schemeClr val="tx1"/>
                </a:solidFill>
                <a:effectLst/>
                <a:latin typeface="+mn-lt"/>
              </a:rPr>
              <a:t> of </a:t>
            </a:r>
            <a:r>
              <a:rPr lang="en-GB" sz="2400" b="1" i="0" u="none" strike="noStrike" dirty="0">
                <a:solidFill>
                  <a:schemeClr val="tx1"/>
                </a:solidFill>
                <a:effectLst/>
                <a:latin typeface="+mn-lt"/>
              </a:rPr>
              <a:t>international students </a:t>
            </a:r>
            <a:r>
              <a:rPr lang="en-GB" sz="2400" i="0" u="none" strike="noStrike" dirty="0">
                <a:solidFill>
                  <a:schemeClr val="tx1"/>
                </a:solidFill>
                <a:effectLst/>
                <a:latin typeface="+mn-lt"/>
              </a:rPr>
              <a:t>during </a:t>
            </a:r>
            <a:r>
              <a:rPr lang="en-GB" sz="2400" b="1" i="0" u="none" strike="noStrike" dirty="0">
                <a:solidFill>
                  <a:schemeClr val="tx1"/>
                </a:solidFill>
                <a:effectLst/>
                <a:latin typeface="+mn-lt"/>
              </a:rPr>
              <a:t>online learning</a:t>
            </a:r>
            <a:r>
              <a:rPr lang="en-GB" sz="2400" i="0" u="none" strike="noStrike" dirty="0">
                <a:solidFill>
                  <a:schemeClr val="tx1"/>
                </a:solidFill>
                <a:effectLst/>
                <a:latin typeface="+mn-lt"/>
              </a:rPr>
              <a:t>. </a:t>
            </a:r>
          </a:p>
          <a:p>
            <a:pPr marL="0" indent="0">
              <a:buNone/>
            </a:pPr>
            <a:r>
              <a:rPr lang="en-GB" sz="2400" dirty="0">
                <a:solidFill>
                  <a:schemeClr val="tx1"/>
                </a:solidFill>
                <a:latin typeface="+mn-lt"/>
              </a:rPr>
              <a:t>Remove instructional/process words:</a:t>
            </a:r>
          </a:p>
          <a:p>
            <a:pPr marL="0" indent="0">
              <a:buNone/>
            </a:pPr>
            <a:r>
              <a:rPr lang="en-GB" sz="2400" i="0" u="none" strike="sngStrike" dirty="0">
                <a:solidFill>
                  <a:schemeClr val="tx1"/>
                </a:solidFill>
                <a:effectLst/>
                <a:latin typeface="+mn-lt"/>
              </a:rPr>
              <a:t>Assess</a:t>
            </a:r>
            <a:r>
              <a:rPr lang="en-GB" sz="2400" i="0" u="none" dirty="0">
                <a:solidFill>
                  <a:schemeClr val="tx1"/>
                </a:solidFill>
                <a:effectLst/>
                <a:latin typeface="+mn-lt"/>
              </a:rPr>
              <a:t> </a:t>
            </a:r>
            <a:r>
              <a:rPr lang="en-GB" sz="2400" i="0" u="none" strike="noStrike" dirty="0">
                <a:solidFill>
                  <a:schemeClr val="tx1"/>
                </a:solidFill>
                <a:effectLst/>
                <a:latin typeface="+mn-lt"/>
              </a:rPr>
              <a:t>the role of </a:t>
            </a:r>
            <a:r>
              <a:rPr lang="en-GB" sz="2400" b="1" i="0" u="none" strike="noStrike" dirty="0">
                <a:solidFill>
                  <a:schemeClr val="tx1"/>
                </a:solidFill>
                <a:effectLst/>
                <a:latin typeface="+mn-lt"/>
              </a:rPr>
              <a:t>active learning </a:t>
            </a:r>
            <a:r>
              <a:rPr lang="en-GB" sz="2400" i="0" u="none" strike="noStrike" dirty="0">
                <a:solidFill>
                  <a:schemeClr val="tx1"/>
                </a:solidFill>
                <a:effectLst/>
                <a:latin typeface="+mn-lt"/>
              </a:rPr>
              <a:t>in improving the </a:t>
            </a:r>
            <a:r>
              <a:rPr lang="en-GB" sz="2400" b="1" i="0" u="none" strike="noStrike" dirty="0">
                <a:solidFill>
                  <a:schemeClr val="tx1"/>
                </a:solidFill>
                <a:effectLst/>
                <a:latin typeface="+mn-lt"/>
              </a:rPr>
              <a:t>engagement</a:t>
            </a:r>
            <a:r>
              <a:rPr lang="en-GB" sz="2400" i="0" u="none" strike="noStrike" dirty="0">
                <a:solidFill>
                  <a:schemeClr val="tx1"/>
                </a:solidFill>
                <a:effectLst/>
                <a:latin typeface="+mn-lt"/>
              </a:rPr>
              <a:t> of </a:t>
            </a:r>
            <a:r>
              <a:rPr lang="en-GB" sz="2400" b="1" i="0" u="none" strike="noStrike" dirty="0">
                <a:solidFill>
                  <a:schemeClr val="tx1"/>
                </a:solidFill>
                <a:effectLst/>
                <a:latin typeface="+mn-lt"/>
              </a:rPr>
              <a:t>international students </a:t>
            </a:r>
            <a:r>
              <a:rPr lang="en-GB" sz="2400" i="0" u="none" strike="noStrike" dirty="0">
                <a:solidFill>
                  <a:schemeClr val="tx1"/>
                </a:solidFill>
                <a:effectLst/>
                <a:latin typeface="+mn-lt"/>
              </a:rPr>
              <a:t>during </a:t>
            </a:r>
            <a:r>
              <a:rPr lang="en-GB" sz="2400" b="1" i="0" u="none" strike="noStrike" dirty="0">
                <a:solidFill>
                  <a:schemeClr val="tx1"/>
                </a:solidFill>
                <a:effectLst/>
                <a:latin typeface="+mn-lt"/>
              </a:rPr>
              <a:t>online learning</a:t>
            </a:r>
            <a:r>
              <a:rPr lang="en-GB" sz="2400" i="0" u="none" strike="noStrike" dirty="0">
                <a:solidFill>
                  <a:schemeClr val="tx1"/>
                </a:solidFill>
                <a:effectLst/>
                <a:latin typeface="+mn-lt"/>
              </a:rPr>
              <a:t>. </a:t>
            </a:r>
          </a:p>
          <a:p>
            <a:pPr marL="0" indent="0">
              <a:buNone/>
            </a:pPr>
            <a:endParaRPr lang="en-GB" sz="2400" dirty="0">
              <a:solidFill>
                <a:schemeClr val="tx1"/>
              </a:solidFill>
              <a:latin typeface="+mn-lt"/>
            </a:endParaRPr>
          </a:p>
        </p:txBody>
      </p:sp>
    </p:spTree>
    <p:extLst>
      <p:ext uri="{BB962C8B-B14F-4D97-AF65-F5344CB8AC3E}">
        <p14:creationId xmlns:p14="http://schemas.microsoft.com/office/powerpoint/2010/main" val="2052306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04664"/>
            <a:ext cx="10766703" cy="497161"/>
          </a:xfrm>
        </p:spPr>
        <p:txBody>
          <a:bodyPr/>
          <a:lstStyle/>
          <a:p>
            <a:r>
              <a:rPr lang="en-GB" dirty="0"/>
              <a:t>Choosing Keywords</a:t>
            </a:r>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354778"/>
            <a:ext cx="9591229" cy="4442340"/>
          </a:xfrm>
        </p:spPr>
        <p:txBody>
          <a:bodyPr/>
          <a:lstStyle/>
          <a:p>
            <a:pPr marL="0" indent="0">
              <a:buNone/>
            </a:pPr>
            <a:r>
              <a:rPr lang="en-GB" sz="2400" b="1" dirty="0">
                <a:solidFill>
                  <a:schemeClr val="tx1"/>
                </a:solidFill>
                <a:latin typeface="+mn-lt"/>
              </a:rPr>
              <a:t>Think about synonyms</a:t>
            </a:r>
          </a:p>
          <a:p>
            <a:pPr marL="0" indent="0">
              <a:buNone/>
            </a:pPr>
            <a:r>
              <a:rPr lang="en-GB" sz="2400" dirty="0">
                <a:solidFill>
                  <a:schemeClr val="tx1"/>
                </a:solidFill>
                <a:latin typeface="+mn-lt"/>
              </a:rPr>
              <a:t> Online learning:</a:t>
            </a:r>
          </a:p>
          <a:p>
            <a:pPr>
              <a:buFont typeface="Arial" panose="020B0604020202020204" pitchFamily="34" charset="0"/>
              <a:buChar char="•"/>
            </a:pPr>
            <a:r>
              <a:rPr lang="en-GB" sz="2000" dirty="0">
                <a:solidFill>
                  <a:schemeClr val="tx1"/>
                </a:solidFill>
                <a:latin typeface="+mn-lt"/>
              </a:rPr>
              <a:t>E-learning</a:t>
            </a:r>
          </a:p>
          <a:p>
            <a:pPr>
              <a:buFont typeface="Arial" panose="020B0604020202020204" pitchFamily="34" charset="0"/>
              <a:buChar char="•"/>
            </a:pPr>
            <a:r>
              <a:rPr lang="en-GB" sz="2000" dirty="0">
                <a:solidFill>
                  <a:schemeClr val="tx1"/>
                </a:solidFill>
                <a:latin typeface="+mn-lt"/>
              </a:rPr>
              <a:t>Online teaching</a:t>
            </a:r>
          </a:p>
          <a:p>
            <a:pPr>
              <a:buFont typeface="Arial" panose="020B0604020202020204" pitchFamily="34" charset="0"/>
              <a:buChar char="•"/>
            </a:pPr>
            <a:r>
              <a:rPr lang="en-GB" sz="2000" dirty="0">
                <a:solidFill>
                  <a:schemeClr val="tx1"/>
                </a:solidFill>
                <a:latin typeface="+mn-lt"/>
              </a:rPr>
              <a:t>Online tuition</a:t>
            </a:r>
          </a:p>
          <a:p>
            <a:pPr marL="0" indent="0">
              <a:buNone/>
            </a:pPr>
            <a:r>
              <a:rPr lang="en-GB" sz="2400" b="1" dirty="0">
                <a:solidFill>
                  <a:schemeClr val="tx1"/>
                </a:solidFill>
                <a:latin typeface="+mn-lt"/>
              </a:rPr>
              <a:t>and related terms:</a:t>
            </a:r>
          </a:p>
          <a:p>
            <a:pPr marL="0" indent="0" algn="l" rtl="0" fontAlgn="base">
              <a:buNone/>
            </a:pPr>
            <a:r>
              <a:rPr lang="en-GB" sz="2400" i="0" u="none" strike="noStrike" dirty="0">
                <a:solidFill>
                  <a:schemeClr val="tx1"/>
                </a:solidFill>
                <a:effectLst/>
                <a:latin typeface="+mn-lt"/>
              </a:rPr>
              <a:t>Active learning:</a:t>
            </a:r>
            <a:r>
              <a:rPr lang="en-US" sz="2400" i="0" dirty="0">
                <a:solidFill>
                  <a:schemeClr val="tx1"/>
                </a:solidFill>
                <a:effectLst/>
                <a:latin typeface="+mn-lt"/>
              </a:rPr>
              <a:t>​</a:t>
            </a:r>
          </a:p>
          <a:p>
            <a:pPr algn="l" rtl="0" fontAlgn="base">
              <a:buFont typeface="Arial" panose="020B0604020202020204" pitchFamily="34" charset="0"/>
              <a:buChar char="•"/>
            </a:pPr>
            <a:r>
              <a:rPr lang="en-GB" sz="2400" b="0" i="0" dirty="0">
                <a:solidFill>
                  <a:schemeClr val="tx1"/>
                </a:solidFill>
                <a:effectLst/>
                <a:latin typeface="+mn-lt"/>
              </a:rPr>
              <a:t>​</a:t>
            </a:r>
            <a:r>
              <a:rPr lang="en-GB" sz="2000" b="0" i="0" u="none" strike="noStrike" dirty="0">
                <a:solidFill>
                  <a:schemeClr val="tx1"/>
                </a:solidFill>
                <a:effectLst/>
                <a:latin typeface="+mn-lt"/>
              </a:rPr>
              <a:t>Student-based learning </a:t>
            </a:r>
            <a:r>
              <a:rPr lang="en-US" sz="2000" b="0" i="0" dirty="0">
                <a:solidFill>
                  <a:schemeClr val="tx1"/>
                </a:solidFill>
                <a:effectLst/>
                <a:latin typeface="+mn-lt"/>
              </a:rPr>
              <a:t>​</a:t>
            </a:r>
          </a:p>
          <a:p>
            <a:pPr algn="l" rtl="0" fontAlgn="base">
              <a:buFont typeface="Arial" panose="020B0604020202020204" pitchFamily="34" charset="0"/>
              <a:buChar char="•"/>
            </a:pPr>
            <a:r>
              <a:rPr lang="en-GB" sz="2000" b="0" i="0" u="none" strike="noStrike" dirty="0">
                <a:solidFill>
                  <a:schemeClr val="tx1"/>
                </a:solidFill>
                <a:effectLst/>
                <a:latin typeface="+mn-lt"/>
              </a:rPr>
              <a:t>Problem solving </a:t>
            </a:r>
            <a:r>
              <a:rPr lang="en-US" sz="2000" b="0" i="0" dirty="0">
                <a:solidFill>
                  <a:schemeClr val="tx1"/>
                </a:solidFill>
                <a:effectLst/>
                <a:latin typeface="+mn-lt"/>
              </a:rPr>
              <a:t>​</a:t>
            </a:r>
          </a:p>
          <a:p>
            <a:pPr algn="l" rtl="0" fontAlgn="base">
              <a:buFont typeface="Arial" panose="020B0604020202020204" pitchFamily="34" charset="0"/>
              <a:buChar char="•"/>
            </a:pPr>
            <a:r>
              <a:rPr lang="en-GB" sz="2000" b="0" i="0" u="none" strike="noStrike" dirty="0">
                <a:solidFill>
                  <a:schemeClr val="tx1"/>
                </a:solidFill>
                <a:effectLst/>
                <a:latin typeface="+mn-lt"/>
              </a:rPr>
              <a:t>Paired discussion </a:t>
            </a:r>
            <a:endParaRPr lang="en-US" sz="2000" b="0" i="0" dirty="0">
              <a:solidFill>
                <a:schemeClr val="tx1"/>
              </a:solidFill>
              <a:effectLst/>
              <a:latin typeface="+mn-lt"/>
            </a:endParaRPr>
          </a:p>
          <a:p>
            <a:pPr lvl="1"/>
            <a:endParaRPr lang="en-GB" sz="2800" dirty="0">
              <a:solidFill>
                <a:schemeClr val="tx1"/>
              </a:solidFill>
              <a:latin typeface="+mn-lt"/>
            </a:endParaRPr>
          </a:p>
          <a:p>
            <a:pPr marL="0" indent="0">
              <a:buNone/>
            </a:pPr>
            <a:endParaRPr lang="en-GB" sz="2400" dirty="0">
              <a:solidFill>
                <a:schemeClr val="tx1"/>
              </a:solidFill>
              <a:latin typeface="+mn-lt"/>
            </a:endParaRPr>
          </a:p>
        </p:txBody>
      </p:sp>
    </p:spTree>
    <p:extLst>
      <p:ext uri="{BB962C8B-B14F-4D97-AF65-F5344CB8AC3E}">
        <p14:creationId xmlns:p14="http://schemas.microsoft.com/office/powerpoint/2010/main" val="3890854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04664"/>
            <a:ext cx="10766703" cy="497161"/>
          </a:xfrm>
        </p:spPr>
        <p:txBody>
          <a:bodyPr/>
          <a:lstStyle/>
          <a:p>
            <a:r>
              <a:rPr lang="en-GB" dirty="0"/>
              <a:t>Searching techniques</a:t>
            </a:r>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039906"/>
            <a:ext cx="9591229" cy="4757212"/>
          </a:xfrm>
        </p:spPr>
        <p:txBody>
          <a:bodyPr/>
          <a:lstStyle/>
          <a:p>
            <a:pPr>
              <a:buFont typeface="Arial" panose="020B0604020202020204" pitchFamily="34" charset="0"/>
              <a:buChar char="•"/>
            </a:pPr>
            <a:r>
              <a:rPr lang="en-GB" sz="2000" dirty="0">
                <a:solidFill>
                  <a:schemeClr val="tx1"/>
                </a:solidFill>
                <a:latin typeface="+mn-lt"/>
              </a:rPr>
              <a:t>Phrase searching –usually put in quotations e.g. “active learning”.</a:t>
            </a:r>
          </a:p>
          <a:p>
            <a:pPr>
              <a:buFont typeface="Arial" panose="020B0604020202020204" pitchFamily="34" charset="0"/>
              <a:buChar char="•"/>
            </a:pPr>
            <a:r>
              <a:rPr lang="en-GB" sz="2000" dirty="0">
                <a:solidFill>
                  <a:schemeClr val="tx1"/>
                </a:solidFill>
                <a:latin typeface="+mn-lt"/>
              </a:rPr>
              <a:t>AND – narrows your search as will find all the words.</a:t>
            </a:r>
          </a:p>
          <a:p>
            <a:pPr>
              <a:buFont typeface="Arial" panose="020B0604020202020204" pitchFamily="34" charset="0"/>
              <a:buChar char="•"/>
            </a:pPr>
            <a:r>
              <a:rPr lang="en-GB" sz="2000" dirty="0">
                <a:solidFill>
                  <a:schemeClr val="tx1"/>
                </a:solidFill>
                <a:latin typeface="+mn-lt"/>
              </a:rPr>
              <a:t>NOT – narrows your search by excluding words.</a:t>
            </a:r>
          </a:p>
          <a:p>
            <a:pPr>
              <a:buFont typeface="Arial" panose="020B0604020202020204" pitchFamily="34" charset="0"/>
              <a:buChar char="•"/>
            </a:pPr>
            <a:r>
              <a:rPr lang="en-GB" sz="2000" dirty="0">
                <a:solidFill>
                  <a:schemeClr val="tx1"/>
                </a:solidFill>
                <a:latin typeface="+mn-lt"/>
              </a:rPr>
              <a:t>OR – broadens your search, will find one of the search terms or all of them.</a:t>
            </a:r>
          </a:p>
          <a:p>
            <a:pPr>
              <a:buFont typeface="Arial" panose="020B0604020202020204" pitchFamily="34" charset="0"/>
              <a:buChar char="•"/>
            </a:pPr>
            <a:r>
              <a:rPr lang="en-GB" sz="2000" dirty="0">
                <a:solidFill>
                  <a:schemeClr val="tx1"/>
                </a:solidFill>
                <a:latin typeface="+mn-lt"/>
              </a:rPr>
              <a:t>Truncation – useful if want to search for the singular or plural of the word or words with the same stem e.g. skill* would retrieve skill, skills, skilled.</a:t>
            </a:r>
          </a:p>
          <a:p>
            <a:pPr>
              <a:buFont typeface="Arial" panose="020B0604020202020204" pitchFamily="34" charset="0"/>
              <a:buChar char="•"/>
            </a:pPr>
            <a:r>
              <a:rPr lang="en-GB" sz="2000" dirty="0">
                <a:solidFill>
                  <a:schemeClr val="tx1"/>
                </a:solidFill>
                <a:latin typeface="+mn-lt"/>
              </a:rPr>
              <a:t>Wildcard – finds variations of spellings of a word e.g. </a:t>
            </a:r>
            <a:r>
              <a:rPr lang="en-GB" sz="2000" dirty="0" err="1">
                <a:solidFill>
                  <a:schemeClr val="tx1"/>
                </a:solidFill>
                <a:latin typeface="+mn-lt"/>
              </a:rPr>
              <a:t>organi?ation</a:t>
            </a:r>
            <a:r>
              <a:rPr lang="en-GB" sz="2000" dirty="0">
                <a:solidFill>
                  <a:schemeClr val="tx1"/>
                </a:solidFill>
                <a:latin typeface="+mn-lt"/>
              </a:rPr>
              <a:t> will find organisation and organization.</a:t>
            </a:r>
          </a:p>
          <a:p>
            <a:pPr>
              <a:buFont typeface="Arial" panose="020B0604020202020204" pitchFamily="34" charset="0"/>
              <a:buChar char="•"/>
            </a:pPr>
            <a:r>
              <a:rPr lang="en-GB" sz="2000" dirty="0">
                <a:solidFill>
                  <a:schemeClr val="tx1"/>
                </a:solidFill>
                <a:latin typeface="+mn-lt"/>
              </a:rPr>
              <a:t>Check database help pages to see the options.</a:t>
            </a:r>
          </a:p>
          <a:p>
            <a:pPr>
              <a:buFont typeface="Arial" panose="020B0604020202020204" pitchFamily="34" charset="0"/>
              <a:buChar char="•"/>
            </a:pPr>
            <a:r>
              <a:rPr lang="en-GB" sz="2000" dirty="0">
                <a:hlinkClick r:id="rId3"/>
              </a:rPr>
              <a:t>Advanced search techniques | Library Services | Open University</a:t>
            </a:r>
            <a:endParaRPr lang="en-GB" sz="2000" dirty="0">
              <a:solidFill>
                <a:schemeClr val="tx1"/>
              </a:solidFill>
              <a:latin typeface="+mn-lt"/>
            </a:endParaRPr>
          </a:p>
        </p:txBody>
      </p:sp>
    </p:spTree>
    <p:extLst>
      <p:ext uri="{BB962C8B-B14F-4D97-AF65-F5344CB8AC3E}">
        <p14:creationId xmlns:p14="http://schemas.microsoft.com/office/powerpoint/2010/main" val="3066984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31558"/>
            <a:ext cx="10766703" cy="497161"/>
          </a:xfrm>
        </p:spPr>
        <p:txBody>
          <a:bodyPr/>
          <a:lstStyle/>
          <a:p>
            <a:r>
              <a:rPr lang="en-GB" dirty="0"/>
              <a:t>Citation searching</a:t>
            </a:r>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354778"/>
            <a:ext cx="9591229" cy="4442340"/>
          </a:xfrm>
        </p:spPr>
        <p:txBody>
          <a:bodyPr/>
          <a:lstStyle/>
          <a:p>
            <a:pPr>
              <a:buFont typeface="Arial" panose="020B0604020202020204" pitchFamily="34" charset="0"/>
              <a:buChar char="•"/>
            </a:pPr>
            <a:r>
              <a:rPr lang="en-GB" sz="2400" dirty="0">
                <a:solidFill>
                  <a:schemeClr val="tx1"/>
                </a:solidFill>
                <a:latin typeface="+mn-lt"/>
              </a:rPr>
              <a:t>Allows you to see outputs that have cited an output that you have found.</a:t>
            </a:r>
          </a:p>
          <a:p>
            <a:pPr>
              <a:buFont typeface="Arial" panose="020B0604020202020204" pitchFamily="34" charset="0"/>
              <a:buChar char="•"/>
            </a:pPr>
            <a:r>
              <a:rPr lang="en-GB" sz="2400" dirty="0">
                <a:solidFill>
                  <a:schemeClr val="tx1"/>
                </a:solidFill>
                <a:latin typeface="+mn-lt"/>
              </a:rPr>
              <a:t>Look for cited by links in search results in databases.</a:t>
            </a:r>
          </a:p>
          <a:p>
            <a:pPr>
              <a:buFont typeface="Arial" panose="020B0604020202020204" pitchFamily="34" charset="0"/>
              <a:buChar char="•"/>
            </a:pPr>
            <a:endParaRPr lang="en-GB" sz="2000" dirty="0">
              <a:solidFill>
                <a:schemeClr val="tx1"/>
              </a:solidFill>
              <a:latin typeface="+mn-lt"/>
            </a:endParaRPr>
          </a:p>
        </p:txBody>
      </p:sp>
    </p:spTree>
    <p:extLst>
      <p:ext uri="{BB962C8B-B14F-4D97-AF65-F5344CB8AC3E}">
        <p14:creationId xmlns:p14="http://schemas.microsoft.com/office/powerpoint/2010/main" val="2908016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04664"/>
            <a:ext cx="10766703" cy="497161"/>
          </a:xfrm>
        </p:spPr>
        <p:txBody>
          <a:bodyPr/>
          <a:lstStyle/>
          <a:p>
            <a:r>
              <a:rPr lang="en-GB" dirty="0">
                <a:hlinkClick r:id="rId3"/>
              </a:rPr>
              <a:t>Literature Search Record</a:t>
            </a:r>
            <a:endParaRPr lang="en-GB" dirty="0"/>
          </a:p>
        </p:txBody>
      </p:sp>
      <p:pic>
        <p:nvPicPr>
          <p:cNvPr id="1030" name="Picture 6" descr="A picture containing table&#10;&#10;Description automatically generated">
            <a:extLst>
              <a:ext uri="{FF2B5EF4-FFF2-40B4-BE49-F238E27FC236}">
                <a16:creationId xmlns:a16="http://schemas.microsoft.com/office/drawing/2014/main" id="{ACAF9890-7DC7-D7F5-40C7-9116E6E36E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056" y="967101"/>
            <a:ext cx="8276121" cy="5890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954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07C0D4-FB8B-AEE6-D93E-B8E71E4C08FD}"/>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Poppins SemiBold" panose="00000700000000000000" pitchFamily="50" charset="0"/>
              <a:ea typeface="+mj-ea"/>
              <a:cs typeface="Poppins SemiBold" panose="00000700000000000000" pitchFamily="50" charset="0"/>
            </a:endParaRPr>
          </a:p>
        </p:txBody>
      </p:sp>
      <p:sp>
        <p:nvSpPr>
          <p:cNvPr id="8" name="Text Placeholder 7">
            <a:extLst>
              <a:ext uri="{FF2B5EF4-FFF2-40B4-BE49-F238E27FC236}">
                <a16:creationId xmlns:a16="http://schemas.microsoft.com/office/drawing/2014/main" id="{A0DC7C87-49FC-09F3-0AFF-1C5317CCB2A5}"/>
              </a:ext>
            </a:extLst>
          </p:cNvPr>
          <p:cNvSpPr>
            <a:spLocks noGrp="1"/>
          </p:cNvSpPr>
          <p:nvPr>
            <p:ph type="body" sz="quarter" idx="11"/>
          </p:nvPr>
        </p:nvSpPr>
        <p:spPr>
          <a:xfrm>
            <a:off x="434840" y="2157102"/>
            <a:ext cx="5328592" cy="1800200"/>
          </a:xfrm>
        </p:spPr>
        <p:txBody>
          <a:bodyPr/>
          <a:lstStyle/>
          <a:p>
            <a:r>
              <a:rPr lang="en-GB" dirty="0"/>
              <a:t>Finding information</a:t>
            </a:r>
          </a:p>
        </p:txBody>
      </p:sp>
      <p:pic>
        <p:nvPicPr>
          <p:cNvPr id="6" name="Picture Placeholder 5" descr="A person using a computer&#10;&#10;Description automatically generated with medium confidence">
            <a:extLst>
              <a:ext uri="{FF2B5EF4-FFF2-40B4-BE49-F238E27FC236}">
                <a16:creationId xmlns:a16="http://schemas.microsoft.com/office/drawing/2014/main" id="{6CA6E90F-6814-ADD6-64DE-86866C4623B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47" r="2147"/>
          <a:stretch>
            <a:fillRect/>
          </a:stretch>
        </p:blipFill>
        <p:spPr/>
      </p:pic>
      <p:sp>
        <p:nvSpPr>
          <p:cNvPr id="10" name="Text Placeholder 9">
            <a:extLst>
              <a:ext uri="{FF2B5EF4-FFF2-40B4-BE49-F238E27FC236}">
                <a16:creationId xmlns:a16="http://schemas.microsoft.com/office/drawing/2014/main" id="{386F77E9-D847-11BA-8713-E98C69947A2E}"/>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444676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31558"/>
            <a:ext cx="10766703" cy="497161"/>
          </a:xfrm>
        </p:spPr>
        <p:txBody>
          <a:bodyPr/>
          <a:lstStyle/>
          <a:p>
            <a:r>
              <a:rPr lang="en-GB" dirty="0"/>
              <a:t>Scholarship Exchange</a:t>
            </a:r>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354778"/>
            <a:ext cx="9591229" cy="4442340"/>
          </a:xfrm>
        </p:spPr>
        <p:txBody>
          <a:bodyPr/>
          <a:lstStyle/>
          <a:p>
            <a:pPr>
              <a:buFont typeface="Arial" panose="020B0604020202020204" pitchFamily="34" charset="0"/>
              <a:buChar char="•"/>
            </a:pPr>
            <a:r>
              <a:rPr lang="en-GB" sz="2400" dirty="0">
                <a:solidFill>
                  <a:schemeClr val="tx1"/>
                </a:solidFill>
                <a:latin typeface="+mn-lt"/>
              </a:rPr>
              <a:t>Repository of outputs related to OU’s scholarship.</a:t>
            </a:r>
          </a:p>
          <a:p>
            <a:pPr>
              <a:buFont typeface="Arial" panose="020B0604020202020204" pitchFamily="34" charset="0"/>
              <a:buChar char="•"/>
            </a:pPr>
            <a:r>
              <a:rPr lang="en-GB" sz="2400" dirty="0">
                <a:solidFill>
                  <a:schemeClr val="tx1"/>
                </a:solidFill>
                <a:latin typeface="+mn-lt"/>
              </a:rPr>
              <a:t>Moving to a new platform - soft launch this month. </a:t>
            </a:r>
          </a:p>
          <a:p>
            <a:pPr>
              <a:buFont typeface="Arial" panose="020B0604020202020204" pitchFamily="34" charset="0"/>
              <a:buChar char="•"/>
            </a:pPr>
            <a:endParaRPr lang="en-GB" sz="2000" dirty="0">
              <a:solidFill>
                <a:schemeClr val="tx1"/>
              </a:solidFill>
              <a:latin typeface="+mn-lt"/>
            </a:endParaRPr>
          </a:p>
        </p:txBody>
      </p:sp>
    </p:spTree>
    <p:extLst>
      <p:ext uri="{BB962C8B-B14F-4D97-AF65-F5344CB8AC3E}">
        <p14:creationId xmlns:p14="http://schemas.microsoft.com/office/powerpoint/2010/main" val="3926705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87437A-FA84-9E62-4130-BD95E4A10E9C}"/>
              </a:ext>
            </a:extLst>
          </p:cNvPr>
          <p:cNvSpPr>
            <a:spLocks noGrp="1"/>
          </p:cNvSpPr>
          <p:nvPr>
            <p:ph type="body" sz="quarter" idx="24"/>
          </p:nvPr>
        </p:nvSpPr>
        <p:spPr/>
        <p:txBody>
          <a:bodyPr/>
          <a:lstStyle/>
          <a:p>
            <a:r>
              <a:rPr lang="en-GB" dirty="0"/>
              <a:t>National Teaching Repository </a:t>
            </a:r>
          </a:p>
        </p:txBody>
      </p:sp>
      <p:sp>
        <p:nvSpPr>
          <p:cNvPr id="3" name="Text Placeholder 2">
            <a:extLst>
              <a:ext uri="{FF2B5EF4-FFF2-40B4-BE49-F238E27FC236}">
                <a16:creationId xmlns:a16="http://schemas.microsoft.com/office/drawing/2014/main" id="{FCE3C2D3-E758-BC3F-A5A3-1F3D6E52B15F}"/>
              </a:ext>
            </a:extLst>
          </p:cNvPr>
          <p:cNvSpPr>
            <a:spLocks noGrp="1"/>
          </p:cNvSpPr>
          <p:nvPr>
            <p:ph type="body" sz="quarter" idx="25"/>
          </p:nvPr>
        </p:nvSpPr>
        <p:spPr/>
        <p:txBody>
          <a:bodyPr/>
          <a:lstStyle/>
          <a:p>
            <a:endParaRPr lang="en-GB"/>
          </a:p>
        </p:txBody>
      </p:sp>
      <p:sp>
        <p:nvSpPr>
          <p:cNvPr id="4" name="Text Placeholder 3">
            <a:extLst>
              <a:ext uri="{FF2B5EF4-FFF2-40B4-BE49-F238E27FC236}">
                <a16:creationId xmlns:a16="http://schemas.microsoft.com/office/drawing/2014/main" id="{8CFEF064-9106-E743-F858-C430A0FAA9A2}"/>
              </a:ext>
            </a:extLst>
          </p:cNvPr>
          <p:cNvSpPr>
            <a:spLocks noGrp="1"/>
          </p:cNvSpPr>
          <p:nvPr>
            <p:ph type="body" sz="quarter" idx="12"/>
          </p:nvPr>
        </p:nvSpPr>
        <p:spPr/>
        <p:txBody>
          <a:bodyPr/>
          <a:lstStyle/>
          <a:p>
            <a:endParaRPr lang="en-GB" dirty="0"/>
          </a:p>
        </p:txBody>
      </p:sp>
      <p:sp>
        <p:nvSpPr>
          <p:cNvPr id="5" name="Text Placeholder 4">
            <a:extLst>
              <a:ext uri="{FF2B5EF4-FFF2-40B4-BE49-F238E27FC236}">
                <a16:creationId xmlns:a16="http://schemas.microsoft.com/office/drawing/2014/main" id="{38BBB33F-73C9-2E33-EA43-5F493F0ACD71}"/>
              </a:ext>
            </a:extLst>
          </p:cNvPr>
          <p:cNvSpPr>
            <a:spLocks noGrp="1"/>
          </p:cNvSpPr>
          <p:nvPr>
            <p:ph type="body" sz="quarter" idx="14"/>
          </p:nvPr>
        </p:nvSpPr>
        <p:spPr/>
        <p:txBody>
          <a:bodyPr/>
          <a:lstStyle/>
          <a:p>
            <a:endParaRPr lang="en-GB"/>
          </a:p>
        </p:txBody>
      </p:sp>
      <p:sp>
        <p:nvSpPr>
          <p:cNvPr id="6" name="Text Placeholder 5">
            <a:extLst>
              <a:ext uri="{FF2B5EF4-FFF2-40B4-BE49-F238E27FC236}">
                <a16:creationId xmlns:a16="http://schemas.microsoft.com/office/drawing/2014/main" id="{F69D27E2-E471-CD7C-3563-97E3B3801C58}"/>
              </a:ext>
            </a:extLst>
          </p:cNvPr>
          <p:cNvSpPr>
            <a:spLocks noGrp="1"/>
          </p:cNvSpPr>
          <p:nvPr>
            <p:ph type="body" sz="quarter" idx="15"/>
          </p:nvPr>
        </p:nvSpPr>
        <p:spPr/>
        <p:txBody>
          <a:bodyPr/>
          <a:lstStyle/>
          <a:p>
            <a:endParaRPr lang="en-GB"/>
          </a:p>
        </p:txBody>
      </p:sp>
      <p:pic>
        <p:nvPicPr>
          <p:cNvPr id="8" name="Picture 7">
            <a:extLst>
              <a:ext uri="{FF2B5EF4-FFF2-40B4-BE49-F238E27FC236}">
                <a16:creationId xmlns:a16="http://schemas.microsoft.com/office/drawing/2014/main" id="{40F37FA3-BE6E-7A78-3FFA-7B222D54CBCF}"/>
              </a:ext>
            </a:extLst>
          </p:cNvPr>
          <p:cNvPicPr>
            <a:picLocks noChangeAspect="1"/>
          </p:cNvPicPr>
          <p:nvPr/>
        </p:nvPicPr>
        <p:blipFill>
          <a:blip r:embed="rId3"/>
          <a:stretch>
            <a:fillRect/>
          </a:stretch>
        </p:blipFill>
        <p:spPr>
          <a:xfrm>
            <a:off x="395984" y="901825"/>
            <a:ext cx="10996015" cy="5956175"/>
          </a:xfrm>
          <a:prstGeom prst="rect">
            <a:avLst/>
          </a:prstGeom>
        </p:spPr>
      </p:pic>
    </p:spTree>
    <p:extLst>
      <p:ext uri="{BB962C8B-B14F-4D97-AF65-F5344CB8AC3E}">
        <p14:creationId xmlns:p14="http://schemas.microsoft.com/office/powerpoint/2010/main" val="323633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31558"/>
            <a:ext cx="10766703" cy="497161"/>
          </a:xfrm>
        </p:spPr>
        <p:txBody>
          <a:bodyPr/>
          <a:lstStyle/>
          <a:p>
            <a:r>
              <a:rPr lang="en-GB" dirty="0"/>
              <a:t>Other sources</a:t>
            </a:r>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354778"/>
            <a:ext cx="9591229" cy="4442340"/>
          </a:xfrm>
        </p:spPr>
        <p:txBody>
          <a:bodyPr/>
          <a:lstStyle/>
          <a:p>
            <a:pPr>
              <a:buFont typeface="Arial" panose="020B0604020202020204" pitchFamily="34" charset="0"/>
              <a:buChar char="•"/>
            </a:pPr>
            <a:r>
              <a:rPr lang="en-GB" sz="3200" dirty="0">
                <a:solidFill>
                  <a:schemeClr val="tx1"/>
                </a:solidFill>
                <a:latin typeface="+mn-lt"/>
              </a:rPr>
              <a:t>Twitter (X)</a:t>
            </a:r>
          </a:p>
          <a:p>
            <a:pPr>
              <a:buFont typeface="Arial" panose="020B0604020202020204" pitchFamily="34" charset="0"/>
              <a:buChar char="•"/>
            </a:pPr>
            <a:r>
              <a:rPr lang="en-GB" sz="3200" dirty="0">
                <a:solidFill>
                  <a:schemeClr val="tx1"/>
                </a:solidFill>
                <a:latin typeface="+mn-lt"/>
                <a:hlinkClick r:id="rId3"/>
              </a:rPr>
              <a:t>Mailing lists</a:t>
            </a:r>
            <a:endParaRPr lang="en-GB" sz="3200" dirty="0">
              <a:solidFill>
                <a:schemeClr val="tx1"/>
              </a:solidFill>
              <a:latin typeface="+mn-lt"/>
            </a:endParaRPr>
          </a:p>
          <a:p>
            <a:pPr>
              <a:buFont typeface="Arial" panose="020B0604020202020204" pitchFamily="34" charset="0"/>
              <a:buChar char="•"/>
            </a:pPr>
            <a:r>
              <a:rPr lang="en-GB" sz="3200" dirty="0">
                <a:solidFill>
                  <a:schemeClr val="tx1"/>
                </a:solidFill>
                <a:latin typeface="+mn-lt"/>
                <a:hlinkClick r:id="rId4"/>
              </a:rPr>
              <a:t>ResearchGate</a:t>
            </a:r>
            <a:endParaRPr lang="en-GB" sz="3200" dirty="0">
              <a:solidFill>
                <a:schemeClr val="tx1"/>
              </a:solidFill>
              <a:latin typeface="+mn-lt"/>
            </a:endParaRPr>
          </a:p>
          <a:p>
            <a:pPr>
              <a:buFont typeface="Arial" panose="020B0604020202020204" pitchFamily="34" charset="0"/>
              <a:buChar char="•"/>
            </a:pPr>
            <a:r>
              <a:rPr lang="en-GB" sz="3200" dirty="0">
                <a:solidFill>
                  <a:schemeClr val="tx1"/>
                </a:solidFill>
                <a:latin typeface="+mn-lt"/>
              </a:rPr>
              <a:t>Bibliographies in articles/books</a:t>
            </a:r>
          </a:p>
          <a:p>
            <a:pPr>
              <a:buFont typeface="Arial" panose="020B0604020202020204" pitchFamily="34" charset="0"/>
              <a:buChar char="•"/>
            </a:pPr>
            <a:r>
              <a:rPr lang="en-GB" sz="3200" dirty="0">
                <a:latin typeface="+mn-lt"/>
                <a:hlinkClick r:id="rId5"/>
              </a:rPr>
              <a:t>Teaching Journals Directory - </a:t>
            </a:r>
            <a:r>
              <a:rPr lang="en-GB" sz="3200" dirty="0" err="1">
                <a:latin typeface="+mn-lt"/>
                <a:hlinkClick r:id="rId5"/>
              </a:rPr>
              <a:t>Center</a:t>
            </a:r>
            <a:r>
              <a:rPr lang="en-GB" sz="3200" dirty="0">
                <a:latin typeface="+mn-lt"/>
                <a:hlinkClick r:id="rId5"/>
              </a:rPr>
              <a:t> for Excellence in Teaching and Learning </a:t>
            </a:r>
            <a:endParaRPr lang="en-GB" sz="3200" dirty="0">
              <a:solidFill>
                <a:schemeClr val="tx1"/>
              </a:solidFill>
              <a:latin typeface="+mn-lt"/>
            </a:endParaRPr>
          </a:p>
          <a:p>
            <a:pPr>
              <a:buFont typeface="Arial" panose="020B0604020202020204" pitchFamily="34" charset="0"/>
              <a:buChar char="•"/>
            </a:pPr>
            <a:endParaRPr lang="en-GB" sz="2000" dirty="0">
              <a:solidFill>
                <a:schemeClr val="tx1"/>
              </a:solidFill>
              <a:latin typeface="+mn-lt"/>
            </a:endParaRPr>
          </a:p>
        </p:txBody>
      </p:sp>
    </p:spTree>
    <p:extLst>
      <p:ext uri="{BB962C8B-B14F-4D97-AF65-F5344CB8AC3E}">
        <p14:creationId xmlns:p14="http://schemas.microsoft.com/office/powerpoint/2010/main" val="2759924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31558"/>
            <a:ext cx="10766703" cy="497161"/>
          </a:xfrm>
        </p:spPr>
        <p:txBody>
          <a:bodyPr/>
          <a:lstStyle/>
          <a:p>
            <a:r>
              <a:rPr lang="en-GB" dirty="0"/>
              <a:t>Evaluation</a:t>
            </a:r>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354778"/>
            <a:ext cx="9591229" cy="4442340"/>
          </a:xfrm>
        </p:spPr>
        <p:txBody>
          <a:bodyPr/>
          <a:lstStyle/>
          <a:p>
            <a:pPr>
              <a:buFont typeface="Arial" panose="020B0604020202020204" pitchFamily="34" charset="0"/>
              <a:buChar char="•"/>
            </a:pPr>
            <a:r>
              <a:rPr lang="en-GB" sz="1200" dirty="0">
                <a:solidFill>
                  <a:schemeClr val="tx1"/>
                </a:solidFill>
                <a:latin typeface="+mn-lt"/>
                <a:ea typeface="Calibri" panose="020F0502020204030204" pitchFamily="34" charset="0"/>
              </a:rPr>
              <a:t>Advanced Evaluation – </a:t>
            </a:r>
            <a:r>
              <a:rPr lang="en-GB" sz="1200" dirty="0">
                <a:solidFill>
                  <a:schemeClr val="tx1"/>
                </a:solidFill>
                <a:latin typeface="+mn-lt"/>
                <a:ea typeface="Calibri" panose="020F0502020204030204" pitchFamily="34" charset="0"/>
                <a:hlinkClick r:id="rId3">
                  <a:extLst>
                    <a:ext uri="{A12FA001-AC4F-418D-AE19-62706E023703}">
                      <ahyp:hlinkClr xmlns:ahyp="http://schemas.microsoft.com/office/drawing/2018/hyperlinkcolor" val="tx"/>
                    </a:ext>
                  </a:extLst>
                </a:hlinkClick>
              </a:rPr>
              <a:t>PROMPT</a:t>
            </a:r>
            <a:endParaRPr lang="en-GB" sz="1200" dirty="0">
              <a:solidFill>
                <a:schemeClr val="tx1"/>
              </a:solidFill>
              <a:latin typeface="+mn-lt"/>
              <a:ea typeface="Calibri" panose="020F0502020204030204" pitchFamily="34" charset="0"/>
            </a:endParaRPr>
          </a:p>
          <a:p>
            <a:pPr>
              <a:buFont typeface="Arial" panose="020B0604020202020204" pitchFamily="34" charset="0"/>
              <a:buChar char="•"/>
            </a:pPr>
            <a:r>
              <a:rPr lang="en-GB" sz="1200" b="1" i="0" dirty="0">
                <a:solidFill>
                  <a:schemeClr val="tx1"/>
                </a:solidFill>
                <a:effectLst/>
                <a:latin typeface="+mn-lt"/>
              </a:rPr>
              <a:t>Presentation</a:t>
            </a:r>
            <a:br>
              <a:rPr lang="en-GB" sz="1200" dirty="0">
                <a:solidFill>
                  <a:schemeClr val="tx1"/>
                </a:solidFill>
                <a:latin typeface="+mn-lt"/>
              </a:rPr>
            </a:br>
            <a:r>
              <a:rPr lang="en-GB" sz="1200" b="0" i="0" dirty="0">
                <a:solidFill>
                  <a:schemeClr val="tx1"/>
                </a:solidFill>
                <a:effectLst/>
                <a:latin typeface="+mn-lt"/>
              </a:rPr>
              <a:t>Poor presentation and inappropriate or confusing use of language can hinder your use of content. Try not to let poor presentation stop you from using what might otherwise be good quality, relevant information.</a:t>
            </a:r>
          </a:p>
          <a:p>
            <a:pPr>
              <a:buFont typeface="Arial" panose="020B0604020202020204" pitchFamily="34" charset="0"/>
              <a:buChar char="•"/>
            </a:pPr>
            <a:r>
              <a:rPr lang="en-GB" sz="1200" b="1" i="0" dirty="0">
                <a:solidFill>
                  <a:schemeClr val="tx1"/>
                </a:solidFill>
                <a:effectLst/>
                <a:latin typeface="+mn-lt"/>
              </a:rPr>
              <a:t>Relevance</a:t>
            </a:r>
            <a:br>
              <a:rPr lang="en-GB" sz="1200" dirty="0">
                <a:solidFill>
                  <a:schemeClr val="tx1"/>
                </a:solidFill>
                <a:latin typeface="+mn-lt"/>
              </a:rPr>
            </a:br>
            <a:r>
              <a:rPr lang="en-GB" sz="1200" b="0" i="0" dirty="0" err="1">
                <a:solidFill>
                  <a:schemeClr val="tx1"/>
                </a:solidFill>
                <a:effectLst/>
                <a:latin typeface="+mn-lt"/>
              </a:rPr>
              <a:t>Relevance</a:t>
            </a:r>
            <a:r>
              <a:rPr lang="en-GB" sz="1200" b="0" i="0" dirty="0">
                <a:solidFill>
                  <a:schemeClr val="tx1"/>
                </a:solidFill>
                <a:effectLst/>
                <a:latin typeface="+mn-lt"/>
              </a:rPr>
              <a:t> is not a property of the information itself, but rather of its relationship to the need you have identified. Consider geography, level and the emphasis of the content.</a:t>
            </a:r>
          </a:p>
          <a:p>
            <a:pPr>
              <a:buFont typeface="Arial" panose="020B0604020202020204" pitchFamily="34" charset="0"/>
              <a:buChar char="•"/>
            </a:pPr>
            <a:r>
              <a:rPr lang="en-GB" sz="1200" b="1" i="0" dirty="0">
                <a:solidFill>
                  <a:schemeClr val="tx1"/>
                </a:solidFill>
                <a:effectLst/>
                <a:latin typeface="+mn-lt"/>
              </a:rPr>
              <a:t>Objectivity</a:t>
            </a:r>
            <a:br>
              <a:rPr lang="en-GB" sz="1200" dirty="0">
                <a:solidFill>
                  <a:schemeClr val="tx1"/>
                </a:solidFill>
                <a:latin typeface="+mn-lt"/>
              </a:rPr>
            </a:br>
            <a:r>
              <a:rPr lang="en-GB" sz="1200" b="0" i="0" dirty="0">
                <a:solidFill>
                  <a:schemeClr val="tx1"/>
                </a:solidFill>
                <a:effectLst/>
                <a:latin typeface="+mn-lt"/>
              </a:rPr>
              <a:t>All information is presented from a position of interest, although this may not be intentional. You need to be aware of possible bias in what you </a:t>
            </a:r>
          </a:p>
          <a:p>
            <a:pPr>
              <a:buFont typeface="Arial" panose="020B0604020202020204" pitchFamily="34" charset="0"/>
              <a:buChar char="•"/>
            </a:pPr>
            <a:r>
              <a:rPr lang="en-GB" sz="1200" b="1" i="0" dirty="0">
                <a:solidFill>
                  <a:schemeClr val="tx1"/>
                </a:solidFill>
                <a:effectLst/>
                <a:latin typeface="+mn-lt"/>
              </a:rPr>
              <a:t>Method </a:t>
            </a:r>
            <a:r>
              <a:rPr lang="en-GB" sz="1200" b="0" i="0" dirty="0">
                <a:solidFill>
                  <a:schemeClr val="tx1"/>
                </a:solidFill>
                <a:effectLst/>
                <a:latin typeface="+mn-lt"/>
              </a:rPr>
              <a:t>(research reports only)</a:t>
            </a:r>
            <a:br>
              <a:rPr lang="en-GB" sz="1200" dirty="0">
                <a:solidFill>
                  <a:schemeClr val="tx1"/>
                </a:solidFill>
                <a:latin typeface="+mn-lt"/>
              </a:rPr>
            </a:br>
            <a:r>
              <a:rPr lang="en-GB" sz="1200" b="0" i="0" dirty="0">
                <a:solidFill>
                  <a:schemeClr val="tx1"/>
                </a:solidFill>
                <a:effectLst/>
                <a:latin typeface="+mn-lt"/>
              </a:rPr>
              <a:t>Do not assume that because a research report has been accepted for publication, it is error free. You need to assess the accuracy of information produced as a result of using particular methods.</a:t>
            </a:r>
          </a:p>
          <a:p>
            <a:pPr>
              <a:buFont typeface="Arial" panose="020B0604020202020204" pitchFamily="34" charset="0"/>
              <a:buChar char="•"/>
            </a:pPr>
            <a:r>
              <a:rPr lang="en-GB" sz="1200" b="1" i="0" dirty="0">
                <a:solidFill>
                  <a:schemeClr val="tx1"/>
                </a:solidFill>
                <a:effectLst/>
                <a:latin typeface="+mn-lt"/>
              </a:rPr>
              <a:t>Provenance</a:t>
            </a:r>
            <a:br>
              <a:rPr lang="en-GB" sz="1200" dirty="0">
                <a:solidFill>
                  <a:schemeClr val="tx1"/>
                </a:solidFill>
                <a:latin typeface="+mn-lt"/>
              </a:rPr>
            </a:br>
            <a:r>
              <a:rPr lang="en-GB" sz="1200" b="0" i="0" dirty="0">
                <a:solidFill>
                  <a:schemeClr val="tx1"/>
                </a:solidFill>
                <a:effectLst/>
                <a:latin typeface="+mn-lt"/>
              </a:rPr>
              <a:t>The ‘credentials’ of a piece of information support its status and perceived value. It is important to be able to identify the author, sponsoring body or source of your information.</a:t>
            </a:r>
          </a:p>
          <a:p>
            <a:pPr>
              <a:buFont typeface="Arial" panose="020B0604020202020204" pitchFamily="34" charset="0"/>
              <a:buChar char="•"/>
            </a:pPr>
            <a:r>
              <a:rPr lang="en-GB" sz="1200" b="1" i="0" dirty="0">
                <a:solidFill>
                  <a:schemeClr val="tx1"/>
                </a:solidFill>
                <a:effectLst/>
                <a:latin typeface="+mn-lt"/>
              </a:rPr>
              <a:t>Timeliness</a:t>
            </a:r>
            <a:br>
              <a:rPr lang="en-GB" sz="1200" dirty="0">
                <a:solidFill>
                  <a:schemeClr val="tx1"/>
                </a:solidFill>
                <a:latin typeface="+mn-lt"/>
              </a:rPr>
            </a:br>
            <a:r>
              <a:rPr lang="en-GB" sz="1200" b="0" i="0" dirty="0" err="1">
                <a:solidFill>
                  <a:schemeClr val="tx1"/>
                </a:solidFill>
                <a:effectLst/>
                <a:latin typeface="+mn-lt"/>
              </a:rPr>
              <a:t>Timeliness</a:t>
            </a:r>
            <a:r>
              <a:rPr lang="en-GB" sz="1200" b="0" i="0" dirty="0">
                <a:solidFill>
                  <a:schemeClr val="tx1"/>
                </a:solidFill>
                <a:effectLst/>
                <a:latin typeface="+mn-lt"/>
              </a:rPr>
              <a:t> is an aspect of relevance. You need to be aware of the date of production or publication, and assess whether this has been superseded, or is still useful to your needs.</a:t>
            </a:r>
          </a:p>
          <a:p>
            <a:pPr>
              <a:buFont typeface="Arial" panose="020B0604020202020204" pitchFamily="34" charset="0"/>
              <a:buChar char="•"/>
            </a:pPr>
            <a:endParaRPr lang="en-GB" sz="1800" dirty="0">
              <a:solidFill>
                <a:schemeClr val="tx1"/>
              </a:solidFill>
              <a:effectLst/>
              <a:latin typeface="+mn-lt"/>
              <a:ea typeface="Calibri" panose="020F0502020204030204" pitchFamily="34" charset="0"/>
            </a:endParaRPr>
          </a:p>
          <a:p>
            <a:pPr>
              <a:buFont typeface="Arial" panose="020B0604020202020204" pitchFamily="34" charset="0"/>
              <a:buChar char="•"/>
            </a:pPr>
            <a:endParaRPr lang="en-GB" sz="2400" dirty="0">
              <a:solidFill>
                <a:schemeClr val="tx1"/>
              </a:solidFill>
              <a:latin typeface="+mn-lt"/>
            </a:endParaRPr>
          </a:p>
          <a:p>
            <a:pPr>
              <a:buFont typeface="Arial" panose="020B0604020202020204" pitchFamily="34" charset="0"/>
              <a:buChar char="•"/>
            </a:pPr>
            <a:endParaRPr lang="en-GB" sz="2400" dirty="0">
              <a:solidFill>
                <a:schemeClr val="tx1"/>
              </a:solidFill>
              <a:latin typeface="+mn-lt"/>
            </a:endParaRPr>
          </a:p>
          <a:p>
            <a:pPr>
              <a:buFont typeface="Arial" panose="020B0604020202020204" pitchFamily="34" charset="0"/>
              <a:buChar char="•"/>
            </a:pPr>
            <a:endParaRPr lang="en-GB" sz="2000" dirty="0">
              <a:solidFill>
                <a:schemeClr val="tx1"/>
              </a:solidFill>
              <a:latin typeface="+mn-lt"/>
            </a:endParaRPr>
          </a:p>
        </p:txBody>
      </p:sp>
    </p:spTree>
    <p:extLst>
      <p:ext uri="{BB962C8B-B14F-4D97-AF65-F5344CB8AC3E}">
        <p14:creationId xmlns:p14="http://schemas.microsoft.com/office/powerpoint/2010/main" val="4192120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31558"/>
            <a:ext cx="10766703" cy="497161"/>
          </a:xfrm>
        </p:spPr>
        <p:txBody>
          <a:bodyPr/>
          <a:lstStyle/>
          <a:p>
            <a:r>
              <a:rPr lang="en-GB" dirty="0">
                <a:hlinkClick r:id="rId3"/>
              </a:rPr>
              <a:t>Reference Management tools</a:t>
            </a:r>
            <a:endParaRPr lang="en-GB" dirty="0"/>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354778"/>
            <a:ext cx="9591229" cy="4442340"/>
          </a:xfrm>
        </p:spPr>
        <p:txBody>
          <a:bodyPr/>
          <a:lstStyle/>
          <a:p>
            <a:pPr>
              <a:buFont typeface="Arial" panose="020B0604020202020204" pitchFamily="34" charset="0"/>
              <a:buChar char="•"/>
            </a:pPr>
            <a:r>
              <a:rPr lang="en-GB" sz="2400" dirty="0">
                <a:solidFill>
                  <a:schemeClr val="tx1"/>
                </a:solidFill>
                <a:latin typeface="+mn-lt"/>
              </a:rPr>
              <a:t>Enable you to keep track of the references you have found.</a:t>
            </a:r>
          </a:p>
          <a:p>
            <a:pPr>
              <a:buFont typeface="Arial" panose="020B0604020202020204" pitchFamily="34" charset="0"/>
              <a:buChar char="•"/>
            </a:pPr>
            <a:r>
              <a:rPr lang="en-GB" sz="2400" dirty="0">
                <a:solidFill>
                  <a:schemeClr val="tx1"/>
                </a:solidFill>
                <a:latin typeface="+mn-lt"/>
              </a:rPr>
              <a:t>Can automatically generate references, reference lists and bibliographies in a variety of reference styles.</a:t>
            </a:r>
          </a:p>
          <a:p>
            <a:pPr>
              <a:buFont typeface="Arial" panose="020B0604020202020204" pitchFamily="34" charset="0"/>
              <a:buChar char="•"/>
            </a:pPr>
            <a:r>
              <a:rPr lang="en-GB" sz="2400" dirty="0">
                <a:solidFill>
                  <a:schemeClr val="tx1"/>
                </a:solidFill>
                <a:latin typeface="+mn-lt"/>
              </a:rPr>
              <a:t>OU Library does not recommend a particular reference management tool.</a:t>
            </a:r>
          </a:p>
          <a:p>
            <a:pPr>
              <a:buFont typeface="Arial" panose="020B0604020202020204" pitchFamily="34" charset="0"/>
              <a:buChar char="•"/>
            </a:pPr>
            <a:r>
              <a:rPr lang="en-GB" sz="2400" dirty="0">
                <a:solidFill>
                  <a:schemeClr val="tx1"/>
                </a:solidFill>
                <a:latin typeface="+mn-lt"/>
                <a:hlinkClick r:id="rId4"/>
              </a:rPr>
              <a:t>EndNote Click</a:t>
            </a:r>
            <a:r>
              <a:rPr lang="en-GB" sz="2400" dirty="0">
                <a:solidFill>
                  <a:schemeClr val="tx1"/>
                </a:solidFill>
                <a:latin typeface="+mn-lt"/>
              </a:rPr>
              <a:t> – google chrome plugin that allows you to locate full-text copies of outputs</a:t>
            </a:r>
          </a:p>
          <a:p>
            <a:pPr>
              <a:buFont typeface="Arial" panose="020B0604020202020204" pitchFamily="34" charset="0"/>
              <a:buChar char="•"/>
            </a:pPr>
            <a:endParaRPr lang="en-GB" sz="2400" dirty="0">
              <a:solidFill>
                <a:schemeClr val="tx1"/>
              </a:solidFill>
              <a:latin typeface="+mn-lt"/>
            </a:endParaRPr>
          </a:p>
          <a:p>
            <a:pPr>
              <a:buFont typeface="Arial" panose="020B0604020202020204" pitchFamily="34" charset="0"/>
              <a:buChar char="•"/>
            </a:pPr>
            <a:endParaRPr lang="en-GB" sz="2400" dirty="0">
              <a:solidFill>
                <a:schemeClr val="tx1"/>
              </a:solidFill>
              <a:latin typeface="+mn-lt"/>
            </a:endParaRPr>
          </a:p>
          <a:p>
            <a:pPr>
              <a:buFont typeface="Arial" panose="020B0604020202020204" pitchFamily="34" charset="0"/>
              <a:buChar char="•"/>
            </a:pPr>
            <a:endParaRPr lang="en-GB" sz="2000" dirty="0">
              <a:solidFill>
                <a:schemeClr val="tx1"/>
              </a:solidFill>
              <a:latin typeface="+mn-lt"/>
            </a:endParaRPr>
          </a:p>
        </p:txBody>
      </p:sp>
    </p:spTree>
    <p:extLst>
      <p:ext uri="{BB962C8B-B14F-4D97-AF65-F5344CB8AC3E}">
        <p14:creationId xmlns:p14="http://schemas.microsoft.com/office/powerpoint/2010/main" val="2835021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07C0D4-FB8B-AEE6-D93E-B8E71E4C08FD}"/>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4</a:t>
            </a:r>
          </a:p>
        </p:txBody>
      </p:sp>
      <p:sp>
        <p:nvSpPr>
          <p:cNvPr id="8" name="Text Placeholder 7">
            <a:extLst>
              <a:ext uri="{FF2B5EF4-FFF2-40B4-BE49-F238E27FC236}">
                <a16:creationId xmlns:a16="http://schemas.microsoft.com/office/drawing/2014/main" id="{A0DC7C87-49FC-09F3-0AFF-1C5317CCB2A5}"/>
              </a:ext>
            </a:extLst>
          </p:cNvPr>
          <p:cNvSpPr>
            <a:spLocks noGrp="1"/>
          </p:cNvSpPr>
          <p:nvPr>
            <p:ph type="body" sz="quarter" idx="11"/>
          </p:nvPr>
        </p:nvSpPr>
        <p:spPr>
          <a:xfrm>
            <a:off x="490823" y="2694019"/>
            <a:ext cx="5328592" cy="2215331"/>
          </a:xfrm>
        </p:spPr>
        <p:txBody>
          <a:bodyPr/>
          <a:lstStyle/>
          <a:p>
            <a:r>
              <a:rPr lang="en-GB" dirty="0"/>
              <a:t>Help and Support</a:t>
            </a:r>
          </a:p>
        </p:txBody>
      </p:sp>
      <p:pic>
        <p:nvPicPr>
          <p:cNvPr id="6" name="Picture Placeholder 5" descr="Woman using laptop">
            <a:extLst>
              <a:ext uri="{FF2B5EF4-FFF2-40B4-BE49-F238E27FC236}">
                <a16:creationId xmlns:a16="http://schemas.microsoft.com/office/drawing/2014/main" id="{6CA6E90F-6814-ADD6-64DE-86866C4623B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700" r="27700"/>
          <a:stretch/>
        </p:blipFill>
        <p:spPr>
          <a:xfrm>
            <a:off x="6105331" y="0"/>
            <a:ext cx="4380854" cy="6858000"/>
          </a:xfrm>
        </p:spPr>
      </p:pic>
      <p:sp>
        <p:nvSpPr>
          <p:cNvPr id="10" name="Text Placeholder 9">
            <a:extLst>
              <a:ext uri="{FF2B5EF4-FFF2-40B4-BE49-F238E27FC236}">
                <a16:creationId xmlns:a16="http://schemas.microsoft.com/office/drawing/2014/main" id="{386F77E9-D847-11BA-8713-E98C69947A2E}"/>
              </a:ext>
            </a:extLst>
          </p:cNvPr>
          <p:cNvSpPr>
            <a:spLocks noGrp="1"/>
          </p:cNvSpPr>
          <p:nvPr>
            <p:ph type="body" sz="quarter" idx="13"/>
          </p:nvPr>
        </p:nvSpPr>
        <p:spPr/>
        <p:txBody>
          <a:bodyPr/>
          <a:lstStyle/>
          <a:p>
            <a:endParaRPr lang="en-GB" dirty="0"/>
          </a:p>
        </p:txBody>
      </p:sp>
    </p:spTree>
    <p:extLst>
      <p:ext uri="{BB962C8B-B14F-4D97-AF65-F5344CB8AC3E}">
        <p14:creationId xmlns:p14="http://schemas.microsoft.com/office/powerpoint/2010/main" val="3869694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5755F6-4B4D-D7A8-D1FD-9F3B8379FA76}"/>
              </a:ext>
            </a:extLst>
          </p:cNvPr>
          <p:cNvSpPr>
            <a:spLocks noGrp="1"/>
          </p:cNvSpPr>
          <p:nvPr>
            <p:ph type="body" sz="quarter" idx="24"/>
          </p:nvPr>
        </p:nvSpPr>
        <p:spPr/>
        <p:txBody>
          <a:bodyPr/>
          <a:lstStyle/>
          <a:p>
            <a:r>
              <a:rPr lang="en-GB"/>
              <a:t>Help and Support</a:t>
            </a:r>
          </a:p>
        </p:txBody>
      </p:sp>
      <p:sp>
        <p:nvSpPr>
          <p:cNvPr id="4" name="Content Placeholder 3">
            <a:extLst>
              <a:ext uri="{FF2B5EF4-FFF2-40B4-BE49-F238E27FC236}">
                <a16:creationId xmlns:a16="http://schemas.microsoft.com/office/drawing/2014/main" id="{F549A3E6-D3BD-5F90-72A0-6B2C71E73A1D}"/>
              </a:ext>
            </a:extLst>
          </p:cNvPr>
          <p:cNvSpPr txBox="1">
            <a:spLocks/>
          </p:cNvSpPr>
          <p:nvPr/>
        </p:nvSpPr>
        <p:spPr>
          <a:xfrm>
            <a:off x="329045" y="1651247"/>
            <a:ext cx="11533910" cy="49179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hlinkClick r:id="rId2"/>
              </a:rPr>
              <a:t>library-research-support@open.ac.uk</a:t>
            </a:r>
            <a:r>
              <a:rPr lang="en-GB" dirty="0"/>
              <a:t> for Open Access, Research Data Management, basic literature searching enquiries</a:t>
            </a:r>
          </a:p>
          <a:p>
            <a:r>
              <a:rPr lang="en-GB" dirty="0">
                <a:hlinkClick r:id="rId3"/>
              </a:rPr>
              <a:t>lib-help@open.ac.uk</a:t>
            </a:r>
            <a:r>
              <a:rPr lang="en-GB" dirty="0"/>
              <a:t> for library online resources and general enquiries </a:t>
            </a:r>
          </a:p>
          <a:p>
            <a:r>
              <a:rPr lang="en-GB" dirty="0">
                <a:hlinkClick r:id="rId4"/>
              </a:rPr>
              <a:t>ilmail@open.ac.uk</a:t>
            </a:r>
            <a:r>
              <a:rPr lang="en-GB" dirty="0"/>
              <a:t> for document delivery and interlibrary loan</a:t>
            </a:r>
          </a:p>
        </p:txBody>
      </p:sp>
    </p:spTree>
    <p:extLst>
      <p:ext uri="{BB962C8B-B14F-4D97-AF65-F5344CB8AC3E}">
        <p14:creationId xmlns:p14="http://schemas.microsoft.com/office/powerpoint/2010/main" val="268643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6E5B-D0A2-FD17-12DB-3E8FFA263BF3}"/>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31</a:t>
            </a:r>
          </a:p>
        </p:txBody>
      </p:sp>
    </p:spTree>
    <p:extLst>
      <p:ext uri="{BB962C8B-B14F-4D97-AF65-F5344CB8AC3E}">
        <p14:creationId xmlns:p14="http://schemas.microsoft.com/office/powerpoint/2010/main" val="207372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5F4280-FAC1-7B99-AB4B-5293520BC817}"/>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10</a:t>
            </a:r>
          </a:p>
        </p:txBody>
      </p:sp>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04664"/>
            <a:ext cx="10766703" cy="497161"/>
          </a:xfrm>
        </p:spPr>
        <p:txBody>
          <a:bodyPr/>
          <a:lstStyle/>
          <a:p>
            <a:r>
              <a:rPr lang="en-GB" dirty="0"/>
              <a:t>Places to search</a:t>
            </a:r>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132837"/>
            <a:ext cx="9591229" cy="4548872"/>
          </a:xfrm>
        </p:spPr>
        <p:txBody>
          <a:bodyPr/>
          <a:lstStyle/>
          <a:p>
            <a:pPr algn="l" rtl="0" fontAlgn="base">
              <a:buFont typeface="Arial" panose="020B0604020202020204" pitchFamily="34" charset="0"/>
              <a:buChar char="•"/>
            </a:pPr>
            <a:r>
              <a:rPr lang="en-GB" sz="2000" b="0" i="0" dirty="0">
                <a:solidFill>
                  <a:srgbClr val="060645"/>
                </a:solidFill>
                <a:effectLst/>
                <a:latin typeface="+mn-lt"/>
              </a:rPr>
              <a:t>Library Search – on home page of library website:</a:t>
            </a:r>
          </a:p>
          <a:p>
            <a:pPr lvl="1" fontAlgn="base"/>
            <a:r>
              <a:rPr lang="en-GB" sz="2000" dirty="0">
                <a:solidFill>
                  <a:srgbClr val="060645"/>
                </a:solidFill>
              </a:rPr>
              <a:t>a single search box to search across library resources</a:t>
            </a:r>
          </a:p>
          <a:p>
            <a:pPr lvl="1" fontAlgn="base"/>
            <a:r>
              <a:rPr lang="en-GB" sz="2000" dirty="0">
                <a:solidFill>
                  <a:srgbClr val="060645"/>
                </a:solidFill>
              </a:rPr>
              <a:t>Can search for article titles and access the full-text </a:t>
            </a:r>
          </a:p>
          <a:p>
            <a:pPr lvl="1" fontAlgn="base"/>
            <a:r>
              <a:rPr lang="en-GB" sz="2000" dirty="0">
                <a:solidFill>
                  <a:srgbClr val="060645"/>
                </a:solidFill>
              </a:rPr>
              <a:t>Signing in allows you to use the ‘My Favourites’ feature to save search results</a:t>
            </a:r>
          </a:p>
          <a:p>
            <a:pPr lvl="1" fontAlgn="base"/>
            <a:r>
              <a:rPr lang="en-GB" sz="2000" dirty="0">
                <a:solidFill>
                  <a:srgbClr val="060645"/>
                </a:solidFill>
              </a:rPr>
              <a:t>Can help with identifying relevant journals and databases to search</a:t>
            </a:r>
          </a:p>
          <a:p>
            <a:pPr marL="457200" lvl="1" indent="0" fontAlgn="base">
              <a:buNone/>
            </a:pPr>
            <a:endParaRPr lang="en-GB" sz="2000" b="0" i="0" dirty="0">
              <a:solidFill>
                <a:srgbClr val="060645"/>
              </a:solidFill>
              <a:effectLst/>
            </a:endParaRPr>
          </a:p>
          <a:p>
            <a:pPr fontAlgn="base">
              <a:buFont typeface="Arial" panose="020B0604020202020204" pitchFamily="34" charset="0"/>
              <a:buChar char="•"/>
            </a:pPr>
            <a:r>
              <a:rPr lang="en-GB" sz="2000" b="0" i="0" dirty="0">
                <a:solidFill>
                  <a:srgbClr val="060645"/>
                </a:solidFill>
                <a:effectLst/>
                <a:latin typeface="+mn-lt"/>
              </a:rPr>
              <a:t>Subject specific databases:</a:t>
            </a:r>
          </a:p>
          <a:p>
            <a:pPr lvl="1" fontAlgn="base"/>
            <a:r>
              <a:rPr lang="en-GB" sz="2000" b="0" i="0" dirty="0">
                <a:solidFill>
                  <a:schemeClr val="tx1"/>
                </a:solidFill>
                <a:effectLst/>
                <a:latin typeface="+mn-lt"/>
              </a:rPr>
              <a:t>listed </a:t>
            </a:r>
            <a:r>
              <a:rPr lang="en-GB" sz="2000" dirty="0">
                <a:solidFill>
                  <a:schemeClr val="tx1"/>
                </a:solidFill>
                <a:latin typeface="+mn-lt"/>
              </a:rPr>
              <a:t>on the </a:t>
            </a:r>
            <a:r>
              <a:rPr lang="en-GB" sz="2000" dirty="0">
                <a:solidFill>
                  <a:srgbClr val="1C46C0"/>
                </a:solidFill>
                <a:latin typeface="+mn-lt"/>
                <a:hlinkClick r:id="rId3">
                  <a:extLst>
                    <a:ext uri="{A12FA001-AC4F-418D-AE19-62706E023703}">
                      <ahyp:hlinkClr xmlns:ahyp="http://schemas.microsoft.com/office/drawing/2018/hyperlinkcolor" val="tx"/>
                    </a:ext>
                  </a:extLst>
                </a:hlinkClick>
              </a:rPr>
              <a:t>database A-Z list</a:t>
            </a:r>
            <a:r>
              <a:rPr lang="en-GB" sz="2000" dirty="0">
                <a:solidFill>
                  <a:schemeClr val="tx1"/>
                </a:solidFill>
                <a:latin typeface="+mn-lt"/>
                <a:hlinkClick r:id="rId3">
                  <a:extLst>
                    <a:ext uri="{A12FA001-AC4F-418D-AE19-62706E023703}">
                      <ahyp:hlinkClr xmlns:ahyp="http://schemas.microsoft.com/office/drawing/2018/hyperlinkcolor" val="tx"/>
                    </a:ext>
                  </a:extLst>
                </a:hlinkClick>
              </a:rPr>
              <a:t> </a:t>
            </a:r>
            <a:r>
              <a:rPr lang="en-GB" sz="2000" dirty="0">
                <a:solidFill>
                  <a:schemeClr val="tx1"/>
                </a:solidFill>
                <a:latin typeface="+mn-lt"/>
              </a:rPr>
              <a:t>and </a:t>
            </a:r>
          </a:p>
          <a:p>
            <a:pPr lvl="1" fontAlgn="base"/>
            <a:r>
              <a:rPr lang="en-GB" sz="2000" dirty="0">
                <a:solidFill>
                  <a:schemeClr val="tx1"/>
                </a:solidFill>
                <a:latin typeface="+mn-lt"/>
              </a:rPr>
              <a:t>under </a:t>
            </a:r>
            <a:r>
              <a:rPr lang="en-GB" sz="2000" dirty="0">
                <a:solidFill>
                  <a:schemeClr val="tx1"/>
                </a:solidFill>
                <a:latin typeface="+mn-lt"/>
                <a:hlinkClick r:id="rId4"/>
              </a:rPr>
              <a:t>selected resources for your study</a:t>
            </a:r>
            <a:endParaRPr lang="en-GB" sz="2000" dirty="0">
              <a:solidFill>
                <a:schemeClr val="tx1"/>
              </a:solidFill>
              <a:latin typeface="+mn-lt"/>
            </a:endParaRPr>
          </a:p>
          <a:p>
            <a:pPr marL="457200" lvl="1" indent="0" fontAlgn="base">
              <a:buNone/>
            </a:pPr>
            <a:endParaRPr lang="en-GB" sz="2000" dirty="0">
              <a:solidFill>
                <a:schemeClr val="tx1"/>
              </a:solidFill>
              <a:latin typeface="+mn-lt"/>
            </a:endParaRPr>
          </a:p>
          <a:p>
            <a:pPr fontAlgn="base">
              <a:buFont typeface="Arial" panose="020B0604020202020204" pitchFamily="34" charset="0"/>
              <a:buChar char="•"/>
            </a:pPr>
            <a:r>
              <a:rPr lang="en-GB" sz="2000" b="0" i="0" dirty="0">
                <a:solidFill>
                  <a:schemeClr val="tx1"/>
                </a:solidFill>
                <a:effectLst/>
                <a:latin typeface="+mn-lt"/>
              </a:rPr>
              <a:t>Multi-disciplinary databases:</a:t>
            </a:r>
          </a:p>
          <a:p>
            <a:pPr lvl="1" fontAlgn="base"/>
            <a:r>
              <a:rPr lang="en-GB" sz="2000" dirty="0">
                <a:solidFill>
                  <a:schemeClr val="tx1"/>
                </a:solidFill>
              </a:rPr>
              <a:t>Scopus, Web of Science</a:t>
            </a:r>
            <a:endParaRPr lang="en-GB" sz="2000" b="0" i="0" dirty="0">
              <a:solidFill>
                <a:schemeClr val="tx1"/>
              </a:solidFill>
              <a:effectLst/>
              <a:latin typeface="+mn-lt"/>
            </a:endParaRPr>
          </a:p>
        </p:txBody>
      </p:sp>
    </p:spTree>
    <p:extLst>
      <p:ext uri="{BB962C8B-B14F-4D97-AF65-F5344CB8AC3E}">
        <p14:creationId xmlns:p14="http://schemas.microsoft.com/office/powerpoint/2010/main" val="112296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B3A8419-66DA-C3C2-E73C-8A851A17B504}"/>
              </a:ext>
            </a:extLst>
          </p:cNvPr>
          <p:cNvSpPr>
            <a:spLocks noGrp="1"/>
          </p:cNvSpPr>
          <p:nvPr>
            <p:ph type="body" sz="quarter" idx="14"/>
          </p:nvPr>
        </p:nvSpPr>
        <p:spPr/>
        <p:txBody>
          <a:bodyPr/>
          <a:lstStyle/>
          <a:p>
            <a:endParaRPr lang="en-GB"/>
          </a:p>
        </p:txBody>
      </p:sp>
      <p:sp>
        <p:nvSpPr>
          <p:cNvPr id="8" name="Text Placeholder 7">
            <a:extLst>
              <a:ext uri="{FF2B5EF4-FFF2-40B4-BE49-F238E27FC236}">
                <a16:creationId xmlns:a16="http://schemas.microsoft.com/office/drawing/2014/main" id="{FBC79CB2-5A21-4984-AA89-A38B73F25008}"/>
              </a:ext>
            </a:extLst>
          </p:cNvPr>
          <p:cNvSpPr>
            <a:spLocks noGrp="1"/>
          </p:cNvSpPr>
          <p:nvPr>
            <p:ph type="body" sz="quarter" idx="21"/>
          </p:nvPr>
        </p:nvSpPr>
        <p:spPr/>
        <p:txBody>
          <a:bodyPr/>
          <a:lstStyle/>
          <a:p>
            <a:endParaRPr lang="en-GB"/>
          </a:p>
        </p:txBody>
      </p:sp>
      <p:pic>
        <p:nvPicPr>
          <p:cNvPr id="10" name="Picture 9">
            <a:extLst>
              <a:ext uri="{FF2B5EF4-FFF2-40B4-BE49-F238E27FC236}">
                <a16:creationId xmlns:a16="http://schemas.microsoft.com/office/drawing/2014/main" id="{19BFB5CF-8095-3017-8919-AACFF7627B09}"/>
              </a:ext>
            </a:extLst>
          </p:cNvPr>
          <p:cNvPicPr>
            <a:picLocks noChangeAspect="1"/>
          </p:cNvPicPr>
          <p:nvPr/>
        </p:nvPicPr>
        <p:blipFill>
          <a:blip r:embed="rId2"/>
          <a:stretch>
            <a:fillRect/>
          </a:stretch>
        </p:blipFill>
        <p:spPr>
          <a:xfrm>
            <a:off x="0" y="17104"/>
            <a:ext cx="12192000" cy="6840895"/>
          </a:xfrm>
          <a:prstGeom prst="rect">
            <a:avLst/>
          </a:prstGeom>
        </p:spPr>
      </p:pic>
    </p:spTree>
    <p:extLst>
      <p:ext uri="{BB962C8B-B14F-4D97-AF65-F5344CB8AC3E}">
        <p14:creationId xmlns:p14="http://schemas.microsoft.com/office/powerpoint/2010/main" val="1562476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EA3F4F-6F1D-7923-2DC9-605923E638C0}"/>
              </a:ext>
            </a:extLst>
          </p:cNvPr>
          <p:cNvSpPr>
            <a:spLocks noGrp="1"/>
          </p:cNvSpPr>
          <p:nvPr>
            <p:ph type="body" sz="quarter" idx="14"/>
          </p:nvPr>
        </p:nvSpPr>
        <p:spPr/>
        <p:txBody>
          <a:bodyPr/>
          <a:lstStyle/>
          <a:p>
            <a:endParaRPr lang="en-GB"/>
          </a:p>
        </p:txBody>
      </p:sp>
      <p:sp>
        <p:nvSpPr>
          <p:cNvPr id="3" name="Text Placeholder 2">
            <a:extLst>
              <a:ext uri="{FF2B5EF4-FFF2-40B4-BE49-F238E27FC236}">
                <a16:creationId xmlns:a16="http://schemas.microsoft.com/office/drawing/2014/main" id="{E56C7B87-2330-B1C9-610E-ED1DDDE09CD7}"/>
              </a:ext>
            </a:extLst>
          </p:cNvPr>
          <p:cNvSpPr>
            <a:spLocks noGrp="1"/>
          </p:cNvSpPr>
          <p:nvPr>
            <p:ph type="body" sz="quarter" idx="21"/>
          </p:nvPr>
        </p:nvSpPr>
        <p:spPr/>
        <p:txBody>
          <a:bodyPr/>
          <a:lstStyle/>
          <a:p>
            <a:endParaRPr lang="en-GB"/>
          </a:p>
        </p:txBody>
      </p:sp>
      <p:pic>
        <p:nvPicPr>
          <p:cNvPr id="5" name="Picture 4">
            <a:extLst>
              <a:ext uri="{FF2B5EF4-FFF2-40B4-BE49-F238E27FC236}">
                <a16:creationId xmlns:a16="http://schemas.microsoft.com/office/drawing/2014/main" id="{7682016F-3333-3510-A1CA-88447BBA553F}"/>
              </a:ext>
            </a:extLst>
          </p:cNvPr>
          <p:cNvPicPr>
            <a:picLocks noChangeAspect="1"/>
          </p:cNvPicPr>
          <p:nvPr/>
        </p:nvPicPr>
        <p:blipFill>
          <a:blip r:embed="rId2"/>
          <a:stretch>
            <a:fillRect/>
          </a:stretch>
        </p:blipFill>
        <p:spPr>
          <a:xfrm>
            <a:off x="1" y="65988"/>
            <a:ext cx="12273698" cy="6792012"/>
          </a:xfrm>
          <a:prstGeom prst="rect">
            <a:avLst/>
          </a:prstGeom>
        </p:spPr>
      </p:pic>
    </p:spTree>
    <p:extLst>
      <p:ext uri="{BB962C8B-B14F-4D97-AF65-F5344CB8AC3E}">
        <p14:creationId xmlns:p14="http://schemas.microsoft.com/office/powerpoint/2010/main" val="982362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B84CDF-909C-2268-FB21-8823D00EBF5A}"/>
              </a:ext>
            </a:extLst>
          </p:cNvPr>
          <p:cNvSpPr>
            <a:spLocks noGrp="1"/>
          </p:cNvSpPr>
          <p:nvPr>
            <p:ph type="body" sz="quarter" idx="14"/>
          </p:nvPr>
        </p:nvSpPr>
        <p:spPr/>
        <p:txBody>
          <a:bodyPr/>
          <a:lstStyle/>
          <a:p>
            <a:endParaRPr lang="en-GB"/>
          </a:p>
        </p:txBody>
      </p:sp>
      <p:sp>
        <p:nvSpPr>
          <p:cNvPr id="3" name="Text Placeholder 2">
            <a:extLst>
              <a:ext uri="{FF2B5EF4-FFF2-40B4-BE49-F238E27FC236}">
                <a16:creationId xmlns:a16="http://schemas.microsoft.com/office/drawing/2014/main" id="{E4E095E0-B8D1-7BC3-4AE2-88512FC933C8}"/>
              </a:ext>
            </a:extLst>
          </p:cNvPr>
          <p:cNvSpPr>
            <a:spLocks noGrp="1"/>
          </p:cNvSpPr>
          <p:nvPr>
            <p:ph type="body" sz="quarter" idx="21"/>
          </p:nvPr>
        </p:nvSpPr>
        <p:spPr/>
        <p:txBody>
          <a:bodyPr/>
          <a:lstStyle/>
          <a:p>
            <a:endParaRPr lang="en-GB"/>
          </a:p>
        </p:txBody>
      </p:sp>
      <p:pic>
        <p:nvPicPr>
          <p:cNvPr id="5" name="Picture 4">
            <a:extLst>
              <a:ext uri="{FF2B5EF4-FFF2-40B4-BE49-F238E27FC236}">
                <a16:creationId xmlns:a16="http://schemas.microsoft.com/office/drawing/2014/main" id="{83E4A225-C8B3-511C-04FA-2F4CA8CB7E2A}"/>
              </a:ext>
            </a:extLst>
          </p:cNvPr>
          <p:cNvPicPr>
            <a:picLocks noChangeAspect="1"/>
          </p:cNvPicPr>
          <p:nvPr/>
        </p:nvPicPr>
        <p:blipFill>
          <a:blip r:embed="rId2"/>
          <a:stretch>
            <a:fillRect/>
          </a:stretch>
        </p:blipFill>
        <p:spPr>
          <a:xfrm>
            <a:off x="0" y="65988"/>
            <a:ext cx="12192000" cy="6633262"/>
          </a:xfrm>
          <a:prstGeom prst="rect">
            <a:avLst/>
          </a:prstGeom>
        </p:spPr>
      </p:pic>
    </p:spTree>
    <p:extLst>
      <p:ext uri="{BB962C8B-B14F-4D97-AF65-F5344CB8AC3E}">
        <p14:creationId xmlns:p14="http://schemas.microsoft.com/office/powerpoint/2010/main" val="3442681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5F4280-FAC1-7B99-AB4B-5293520BC817}"/>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10</a:t>
            </a:r>
          </a:p>
        </p:txBody>
      </p:sp>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04664"/>
            <a:ext cx="10766703" cy="497161"/>
          </a:xfrm>
        </p:spPr>
        <p:txBody>
          <a:bodyPr/>
          <a:lstStyle/>
          <a:p>
            <a:r>
              <a:rPr lang="en-GB" sz="2600" dirty="0"/>
              <a:t>Selecting a database to search</a:t>
            </a:r>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132837"/>
            <a:ext cx="9591229" cy="4468973"/>
          </a:xfrm>
        </p:spPr>
        <p:txBody>
          <a:bodyPr/>
          <a:lstStyle/>
          <a:p>
            <a:pPr marL="0" indent="0">
              <a:buNone/>
            </a:pPr>
            <a:r>
              <a:rPr lang="en-GB" sz="2000" dirty="0"/>
              <a:t>Things to consider:</a:t>
            </a:r>
          </a:p>
          <a:p>
            <a:pPr marL="171450" indent="-171450">
              <a:buFont typeface="Arial" panose="020B0604020202020204" pitchFamily="34" charset="0"/>
              <a:buChar char="•"/>
            </a:pPr>
            <a:r>
              <a:rPr lang="en-GB" sz="2000" dirty="0"/>
              <a:t>Subject coverage – read the description – titles may not reflect the content.</a:t>
            </a:r>
          </a:p>
          <a:p>
            <a:pPr marL="171450" indent="-171450">
              <a:buFont typeface="Arial" panose="020B0604020202020204" pitchFamily="34" charset="0"/>
              <a:buChar char="•"/>
            </a:pPr>
            <a:r>
              <a:rPr lang="en-GB" sz="2000" dirty="0"/>
              <a:t>Is the database a full-text one or does it only contain bibliographic information? If bibliographic only will need to source the full-text.</a:t>
            </a:r>
          </a:p>
          <a:p>
            <a:pPr marL="171450" indent="-171450">
              <a:buFont typeface="Arial" panose="020B0604020202020204" pitchFamily="34" charset="0"/>
              <a:buChar char="•"/>
            </a:pPr>
            <a:r>
              <a:rPr lang="en-GB" sz="2000" dirty="0"/>
              <a:t>What types of research outputs does it cover – articles, books,  conference papers, grey literature. What type of research output is most important in your discipline? </a:t>
            </a:r>
          </a:p>
          <a:p>
            <a:pPr marL="171450" indent="-171450">
              <a:buFont typeface="Arial" panose="020B0604020202020204" pitchFamily="34" charset="0"/>
              <a:buChar char="•"/>
            </a:pPr>
            <a:r>
              <a:rPr lang="en-GB" sz="2000" dirty="0"/>
              <a:t>Date range database covers. </a:t>
            </a:r>
          </a:p>
          <a:p>
            <a:pPr marL="171450" indent="-171450">
              <a:buFont typeface="Arial" panose="020B0604020202020204" pitchFamily="34" charset="0"/>
              <a:buChar char="•"/>
            </a:pPr>
            <a:endParaRPr lang="en-GB" sz="2000" dirty="0"/>
          </a:p>
          <a:p>
            <a:pPr marL="0" indent="0">
              <a:buNone/>
            </a:pPr>
            <a:endParaRPr lang="en-GB" dirty="0"/>
          </a:p>
        </p:txBody>
      </p:sp>
    </p:spTree>
    <p:extLst>
      <p:ext uri="{BB962C8B-B14F-4D97-AF65-F5344CB8AC3E}">
        <p14:creationId xmlns:p14="http://schemas.microsoft.com/office/powerpoint/2010/main" val="4015402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F782E3BF-EB61-9498-0B55-65FF04851BE0}"/>
              </a:ext>
            </a:extLst>
          </p:cNvPr>
          <p:cNvSpPr>
            <a:spLocks noGrp="1"/>
          </p:cNvSpPr>
          <p:nvPr>
            <p:ph type="body" sz="quarter" idx="24"/>
          </p:nvPr>
        </p:nvSpPr>
        <p:spPr>
          <a:xfrm>
            <a:off x="413915" y="404664"/>
            <a:ext cx="10766703" cy="497161"/>
          </a:xfrm>
        </p:spPr>
        <p:txBody>
          <a:bodyPr/>
          <a:lstStyle/>
          <a:p>
            <a:r>
              <a:rPr lang="en-GB" dirty="0"/>
              <a:t>Tips for searching databases</a:t>
            </a:r>
          </a:p>
        </p:txBody>
      </p:sp>
      <p:sp>
        <p:nvSpPr>
          <p:cNvPr id="14" name="Text Placeholder 9">
            <a:extLst>
              <a:ext uri="{FF2B5EF4-FFF2-40B4-BE49-F238E27FC236}">
                <a16:creationId xmlns:a16="http://schemas.microsoft.com/office/drawing/2014/main" id="{53A14353-6FB4-9B83-0AED-52B71BF33715}"/>
              </a:ext>
            </a:extLst>
          </p:cNvPr>
          <p:cNvSpPr>
            <a:spLocks noGrp="1"/>
          </p:cNvSpPr>
          <p:nvPr>
            <p:ph type="body" sz="quarter" idx="15"/>
          </p:nvPr>
        </p:nvSpPr>
        <p:spPr>
          <a:xfrm>
            <a:off x="413915" y="1132837"/>
            <a:ext cx="9591229" cy="4788569"/>
          </a:xfrm>
        </p:spPr>
        <p:txBody>
          <a:bodyPr lIns="91440" tIns="45720" rIns="91440" bIns="45720" anchor="t">
            <a:noAutofit/>
          </a:bodyPr>
          <a:lstStyle/>
          <a:p>
            <a:pPr algn="l">
              <a:buFont typeface="Arial" panose="020B0604020202020204" pitchFamily="34" charset="0"/>
              <a:buChar char="•"/>
            </a:pPr>
            <a:r>
              <a:rPr lang="en-GB" sz="1800" dirty="0">
                <a:solidFill>
                  <a:schemeClr val="tx1"/>
                </a:solidFill>
                <a:latin typeface="+mn-lt"/>
              </a:rPr>
              <a:t>Familiarise yourself with the layout – are there simple and advanced search options?</a:t>
            </a:r>
          </a:p>
          <a:p>
            <a:pPr algn="l">
              <a:buFont typeface="Arial" panose="020B0604020202020204" pitchFamily="34" charset="0"/>
              <a:buChar char="•"/>
            </a:pPr>
            <a:r>
              <a:rPr lang="en-GB" sz="1800" dirty="0">
                <a:solidFill>
                  <a:schemeClr val="tx1"/>
                </a:solidFill>
                <a:latin typeface="+mn-lt"/>
              </a:rPr>
              <a:t>Some databases are provided through the same supplier so give the opportunity to search multiple databases at once e.g. EBSCO covers many of the major education databases.</a:t>
            </a:r>
          </a:p>
          <a:p>
            <a:pPr algn="l">
              <a:buFont typeface="Arial" panose="020B0604020202020204" pitchFamily="34" charset="0"/>
              <a:buChar char="•"/>
            </a:pPr>
            <a:r>
              <a:rPr lang="en-GB" sz="1800" dirty="0">
                <a:solidFill>
                  <a:schemeClr val="tx1"/>
                </a:solidFill>
                <a:latin typeface="+mn-lt"/>
              </a:rPr>
              <a:t>Look at options to restrict results e.g. by when published, full-text, peer-reviewed, publication type.</a:t>
            </a:r>
          </a:p>
          <a:p>
            <a:pPr algn="l">
              <a:buFont typeface="Arial" panose="020B0604020202020204" pitchFamily="34" charset="0"/>
              <a:buChar char="•"/>
            </a:pPr>
            <a:r>
              <a:rPr lang="en-GB" sz="1800" dirty="0">
                <a:solidFill>
                  <a:schemeClr val="tx1"/>
                </a:solidFill>
                <a:latin typeface="+mn-lt"/>
              </a:rPr>
              <a:t>Many have options to save searches and set up alerts which can save you time. But beware don’t set up so many you have no time to look at them.</a:t>
            </a:r>
          </a:p>
          <a:p>
            <a:pPr algn="l">
              <a:buFont typeface="Arial" panose="020B0604020202020204" pitchFamily="34" charset="0"/>
              <a:buChar char="•"/>
            </a:pPr>
            <a:r>
              <a:rPr lang="en-GB" sz="1800" dirty="0">
                <a:solidFill>
                  <a:schemeClr val="tx1"/>
                </a:solidFill>
                <a:latin typeface="+mn-lt"/>
              </a:rPr>
              <a:t>Many have options to export results to reference management tools e.g. EndNote, Mendeley.</a:t>
            </a:r>
          </a:p>
          <a:p>
            <a:pPr algn="l">
              <a:buFont typeface="Arial" panose="020B0604020202020204" pitchFamily="34" charset="0"/>
              <a:buChar char="•"/>
            </a:pPr>
            <a:r>
              <a:rPr lang="en-GB" sz="1800" dirty="0">
                <a:solidFill>
                  <a:schemeClr val="tx1"/>
                </a:solidFill>
                <a:latin typeface="+mn-lt"/>
              </a:rPr>
              <a:t>Look at the help pages – they give tips on how to search functionality and how to search effectively.</a:t>
            </a:r>
          </a:p>
        </p:txBody>
      </p:sp>
    </p:spTree>
    <p:extLst>
      <p:ext uri="{BB962C8B-B14F-4D97-AF65-F5344CB8AC3E}">
        <p14:creationId xmlns:p14="http://schemas.microsoft.com/office/powerpoint/2010/main" val="756079472"/>
      </p:ext>
    </p:extLst>
  </p:cSld>
  <p:clrMapOvr>
    <a:masterClrMapping/>
  </p:clrMapOvr>
</p:sld>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7">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94E85A0E-8E0A-45F9-81BA-B6ED124559CC}"/>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4BB12A69-2195-4393-8DC0-EB9EE8397D91}"/>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E6697964-0098-45A5-A68F-45809E852513}"/>
    </a:ext>
  </a:extLst>
</a:theme>
</file>

<file path=ppt/theme/theme4.xml><?xml version="1.0" encoding="utf-8"?>
<a:theme xmlns:a="http://schemas.openxmlformats.org/drawingml/2006/main" name="Slide Options">
  <a:themeElements>
    <a:clrScheme name="Custom 1">
      <a:dk1>
        <a:srgbClr val="060645"/>
      </a:dk1>
      <a:lt1>
        <a:srgbClr val="FFFFFF"/>
      </a:lt1>
      <a:dk2>
        <a:srgbClr val="060645"/>
      </a:dk2>
      <a:lt2>
        <a:srgbClr val="FEFFFF"/>
      </a:lt2>
      <a:accent1>
        <a:srgbClr val="1C46C0"/>
      </a:accent1>
      <a:accent2>
        <a:srgbClr val="66EEFA"/>
      </a:accent2>
      <a:accent3>
        <a:srgbClr val="FF8A77"/>
      </a:accent3>
      <a:accent4>
        <a:srgbClr val="7DFFD3"/>
      </a:accent4>
      <a:accent5>
        <a:srgbClr val="FFB3FF"/>
      </a:accent5>
      <a:accent6>
        <a:srgbClr val="FFF388"/>
      </a:accent6>
      <a:hlink>
        <a:srgbClr val="1C46C0"/>
      </a:hlink>
      <a:folHlink>
        <a:srgbClr val="FF8A77"/>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BF0D45D2-C1FF-4D88-9D45-1B3B67EB2D7C}"/>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CB3D32D0-10AB-4988-B46F-32A3F4ABFA9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B3D7A9F68CEF488AEE0909FA4FECAB" ma:contentTypeVersion="16" ma:contentTypeDescription="Create a new document." ma:contentTypeScope="" ma:versionID="af0dc21107d5138f2b920ba3f696a6fd">
  <xsd:schema xmlns:xsd="http://www.w3.org/2001/XMLSchema" xmlns:xs="http://www.w3.org/2001/XMLSchema" xmlns:p="http://schemas.microsoft.com/office/2006/metadata/properties" xmlns:ns2="49dfed38-b21c-458b-a45d-a570435e58d9" xmlns:ns3="53e8d96a-c346-4383-bf93-ac4561fe8448" targetNamespace="http://schemas.microsoft.com/office/2006/metadata/properties" ma:root="true" ma:fieldsID="90e7e14fedb092ee6f3063cc4c27c3ff" ns2:_="" ns3:_="">
    <xsd:import namespace="49dfed38-b21c-458b-a45d-a570435e58d9"/>
    <xsd:import namespace="53e8d96a-c346-4383-bf93-ac4561fe8448"/>
    <xsd:element name="properties">
      <xsd:complexType>
        <xsd:sequence>
          <xsd:element name="documentManagement">
            <xsd:complexType>
              <xsd:all>
                <xsd:element ref="ns2:_dlc_DocId" minOccurs="0"/>
                <xsd:element ref="ns2:_dlc_DocIdUrl" minOccurs="0"/>
                <xsd:element ref="ns2:_dlc_DocIdPersistId"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dfed38-b21c-458b-a45d-a570435e58d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3e8d96a-c346-4383-bf93-ac4561fe8448" elementFormDefault="qualified">
    <xsd:import namespace="http://schemas.microsoft.com/office/2006/documentManagement/types"/>
    <xsd:import namespace="http://schemas.microsoft.com/office/infopath/2007/PartnerControls"/>
    <xsd:element name="lcf76f155ced4ddcb4097134ff3c332f" ma:index="11" nillable="true" ma:displayName="Image Tags_0" ma:hidden="true" ma:internalName="lcf76f155ced4ddcb4097134ff3c332f">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53e8d96a-c346-4383-bf93-ac4561fe8448" xsi:nil="true"/>
    <_dlc_DocId xmlns="49dfed38-b21c-458b-a45d-a570435e58d9">LIBS-1311991519-1548</_dlc_DocId>
    <_dlc_DocIdUrl xmlns="49dfed38-b21c-458b-a45d-a570435e58d9">
      <Url>https://openuniv.sharepoint.com/sites/lib-services/research-support/_layouts/15/DocIdRedir.aspx?ID=LIBS-1311991519-1548</Url>
      <Description>LIBS-1311991519-1548</Description>
    </_dlc_DocIdUrl>
  </documentManagement>
</p:properties>
</file>

<file path=customXml/itemProps1.xml><?xml version="1.0" encoding="utf-8"?>
<ds:datastoreItem xmlns:ds="http://schemas.openxmlformats.org/officeDocument/2006/customXml" ds:itemID="{E03C327B-690A-4431-8909-A0991421561B}">
  <ds:schemaRefs>
    <ds:schemaRef ds:uri="49dfed38-b21c-458b-a45d-a570435e58d9"/>
    <ds:schemaRef ds:uri="53e8d96a-c346-4383-bf93-ac4561fe84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66CD3E3-2AD4-4BFA-B062-CD9F3FC37753}">
  <ds:schemaRefs>
    <ds:schemaRef ds:uri="http://schemas.microsoft.com/sharepoint/v3/contenttype/forms"/>
  </ds:schemaRefs>
</ds:datastoreItem>
</file>

<file path=customXml/itemProps3.xml><?xml version="1.0" encoding="utf-8"?>
<ds:datastoreItem xmlns:ds="http://schemas.openxmlformats.org/officeDocument/2006/customXml" ds:itemID="{D8079BDF-6CF5-44C7-8862-BDF31D450D66}">
  <ds:schemaRefs>
    <ds:schemaRef ds:uri="http://schemas.microsoft.com/sharepoint/events"/>
  </ds:schemaRefs>
</ds:datastoreItem>
</file>

<file path=customXml/itemProps4.xml><?xml version="1.0" encoding="utf-8"?>
<ds:datastoreItem xmlns:ds="http://schemas.openxmlformats.org/officeDocument/2006/customXml" ds:itemID="{BD1F123D-72E4-47AA-AF87-050EE8541186}">
  <ds:schemaRefs>
    <ds:schemaRef ds:uri="http://schemas.microsoft.com/office/2006/metadata/properties"/>
    <ds:schemaRef ds:uri="http://schemas.microsoft.com/office/2006/documentManagement/types"/>
    <ds:schemaRef ds:uri="http://schemas.openxmlformats.org/package/2006/metadata/core-properties"/>
    <ds:schemaRef ds:uri="http://purl.org/dc/dcmitype/"/>
    <ds:schemaRef ds:uri="53e8d96a-c346-4383-bf93-ac4561fe8448"/>
    <ds:schemaRef ds:uri="http://schemas.microsoft.com/office/infopath/2007/PartnerControls"/>
    <ds:schemaRef ds:uri="http://purl.org/dc/elements/1.1/"/>
    <ds:schemaRef ds:uri="49dfed38-b21c-458b-a45d-a570435e58d9"/>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1147</TotalTime>
  <Words>1810</Words>
  <Application>Microsoft Office PowerPoint</Application>
  <PresentationFormat>Widescreen</PresentationFormat>
  <Paragraphs>202</Paragraphs>
  <Slides>37</Slides>
  <Notes>27</Notes>
  <HiddenSlides>0</HiddenSlides>
  <MMClips>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37</vt:i4>
      </vt:variant>
    </vt:vector>
  </HeadingPairs>
  <TitlesOfParts>
    <vt:vector size="48" baseType="lpstr">
      <vt:lpstr>Arial</vt:lpstr>
      <vt:lpstr>Calibri</vt:lpstr>
      <vt:lpstr>Libre Franklin</vt:lpstr>
      <vt:lpstr>Montserrat</vt:lpstr>
      <vt:lpstr>Poppins</vt:lpstr>
      <vt:lpstr>Poppins SemiBold</vt:lpstr>
      <vt:lpstr>Covers</vt:lpstr>
      <vt:lpstr>Contents Slides</vt:lpstr>
      <vt:lpstr>Chapter Headings / Dividers</vt:lpstr>
      <vt:lpstr>Slide Options</vt:lpstr>
      <vt:lpstr>End Slides</vt:lpstr>
      <vt:lpstr>Intro Slide Title 1</vt:lpstr>
      <vt:lpstr>PowerPoint Presentation</vt:lpstr>
      <vt:lpstr>PowerPoint Presentation</vt:lpstr>
      <vt:lpstr>Slide Title 10</vt:lpstr>
      <vt:lpstr>PowerPoint Presentation</vt:lpstr>
      <vt:lpstr>PowerPoint Presentation</vt:lpstr>
      <vt:lpstr>PowerPoint Presentation</vt:lpstr>
      <vt:lpstr>Slide Title 10</vt:lpstr>
      <vt:lpstr>PowerPoint Presentation</vt:lpstr>
      <vt:lpstr>PowerPoint Presentation</vt:lpstr>
      <vt:lpstr>Slide Title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 Title 4</vt:lpstr>
      <vt:lpstr>PowerPoint Presentation</vt:lpstr>
      <vt:lpstr>Slide Title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 Title 4</vt:lpstr>
      <vt:lpstr>PowerPoint Presentation</vt:lpstr>
      <vt:lpstr>Slide Title 31</vt:lpstr>
    </vt:vector>
  </TitlesOfParts>
  <Manager/>
  <Company>The Open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 Master PowerPoint Template</dc:title>
  <dc:subject>OU Master PowerPoint Template with accessibility guidance and best practice tips</dc:subject>
  <dc:creator>brand-enquiries@open.ac.uk</dc:creator>
  <cp:keywords>OU Master PowerPoint Template</cp:keywords>
  <dc:description/>
  <cp:lastModifiedBy>Diane.Ford</cp:lastModifiedBy>
  <cp:revision>33</cp:revision>
  <dcterms:created xsi:type="dcterms:W3CDTF">2022-10-21T14:33:01Z</dcterms:created>
  <dcterms:modified xsi:type="dcterms:W3CDTF">2023-11-02T17:36:18Z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0x01010055B3D7A9F68CEF488AEE0909FA4FECAB</vt:lpwstr>
  </property>
  <property fmtid="{D5CDD505-2E9C-101B-9397-08002B2CF9AE}" pid="3" name="MediaServiceImageTags">
    <vt:lpwstr/>
  </property>
  <property fmtid="{D5CDD505-2E9C-101B-9397-08002B2CF9AE}" pid="4" name="jfb83b211892487d8f99ba34d47cda51">
    <vt:lpwstr>English|e0d36b11-db4e-4123-8f10-8157dedade86</vt:lpwstr>
  </property>
  <property fmtid="{D5CDD505-2E9C-101B-9397-08002B2CF9AE}" pid="5" name="_dlc_DocIdItemGuid">
    <vt:lpwstr>5e2de901-1714-434b-86f1-09c32ce4fc51</vt:lpwstr>
  </property>
  <property fmtid="{D5CDD505-2E9C-101B-9397-08002B2CF9AE}" pid="6" name="TaxKeyword">
    <vt:lpwstr>1066;#OU Master PowerPoint Template|e5054ec4-46d6-4301-a570-d8f11b0d3c08</vt:lpwstr>
  </property>
  <property fmtid="{D5CDD505-2E9C-101B-9397-08002B2CF9AE}" pid="7" name="OULanguage">
    <vt:lpwstr>1;#English|e0d36b11-db4e-4123-8f10-8157dedade86</vt:lpwstr>
  </property>
  <property fmtid="{D5CDD505-2E9C-101B-9397-08002B2CF9AE}" pid="8" name="TaxCatchAll">
    <vt:lpwstr>1066;#OU Master PowerPoint Template;#1;#English|e0d36b11-db4e-4123-8f10-8157dedade86</vt:lpwstr>
  </property>
  <property fmtid="{D5CDD505-2E9C-101B-9397-08002B2CF9AE}" pid="9" name="TreeStructureCategory">
    <vt:lpwstr/>
  </property>
  <property fmtid="{D5CDD505-2E9C-101B-9397-08002B2CF9AE}" pid="10" name="e709ec7746e542cca980db8e83c9e7fb">
    <vt:lpwstr/>
  </property>
  <property fmtid="{D5CDD505-2E9C-101B-9397-08002B2CF9AE}" pid="11" name="TaxKeywordTaxHTField">
    <vt:lpwstr>OU Master PowerPoint Template|e5054ec4-46d6-4301-a570-d8f11b0d3c08</vt:lpwstr>
  </property>
  <property fmtid="{D5CDD505-2E9C-101B-9397-08002B2CF9AE}" pid="12" name="SharedWithUsers">
    <vt:lpwstr>34;#Nicola.Dowson</vt:lpwstr>
  </property>
</Properties>
</file>