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4"/>
    <p:sldMasterId id="2147483771" r:id="rId5"/>
    <p:sldMasterId id="2147483863" r:id="rId6"/>
    <p:sldMasterId id="2147483817" r:id="rId7"/>
    <p:sldMasterId id="2147483927" r:id="rId8"/>
  </p:sldMasterIdLst>
  <p:notesMasterIdLst>
    <p:notesMasterId r:id="rId17"/>
  </p:notesMasterIdLst>
  <p:handoutMasterIdLst>
    <p:handoutMasterId r:id="rId18"/>
  </p:handoutMasterIdLst>
  <p:sldIdLst>
    <p:sldId id="256" r:id="rId9"/>
    <p:sldId id="320" r:id="rId10"/>
    <p:sldId id="319" r:id="rId11"/>
    <p:sldId id="328" r:id="rId12"/>
    <p:sldId id="323" r:id="rId13"/>
    <p:sldId id="327" r:id="rId14"/>
    <p:sldId id="322" r:id="rId15"/>
    <p:sldId id="31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792C21D-9C31-DAEC-E611-E76D7525B8BA}" name="Hannah.King" initials="H" userId="S::hlk63@open.ac.uk::a66496f2-2df4-4361-8801-89f9e25bfcc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0645"/>
    <a:srgbClr val="E6FAFF"/>
    <a:srgbClr val="1C46C0"/>
    <a:srgbClr val="FFD7FD"/>
    <a:srgbClr val="FF8A76"/>
    <a:srgbClr val="FFB4FF"/>
    <a:srgbClr val="D6FFF2"/>
    <a:srgbClr val="CAD2FF"/>
    <a:srgbClr val="FEE3E9"/>
    <a:srgbClr val="4F9A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microsoft.com/office/2018/10/relationships/authors" Target="authors.xml"/><Relationship Id="rId10" Type="http://schemas.openxmlformats.org/officeDocument/2006/relationships/slide" Target="slides/slide2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D50AFA1-2D98-83E6-6B45-1BA4EFFA09C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>
              <a:latin typeface="Poppins" panose="00000500000000000000" pitchFamily="2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292458-5F54-BBF5-A700-E864B64DF8C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BE0FF1-B4C8-4A7A-A50B-9837D279A5B3}" type="datetimeFigureOut">
              <a:rPr lang="en-GB" smtClean="0">
                <a:latin typeface="Poppins" panose="00000500000000000000" pitchFamily="2" charset="0"/>
              </a:rPr>
              <a:t>07/05/2024</a:t>
            </a:fld>
            <a:endParaRPr lang="en-GB">
              <a:latin typeface="Poppins" panose="00000500000000000000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685C0A-89EE-3D17-E818-2781A8FCA10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>
              <a:latin typeface="Poppins" panose="00000500000000000000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9F12D-2392-5BCA-470C-1326218C7E5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D0D4E1-3C06-412A-A8F6-CECF698F9984}" type="slidenum">
              <a:rPr lang="en-GB" smtClean="0">
                <a:latin typeface="Poppins" panose="00000500000000000000" pitchFamily="2" charset="0"/>
              </a:rPr>
              <a:t>‹#›</a:t>
            </a:fld>
            <a:endParaRPr lang="en-GB">
              <a:latin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814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Poppins" panose="00000500000000000000" pitchFamily="2" charset="0"/>
              </a:defRPr>
            </a:lvl1pPr>
          </a:lstStyle>
          <a:p>
            <a:fld id="{816C2FE4-2A89-2C48-B077-AF8EE4693F31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Poppins" panose="00000500000000000000" pitchFamily="2" charset="0"/>
              </a:defRPr>
            </a:lvl1pPr>
          </a:lstStyle>
          <a:p>
            <a:fld id="{8CCD80B4-3417-B74B-BDCD-C7836226A2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720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887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Daphne to take over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115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Innovating Higher education Conference (15 mins)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804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485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8" y="0"/>
            <a:ext cx="6098726" cy="3810000"/>
          </a:xfrm>
          <a:custGeom>
            <a:avLst/>
            <a:gdLst>
              <a:gd name="connsiteX0" fmla="*/ 1626032 w 7810500"/>
              <a:gd name="connsiteY0" fmla="*/ 0 h 3810000"/>
              <a:gd name="connsiteX1" fmla="*/ 6184468 w 7810500"/>
              <a:gd name="connsiteY1" fmla="*/ 0 h 3810000"/>
              <a:gd name="connsiteX2" fmla="*/ 7810500 w 7810500"/>
              <a:gd name="connsiteY2" fmla="*/ 1626032 h 3810000"/>
              <a:gd name="connsiteX3" fmla="*/ 7810500 w 7810500"/>
              <a:gd name="connsiteY3" fmla="*/ 3625329 h 3810000"/>
              <a:gd name="connsiteX4" fmla="*/ 7625829 w 7810500"/>
              <a:gd name="connsiteY4" fmla="*/ 3810000 h 3810000"/>
              <a:gd name="connsiteX5" fmla="*/ 184671 w 7810500"/>
              <a:gd name="connsiteY5" fmla="*/ 3810000 h 3810000"/>
              <a:gd name="connsiteX6" fmla="*/ 0 w 7810500"/>
              <a:gd name="connsiteY6" fmla="*/ 3625329 h 3810000"/>
              <a:gd name="connsiteX7" fmla="*/ 0 w 7810500"/>
              <a:gd name="connsiteY7" fmla="*/ 1626032 h 3810000"/>
              <a:gd name="connsiteX8" fmla="*/ 1626032 w 7810500"/>
              <a:gd name="connsiteY8" fmla="*/ 0 h 3810000"/>
              <a:gd name="connsiteX0" fmla="*/ 1626032 w 7810500"/>
              <a:gd name="connsiteY0" fmla="*/ 0 h 3810000"/>
              <a:gd name="connsiteX1" fmla="*/ 6184468 w 7810500"/>
              <a:gd name="connsiteY1" fmla="*/ 0 h 3810000"/>
              <a:gd name="connsiteX2" fmla="*/ 7810500 w 7810500"/>
              <a:gd name="connsiteY2" fmla="*/ 3625329 h 3810000"/>
              <a:gd name="connsiteX3" fmla="*/ 7625829 w 7810500"/>
              <a:gd name="connsiteY3" fmla="*/ 3810000 h 3810000"/>
              <a:gd name="connsiteX4" fmla="*/ 184671 w 7810500"/>
              <a:gd name="connsiteY4" fmla="*/ 3810000 h 3810000"/>
              <a:gd name="connsiteX5" fmla="*/ 0 w 7810500"/>
              <a:gd name="connsiteY5" fmla="*/ 3625329 h 3810000"/>
              <a:gd name="connsiteX6" fmla="*/ 0 w 7810500"/>
              <a:gd name="connsiteY6" fmla="*/ 1626032 h 3810000"/>
              <a:gd name="connsiteX7" fmla="*/ 1626032 w 7810500"/>
              <a:gd name="connsiteY7" fmla="*/ 0 h 3810000"/>
              <a:gd name="connsiteX0" fmla="*/ 1626032 w 7963808"/>
              <a:gd name="connsiteY0" fmla="*/ 0 h 3810000"/>
              <a:gd name="connsiteX1" fmla="*/ 6184468 w 7963808"/>
              <a:gd name="connsiteY1" fmla="*/ 0 h 3810000"/>
              <a:gd name="connsiteX2" fmla="*/ 7625829 w 7963808"/>
              <a:gd name="connsiteY2" fmla="*/ 3810000 h 3810000"/>
              <a:gd name="connsiteX3" fmla="*/ 184671 w 7963808"/>
              <a:gd name="connsiteY3" fmla="*/ 3810000 h 3810000"/>
              <a:gd name="connsiteX4" fmla="*/ 0 w 7963808"/>
              <a:gd name="connsiteY4" fmla="*/ 3625329 h 3810000"/>
              <a:gd name="connsiteX5" fmla="*/ 0 w 7963808"/>
              <a:gd name="connsiteY5" fmla="*/ 1626032 h 3810000"/>
              <a:gd name="connsiteX6" fmla="*/ 1626032 w 7963808"/>
              <a:gd name="connsiteY6" fmla="*/ 0 h 3810000"/>
              <a:gd name="connsiteX0" fmla="*/ 1626032 w 6876799"/>
              <a:gd name="connsiteY0" fmla="*/ 0 h 3810000"/>
              <a:gd name="connsiteX1" fmla="*/ 6184468 w 6876799"/>
              <a:gd name="connsiteY1" fmla="*/ 0 h 3810000"/>
              <a:gd name="connsiteX2" fmla="*/ 6063729 w 6876799"/>
              <a:gd name="connsiteY2" fmla="*/ 3797300 h 3810000"/>
              <a:gd name="connsiteX3" fmla="*/ 184671 w 6876799"/>
              <a:gd name="connsiteY3" fmla="*/ 3810000 h 3810000"/>
              <a:gd name="connsiteX4" fmla="*/ 0 w 6876799"/>
              <a:gd name="connsiteY4" fmla="*/ 3625329 h 3810000"/>
              <a:gd name="connsiteX5" fmla="*/ 0 w 6876799"/>
              <a:gd name="connsiteY5" fmla="*/ 1626032 h 3810000"/>
              <a:gd name="connsiteX6" fmla="*/ 1626032 w 6876799"/>
              <a:gd name="connsiteY6" fmla="*/ 0 h 3810000"/>
              <a:gd name="connsiteX0" fmla="*/ 1626032 w 6601473"/>
              <a:gd name="connsiteY0" fmla="*/ 0 h 3810000"/>
              <a:gd name="connsiteX1" fmla="*/ 6184468 w 6601473"/>
              <a:gd name="connsiteY1" fmla="*/ 0 h 3810000"/>
              <a:gd name="connsiteX2" fmla="*/ 6063729 w 6601473"/>
              <a:gd name="connsiteY2" fmla="*/ 3797300 h 3810000"/>
              <a:gd name="connsiteX3" fmla="*/ 184671 w 6601473"/>
              <a:gd name="connsiteY3" fmla="*/ 3810000 h 3810000"/>
              <a:gd name="connsiteX4" fmla="*/ 0 w 6601473"/>
              <a:gd name="connsiteY4" fmla="*/ 3625329 h 3810000"/>
              <a:gd name="connsiteX5" fmla="*/ 0 w 6601473"/>
              <a:gd name="connsiteY5" fmla="*/ 1626032 h 3810000"/>
              <a:gd name="connsiteX6" fmla="*/ 1626032 w 6601473"/>
              <a:gd name="connsiteY6" fmla="*/ 0 h 3810000"/>
              <a:gd name="connsiteX0" fmla="*/ 1626032 w 6605873"/>
              <a:gd name="connsiteY0" fmla="*/ 0 h 3810000"/>
              <a:gd name="connsiteX1" fmla="*/ 6184468 w 6605873"/>
              <a:gd name="connsiteY1" fmla="*/ 0 h 3810000"/>
              <a:gd name="connsiteX2" fmla="*/ 6082779 w 6605873"/>
              <a:gd name="connsiteY2" fmla="*/ 3802063 h 3810000"/>
              <a:gd name="connsiteX3" fmla="*/ 184671 w 6605873"/>
              <a:gd name="connsiteY3" fmla="*/ 3810000 h 3810000"/>
              <a:gd name="connsiteX4" fmla="*/ 0 w 6605873"/>
              <a:gd name="connsiteY4" fmla="*/ 3625329 h 3810000"/>
              <a:gd name="connsiteX5" fmla="*/ 0 w 6605873"/>
              <a:gd name="connsiteY5" fmla="*/ 1626032 h 3810000"/>
              <a:gd name="connsiteX6" fmla="*/ 1626032 w 6605873"/>
              <a:gd name="connsiteY6" fmla="*/ 0 h 3810000"/>
              <a:gd name="connsiteX0" fmla="*/ 1626032 w 6524678"/>
              <a:gd name="connsiteY0" fmla="*/ 6350 h 3816350"/>
              <a:gd name="connsiteX1" fmla="*/ 6076518 w 6524678"/>
              <a:gd name="connsiteY1" fmla="*/ 0 h 3816350"/>
              <a:gd name="connsiteX2" fmla="*/ 6082779 w 6524678"/>
              <a:gd name="connsiteY2" fmla="*/ 3808413 h 3816350"/>
              <a:gd name="connsiteX3" fmla="*/ 184671 w 6524678"/>
              <a:gd name="connsiteY3" fmla="*/ 3816350 h 3816350"/>
              <a:gd name="connsiteX4" fmla="*/ 0 w 6524678"/>
              <a:gd name="connsiteY4" fmla="*/ 3631679 h 3816350"/>
              <a:gd name="connsiteX5" fmla="*/ 0 w 6524678"/>
              <a:gd name="connsiteY5" fmla="*/ 1632382 h 3816350"/>
              <a:gd name="connsiteX6" fmla="*/ 1626032 w 6524678"/>
              <a:gd name="connsiteY6" fmla="*/ 6350 h 3816350"/>
              <a:gd name="connsiteX0" fmla="*/ 1626032 w 6087407"/>
              <a:gd name="connsiteY0" fmla="*/ 6350 h 3816350"/>
              <a:gd name="connsiteX1" fmla="*/ 6076518 w 6087407"/>
              <a:gd name="connsiteY1" fmla="*/ 0 h 3816350"/>
              <a:gd name="connsiteX2" fmla="*/ 6082779 w 6087407"/>
              <a:gd name="connsiteY2" fmla="*/ 3808413 h 3816350"/>
              <a:gd name="connsiteX3" fmla="*/ 184671 w 6087407"/>
              <a:gd name="connsiteY3" fmla="*/ 3816350 h 3816350"/>
              <a:gd name="connsiteX4" fmla="*/ 0 w 6087407"/>
              <a:gd name="connsiteY4" fmla="*/ 3631679 h 3816350"/>
              <a:gd name="connsiteX5" fmla="*/ 0 w 6087407"/>
              <a:gd name="connsiteY5" fmla="*/ 1632382 h 3816350"/>
              <a:gd name="connsiteX6" fmla="*/ 1626032 w 6087407"/>
              <a:gd name="connsiteY6" fmla="*/ 6350 h 3816350"/>
              <a:gd name="connsiteX0" fmla="*/ 1626032 w 6100891"/>
              <a:gd name="connsiteY0" fmla="*/ 0 h 3810000"/>
              <a:gd name="connsiteX1" fmla="*/ 6097949 w 6100891"/>
              <a:gd name="connsiteY1" fmla="*/ 794 h 3810000"/>
              <a:gd name="connsiteX2" fmla="*/ 6082779 w 6100891"/>
              <a:gd name="connsiteY2" fmla="*/ 3802063 h 3810000"/>
              <a:gd name="connsiteX3" fmla="*/ 184671 w 6100891"/>
              <a:gd name="connsiteY3" fmla="*/ 3810000 h 3810000"/>
              <a:gd name="connsiteX4" fmla="*/ 0 w 6100891"/>
              <a:gd name="connsiteY4" fmla="*/ 3625329 h 3810000"/>
              <a:gd name="connsiteX5" fmla="*/ 0 w 6100891"/>
              <a:gd name="connsiteY5" fmla="*/ 1626032 h 3810000"/>
              <a:gd name="connsiteX6" fmla="*/ 1626032 w 6100891"/>
              <a:gd name="connsiteY6" fmla="*/ 0 h 3810000"/>
              <a:gd name="connsiteX0" fmla="*/ 1626032 w 6098322"/>
              <a:gd name="connsiteY0" fmla="*/ 0 h 3810000"/>
              <a:gd name="connsiteX1" fmla="*/ 6097949 w 6098322"/>
              <a:gd name="connsiteY1" fmla="*/ 794 h 3810000"/>
              <a:gd name="connsiteX2" fmla="*/ 6082779 w 6098322"/>
              <a:gd name="connsiteY2" fmla="*/ 3802063 h 3810000"/>
              <a:gd name="connsiteX3" fmla="*/ 184671 w 6098322"/>
              <a:gd name="connsiteY3" fmla="*/ 3810000 h 3810000"/>
              <a:gd name="connsiteX4" fmla="*/ 0 w 6098322"/>
              <a:gd name="connsiteY4" fmla="*/ 3625329 h 3810000"/>
              <a:gd name="connsiteX5" fmla="*/ 0 w 6098322"/>
              <a:gd name="connsiteY5" fmla="*/ 1626032 h 3810000"/>
              <a:gd name="connsiteX6" fmla="*/ 1626032 w 6098322"/>
              <a:gd name="connsiteY6" fmla="*/ 0 h 3810000"/>
              <a:gd name="connsiteX0" fmla="*/ 1626032 w 6102062"/>
              <a:gd name="connsiteY0" fmla="*/ 0 h 3810000"/>
              <a:gd name="connsiteX1" fmla="*/ 6097949 w 6102062"/>
              <a:gd name="connsiteY1" fmla="*/ 794 h 3810000"/>
              <a:gd name="connsiteX2" fmla="*/ 6097066 w 6102062"/>
              <a:gd name="connsiteY2" fmla="*/ 3806825 h 3810000"/>
              <a:gd name="connsiteX3" fmla="*/ 184671 w 6102062"/>
              <a:gd name="connsiteY3" fmla="*/ 3810000 h 3810000"/>
              <a:gd name="connsiteX4" fmla="*/ 0 w 6102062"/>
              <a:gd name="connsiteY4" fmla="*/ 3625329 h 3810000"/>
              <a:gd name="connsiteX5" fmla="*/ 0 w 6102062"/>
              <a:gd name="connsiteY5" fmla="*/ 1626032 h 3810000"/>
              <a:gd name="connsiteX6" fmla="*/ 1626032 w 6102062"/>
              <a:gd name="connsiteY6" fmla="*/ 0 h 3810000"/>
              <a:gd name="connsiteX0" fmla="*/ 1626032 w 6098726"/>
              <a:gd name="connsiteY0" fmla="*/ 0 h 3810000"/>
              <a:gd name="connsiteX1" fmla="*/ 6097949 w 6098726"/>
              <a:gd name="connsiteY1" fmla="*/ 794 h 3810000"/>
              <a:gd name="connsiteX2" fmla="*/ 6097066 w 6098726"/>
              <a:gd name="connsiteY2" fmla="*/ 3806825 h 3810000"/>
              <a:gd name="connsiteX3" fmla="*/ 184671 w 6098726"/>
              <a:gd name="connsiteY3" fmla="*/ 3810000 h 3810000"/>
              <a:gd name="connsiteX4" fmla="*/ 0 w 6098726"/>
              <a:gd name="connsiteY4" fmla="*/ 3625329 h 3810000"/>
              <a:gd name="connsiteX5" fmla="*/ 0 w 6098726"/>
              <a:gd name="connsiteY5" fmla="*/ 1626032 h 3810000"/>
              <a:gd name="connsiteX6" fmla="*/ 1626032 w 6098726"/>
              <a:gd name="connsiteY6" fmla="*/ 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8726" h="3810000">
                <a:moveTo>
                  <a:pt x="1626032" y="0"/>
                </a:moveTo>
                <a:lnTo>
                  <a:pt x="6097949" y="794"/>
                </a:lnTo>
                <a:cubicBezTo>
                  <a:pt x="6100171" y="1699419"/>
                  <a:pt x="6096907" y="2640806"/>
                  <a:pt x="6097066" y="3806825"/>
                </a:cubicBezTo>
                <a:lnTo>
                  <a:pt x="184671" y="3810000"/>
                </a:lnTo>
                <a:cubicBezTo>
                  <a:pt x="82680" y="3810000"/>
                  <a:pt x="0" y="3727320"/>
                  <a:pt x="0" y="3625329"/>
                </a:cubicBezTo>
                <a:lnTo>
                  <a:pt x="0" y="1626032"/>
                </a:lnTo>
                <a:cubicBezTo>
                  <a:pt x="0" y="727999"/>
                  <a:pt x="727999" y="0"/>
                  <a:pt x="1626032" y="0"/>
                </a:cubicBez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28ED38-053B-074D-A6A5-1C9374EA7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810000"/>
            <a:ext cx="6096000" cy="3048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5F86F0A-6A1A-3248-8370-3930F88101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557585" cy="1800200"/>
          </a:xfr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Front Cover Title Goes Here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01B5291B-A0B5-0A34-5C7E-79E2E3F68A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8" y="2431330"/>
            <a:ext cx="5557584" cy="1305402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8D5457D4-902F-B0A0-0CA3-AB0C3D54F7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8208" y="3846892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Presenters name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14F31047-4864-D68A-2944-4FD900DC04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8208" y="4198584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Department name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04D3CA51-9B82-D8B8-96F1-42FE5F9B17A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8208" y="4545623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Date</a:t>
            </a:r>
          </a:p>
        </p:txBody>
      </p:sp>
      <p:pic>
        <p:nvPicPr>
          <p:cNvPr id="14" name="Picture 13" descr="The Open University Logo">
            <a:extLst>
              <a:ext uri="{FF2B5EF4-FFF2-40B4-BE49-F238E27FC236}">
                <a16:creationId xmlns:a16="http://schemas.microsoft.com/office/drawing/2014/main" id="{41C1F544-4F91-82A6-00C9-2CD07BD90F6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5" y="5829301"/>
            <a:ext cx="1709992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85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"/>
            <a:ext cx="3504968" cy="5119768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A59EDF-990B-8A48-B3FB-ACAE78C6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0969" y="0"/>
            <a:ext cx="2599267" cy="511976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8ED42EAE-A272-8E42-8B7F-417A3B4E72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46C18FF0-D05E-863E-8223-ABAFDFA6D7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328592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A3160A-FC53-80DA-EFCD-287B9BC384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4824413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3395955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8ED42EAE-A272-8E42-8B7F-417A3B4E72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46C18FF0-D05E-863E-8223-ABAFDFA6D7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10774418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A3160A-FC53-80DA-EFCD-287B9BC384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9754968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3705628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22950F0-F837-3643-8F3C-58187D933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FD82CE-01EC-B1CB-A6FD-FB39AAE27B82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7866F1F2-E6A8-97CC-9915-9A8864215B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69D1CE6-1539-C9FF-428F-50E945C8CF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56F70F55-5634-E0E4-19BE-00F2336FEF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044AAC2A-4E35-E36E-9115-E0E3D0E313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4BF4FA5-BC22-05C3-E069-B6D3DBC120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7" name="Picture 6" descr="The Open University Logo">
            <a:extLst>
              <a:ext uri="{FF2B5EF4-FFF2-40B4-BE49-F238E27FC236}">
                <a16:creationId xmlns:a16="http://schemas.microsoft.com/office/drawing/2014/main" id="{1A8FBF3E-643E-C283-20B7-9D35C17A874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96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Blue">
    <p:bg>
      <p:bgPr>
        <a:blipFill dpi="0" rotWithShape="1">
          <a:blip r:embed="rId2" cstate="screen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22950F0-F837-3643-8F3C-58187D933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FD82CE-01EC-B1CB-A6FD-FB39AAE27B82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7866F1F2-E6A8-97CC-9915-9A8864215B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69D1CE6-1539-C9FF-428F-50E945C8CF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56F70F55-5634-E0E4-19BE-00F2336FEF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044AAC2A-4E35-E36E-9115-E0E3D0E313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272494EA-133C-010F-7F32-98A8422E06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5" name="Picture 4" descr="The Open University Logo">
            <a:extLst>
              <a:ext uri="{FF2B5EF4-FFF2-40B4-BE49-F238E27FC236}">
                <a16:creationId xmlns:a16="http://schemas.microsoft.com/office/drawing/2014/main" id="{5A176635-0D9A-318C-7E7A-70539D9E69F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154147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Green">
    <p:bg>
      <p:bgPr>
        <a:blipFill dpi="0" rotWithShape="1">
          <a:blip r:embed="rId2" cstate="screen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8491E11-C10D-5DDF-F581-B813FF836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2A98FA0-A729-D60A-BCD1-960B3EC6A4F8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C48CE6A7-7BB7-C947-6B53-6E5F78A862D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63BDB31C-E836-A87A-D9AE-75FF184B4FA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F720CE49-261A-B18A-CA8E-F12BDA3067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F708842F-A283-9136-4756-08A1AAC018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3908543F-39C8-3FDA-CBB3-84FC94206A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5" name="Picture 4" descr="The Open University Logo">
            <a:extLst>
              <a:ext uri="{FF2B5EF4-FFF2-40B4-BE49-F238E27FC236}">
                <a16:creationId xmlns:a16="http://schemas.microsoft.com/office/drawing/2014/main" id="{388B64FB-ADBB-26BD-E337-6CF096A9320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7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Pink">
    <p:bg>
      <p:bgPr>
        <a:blipFill dpi="0" rotWithShape="1">
          <a:blip r:embed="rId2" cstate="screen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DC83551F-5FB0-9945-E01E-6CB9436CE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E748C8D-C469-D474-1D97-BF5F569F543B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81611A53-2566-911B-758A-BB85811FD9E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BDAAA47C-344B-A081-7D83-D9FAAD75EB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19787C0D-6642-0E1D-6AD0-4C7F5CDD7E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FE70F6A9-1F2C-B996-D2AA-A91C91158BA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C6BB43E-7657-B36B-FF0A-F805A2FB995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7DA136-F775-4E4C-35DB-866AF036B4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330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Yellow">
    <p:bg>
      <p:bgPr>
        <a:blipFill dpi="0" rotWithShape="1">
          <a:blip r:embed="rId2" cstate="screen">
            <a:alphaModFix amt="69965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C0329EC4-43A1-4C93-CC9C-F8056BDA6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11EE3C-D327-2D36-872A-6FFDFE494240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A411FBA2-250A-1C91-4112-94C1448712B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9D923CE2-295F-167C-F03F-85610416A0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6EE845F2-FF2D-A9D4-3ED4-93E968473C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DC990BB7-CAE3-E4DB-4F60-3FD7EA815A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BC92E1EE-0986-AEDC-C202-DFA17E6186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C24151-A80D-7D37-B014-1E2D90CE3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227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/ List - Blu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22950F0-F837-3643-8F3C-58187D933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94F0EA2-EF9D-F005-352F-0ED7ED3B654A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67088FD3-2668-7B24-DF83-94C7E0A31C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C4507D10-D757-85E8-DCAB-5DE27031CB5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613AA83D-6834-E464-0BBA-BB0EAC8C261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86746" y="1562445"/>
            <a:ext cx="7739063" cy="742950"/>
          </a:xfrm>
          <a:prstGeom prst="rect">
            <a:avLst/>
          </a:prstGeom>
          <a:solidFill>
            <a:srgbClr val="E6FAFF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217A9CF-DA6B-5003-7AB7-83F7002BC2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7895" y="1558879"/>
            <a:ext cx="2313071" cy="746515"/>
          </a:xfrm>
          <a:prstGeom prst="rect">
            <a:avLst/>
          </a:prstGeom>
          <a:solidFill>
            <a:srgbClr val="1C46C0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F8B6BF6-2B20-BAE1-496B-4CE3AF22F71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286746" y="2459335"/>
            <a:ext cx="7739063" cy="742950"/>
          </a:xfrm>
          <a:prstGeom prst="rect">
            <a:avLst/>
          </a:prstGeom>
          <a:solidFill>
            <a:srgbClr val="E6FAFF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2DA06FF-3584-5C18-7680-957EB66DCC1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87895" y="2455769"/>
            <a:ext cx="2313071" cy="746515"/>
          </a:xfrm>
          <a:prstGeom prst="rect">
            <a:avLst/>
          </a:prstGeom>
          <a:solidFill>
            <a:srgbClr val="1C46C0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18DBC1E-2F93-2120-01F2-76667F7A359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286746" y="3356225"/>
            <a:ext cx="7739063" cy="742950"/>
          </a:xfrm>
          <a:prstGeom prst="rect">
            <a:avLst/>
          </a:prstGeom>
          <a:solidFill>
            <a:srgbClr val="E6FAFF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19B98AE-BA3F-CCAE-E04C-B8169D9363F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7895" y="3352659"/>
            <a:ext cx="2313071" cy="746515"/>
          </a:xfrm>
          <a:prstGeom prst="rect">
            <a:avLst/>
          </a:prstGeom>
          <a:solidFill>
            <a:srgbClr val="1C46C0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7C8CB63D-4300-E62A-F48C-630CF6B9547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86746" y="4249549"/>
            <a:ext cx="7739063" cy="742950"/>
          </a:xfrm>
          <a:prstGeom prst="rect">
            <a:avLst/>
          </a:prstGeom>
          <a:solidFill>
            <a:srgbClr val="E6FAFF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4490E080-95F7-C04E-1506-EAC0EB4C518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87895" y="4245983"/>
            <a:ext cx="2313071" cy="746515"/>
          </a:xfrm>
          <a:prstGeom prst="rect">
            <a:avLst/>
          </a:prstGeom>
          <a:solidFill>
            <a:srgbClr val="1C46C0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2FB48F-821A-CA54-A34E-E55E101C6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407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/ List - Orang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C107E3E2-7CA3-497F-C4E8-4ECE3460E5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87568DA1-20C9-8598-44C7-76FE257E9D79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9B5BDD1-EF18-E4A2-DE79-A8B3B7FCED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A8F030FA-FAE8-B846-F0B1-F69F3B3AB75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269C5B20-B0D8-1392-83E8-B19EE7BA6B2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86746" y="1562445"/>
            <a:ext cx="7739063" cy="742950"/>
          </a:xfrm>
          <a:prstGeom prst="rect">
            <a:avLst/>
          </a:prstGeom>
          <a:solidFill>
            <a:srgbClr val="FFF0F3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1450AA39-F87C-B61C-59F0-76575DE5CCF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7895" y="1562445"/>
            <a:ext cx="2313071" cy="746515"/>
          </a:xfrm>
          <a:prstGeom prst="rect">
            <a:avLst/>
          </a:prstGeom>
          <a:solidFill>
            <a:srgbClr val="FF8A77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8D84559-6512-8243-0E68-926840CCE5E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286746" y="2459335"/>
            <a:ext cx="7739063" cy="742950"/>
          </a:xfrm>
          <a:prstGeom prst="rect">
            <a:avLst/>
          </a:prstGeom>
          <a:solidFill>
            <a:srgbClr val="FFF0F3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3CA98CFD-BEE6-B7D0-940B-408558AE3B9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87895" y="2459335"/>
            <a:ext cx="2313071" cy="746515"/>
          </a:xfrm>
          <a:prstGeom prst="rect">
            <a:avLst/>
          </a:prstGeom>
          <a:solidFill>
            <a:srgbClr val="FF8A77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73173B8F-4A38-6A7C-3840-1B6791B615E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286746" y="3356225"/>
            <a:ext cx="7739063" cy="742950"/>
          </a:xfrm>
          <a:prstGeom prst="rect">
            <a:avLst/>
          </a:prstGeom>
          <a:solidFill>
            <a:srgbClr val="FFF0F3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1258A6A1-7C96-27AC-C908-3BA13CCF1F6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7895" y="3356225"/>
            <a:ext cx="2313071" cy="746515"/>
          </a:xfrm>
          <a:prstGeom prst="rect">
            <a:avLst/>
          </a:prstGeom>
          <a:solidFill>
            <a:srgbClr val="FF8A77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80D1A29E-8F23-E9BF-AE02-BAA15FD20AA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86746" y="4249549"/>
            <a:ext cx="7739063" cy="742950"/>
          </a:xfrm>
          <a:prstGeom prst="rect">
            <a:avLst/>
          </a:prstGeom>
          <a:solidFill>
            <a:srgbClr val="FFF0F3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DB928D05-8855-2639-E843-A1F7DC27F6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87895" y="4249549"/>
            <a:ext cx="2313071" cy="746515"/>
          </a:xfrm>
          <a:prstGeom prst="rect">
            <a:avLst/>
          </a:prstGeom>
          <a:solidFill>
            <a:srgbClr val="FF8A77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D93BCC-9ABA-3DB6-4ED6-2BD13246C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13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2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5BD7FBF3-7226-2149-BBD3-0981851732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10" y="0"/>
            <a:ext cx="12197909" cy="1551256"/>
          </a:xfrm>
          <a:prstGeom prst="rect">
            <a:avLst/>
          </a:prstGeom>
        </p:spPr>
      </p:pic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609CABD5-CEF8-7D40-AB55-829D55FD31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1756180"/>
            <a:ext cx="10179513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31521C-CAF9-B57E-A59F-40B74F594929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4DAAB76E-1BCE-CA53-ACE8-77F42754E17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326028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C210018-BF10-8707-6A21-CCCE83C373C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833532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</p:spTree>
    <p:extLst>
      <p:ext uri="{BB962C8B-B14F-4D97-AF65-F5344CB8AC3E}">
        <p14:creationId xmlns:p14="http://schemas.microsoft.com/office/powerpoint/2010/main" val="842125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6096001" cy="5334000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D31C04-0A53-3A47-8287-081AE26B8A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5334000"/>
            <a:ext cx="6096000" cy="1524000"/>
          </a:xfrm>
          <a:prstGeom prst="rect">
            <a:avLst/>
          </a:prstGeom>
        </p:spPr>
      </p:pic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E28EB488-1C80-0E67-1A53-022688EC46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557585" cy="1800200"/>
          </a:xfr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Front Cover Title Goes Here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9E9177B3-5DDF-C49A-F04A-F97D821D76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8" y="2431330"/>
            <a:ext cx="5557584" cy="1305402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D3418B85-C84C-B824-D28F-BA79F5E04C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8208" y="3846892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Presenters name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AE5F6774-8098-996B-DB40-EA611D348D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8208" y="4198584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Department name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02518C58-E2DB-02D3-8708-B87996A9E5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8208" y="4545623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Date</a:t>
            </a:r>
          </a:p>
        </p:txBody>
      </p:sp>
      <p:pic>
        <p:nvPicPr>
          <p:cNvPr id="15" name="Picture 14" descr="The Open University Logo">
            <a:extLst>
              <a:ext uri="{FF2B5EF4-FFF2-40B4-BE49-F238E27FC236}">
                <a16:creationId xmlns:a16="http://schemas.microsoft.com/office/drawing/2014/main" id="{95ADE654-C78D-7069-71BF-CB8E04298DE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5" y="5829301"/>
            <a:ext cx="1709992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94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&amp; Cop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025CC09-2BCF-3A4D-87E4-590716EC071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93565" y="2856109"/>
            <a:ext cx="4687053" cy="32210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labore</a:t>
            </a:r>
            <a:r>
              <a:rPr lang="en-GB"/>
              <a:t>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consequat.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DFCC4E-7800-CD8E-7918-FDBF10EDE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10" y="0"/>
            <a:ext cx="12197909" cy="1551256"/>
          </a:xfrm>
          <a:prstGeom prst="rect">
            <a:avLst/>
          </a:prstGeom>
        </p:spPr>
      </p:pic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161B3BB-13A6-8F07-69F3-28C1C681F2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1756180"/>
            <a:ext cx="10179513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5C6AF3-6B1E-0375-7D2A-5FD1C92321F7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A1FEAA9C-D9C5-C7E7-E834-0245869B2C7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326028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AA7150EB-D92B-C450-9558-0D39CD35C84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833532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</p:spTree>
    <p:extLst>
      <p:ext uri="{BB962C8B-B14F-4D97-AF65-F5344CB8AC3E}">
        <p14:creationId xmlns:p14="http://schemas.microsoft.com/office/powerpoint/2010/main" val="303935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Content - Tight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609CABD5-CEF8-7D40-AB55-829D55FD31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1095780"/>
            <a:ext cx="10179513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31521C-CAF9-B57E-A59F-40B74F594929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Rectangle: Single Corner Rounded 1">
            <a:extLst>
              <a:ext uri="{FF2B5EF4-FFF2-40B4-BE49-F238E27FC236}">
                <a16:creationId xmlns:a16="http://schemas.microsoft.com/office/drawing/2014/main" id="{E24568D3-44DC-E35D-6A09-5B5154DCE05F}"/>
              </a:ext>
            </a:extLst>
          </p:cNvPr>
          <p:cNvSpPr/>
          <p:nvPr userDrawn="1"/>
        </p:nvSpPr>
        <p:spPr>
          <a:xfrm flipV="1">
            <a:off x="-5910" y="0"/>
            <a:ext cx="12197910" cy="823189"/>
          </a:xfrm>
          <a:prstGeom prst="round1Rect">
            <a:avLst>
              <a:gd name="adj" fmla="val 50000"/>
            </a:avLst>
          </a:prstGeom>
          <a:solidFill>
            <a:srgbClr val="0606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4E490143-9197-1E5C-A155-ABAF72B3B09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163013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</p:spTree>
    <p:extLst>
      <p:ext uri="{BB962C8B-B14F-4D97-AF65-F5344CB8AC3E}">
        <p14:creationId xmlns:p14="http://schemas.microsoft.com/office/powerpoint/2010/main" val="25731546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Whit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0606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>
              <a:latin typeface="Poppins" panose="00000500000000000000" pitchFamily="2" charset="0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481C071C-5A64-4146-A308-DE2C7FB11B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460542D6-22F5-6141-8C6F-6937620487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D9D407-A97D-E17E-DBFA-25ABF15C9A31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F331A0-8630-D550-918D-B67681D6E48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2E1D5FB1-6523-35BC-D888-0047E26278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FBA357D1-B85B-5E43-48BE-75FF66F901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6A75198C-6ADB-FB44-7D03-6F5213AC312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337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Blue Light Mod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4C01CCF-0DB7-F246-ABF2-EC18516A0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AE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spcAft>
                <a:spcPts val="600"/>
              </a:spcAft>
            </a:pPr>
            <a:endParaRPr lang="en-US">
              <a:latin typeface="Poppins" panose="00000500000000000000" pitchFamily="2" charset="0"/>
            </a:endParaRPr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441112C6-9F31-50D1-7D73-6298CB7F2E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C32AB5CB-C8A8-C7B0-84CC-CEA1640370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F44462-549C-8EC7-19AB-A506B51C3E6A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EB2C4ECE-5A58-924D-D8E6-C4AE68AD8C7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DDC83B33-527D-290B-B1B2-1DEADA31AE0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5C71BB06-BC2B-503D-C100-C1D7CF6061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65EE5AA7-CE9F-6795-3587-5FECAE58305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6853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Green Light Mod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647B443-B36F-0143-9A72-596E9458A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D1F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Poppins" panose="00000500000000000000" pitchFamily="2" charset="0"/>
            </a:endParaRP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F66FAE19-7B52-BB59-E57B-29D522C6BD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F77B454A-E504-0EE7-A8CA-E5D9EEC2F4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4228A78-C513-C604-6CB6-28BAE7604C73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1EAD907-96B1-968B-D6C2-A05E0A48B04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DA310DCE-936B-7A91-931F-F8940F242D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4C03919D-ED94-85DD-1324-53A7CAE381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87A5F3DD-B4AB-BD17-596F-E74A62BFB68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643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Pink Light Mod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647B443-B36F-0143-9A72-596E9458A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FFE8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Poppins" panose="00000500000000000000" pitchFamily="2" charset="0"/>
            </a:endParaRP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02A26A26-C4B5-4D8E-73A4-981818756D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F8328C9E-9DA1-DF63-59C8-5F540DB4BB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E1A6B9E-E779-E0D7-BC86-EA660E984003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46F34F4-9E99-01A0-2C06-1C0C5E77629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77341710-98F6-F41B-8C50-352203DF2B2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BC1EA7DC-B02A-FE29-687A-390579C75F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A412ECB0-A0F7-C3C3-CD7E-53BD5017498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5534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Yellow Light Mod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647B443-B36F-0143-9A72-596E9458A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FFFE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Poppins" panose="00000500000000000000" pitchFamily="2" charset="0"/>
            </a:endParaRP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AE055DE8-0C87-1B8E-B033-C6AACEF7E88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A7B175B1-4990-DB78-B09A-5CABDC6E09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C357FA-846B-A0EC-644D-8C00E0D073E6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91828A5-E0F9-F12F-D6E9-03BB177B08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19CF92BA-CA8F-0DC8-7240-3FE5CDE3317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0FC3A49A-8F27-4ABD-3E82-D19FBB8B20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A1EF4921-C4EA-38D0-FDB1-827E4E6B7F7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5756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Media - Blue">
    <p:bg>
      <p:bgPr>
        <a:blipFill dpi="0" rotWithShape="1">
          <a:blip r:embed="rId2" cstate="screen">
            <a:alphaModFix amt="8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9A20ABB2-4946-8543-8051-832C526BDE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5F2301F-306F-F745-8E98-23873CA633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C560DF7B-AF74-3B4B-9618-C8D97385E9C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8724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116DB742-7748-6B47-8825-E1F742F7A39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8724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4D9318EE-FBC8-5864-3CD0-AE0098E538F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10797426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E84F7B52-8D5A-AF1A-29EE-E205DB0920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10797426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7D29F004-17E9-56AE-60BE-6AF7E9D45C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1105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EA18CF2-7030-5F92-17DA-C816F4E6622B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88724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A096BC-E124-A3C8-7101-B7F957B01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F19E9F-F344-6302-5340-E96D54FF2151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Picture 3" descr="The Open University Logo">
            <a:extLst>
              <a:ext uri="{FF2B5EF4-FFF2-40B4-BE49-F238E27FC236}">
                <a16:creationId xmlns:a16="http://schemas.microsoft.com/office/drawing/2014/main" id="{38D216E0-7352-C52F-6A35-B80CBA18497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0226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Media - Green">
    <p:bg>
      <p:bgPr>
        <a:blipFill dpi="0" rotWithShape="1">
          <a:blip r:embed="rId2" cstate="screen">
            <a:alphaModFix amt="6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C2A4FC37-64F1-B22C-8E38-7A3C90DBFD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0ABC2298-01AB-ED2E-6E05-CA32FACF9E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8FAAEB2F-DEF2-71DD-AF98-C0A446D1229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8724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8EA9D7F9-BC14-C206-DFF8-5ABCD5E6E7A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8724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1C2A8E84-605E-EB25-4A36-3D3984B92A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10797426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96C642D6-66F1-8A0A-CDDC-2EBC92AF862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10797426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CA09EE3C-F0CF-8B96-88AA-6DE36F7A6C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1105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9391E2F5-B870-1650-36DA-566F186BE6B9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88724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3714E0-498A-B29B-94FB-DA93A6A966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E8BF09-B464-A1E1-02C2-01D09400BA77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Picture 3" descr="The Open University Logo">
            <a:extLst>
              <a:ext uri="{FF2B5EF4-FFF2-40B4-BE49-F238E27FC236}">
                <a16:creationId xmlns:a16="http://schemas.microsoft.com/office/drawing/2014/main" id="{1EB04BC9-BBC1-9452-43AC-4FD759F04F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310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Media - Pink">
    <p:bg>
      <p:bgPr>
        <a:blipFill dpi="0" rotWithShape="1">
          <a:blip r:embed="rId2" cstate="screen">
            <a:alphaModFix amt="5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DDA1F39E-370E-9BF5-101D-A0A5D784F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DFB8AF0D-6CCE-C411-DB47-6E723C8720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77B68DC7-43A5-C3AB-0F02-A24CE21AC04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8724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998BAA85-672C-2406-1402-92D7361EB7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8724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4114C635-6BF1-6FFE-A4DB-8BB78F696D8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10797426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C530D6A-EBB8-CD26-B104-C0F70BBC946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10797426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3E24F392-DCB7-9BFE-802F-2C3A475EA0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1105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C48C1F3A-E328-D7D8-0A81-F997F4F944DC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88724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5771C0-93BA-5ADF-64A4-2A43F86D5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BDBA90-2059-F1EB-DC4D-1F490EC5C85F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Picture 3" descr="The Open University Logo">
            <a:extLst>
              <a:ext uri="{FF2B5EF4-FFF2-40B4-BE49-F238E27FC236}">
                <a16:creationId xmlns:a16="http://schemas.microsoft.com/office/drawing/2014/main" id="{DBE218AA-1FFB-BE5D-8642-2B04DCCE99A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73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E28EB488-1C80-0E67-1A53-022688EC46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10740439" cy="1800200"/>
          </a:xfr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Front Cover Title Goes Here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ACA2EAA2-94E2-6FA0-C059-2C890F8692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8208" y="3846892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Presenters name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96034E2F-27F1-1CF2-367B-4204B15ECE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8208" y="4198584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Department name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276E79C-EF9C-9014-0C08-C31EE127DC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8208" y="4545623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Date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98D122DE-5974-E6F7-5A07-1674D74454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8208" y="2431330"/>
            <a:ext cx="10740438" cy="1305402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</a:t>
            </a:r>
          </a:p>
        </p:txBody>
      </p:sp>
      <p:pic>
        <p:nvPicPr>
          <p:cNvPr id="6" name="Picture 5" descr="The Open University Logo">
            <a:extLst>
              <a:ext uri="{FF2B5EF4-FFF2-40B4-BE49-F238E27FC236}">
                <a16:creationId xmlns:a16="http://schemas.microsoft.com/office/drawing/2014/main" id="{21830BFA-19EA-B404-F805-72BD114E6B2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5" y="5829301"/>
            <a:ext cx="1709992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2059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Media - Yellow">
    <p:bg>
      <p:bgPr>
        <a:blipFill dpi="0" rotWithShape="1">
          <a:blip r:embed="rId2" cstate="screen">
            <a:alphaModFix amt="2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8EEEF07-1889-D507-89A8-BB2EE63EB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8BEC0FC6-0311-3559-C180-50FE399D9C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D1F924AA-0E70-3369-B99A-AAFFD470F4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F87F5EB3-C62D-D57D-1AAE-737B9D43A07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8724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FD2D1B6-81BB-517B-130B-5D9202C4FAA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8724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FA7EF7-2594-397E-B832-BCDBA1E05203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2BD26A5-F2B2-8F17-EF04-893F3851265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10797426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A620FFB-407F-A512-2C9D-569EEBC1E88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10797426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3F65C4A6-90EE-54F5-1CA2-BBB24F562C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1105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801F7FFA-E94E-A280-B1B5-ACAC603AC4BB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88724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5" name="Picture 4" descr="The Open University Logo">
            <a:extLst>
              <a:ext uri="{FF2B5EF4-FFF2-40B4-BE49-F238E27FC236}">
                <a16:creationId xmlns:a16="http://schemas.microsoft.com/office/drawing/2014/main" id="{5E1AC07D-4E2F-CEA1-4D8E-FFA7745DD91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9783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467C06D-0BA0-E66A-1254-70AFC15871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167" y="3124517"/>
            <a:ext cx="7500938" cy="608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chemeClr val="bg1"/>
                </a:solidFill>
                <a:latin typeface="Poppins SemiBold" panose="00000700000000000000" pitchFamily="50" charset="0"/>
                <a:cs typeface="Poppins SemiBold" panose="00000700000000000000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GB"/>
              <a:t>Type your message here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98F1B169-2DA1-B49F-3EA1-DD312E568D4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5" y="5829301"/>
            <a:ext cx="1709992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2600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e Open University Logo">
            <a:extLst>
              <a:ext uri="{FF2B5EF4-FFF2-40B4-BE49-F238E27FC236}">
                <a16:creationId xmlns:a16="http://schemas.microsoft.com/office/drawing/2014/main" id="{EA88F0E0-0334-005F-5AE6-97F8EFADF0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4299" y="2622093"/>
            <a:ext cx="6043402" cy="202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294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C4D0DBB-988A-6342-8902-0563E9803C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75119" y="404664"/>
            <a:ext cx="471531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Contents Title 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BAD27DD2-BE62-DA40-8EBD-559298C562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12873" y="1539489"/>
            <a:ext cx="4014180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 Chapter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254454E-2B5C-B046-98EC-9A0A923749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12873" y="2882868"/>
            <a:ext cx="4014180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 Chapter</a:t>
            </a:r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AB826CD5-5C92-B242-BB8B-DD1F5772801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75119" y="1539489"/>
            <a:ext cx="747051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9A813DF2-0556-7B4C-A30B-8A7253CE58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75119" y="2881839"/>
            <a:ext cx="747051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B3B649-1EB8-9846-A24F-3002667E74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51118"/>
            <a:ext cx="4613762" cy="2306881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3BBE70E-03E7-644A-BA5E-E3A0B91311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22170" y="1896175"/>
            <a:ext cx="3118585" cy="810811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buFontTx/>
              <a:buBlip>
                <a:blip r:embed="rId3"/>
              </a:buBlip>
              <a:defRPr sz="15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Sub-Content 01</a:t>
            </a:r>
          </a:p>
          <a:p>
            <a:pPr lvl="0"/>
            <a:r>
              <a:rPr lang="en-GB"/>
              <a:t>Sub-Content 02</a:t>
            </a:r>
          </a:p>
          <a:p>
            <a:pPr lvl="0"/>
            <a:r>
              <a:rPr lang="en-GB"/>
              <a:t>Sub-Content 03</a:t>
            </a:r>
          </a:p>
        </p:txBody>
      </p:sp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id="{B1D217B3-A93E-1105-52D4-A2BC7A46BC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01" y="1"/>
            <a:ext cx="4611462" cy="4551117"/>
          </a:xfrm>
          <a:custGeom>
            <a:avLst/>
            <a:gdLst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0 w 9061155"/>
              <a:gd name="connsiteY7" fmla="*/ 19423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4449693 w 9061155"/>
              <a:gd name="connsiteY5" fmla="*/ 45384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5191279"/>
              <a:gd name="connsiteX1" fmla="*/ 7118829 w 9061155"/>
              <a:gd name="connsiteY1" fmla="*/ 0 h 5191279"/>
              <a:gd name="connsiteX2" fmla="*/ 9061155 w 9061155"/>
              <a:gd name="connsiteY2" fmla="*/ 1942326 h 5191279"/>
              <a:gd name="connsiteX3" fmla="*/ 9061155 w 9061155"/>
              <a:gd name="connsiteY3" fmla="*/ 4330524 h 5191279"/>
              <a:gd name="connsiteX4" fmla="*/ 8840562 w 9061155"/>
              <a:gd name="connsiteY4" fmla="*/ 4551117 h 5191279"/>
              <a:gd name="connsiteX5" fmla="*/ 4449693 w 9061155"/>
              <a:gd name="connsiteY5" fmla="*/ 4538417 h 5191279"/>
              <a:gd name="connsiteX6" fmla="*/ 0 w 9061155"/>
              <a:gd name="connsiteY6" fmla="*/ 4330524 h 5191279"/>
              <a:gd name="connsiteX7" fmla="*/ 1905000 w 9061155"/>
              <a:gd name="connsiteY7" fmla="*/ 1955026 h 5191279"/>
              <a:gd name="connsiteX8" fmla="*/ 1942326 w 9061155"/>
              <a:gd name="connsiteY8" fmla="*/ 0 h 5191279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4449693 w 9061155"/>
              <a:gd name="connsiteY5" fmla="*/ 45384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9669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9669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34815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34815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3481566 w 8085795"/>
              <a:gd name="connsiteY7" fmla="*/ 0 h 4551117"/>
              <a:gd name="connsiteX0" fmla="*/ 451391 w 5055620"/>
              <a:gd name="connsiteY0" fmla="*/ 0 h 4551117"/>
              <a:gd name="connsiteX1" fmla="*/ 3113294 w 5055620"/>
              <a:gd name="connsiteY1" fmla="*/ 0 h 4551117"/>
              <a:gd name="connsiteX2" fmla="*/ 5055620 w 5055620"/>
              <a:gd name="connsiteY2" fmla="*/ 1942326 h 4551117"/>
              <a:gd name="connsiteX3" fmla="*/ 5055620 w 5055620"/>
              <a:gd name="connsiteY3" fmla="*/ 4330524 h 4551117"/>
              <a:gd name="connsiteX4" fmla="*/ 4835027 w 5055620"/>
              <a:gd name="connsiteY4" fmla="*/ 4551117 h 4551117"/>
              <a:gd name="connsiteX5" fmla="*/ 444158 w 5055620"/>
              <a:gd name="connsiteY5" fmla="*/ 4538417 h 4551117"/>
              <a:gd name="connsiteX6" fmla="*/ 451391 w 5055620"/>
              <a:gd name="connsiteY6" fmla="*/ 0 h 4551117"/>
              <a:gd name="connsiteX0" fmla="*/ 330721 w 4934950"/>
              <a:gd name="connsiteY0" fmla="*/ 0 h 4551117"/>
              <a:gd name="connsiteX1" fmla="*/ 2992624 w 4934950"/>
              <a:gd name="connsiteY1" fmla="*/ 0 h 4551117"/>
              <a:gd name="connsiteX2" fmla="*/ 4934950 w 4934950"/>
              <a:gd name="connsiteY2" fmla="*/ 1942326 h 4551117"/>
              <a:gd name="connsiteX3" fmla="*/ 4934950 w 4934950"/>
              <a:gd name="connsiteY3" fmla="*/ 4330524 h 4551117"/>
              <a:gd name="connsiteX4" fmla="*/ 4714357 w 4934950"/>
              <a:gd name="connsiteY4" fmla="*/ 4551117 h 4551117"/>
              <a:gd name="connsiteX5" fmla="*/ 323488 w 4934950"/>
              <a:gd name="connsiteY5" fmla="*/ 4538417 h 4551117"/>
              <a:gd name="connsiteX6" fmla="*/ 330721 w 4934950"/>
              <a:gd name="connsiteY6" fmla="*/ 0 h 4551117"/>
              <a:gd name="connsiteX0" fmla="*/ 7233 w 4611462"/>
              <a:gd name="connsiteY0" fmla="*/ 0 h 4551117"/>
              <a:gd name="connsiteX1" fmla="*/ 2669136 w 4611462"/>
              <a:gd name="connsiteY1" fmla="*/ 0 h 4551117"/>
              <a:gd name="connsiteX2" fmla="*/ 4611462 w 4611462"/>
              <a:gd name="connsiteY2" fmla="*/ 1942326 h 4551117"/>
              <a:gd name="connsiteX3" fmla="*/ 4611462 w 4611462"/>
              <a:gd name="connsiteY3" fmla="*/ 4330524 h 4551117"/>
              <a:gd name="connsiteX4" fmla="*/ 4390869 w 4611462"/>
              <a:gd name="connsiteY4" fmla="*/ 4551117 h 4551117"/>
              <a:gd name="connsiteX5" fmla="*/ 0 w 4611462"/>
              <a:gd name="connsiteY5" fmla="*/ 4538417 h 4551117"/>
              <a:gd name="connsiteX6" fmla="*/ 7233 w 4611462"/>
              <a:gd name="connsiteY6" fmla="*/ 0 h 4551117"/>
              <a:gd name="connsiteX0" fmla="*/ 7233 w 4611462"/>
              <a:gd name="connsiteY0" fmla="*/ 0 h 4551117"/>
              <a:gd name="connsiteX1" fmla="*/ 2669136 w 4611462"/>
              <a:gd name="connsiteY1" fmla="*/ 0 h 4551117"/>
              <a:gd name="connsiteX2" fmla="*/ 4611462 w 4611462"/>
              <a:gd name="connsiteY2" fmla="*/ 1942326 h 4551117"/>
              <a:gd name="connsiteX3" fmla="*/ 4611462 w 4611462"/>
              <a:gd name="connsiteY3" fmla="*/ 4330524 h 4551117"/>
              <a:gd name="connsiteX4" fmla="*/ 4390869 w 4611462"/>
              <a:gd name="connsiteY4" fmla="*/ 4551117 h 4551117"/>
              <a:gd name="connsiteX5" fmla="*/ 0 w 4611462"/>
              <a:gd name="connsiteY5" fmla="*/ 4538417 h 4551117"/>
              <a:gd name="connsiteX6" fmla="*/ 7233 w 4611462"/>
              <a:gd name="connsiteY6" fmla="*/ 0 h 4551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11462" h="4551117">
                <a:moveTo>
                  <a:pt x="7233" y="0"/>
                </a:moveTo>
                <a:lnTo>
                  <a:pt x="2669136" y="0"/>
                </a:lnTo>
                <a:cubicBezTo>
                  <a:pt x="3741853" y="0"/>
                  <a:pt x="4611462" y="869609"/>
                  <a:pt x="4611462" y="1942326"/>
                </a:cubicBezTo>
                <a:lnTo>
                  <a:pt x="4611462" y="4330524"/>
                </a:lnTo>
                <a:cubicBezTo>
                  <a:pt x="4611462" y="4452354"/>
                  <a:pt x="4512699" y="4551117"/>
                  <a:pt x="4390869" y="4551117"/>
                </a:cubicBezTo>
                <a:lnTo>
                  <a:pt x="0" y="4538417"/>
                </a:lnTo>
                <a:cubicBezTo>
                  <a:pt x="8534" y="3642738"/>
                  <a:pt x="4337" y="1106923"/>
                  <a:pt x="7233" y="0"/>
                </a:cubicBez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931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C4D0DBB-988A-6342-8902-0563E9803C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75119" y="404664"/>
            <a:ext cx="471531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Contents Title 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BAD27DD2-BE62-DA40-8EBD-559298C562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12873" y="1539489"/>
            <a:ext cx="4014180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 Chapter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254454E-2B5C-B046-98EC-9A0A923749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12873" y="2882868"/>
            <a:ext cx="4014180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 Chapter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B25C514-5CFA-FD4E-BB21-038E4D8FF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436918"/>
            <a:ext cx="4613763" cy="2421083"/>
          </a:xfrm>
          <a:prstGeom prst="rect">
            <a:avLst/>
          </a:prstGeom>
        </p:spPr>
      </p:pic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AB826CD5-5C92-B242-BB8B-DD1F5772801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75119" y="1539489"/>
            <a:ext cx="747051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9A813DF2-0556-7B4C-A30B-8A7253CE58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75119" y="2881839"/>
            <a:ext cx="747051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55C52EF6-7A1A-948C-942C-0339E091A7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22170" y="1896175"/>
            <a:ext cx="3118585" cy="810811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buFontTx/>
              <a:buBlip>
                <a:blip r:embed="rId3"/>
              </a:buBlip>
              <a:defRPr sz="15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Sub-Content 01</a:t>
            </a:r>
          </a:p>
          <a:p>
            <a:pPr lvl="0"/>
            <a:r>
              <a:rPr lang="en-GB"/>
              <a:t>Sub-Content 02</a:t>
            </a:r>
          </a:p>
          <a:p>
            <a:pPr lvl="0"/>
            <a:r>
              <a:rPr lang="en-GB"/>
              <a:t>Sub-Content 03</a:t>
            </a:r>
          </a:p>
        </p:txBody>
      </p:sp>
      <p:sp>
        <p:nvSpPr>
          <p:cNvPr id="14" name="Picture Placeholder 14">
            <a:extLst>
              <a:ext uri="{FF2B5EF4-FFF2-40B4-BE49-F238E27FC236}">
                <a16:creationId xmlns:a16="http://schemas.microsoft.com/office/drawing/2014/main" id="{49448C27-4172-973B-4F33-BCE2BB9A8F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01" y="1"/>
            <a:ext cx="4611462" cy="4551117"/>
          </a:xfrm>
          <a:custGeom>
            <a:avLst/>
            <a:gdLst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0 w 9061155"/>
              <a:gd name="connsiteY7" fmla="*/ 19423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4449693 w 9061155"/>
              <a:gd name="connsiteY5" fmla="*/ 45384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5191279"/>
              <a:gd name="connsiteX1" fmla="*/ 7118829 w 9061155"/>
              <a:gd name="connsiteY1" fmla="*/ 0 h 5191279"/>
              <a:gd name="connsiteX2" fmla="*/ 9061155 w 9061155"/>
              <a:gd name="connsiteY2" fmla="*/ 1942326 h 5191279"/>
              <a:gd name="connsiteX3" fmla="*/ 9061155 w 9061155"/>
              <a:gd name="connsiteY3" fmla="*/ 4330524 h 5191279"/>
              <a:gd name="connsiteX4" fmla="*/ 8840562 w 9061155"/>
              <a:gd name="connsiteY4" fmla="*/ 4551117 h 5191279"/>
              <a:gd name="connsiteX5" fmla="*/ 4449693 w 9061155"/>
              <a:gd name="connsiteY5" fmla="*/ 4538417 h 5191279"/>
              <a:gd name="connsiteX6" fmla="*/ 0 w 9061155"/>
              <a:gd name="connsiteY6" fmla="*/ 4330524 h 5191279"/>
              <a:gd name="connsiteX7" fmla="*/ 1905000 w 9061155"/>
              <a:gd name="connsiteY7" fmla="*/ 1955026 h 5191279"/>
              <a:gd name="connsiteX8" fmla="*/ 1942326 w 9061155"/>
              <a:gd name="connsiteY8" fmla="*/ 0 h 5191279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4449693 w 9061155"/>
              <a:gd name="connsiteY5" fmla="*/ 45384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9669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9669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34815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34815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3481566 w 8085795"/>
              <a:gd name="connsiteY7" fmla="*/ 0 h 4551117"/>
              <a:gd name="connsiteX0" fmla="*/ 451391 w 5055620"/>
              <a:gd name="connsiteY0" fmla="*/ 0 h 4551117"/>
              <a:gd name="connsiteX1" fmla="*/ 3113294 w 5055620"/>
              <a:gd name="connsiteY1" fmla="*/ 0 h 4551117"/>
              <a:gd name="connsiteX2" fmla="*/ 5055620 w 5055620"/>
              <a:gd name="connsiteY2" fmla="*/ 1942326 h 4551117"/>
              <a:gd name="connsiteX3" fmla="*/ 5055620 w 5055620"/>
              <a:gd name="connsiteY3" fmla="*/ 4330524 h 4551117"/>
              <a:gd name="connsiteX4" fmla="*/ 4835027 w 5055620"/>
              <a:gd name="connsiteY4" fmla="*/ 4551117 h 4551117"/>
              <a:gd name="connsiteX5" fmla="*/ 444158 w 5055620"/>
              <a:gd name="connsiteY5" fmla="*/ 4538417 h 4551117"/>
              <a:gd name="connsiteX6" fmla="*/ 451391 w 5055620"/>
              <a:gd name="connsiteY6" fmla="*/ 0 h 4551117"/>
              <a:gd name="connsiteX0" fmla="*/ 330721 w 4934950"/>
              <a:gd name="connsiteY0" fmla="*/ 0 h 4551117"/>
              <a:gd name="connsiteX1" fmla="*/ 2992624 w 4934950"/>
              <a:gd name="connsiteY1" fmla="*/ 0 h 4551117"/>
              <a:gd name="connsiteX2" fmla="*/ 4934950 w 4934950"/>
              <a:gd name="connsiteY2" fmla="*/ 1942326 h 4551117"/>
              <a:gd name="connsiteX3" fmla="*/ 4934950 w 4934950"/>
              <a:gd name="connsiteY3" fmla="*/ 4330524 h 4551117"/>
              <a:gd name="connsiteX4" fmla="*/ 4714357 w 4934950"/>
              <a:gd name="connsiteY4" fmla="*/ 4551117 h 4551117"/>
              <a:gd name="connsiteX5" fmla="*/ 323488 w 4934950"/>
              <a:gd name="connsiteY5" fmla="*/ 4538417 h 4551117"/>
              <a:gd name="connsiteX6" fmla="*/ 330721 w 4934950"/>
              <a:gd name="connsiteY6" fmla="*/ 0 h 4551117"/>
              <a:gd name="connsiteX0" fmla="*/ 7233 w 4611462"/>
              <a:gd name="connsiteY0" fmla="*/ 0 h 4551117"/>
              <a:gd name="connsiteX1" fmla="*/ 2669136 w 4611462"/>
              <a:gd name="connsiteY1" fmla="*/ 0 h 4551117"/>
              <a:gd name="connsiteX2" fmla="*/ 4611462 w 4611462"/>
              <a:gd name="connsiteY2" fmla="*/ 1942326 h 4551117"/>
              <a:gd name="connsiteX3" fmla="*/ 4611462 w 4611462"/>
              <a:gd name="connsiteY3" fmla="*/ 4330524 h 4551117"/>
              <a:gd name="connsiteX4" fmla="*/ 4390869 w 4611462"/>
              <a:gd name="connsiteY4" fmla="*/ 4551117 h 4551117"/>
              <a:gd name="connsiteX5" fmla="*/ 0 w 4611462"/>
              <a:gd name="connsiteY5" fmla="*/ 4538417 h 4551117"/>
              <a:gd name="connsiteX6" fmla="*/ 7233 w 4611462"/>
              <a:gd name="connsiteY6" fmla="*/ 0 h 4551117"/>
              <a:gd name="connsiteX0" fmla="*/ 7233 w 4611462"/>
              <a:gd name="connsiteY0" fmla="*/ 0 h 4551117"/>
              <a:gd name="connsiteX1" fmla="*/ 2669136 w 4611462"/>
              <a:gd name="connsiteY1" fmla="*/ 0 h 4551117"/>
              <a:gd name="connsiteX2" fmla="*/ 4611462 w 4611462"/>
              <a:gd name="connsiteY2" fmla="*/ 1942326 h 4551117"/>
              <a:gd name="connsiteX3" fmla="*/ 4611462 w 4611462"/>
              <a:gd name="connsiteY3" fmla="*/ 4330524 h 4551117"/>
              <a:gd name="connsiteX4" fmla="*/ 4390869 w 4611462"/>
              <a:gd name="connsiteY4" fmla="*/ 4551117 h 4551117"/>
              <a:gd name="connsiteX5" fmla="*/ 0 w 4611462"/>
              <a:gd name="connsiteY5" fmla="*/ 4538417 h 4551117"/>
              <a:gd name="connsiteX6" fmla="*/ 7233 w 4611462"/>
              <a:gd name="connsiteY6" fmla="*/ 0 h 4551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11462" h="4551117">
                <a:moveTo>
                  <a:pt x="7233" y="0"/>
                </a:moveTo>
                <a:lnTo>
                  <a:pt x="2669136" y="0"/>
                </a:lnTo>
                <a:cubicBezTo>
                  <a:pt x="3741853" y="0"/>
                  <a:pt x="4611462" y="869609"/>
                  <a:pt x="4611462" y="1942326"/>
                </a:cubicBezTo>
                <a:lnTo>
                  <a:pt x="4611462" y="4330524"/>
                </a:lnTo>
                <a:cubicBezTo>
                  <a:pt x="4611462" y="4452354"/>
                  <a:pt x="4512699" y="4551117"/>
                  <a:pt x="4390869" y="4551117"/>
                </a:cubicBezTo>
                <a:lnTo>
                  <a:pt x="0" y="4538417"/>
                </a:lnTo>
                <a:cubicBezTo>
                  <a:pt x="8534" y="3642738"/>
                  <a:pt x="4337" y="1106923"/>
                  <a:pt x="7233" y="0"/>
                </a:cubicBez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34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22950F0-F837-3643-8F3C-58187D933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FD82CE-01EC-B1CB-A6FD-FB39AAE27B82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69D1CE6-1539-C9FF-428F-50E945C8CF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1759363"/>
            <a:ext cx="3691545" cy="31731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name: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56F70F55-5634-E0E4-19BE-00F2336FEF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Contents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672EBB80-A06E-419B-5D88-C52E35F0845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90591" y="1759363"/>
            <a:ext cx="572718" cy="31731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1" i="0">
                <a:ln>
                  <a:noFill/>
                </a:ln>
                <a:solidFill>
                  <a:srgbClr val="1C46C0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EBE89543-A931-7E7D-70F4-0895930BED8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6000" y="1759363"/>
            <a:ext cx="3691545" cy="31731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name: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B202B306-D134-FDA1-EFFA-1473A26ED44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885486" y="1759363"/>
            <a:ext cx="572718" cy="31731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1" i="0">
                <a:ln>
                  <a:noFill/>
                </a:ln>
                <a:solidFill>
                  <a:srgbClr val="1C46C0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09</a:t>
            </a:r>
          </a:p>
        </p:txBody>
      </p:sp>
      <p:pic>
        <p:nvPicPr>
          <p:cNvPr id="7" name="Picture 6" descr="The Open University Logo">
            <a:extLst>
              <a:ext uri="{FF2B5EF4-FFF2-40B4-BE49-F238E27FC236}">
                <a16:creationId xmlns:a16="http://schemas.microsoft.com/office/drawing/2014/main" id="{E4D12D21-2F9E-2846-20E0-F0307CE0821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0361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15272609" cy="5097770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1C3DB8-28FE-CD4A-AC01-87EE1020C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97770"/>
            <a:ext cx="10492353" cy="1760230"/>
          </a:xfrm>
          <a:prstGeom prst="rect">
            <a:avLst/>
          </a:prstGeom>
        </p:spPr>
      </p:pic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43F6853B-E929-F241-91D8-856D67E458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E390F52-05CD-A068-38A6-49F5DCC4B2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328592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7792215-3EBF-8AFE-D64C-230EB77D34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4824413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403275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6096001" cy="5097770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4E638D-6AD4-9B4C-B7A9-1F0500BFE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8" y="5097770"/>
            <a:ext cx="4417181" cy="1760230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258BB04F-25F0-024C-BD47-209C74A317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E36C6B16-6B0D-9EC9-CB32-E93F0F2560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328592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99C368-7E26-527C-B143-BDB1D5B48D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4824413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18873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4380854" cy="6858000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B06383-A6CB-5648-834D-B48F237057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761708" y="1715146"/>
            <a:ext cx="5145438" cy="1715146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33B3489-D726-D446-9A29-05672FA50E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6A7E64E4-287C-1FCE-9776-59EE01B204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328592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2966699-83CA-1202-E4B3-09DCD56EA7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4824413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1462953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BB4780-4959-E441-87C3-B265F63A8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2B00EC-F294-CD4B-BCBA-AF4A8BC262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1ED8D8-BEBD-1B42-B387-F27F84E37D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</a:defRPr>
            </a:lvl1pPr>
          </a:lstStyle>
          <a:p>
            <a:fld id="{0AAA8F9F-42A8-344E-BFDB-6B187AAC9728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D480C4-4982-D141-B7F4-847D6255AB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1986B-A33C-FB46-96C5-A7D0198BBA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</a:defRPr>
            </a:lvl1pPr>
          </a:lstStyle>
          <a:p>
            <a:fld id="{60BAE0D0-DB37-5740-9BD9-F5C7BF39F1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755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30" r:id="rId2"/>
    <p:sldLayoutId id="214748391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oppins" panose="000005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oppins" panose="000005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oppins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oppins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ppins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ppins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53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92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391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92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628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919" r:id="rId2"/>
    <p:sldLayoutId id="2147483828" r:id="rId3"/>
    <p:sldLayoutId id="2147483829" r:id="rId4"/>
    <p:sldLayoutId id="2147483830" r:id="rId5"/>
    <p:sldLayoutId id="2147483831" r:id="rId6"/>
    <p:sldLayoutId id="2147483835" r:id="rId7"/>
    <p:sldLayoutId id="2147483836" r:id="rId8"/>
    <p:sldLayoutId id="2147483839" r:id="rId9"/>
    <p:sldLayoutId id="2147483935" r:id="rId10"/>
    <p:sldLayoutId id="2147483842" r:id="rId11"/>
    <p:sldLayoutId id="2147483846" r:id="rId12"/>
    <p:sldLayoutId id="2147483847" r:id="rId13"/>
    <p:sldLayoutId id="2147483848" r:id="rId14"/>
    <p:sldLayoutId id="2147483849" r:id="rId15"/>
    <p:sldLayoutId id="2147483850" r:id="rId16"/>
    <p:sldLayoutId id="2147483851" r:id="rId17"/>
    <p:sldLayoutId id="2147483852" r:id="rId18"/>
    <p:sldLayoutId id="2147483853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0140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univ-my.sharepoint.com/:b:/g/personal/df2753_open_ac_uk/EWE3MoKZy6xJlpfb5kTAUqwByNGQ1rqCBaPksk-2PvEW5Q?e=ajGIg0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openuniv-my.sharepoint.com/:b:/g/personal/df2753_open_ac_uk/EX9LMQJ0qkJOt--OHhjcX7EBZ0UBCERVn5Oyg3C5S2HgZQ?e=d12mNb" TargetMode="External"/><Relationship Id="rId5" Type="http://schemas.openxmlformats.org/officeDocument/2006/relationships/hyperlink" Target="https://openuniv-my.sharepoint.com/:b:/g/personal/df2753_open_ac_uk/EXHb4OsbKBtLsjt1QE2U0hoBRGzwMB6cALDlc6RSiGiBCg?e=SmApye" TargetMode="External"/><Relationship Id="rId4" Type="http://schemas.openxmlformats.org/officeDocument/2006/relationships/hyperlink" Target="https://openuniv-my.sharepoint.com/:b:/g/personal/df2753_open_ac_uk/ESTd_qtigohMlUket4SXLkUBy2UyoajypCPFfAAhxnTmKw?e=XG43p4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2AC98-8F4A-A002-FEDA-2D0C617B145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425903"/>
            <a:ext cx="10515600" cy="347039"/>
          </a:xfrm>
        </p:spPr>
        <p:txBody>
          <a:bodyPr>
            <a:normAutofit fontScale="90000"/>
          </a:bodyPr>
          <a:lstStyle/>
          <a:p>
            <a:r>
              <a:rPr lang="en-GB" sz="2000"/>
              <a:t>Intro</a:t>
            </a:r>
            <a:r>
              <a:rPr lang="en-GB" sz="2000" baseline="0"/>
              <a:t> </a:t>
            </a:r>
            <a:r>
              <a:rPr lang="en-GB" sz="2000"/>
              <a:t>Slide Title 1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CD67DD9-3DAA-313B-8305-6C266ED950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/>
              <a:t>Conference Proceedings Briefing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1E9862C-F9C6-300D-C161-CC5F2057C1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/>
              <a:t>Sue Pawley and Daphne Chang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CCCC83C-A3BB-829E-51E0-D71CBA10B1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eSTEeM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C582E8A-5AC5-EBB0-D16B-4437F42A33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/>
              <a:t>May 2024</a:t>
            </a:r>
          </a:p>
        </p:txBody>
      </p:sp>
      <p:pic>
        <p:nvPicPr>
          <p:cNvPr id="5" name="Picture Placeholder 4" descr="A group of people sitting around a round table&#10;&#10;Description automatically generated">
            <a:extLst>
              <a:ext uri="{FF2B5EF4-FFF2-40B4-BE49-F238E27FC236}">
                <a16:creationId xmlns:a16="http://schemas.microsoft.com/office/drawing/2014/main" id="{AC8DB0D4-D218-9620-C75B-B58E4225BDB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0" b="3170"/>
          <a:stretch>
            <a:fillRect/>
          </a:stretch>
        </p:blipFill>
        <p:spPr/>
      </p:pic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528112F-C0A4-7AE5-5AED-202F91D2EC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223" y="5865864"/>
            <a:ext cx="2251630" cy="32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289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6350F4C-9790-5F36-3DCC-DE1122BFC0F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/>
              <a:t>Session Outline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7216D9-184E-767C-2CC5-A1E305DF8E7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026512" y="1597047"/>
            <a:ext cx="7739063" cy="742950"/>
          </a:xfrm>
        </p:spPr>
        <p:txBody>
          <a:bodyPr/>
          <a:lstStyle/>
          <a:p>
            <a:r>
              <a:rPr lang="en-GB"/>
              <a:t>Why are we producing the Conference Proceedings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DC090E-D5C2-E905-5A6C-D1EA5B40A00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7661" y="1593481"/>
            <a:ext cx="2313071" cy="746515"/>
          </a:xfrm>
        </p:spPr>
        <p:txBody>
          <a:bodyPr/>
          <a:lstStyle/>
          <a:p>
            <a:r>
              <a:rPr lang="en-GB"/>
              <a:t>Aims of the Journal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CC2C5F7-D5DD-0FC0-1EBB-D6432A25E19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026512" y="2493937"/>
            <a:ext cx="7739063" cy="742950"/>
          </a:xfrm>
        </p:spPr>
        <p:txBody>
          <a:bodyPr/>
          <a:lstStyle/>
          <a:p>
            <a:r>
              <a:rPr lang="en-GB"/>
              <a:t>How will the authors benefit from writing a paper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B9FFD4B-5598-E57F-4071-3841E8C19EB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27661" y="2490371"/>
            <a:ext cx="2313071" cy="746515"/>
          </a:xfrm>
        </p:spPr>
        <p:txBody>
          <a:bodyPr/>
          <a:lstStyle/>
          <a:p>
            <a:r>
              <a:rPr lang="en-GB"/>
              <a:t>Objectives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76AF2B6-DCD1-08D5-ABE3-7B0AF82A93F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026512" y="3390827"/>
            <a:ext cx="7739063" cy="742950"/>
          </a:xfrm>
        </p:spPr>
        <p:txBody>
          <a:bodyPr/>
          <a:lstStyle/>
          <a:p>
            <a:r>
              <a:rPr lang="en-GB"/>
              <a:t>Short discussion on sections of the paper, as discussed in Guidelines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6FB6231-C74A-E83C-DAA1-F35E1DD505A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27661" y="3387261"/>
            <a:ext cx="2313071" cy="746515"/>
          </a:xfrm>
        </p:spPr>
        <p:txBody>
          <a:bodyPr/>
          <a:lstStyle/>
          <a:p>
            <a:r>
              <a:rPr lang="en-GB"/>
              <a:t>Format of Paper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790EA92-15B8-06D2-4C52-8D713384AB3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026512" y="4284151"/>
            <a:ext cx="7739063" cy="742950"/>
          </a:xfrm>
        </p:spPr>
        <p:txBody>
          <a:bodyPr/>
          <a:lstStyle/>
          <a:p>
            <a:r>
              <a:rPr lang="en-GB"/>
              <a:t>A brief review of two papers to highlight format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5B51A9B-B23E-0C32-5584-2C6C5EF5CC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27661" y="4280585"/>
            <a:ext cx="2313071" cy="746515"/>
          </a:xfrm>
        </p:spPr>
        <p:txBody>
          <a:bodyPr/>
          <a:lstStyle/>
          <a:p>
            <a:r>
              <a:rPr lang="en-GB"/>
              <a:t>Paper Review</a:t>
            </a:r>
          </a:p>
        </p:txBody>
      </p:sp>
    </p:spTree>
    <p:extLst>
      <p:ext uri="{BB962C8B-B14F-4D97-AF65-F5344CB8AC3E}">
        <p14:creationId xmlns:p14="http://schemas.microsoft.com/office/powerpoint/2010/main" val="1849732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280EB8-806A-DE24-FDD7-E415DE7BD2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/>
              <a:t>Aims of Conference proceedings</a:t>
            </a:r>
          </a:p>
        </p:txBody>
      </p:sp>
      <p:pic>
        <p:nvPicPr>
          <p:cNvPr id="7" name="Picture Placeholder 6" descr="A group of people looking at a poster&#10;&#10;Description automatically generated">
            <a:extLst>
              <a:ext uri="{FF2B5EF4-FFF2-40B4-BE49-F238E27FC236}">
                <a16:creationId xmlns:a16="http://schemas.microsoft.com/office/drawing/2014/main" id="{6BCC88D7-B10B-03FA-CC04-3BDC051475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9" r="10091" b="1"/>
          <a:stretch/>
        </p:blipFill>
        <p:spPr>
          <a:xfrm>
            <a:off x="6095999" y="901825"/>
            <a:ext cx="6096001" cy="5097760"/>
          </a:xfrm>
          <a:prstGeom prst="round2SameRect">
            <a:avLst>
              <a:gd name="adj1" fmla="val 42678"/>
              <a:gd name="adj2" fmla="val 4847"/>
            </a:avLst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6375EE-6D9C-3CB8-E74C-5AF807F43E98}"/>
              </a:ext>
            </a:extLst>
          </p:cNvPr>
          <p:cNvSpPr txBox="1"/>
          <p:nvPr/>
        </p:nvSpPr>
        <p:spPr>
          <a:xfrm>
            <a:off x="413915" y="1167493"/>
            <a:ext cx="5025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060645"/>
                </a:solidFill>
                <a:latin typeface="Poppins" panose="00000500000000000000" pitchFamily="2" charset="0"/>
                <a:ea typeface="Times New Roman" panose="02020603050405020304" pitchFamily="18" charset="0"/>
              </a:rPr>
              <a:t>P</a:t>
            </a:r>
            <a:r>
              <a:rPr lang="en-GB" sz="2000">
                <a:solidFill>
                  <a:srgbClr val="060645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</a:rPr>
              <a:t>ublication of OU scholarship and innovation.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060645"/>
                </a:solidFill>
                <a:latin typeface="Poppins" panose="00000500000000000000" pitchFamily="2" charset="0"/>
                <a:ea typeface="Times New Roman" panose="02020603050405020304" pitchFamily="18" charset="0"/>
              </a:rPr>
              <a:t>Short papers (mindful of workload).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060645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</a:rPr>
              <a:t>Publish in Friendly environment.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060645"/>
                </a:solidFill>
                <a:latin typeface="Poppins" panose="00000500000000000000" pitchFamily="2" charset="0"/>
                <a:ea typeface="Times New Roman" panose="02020603050405020304" pitchFamily="18" charset="0"/>
              </a:rPr>
              <a:t>Gives experience to staff new to scholarship.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060645"/>
                </a:solidFill>
                <a:latin typeface="Poppins" panose="00000500000000000000" pitchFamily="2" charset="0"/>
                <a:ea typeface="Times New Roman" panose="02020603050405020304" pitchFamily="18" charset="0"/>
              </a:rPr>
              <a:t>Gives experience to new authors.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060645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</a:rPr>
              <a:t> Gives experience to those new to reviewing.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060645"/>
                </a:solidFill>
                <a:latin typeface="Poppins" panose="00000500000000000000" pitchFamily="2" charset="0"/>
                <a:ea typeface="Times New Roman" panose="02020603050405020304" pitchFamily="18" charset="0"/>
              </a:rPr>
              <a:t>Can run as a partner to new style project report.</a:t>
            </a:r>
            <a:endParaRPr lang="en-GB" sz="2000">
              <a:solidFill>
                <a:srgbClr val="060645"/>
              </a:solidFill>
              <a:effectLst/>
              <a:latin typeface="Poppins" panose="00000500000000000000" pitchFamily="2" charset="0"/>
              <a:ea typeface="Times New Roman" panose="02020603050405020304" pitchFamily="18" charset="0"/>
            </a:endParaRP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1009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B0D072-7B65-D68B-A868-007D7A5803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/>
              <a:t>Objectives</a:t>
            </a:r>
          </a:p>
        </p:txBody>
      </p:sp>
      <p:pic>
        <p:nvPicPr>
          <p:cNvPr id="10" name="Picture Placeholder 9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DA2B2A67-F285-03CD-09C4-E914B908D81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2" r="16222"/>
          <a:stretch>
            <a:fillRect/>
          </a:stretch>
        </p:blipFill>
        <p:spPr/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D2FC8D0-09A8-609F-8FAB-F5FFE296BE9E}"/>
              </a:ext>
            </a:extLst>
          </p:cNvPr>
          <p:cNvSpPr txBox="1"/>
          <p:nvPr/>
        </p:nvSpPr>
        <p:spPr>
          <a:xfrm>
            <a:off x="5598695" y="1812758"/>
            <a:ext cx="537410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2000">
                <a:solidFill>
                  <a:schemeClr val="bg1"/>
                </a:solidFill>
              </a:rPr>
              <a:t>Reflection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2000">
                <a:solidFill>
                  <a:schemeClr val="bg1"/>
                </a:solidFill>
              </a:rPr>
              <a:t>Opportunity to publish paper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2000">
                <a:solidFill>
                  <a:schemeClr val="bg1"/>
                </a:solidFill>
              </a:rPr>
              <a:t>Opportunity to review papers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2000">
                <a:solidFill>
                  <a:schemeClr val="bg1"/>
                </a:solidFill>
              </a:rPr>
              <a:t>Continuous professional development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2000">
                <a:solidFill>
                  <a:schemeClr val="bg1"/>
                </a:solidFill>
              </a:rPr>
              <a:t>Dissemination platform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2000">
                <a:solidFill>
                  <a:schemeClr val="bg1"/>
                </a:solidFill>
              </a:rPr>
              <a:t>Can help with thoughts for Applaud submission/ promotion case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2000">
                <a:solidFill>
                  <a:schemeClr val="bg1"/>
                </a:solidFill>
              </a:rPr>
              <a:t>Fits well with new style project report format</a:t>
            </a:r>
          </a:p>
        </p:txBody>
      </p:sp>
    </p:spTree>
    <p:extLst>
      <p:ext uri="{BB962C8B-B14F-4D97-AF65-F5344CB8AC3E}">
        <p14:creationId xmlns:p14="http://schemas.microsoft.com/office/powerpoint/2010/main" val="2451535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047D62-DF32-2F2A-862A-6476C78FB66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13916" y="404664"/>
            <a:ext cx="5794380" cy="497161"/>
          </a:xfrm>
        </p:spPr>
        <p:txBody>
          <a:bodyPr/>
          <a:lstStyle/>
          <a:p>
            <a:r>
              <a:rPr lang="en-GB" dirty="0"/>
              <a:t>Paper Format</a:t>
            </a:r>
          </a:p>
          <a:p>
            <a:r>
              <a:rPr lang="en-GB" sz="2000" dirty="0"/>
              <a:t>Don’t forget to refer to </a:t>
            </a:r>
            <a:r>
              <a:rPr lang="en-GB" sz="2000" dirty="0">
                <a:hlinkClick r:id="rId3"/>
              </a:rPr>
              <a:t>proceeding guidelines</a:t>
            </a:r>
            <a:endParaRPr lang="en-GB" sz="2000" dirty="0"/>
          </a:p>
        </p:txBody>
      </p:sp>
      <p:pic>
        <p:nvPicPr>
          <p:cNvPr id="7" name="Picture Placeholder 4">
            <a:extLst>
              <a:ext uri="{FF2B5EF4-FFF2-40B4-BE49-F238E27FC236}">
                <a16:creationId xmlns:a16="http://schemas.microsoft.com/office/drawing/2014/main" id="{F8EE8F38-9737-AE1A-D060-8B5CB28D24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6" b="3146"/>
          <a:stretch/>
        </p:blipFill>
        <p:spPr>
          <a:xfrm>
            <a:off x="6095998" y="0"/>
            <a:ext cx="6098726" cy="3810000"/>
          </a:xfrm>
          <a:custGeom>
            <a:avLst/>
            <a:gdLst>
              <a:gd name="connsiteX0" fmla="*/ 1626032 w 7810500"/>
              <a:gd name="connsiteY0" fmla="*/ 0 h 3810000"/>
              <a:gd name="connsiteX1" fmla="*/ 6184468 w 7810500"/>
              <a:gd name="connsiteY1" fmla="*/ 0 h 3810000"/>
              <a:gd name="connsiteX2" fmla="*/ 7810500 w 7810500"/>
              <a:gd name="connsiteY2" fmla="*/ 1626032 h 3810000"/>
              <a:gd name="connsiteX3" fmla="*/ 7810500 w 7810500"/>
              <a:gd name="connsiteY3" fmla="*/ 3625329 h 3810000"/>
              <a:gd name="connsiteX4" fmla="*/ 7625829 w 7810500"/>
              <a:gd name="connsiteY4" fmla="*/ 3810000 h 3810000"/>
              <a:gd name="connsiteX5" fmla="*/ 184671 w 7810500"/>
              <a:gd name="connsiteY5" fmla="*/ 3810000 h 3810000"/>
              <a:gd name="connsiteX6" fmla="*/ 0 w 7810500"/>
              <a:gd name="connsiteY6" fmla="*/ 3625329 h 3810000"/>
              <a:gd name="connsiteX7" fmla="*/ 0 w 7810500"/>
              <a:gd name="connsiteY7" fmla="*/ 1626032 h 3810000"/>
              <a:gd name="connsiteX8" fmla="*/ 1626032 w 7810500"/>
              <a:gd name="connsiteY8" fmla="*/ 0 h 3810000"/>
              <a:gd name="connsiteX0" fmla="*/ 1626032 w 7810500"/>
              <a:gd name="connsiteY0" fmla="*/ 0 h 3810000"/>
              <a:gd name="connsiteX1" fmla="*/ 6184468 w 7810500"/>
              <a:gd name="connsiteY1" fmla="*/ 0 h 3810000"/>
              <a:gd name="connsiteX2" fmla="*/ 7810500 w 7810500"/>
              <a:gd name="connsiteY2" fmla="*/ 3625329 h 3810000"/>
              <a:gd name="connsiteX3" fmla="*/ 7625829 w 7810500"/>
              <a:gd name="connsiteY3" fmla="*/ 3810000 h 3810000"/>
              <a:gd name="connsiteX4" fmla="*/ 184671 w 7810500"/>
              <a:gd name="connsiteY4" fmla="*/ 3810000 h 3810000"/>
              <a:gd name="connsiteX5" fmla="*/ 0 w 7810500"/>
              <a:gd name="connsiteY5" fmla="*/ 3625329 h 3810000"/>
              <a:gd name="connsiteX6" fmla="*/ 0 w 7810500"/>
              <a:gd name="connsiteY6" fmla="*/ 1626032 h 3810000"/>
              <a:gd name="connsiteX7" fmla="*/ 1626032 w 7810500"/>
              <a:gd name="connsiteY7" fmla="*/ 0 h 3810000"/>
              <a:gd name="connsiteX0" fmla="*/ 1626032 w 7963808"/>
              <a:gd name="connsiteY0" fmla="*/ 0 h 3810000"/>
              <a:gd name="connsiteX1" fmla="*/ 6184468 w 7963808"/>
              <a:gd name="connsiteY1" fmla="*/ 0 h 3810000"/>
              <a:gd name="connsiteX2" fmla="*/ 7625829 w 7963808"/>
              <a:gd name="connsiteY2" fmla="*/ 3810000 h 3810000"/>
              <a:gd name="connsiteX3" fmla="*/ 184671 w 7963808"/>
              <a:gd name="connsiteY3" fmla="*/ 3810000 h 3810000"/>
              <a:gd name="connsiteX4" fmla="*/ 0 w 7963808"/>
              <a:gd name="connsiteY4" fmla="*/ 3625329 h 3810000"/>
              <a:gd name="connsiteX5" fmla="*/ 0 w 7963808"/>
              <a:gd name="connsiteY5" fmla="*/ 1626032 h 3810000"/>
              <a:gd name="connsiteX6" fmla="*/ 1626032 w 7963808"/>
              <a:gd name="connsiteY6" fmla="*/ 0 h 3810000"/>
              <a:gd name="connsiteX0" fmla="*/ 1626032 w 6876799"/>
              <a:gd name="connsiteY0" fmla="*/ 0 h 3810000"/>
              <a:gd name="connsiteX1" fmla="*/ 6184468 w 6876799"/>
              <a:gd name="connsiteY1" fmla="*/ 0 h 3810000"/>
              <a:gd name="connsiteX2" fmla="*/ 6063729 w 6876799"/>
              <a:gd name="connsiteY2" fmla="*/ 3797300 h 3810000"/>
              <a:gd name="connsiteX3" fmla="*/ 184671 w 6876799"/>
              <a:gd name="connsiteY3" fmla="*/ 3810000 h 3810000"/>
              <a:gd name="connsiteX4" fmla="*/ 0 w 6876799"/>
              <a:gd name="connsiteY4" fmla="*/ 3625329 h 3810000"/>
              <a:gd name="connsiteX5" fmla="*/ 0 w 6876799"/>
              <a:gd name="connsiteY5" fmla="*/ 1626032 h 3810000"/>
              <a:gd name="connsiteX6" fmla="*/ 1626032 w 6876799"/>
              <a:gd name="connsiteY6" fmla="*/ 0 h 3810000"/>
              <a:gd name="connsiteX0" fmla="*/ 1626032 w 6601473"/>
              <a:gd name="connsiteY0" fmla="*/ 0 h 3810000"/>
              <a:gd name="connsiteX1" fmla="*/ 6184468 w 6601473"/>
              <a:gd name="connsiteY1" fmla="*/ 0 h 3810000"/>
              <a:gd name="connsiteX2" fmla="*/ 6063729 w 6601473"/>
              <a:gd name="connsiteY2" fmla="*/ 3797300 h 3810000"/>
              <a:gd name="connsiteX3" fmla="*/ 184671 w 6601473"/>
              <a:gd name="connsiteY3" fmla="*/ 3810000 h 3810000"/>
              <a:gd name="connsiteX4" fmla="*/ 0 w 6601473"/>
              <a:gd name="connsiteY4" fmla="*/ 3625329 h 3810000"/>
              <a:gd name="connsiteX5" fmla="*/ 0 w 6601473"/>
              <a:gd name="connsiteY5" fmla="*/ 1626032 h 3810000"/>
              <a:gd name="connsiteX6" fmla="*/ 1626032 w 6601473"/>
              <a:gd name="connsiteY6" fmla="*/ 0 h 3810000"/>
              <a:gd name="connsiteX0" fmla="*/ 1626032 w 6605873"/>
              <a:gd name="connsiteY0" fmla="*/ 0 h 3810000"/>
              <a:gd name="connsiteX1" fmla="*/ 6184468 w 6605873"/>
              <a:gd name="connsiteY1" fmla="*/ 0 h 3810000"/>
              <a:gd name="connsiteX2" fmla="*/ 6082779 w 6605873"/>
              <a:gd name="connsiteY2" fmla="*/ 3802063 h 3810000"/>
              <a:gd name="connsiteX3" fmla="*/ 184671 w 6605873"/>
              <a:gd name="connsiteY3" fmla="*/ 3810000 h 3810000"/>
              <a:gd name="connsiteX4" fmla="*/ 0 w 6605873"/>
              <a:gd name="connsiteY4" fmla="*/ 3625329 h 3810000"/>
              <a:gd name="connsiteX5" fmla="*/ 0 w 6605873"/>
              <a:gd name="connsiteY5" fmla="*/ 1626032 h 3810000"/>
              <a:gd name="connsiteX6" fmla="*/ 1626032 w 6605873"/>
              <a:gd name="connsiteY6" fmla="*/ 0 h 3810000"/>
              <a:gd name="connsiteX0" fmla="*/ 1626032 w 6524678"/>
              <a:gd name="connsiteY0" fmla="*/ 6350 h 3816350"/>
              <a:gd name="connsiteX1" fmla="*/ 6076518 w 6524678"/>
              <a:gd name="connsiteY1" fmla="*/ 0 h 3816350"/>
              <a:gd name="connsiteX2" fmla="*/ 6082779 w 6524678"/>
              <a:gd name="connsiteY2" fmla="*/ 3808413 h 3816350"/>
              <a:gd name="connsiteX3" fmla="*/ 184671 w 6524678"/>
              <a:gd name="connsiteY3" fmla="*/ 3816350 h 3816350"/>
              <a:gd name="connsiteX4" fmla="*/ 0 w 6524678"/>
              <a:gd name="connsiteY4" fmla="*/ 3631679 h 3816350"/>
              <a:gd name="connsiteX5" fmla="*/ 0 w 6524678"/>
              <a:gd name="connsiteY5" fmla="*/ 1632382 h 3816350"/>
              <a:gd name="connsiteX6" fmla="*/ 1626032 w 6524678"/>
              <a:gd name="connsiteY6" fmla="*/ 6350 h 3816350"/>
              <a:gd name="connsiteX0" fmla="*/ 1626032 w 6087407"/>
              <a:gd name="connsiteY0" fmla="*/ 6350 h 3816350"/>
              <a:gd name="connsiteX1" fmla="*/ 6076518 w 6087407"/>
              <a:gd name="connsiteY1" fmla="*/ 0 h 3816350"/>
              <a:gd name="connsiteX2" fmla="*/ 6082779 w 6087407"/>
              <a:gd name="connsiteY2" fmla="*/ 3808413 h 3816350"/>
              <a:gd name="connsiteX3" fmla="*/ 184671 w 6087407"/>
              <a:gd name="connsiteY3" fmla="*/ 3816350 h 3816350"/>
              <a:gd name="connsiteX4" fmla="*/ 0 w 6087407"/>
              <a:gd name="connsiteY4" fmla="*/ 3631679 h 3816350"/>
              <a:gd name="connsiteX5" fmla="*/ 0 w 6087407"/>
              <a:gd name="connsiteY5" fmla="*/ 1632382 h 3816350"/>
              <a:gd name="connsiteX6" fmla="*/ 1626032 w 6087407"/>
              <a:gd name="connsiteY6" fmla="*/ 6350 h 3816350"/>
              <a:gd name="connsiteX0" fmla="*/ 1626032 w 6100891"/>
              <a:gd name="connsiteY0" fmla="*/ 0 h 3810000"/>
              <a:gd name="connsiteX1" fmla="*/ 6097949 w 6100891"/>
              <a:gd name="connsiteY1" fmla="*/ 794 h 3810000"/>
              <a:gd name="connsiteX2" fmla="*/ 6082779 w 6100891"/>
              <a:gd name="connsiteY2" fmla="*/ 3802063 h 3810000"/>
              <a:gd name="connsiteX3" fmla="*/ 184671 w 6100891"/>
              <a:gd name="connsiteY3" fmla="*/ 3810000 h 3810000"/>
              <a:gd name="connsiteX4" fmla="*/ 0 w 6100891"/>
              <a:gd name="connsiteY4" fmla="*/ 3625329 h 3810000"/>
              <a:gd name="connsiteX5" fmla="*/ 0 w 6100891"/>
              <a:gd name="connsiteY5" fmla="*/ 1626032 h 3810000"/>
              <a:gd name="connsiteX6" fmla="*/ 1626032 w 6100891"/>
              <a:gd name="connsiteY6" fmla="*/ 0 h 3810000"/>
              <a:gd name="connsiteX0" fmla="*/ 1626032 w 6098322"/>
              <a:gd name="connsiteY0" fmla="*/ 0 h 3810000"/>
              <a:gd name="connsiteX1" fmla="*/ 6097949 w 6098322"/>
              <a:gd name="connsiteY1" fmla="*/ 794 h 3810000"/>
              <a:gd name="connsiteX2" fmla="*/ 6082779 w 6098322"/>
              <a:gd name="connsiteY2" fmla="*/ 3802063 h 3810000"/>
              <a:gd name="connsiteX3" fmla="*/ 184671 w 6098322"/>
              <a:gd name="connsiteY3" fmla="*/ 3810000 h 3810000"/>
              <a:gd name="connsiteX4" fmla="*/ 0 w 6098322"/>
              <a:gd name="connsiteY4" fmla="*/ 3625329 h 3810000"/>
              <a:gd name="connsiteX5" fmla="*/ 0 w 6098322"/>
              <a:gd name="connsiteY5" fmla="*/ 1626032 h 3810000"/>
              <a:gd name="connsiteX6" fmla="*/ 1626032 w 6098322"/>
              <a:gd name="connsiteY6" fmla="*/ 0 h 3810000"/>
              <a:gd name="connsiteX0" fmla="*/ 1626032 w 6102062"/>
              <a:gd name="connsiteY0" fmla="*/ 0 h 3810000"/>
              <a:gd name="connsiteX1" fmla="*/ 6097949 w 6102062"/>
              <a:gd name="connsiteY1" fmla="*/ 794 h 3810000"/>
              <a:gd name="connsiteX2" fmla="*/ 6097066 w 6102062"/>
              <a:gd name="connsiteY2" fmla="*/ 3806825 h 3810000"/>
              <a:gd name="connsiteX3" fmla="*/ 184671 w 6102062"/>
              <a:gd name="connsiteY3" fmla="*/ 3810000 h 3810000"/>
              <a:gd name="connsiteX4" fmla="*/ 0 w 6102062"/>
              <a:gd name="connsiteY4" fmla="*/ 3625329 h 3810000"/>
              <a:gd name="connsiteX5" fmla="*/ 0 w 6102062"/>
              <a:gd name="connsiteY5" fmla="*/ 1626032 h 3810000"/>
              <a:gd name="connsiteX6" fmla="*/ 1626032 w 6102062"/>
              <a:gd name="connsiteY6" fmla="*/ 0 h 3810000"/>
              <a:gd name="connsiteX0" fmla="*/ 1626032 w 6098726"/>
              <a:gd name="connsiteY0" fmla="*/ 0 h 3810000"/>
              <a:gd name="connsiteX1" fmla="*/ 6097949 w 6098726"/>
              <a:gd name="connsiteY1" fmla="*/ 794 h 3810000"/>
              <a:gd name="connsiteX2" fmla="*/ 6097066 w 6098726"/>
              <a:gd name="connsiteY2" fmla="*/ 3806825 h 3810000"/>
              <a:gd name="connsiteX3" fmla="*/ 184671 w 6098726"/>
              <a:gd name="connsiteY3" fmla="*/ 3810000 h 3810000"/>
              <a:gd name="connsiteX4" fmla="*/ 0 w 6098726"/>
              <a:gd name="connsiteY4" fmla="*/ 3625329 h 3810000"/>
              <a:gd name="connsiteX5" fmla="*/ 0 w 6098726"/>
              <a:gd name="connsiteY5" fmla="*/ 1626032 h 3810000"/>
              <a:gd name="connsiteX6" fmla="*/ 1626032 w 6098726"/>
              <a:gd name="connsiteY6" fmla="*/ 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8726" h="3810000">
                <a:moveTo>
                  <a:pt x="1626032" y="0"/>
                </a:moveTo>
                <a:lnTo>
                  <a:pt x="6097949" y="794"/>
                </a:lnTo>
                <a:cubicBezTo>
                  <a:pt x="6100171" y="1699419"/>
                  <a:pt x="6096907" y="2640806"/>
                  <a:pt x="6097066" y="3806825"/>
                </a:cubicBezTo>
                <a:lnTo>
                  <a:pt x="184671" y="3810000"/>
                </a:lnTo>
                <a:cubicBezTo>
                  <a:pt x="82680" y="3810000"/>
                  <a:pt x="0" y="3727320"/>
                  <a:pt x="0" y="3625329"/>
                </a:cubicBezTo>
                <a:lnTo>
                  <a:pt x="0" y="1626032"/>
                </a:lnTo>
                <a:cubicBezTo>
                  <a:pt x="0" y="727999"/>
                  <a:pt x="727999" y="0"/>
                  <a:pt x="1626032" y="0"/>
                </a:cubicBezTo>
                <a:close/>
              </a:path>
            </a:pathLst>
          </a:cu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F37EDF2-BC13-CB71-EB1E-E3F84341EA17}"/>
              </a:ext>
            </a:extLst>
          </p:cNvPr>
          <p:cNvSpPr txBox="1"/>
          <p:nvPr/>
        </p:nvSpPr>
        <p:spPr>
          <a:xfrm>
            <a:off x="187608" y="1905000"/>
            <a:ext cx="5794380" cy="2215991"/>
          </a:xfrm>
          <a:prstGeom prst="rect">
            <a:avLst/>
          </a:prstGeom>
          <a:noFill/>
          <a:ln w="31750">
            <a:solidFill>
              <a:srgbClr val="060645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/>
              <a:t>Beginning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/>
              <a:t>Set the scene (OU context)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/>
              <a:t>Look at prior works/Lit review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/>
              <a:t>Say what you were trying to solve or examine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/>
              <a:t>Give brief outline of paper</a:t>
            </a:r>
          </a:p>
          <a:p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4A1A84-0D00-CE77-6382-43F57ED06AF6}"/>
              </a:ext>
            </a:extLst>
          </p:cNvPr>
          <p:cNvSpPr txBox="1"/>
          <p:nvPr/>
        </p:nvSpPr>
        <p:spPr>
          <a:xfrm>
            <a:off x="3084798" y="4226003"/>
            <a:ext cx="4398758" cy="2246769"/>
          </a:xfrm>
          <a:prstGeom prst="rect">
            <a:avLst/>
          </a:prstGeom>
          <a:noFill/>
          <a:ln w="31750">
            <a:solidFill>
              <a:srgbClr val="060645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/>
              <a:t>Middle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/>
              <a:t>What you did (</a:t>
            </a:r>
            <a:r>
              <a:rPr lang="en-GB" sz="2000" err="1"/>
              <a:t>eg</a:t>
            </a:r>
            <a:r>
              <a:rPr lang="en-GB" sz="2000"/>
              <a:t> intervention/activity)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/>
              <a:t>How you collected data (include if required HREC ref. obtained)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/>
              <a:t>Analysis/What you found out.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80079B-4D72-26B3-D742-8DE82BDEBDF9}"/>
              </a:ext>
            </a:extLst>
          </p:cNvPr>
          <p:cNvSpPr txBox="1"/>
          <p:nvPr/>
        </p:nvSpPr>
        <p:spPr>
          <a:xfrm>
            <a:off x="7579943" y="4797070"/>
            <a:ext cx="4161893" cy="1938992"/>
          </a:xfrm>
          <a:prstGeom prst="rect">
            <a:avLst/>
          </a:prstGeom>
          <a:noFill/>
          <a:ln w="31750">
            <a:solidFill>
              <a:srgbClr val="060645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/>
              <a:t>End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/>
              <a:t>What conclusions do you want to draw from your findings?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/>
              <a:t>Were there any limitations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/>
              <a:t>Where does this lead next</a:t>
            </a:r>
          </a:p>
        </p:txBody>
      </p:sp>
    </p:spTree>
    <p:extLst>
      <p:ext uri="{BB962C8B-B14F-4D97-AF65-F5344CB8AC3E}">
        <p14:creationId xmlns:p14="http://schemas.microsoft.com/office/powerpoint/2010/main" val="1360288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807A022-D07D-3F9C-BB46-36483CC0157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/>
              <a:t>Review Papers (Task)</a:t>
            </a:r>
          </a:p>
          <a:p>
            <a:endParaRPr lang="en-GB"/>
          </a:p>
        </p:txBody>
      </p:sp>
      <p:pic>
        <p:nvPicPr>
          <p:cNvPr id="7" name="Picture Placeholder 6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6AEE1CF6-B456-2495-46D2-8CEDEC34BF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9" r="10119"/>
          <a:stretch>
            <a:fillRect/>
          </a:stretch>
        </p:blipFill>
        <p:spPr>
          <a:xfrm>
            <a:off x="6096000" y="653244"/>
            <a:ext cx="6096000" cy="5097463"/>
          </a:xfrm>
          <a:prstGeom prst="round2SameRect">
            <a:avLst>
              <a:gd name="adj1" fmla="val 42678"/>
              <a:gd name="adj2" fmla="val 4847"/>
            </a:avLst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8FA3463-BF0B-8B80-04BF-C8B9E9DB7D2B}"/>
              </a:ext>
            </a:extLst>
          </p:cNvPr>
          <p:cNvSpPr txBox="1"/>
          <p:nvPr/>
        </p:nvSpPr>
        <p:spPr>
          <a:xfrm>
            <a:off x="413915" y="1502228"/>
            <a:ext cx="51435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/>
              <a:t>In groups, have a look at the three papers, linked below.  They are from a set of conference proceedings and so will be similar in purpose to our journal (but different in length).</a:t>
            </a:r>
          </a:p>
          <a:p>
            <a:endParaRPr lang="en-GB" sz="2000"/>
          </a:p>
          <a:p>
            <a:r>
              <a:rPr lang="en-GB" sz="2000"/>
              <a:t>Identify the three sections, beginning, middle and end.  See how the papers differ in structure, see the similarities.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68901F-6A76-4933-E212-3F0DE9CC1A10}"/>
              </a:ext>
            </a:extLst>
          </p:cNvPr>
          <p:cNvSpPr txBox="1"/>
          <p:nvPr/>
        </p:nvSpPr>
        <p:spPr>
          <a:xfrm>
            <a:off x="498764" y="4690753"/>
            <a:ext cx="135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4"/>
              </a:rPr>
              <a:t>Paper one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796D33-A7AE-4592-6E7B-0CF0EC248AEE}"/>
              </a:ext>
            </a:extLst>
          </p:cNvPr>
          <p:cNvSpPr txBox="1"/>
          <p:nvPr/>
        </p:nvSpPr>
        <p:spPr>
          <a:xfrm>
            <a:off x="2316251" y="5060085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5"/>
              </a:rPr>
              <a:t>Paper two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CEE78F-FEEC-4886-3268-A9574E5C8CE5}"/>
              </a:ext>
            </a:extLst>
          </p:cNvPr>
          <p:cNvSpPr txBox="1"/>
          <p:nvPr/>
        </p:nvSpPr>
        <p:spPr>
          <a:xfrm>
            <a:off x="3752603" y="5429417"/>
            <a:ext cx="1563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6"/>
              </a:rPr>
              <a:t>Paper Three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4934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F0FFD4B-EA2A-2E56-32EA-BA74E4FE154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681712" y="256234"/>
            <a:ext cx="4846260" cy="497161"/>
          </a:xfrm>
        </p:spPr>
        <p:txBody>
          <a:bodyPr/>
          <a:lstStyle/>
          <a:p>
            <a:r>
              <a:rPr lang="en-GB"/>
              <a:t>Your paper</a:t>
            </a:r>
          </a:p>
          <a:p>
            <a:endParaRPr lang="en-GB"/>
          </a:p>
        </p:txBody>
      </p:sp>
      <p:pic>
        <p:nvPicPr>
          <p:cNvPr id="10" name="Picture Placeholder 6">
            <a:extLst>
              <a:ext uri="{FF2B5EF4-FFF2-40B4-BE49-F238E27FC236}">
                <a16:creationId xmlns:a16="http://schemas.microsoft.com/office/drawing/2014/main" id="{BF2D9EFC-3851-7A08-DB45-B8A56E25A6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9" r="10129"/>
          <a:stretch/>
        </p:blipFill>
        <p:spPr>
          <a:xfrm>
            <a:off x="-1" y="504814"/>
            <a:ext cx="6096001" cy="5097760"/>
          </a:xfrm>
          <a:prstGeom prst="round2SameRect">
            <a:avLst>
              <a:gd name="adj1" fmla="val 42678"/>
              <a:gd name="adj2" fmla="val 4847"/>
            </a:avLst>
          </a:prstGeom>
          <a:noFill/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81A7E0F-F189-6EE4-906C-07123A72616F}"/>
              </a:ext>
            </a:extLst>
          </p:cNvPr>
          <p:cNvSpPr txBox="1"/>
          <p:nvPr/>
        </p:nvSpPr>
        <p:spPr>
          <a:xfrm flipH="1">
            <a:off x="7040077" y="1860884"/>
            <a:ext cx="48462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/>
              <a:t>Think about what you want to say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/>
              <a:t>How will it fit into the three sections of a paper?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/>
              <a:t>Does it have a good narrative?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/>
              <a:t>Are there take home points for each reader?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/>
              <a:t>Does it open up a discussion for further work?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3C4855-79BC-C360-2254-95C8C79E64C8}"/>
              </a:ext>
            </a:extLst>
          </p:cNvPr>
          <p:cNvSpPr txBox="1"/>
          <p:nvPr/>
        </p:nvSpPr>
        <p:spPr>
          <a:xfrm>
            <a:off x="7897091" y="5140909"/>
            <a:ext cx="2755075" cy="461665"/>
          </a:xfrm>
          <a:prstGeom prst="rect">
            <a:avLst/>
          </a:prstGeom>
          <a:noFill/>
          <a:ln w="31750">
            <a:solidFill>
              <a:srgbClr val="060645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/>
              <a:t>Any Questions ?</a:t>
            </a:r>
          </a:p>
        </p:txBody>
      </p:sp>
    </p:spTree>
    <p:extLst>
      <p:ext uri="{BB962C8B-B14F-4D97-AF65-F5344CB8AC3E}">
        <p14:creationId xmlns:p14="http://schemas.microsoft.com/office/powerpoint/2010/main" val="1049362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06E5B-D0A2-FD17-12DB-3E8FFA263BF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-425903"/>
            <a:ext cx="10515600" cy="3470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 SemiBold" panose="00000700000000000000" pitchFamily="50" charset="0"/>
                <a:ea typeface="+mj-ea"/>
                <a:cs typeface="Poppins SemiBold" panose="00000700000000000000" pitchFamily="50" charset="0"/>
              </a:rPr>
              <a:t>Slide Title 31</a:t>
            </a:r>
          </a:p>
        </p:txBody>
      </p:sp>
    </p:spTree>
    <p:extLst>
      <p:ext uri="{BB962C8B-B14F-4D97-AF65-F5344CB8AC3E}">
        <p14:creationId xmlns:p14="http://schemas.microsoft.com/office/powerpoint/2010/main" val="2073721226"/>
      </p:ext>
    </p:extLst>
  </p:cSld>
  <p:clrMapOvr>
    <a:masterClrMapping/>
  </p:clrMapOvr>
</p:sld>
</file>

<file path=ppt/theme/theme1.xml><?xml version="1.0" encoding="utf-8"?>
<a:theme xmlns:a="http://schemas.openxmlformats.org/drawingml/2006/main" name="Covers">
  <a:themeElements>
    <a:clrScheme name="Open University ">
      <a:dk1>
        <a:srgbClr val="060645"/>
      </a:dk1>
      <a:lt1>
        <a:srgbClr val="FFFFFF"/>
      </a:lt1>
      <a:dk2>
        <a:srgbClr val="060645"/>
      </a:dk2>
      <a:lt2>
        <a:srgbClr val="FEFFFF"/>
      </a:lt2>
      <a:accent1>
        <a:srgbClr val="1C46C0"/>
      </a:accent1>
      <a:accent2>
        <a:srgbClr val="66EEFA"/>
      </a:accent2>
      <a:accent3>
        <a:srgbClr val="7DFFD3"/>
      </a:accent3>
      <a:accent4>
        <a:srgbClr val="FF8A77"/>
      </a:accent4>
      <a:accent5>
        <a:srgbClr val="FFB3FF"/>
      </a:accent5>
      <a:accent6>
        <a:srgbClr val="FFF388"/>
      </a:accent6>
      <a:hlink>
        <a:srgbClr val="FF8A77"/>
      </a:hlink>
      <a:folHlink>
        <a:srgbClr val="7DFFD3"/>
      </a:folHlink>
    </a:clrScheme>
    <a:fontScheme name="Custom 7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-Powerpoint-Template-Master" id="{C62F22CB-6147-F642-90D0-FAAC7572420C}" vid="{AB24DCB6-B19B-4A4B-82AA-A443AC496DAE}"/>
    </a:ext>
  </a:extLst>
</a:theme>
</file>

<file path=ppt/theme/theme2.xml><?xml version="1.0" encoding="utf-8"?>
<a:theme xmlns:a="http://schemas.openxmlformats.org/drawingml/2006/main" name="Contents Slides">
  <a:themeElements>
    <a:clrScheme name="Open University ">
      <a:dk1>
        <a:srgbClr val="060645"/>
      </a:dk1>
      <a:lt1>
        <a:srgbClr val="FFFFFF"/>
      </a:lt1>
      <a:dk2>
        <a:srgbClr val="060645"/>
      </a:dk2>
      <a:lt2>
        <a:srgbClr val="FEFFFF"/>
      </a:lt2>
      <a:accent1>
        <a:srgbClr val="1C46C0"/>
      </a:accent1>
      <a:accent2>
        <a:srgbClr val="66EEFA"/>
      </a:accent2>
      <a:accent3>
        <a:srgbClr val="7DFFD3"/>
      </a:accent3>
      <a:accent4>
        <a:srgbClr val="FF8A77"/>
      </a:accent4>
      <a:accent5>
        <a:srgbClr val="FFB3FF"/>
      </a:accent5>
      <a:accent6>
        <a:srgbClr val="FFF388"/>
      </a:accent6>
      <a:hlink>
        <a:srgbClr val="FF8A77"/>
      </a:hlink>
      <a:folHlink>
        <a:srgbClr val="7DFFD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-Powerpoint-Template-Master" id="{C62F22CB-6147-F642-90D0-FAAC7572420C}" vid="{60A6B559-7EF3-1146-8945-35F68351DF66}"/>
    </a:ext>
  </a:extLst>
</a:theme>
</file>

<file path=ppt/theme/theme3.xml><?xml version="1.0" encoding="utf-8"?>
<a:theme xmlns:a="http://schemas.openxmlformats.org/drawingml/2006/main" name="Chapter Headings / Dividers">
  <a:themeElements>
    <a:clrScheme name="Open University ">
      <a:dk1>
        <a:srgbClr val="060645"/>
      </a:dk1>
      <a:lt1>
        <a:srgbClr val="FFFFFF"/>
      </a:lt1>
      <a:dk2>
        <a:srgbClr val="060645"/>
      </a:dk2>
      <a:lt2>
        <a:srgbClr val="FEFFFF"/>
      </a:lt2>
      <a:accent1>
        <a:srgbClr val="1C46C0"/>
      </a:accent1>
      <a:accent2>
        <a:srgbClr val="66EEFA"/>
      </a:accent2>
      <a:accent3>
        <a:srgbClr val="7DFFD3"/>
      </a:accent3>
      <a:accent4>
        <a:srgbClr val="FF8A77"/>
      </a:accent4>
      <a:accent5>
        <a:srgbClr val="FFB3FF"/>
      </a:accent5>
      <a:accent6>
        <a:srgbClr val="FFF388"/>
      </a:accent6>
      <a:hlink>
        <a:srgbClr val="FF8A77"/>
      </a:hlink>
      <a:folHlink>
        <a:srgbClr val="7DFFD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-Powerpoint-Template-Master" id="{C62F22CB-6147-F642-90D0-FAAC7572420C}" vid="{45991D4C-FE3A-DD49-9F9D-812C6DA697D5}"/>
    </a:ext>
  </a:extLst>
</a:theme>
</file>

<file path=ppt/theme/theme4.xml><?xml version="1.0" encoding="utf-8"?>
<a:theme xmlns:a="http://schemas.openxmlformats.org/drawingml/2006/main" name="Slide Options">
  <a:themeElements>
    <a:clrScheme name="Custom 1">
      <a:dk1>
        <a:srgbClr val="060645"/>
      </a:dk1>
      <a:lt1>
        <a:srgbClr val="FFFFFF"/>
      </a:lt1>
      <a:dk2>
        <a:srgbClr val="060645"/>
      </a:dk2>
      <a:lt2>
        <a:srgbClr val="FEFFFF"/>
      </a:lt2>
      <a:accent1>
        <a:srgbClr val="1C46C0"/>
      </a:accent1>
      <a:accent2>
        <a:srgbClr val="66EEFA"/>
      </a:accent2>
      <a:accent3>
        <a:srgbClr val="FF8A77"/>
      </a:accent3>
      <a:accent4>
        <a:srgbClr val="7DFFD3"/>
      </a:accent4>
      <a:accent5>
        <a:srgbClr val="FFB3FF"/>
      </a:accent5>
      <a:accent6>
        <a:srgbClr val="FFF388"/>
      </a:accent6>
      <a:hlink>
        <a:srgbClr val="1C46C0"/>
      </a:hlink>
      <a:folHlink>
        <a:srgbClr val="FF8A77"/>
      </a:folHlink>
    </a:clrScheme>
    <a:fontScheme name="Custom 2">
      <a:majorFont>
        <a:latin typeface="Poppins SemiBold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-Powerpoint-Template-Master" id="{C62F22CB-6147-F642-90D0-FAAC7572420C}" vid="{F7B079B8-8FBA-9E46-A97C-4ADCB3A31155}"/>
    </a:ext>
  </a:extLst>
</a:theme>
</file>

<file path=ppt/theme/theme5.xml><?xml version="1.0" encoding="utf-8"?>
<a:theme xmlns:a="http://schemas.openxmlformats.org/drawingml/2006/main" name="End Slides">
  <a:themeElements>
    <a:clrScheme name="Open University ">
      <a:dk1>
        <a:srgbClr val="060645"/>
      </a:dk1>
      <a:lt1>
        <a:srgbClr val="FFFFFF"/>
      </a:lt1>
      <a:dk2>
        <a:srgbClr val="060645"/>
      </a:dk2>
      <a:lt2>
        <a:srgbClr val="FEFFFF"/>
      </a:lt2>
      <a:accent1>
        <a:srgbClr val="1C46C0"/>
      </a:accent1>
      <a:accent2>
        <a:srgbClr val="66EEFA"/>
      </a:accent2>
      <a:accent3>
        <a:srgbClr val="7DFFD3"/>
      </a:accent3>
      <a:accent4>
        <a:srgbClr val="FF8A77"/>
      </a:accent4>
      <a:accent5>
        <a:srgbClr val="FFB3FF"/>
      </a:accent5>
      <a:accent6>
        <a:srgbClr val="FFF388"/>
      </a:accent6>
      <a:hlink>
        <a:srgbClr val="FF8A77"/>
      </a:hlink>
      <a:folHlink>
        <a:srgbClr val="7DFFD3"/>
      </a:folHlink>
    </a:clrScheme>
    <a:fontScheme name="OU Poppins">
      <a:majorFont>
        <a:latin typeface="Poppins SemiBold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-Powerpoint-Template-Master" id="{C62F22CB-6147-F642-90D0-FAAC7572420C}" vid="{EB94B822-F5A1-864D-A2F5-29356FFCDE5D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1A8143CE0C134B8A33BBDF9C822137" ma:contentTypeVersion="18" ma:contentTypeDescription="Create a new document." ma:contentTypeScope="" ma:versionID="4508caa27cf04657119f100ab65000b4">
  <xsd:schema xmlns:xsd="http://www.w3.org/2001/XMLSchema" xmlns:xs="http://www.w3.org/2001/XMLSchema" xmlns:p="http://schemas.microsoft.com/office/2006/metadata/properties" xmlns:ns2="b09089af-d965-4a35-adc6-c1557f4ef19b" xmlns:ns3="7197fb12-7609-4665-ab28-2c56dc6efc6c" xmlns:ns4="e4476828-269d-41e7-8c7f-463a607b843c" targetNamespace="http://schemas.microsoft.com/office/2006/metadata/properties" ma:root="true" ma:fieldsID="0781e0e2b420a85e080fbf5b3bac195f" ns2:_="" ns3:_="" ns4:_="">
    <xsd:import namespace="b09089af-d965-4a35-adc6-c1557f4ef19b"/>
    <xsd:import namespace="7197fb12-7609-4665-ab28-2c56dc6efc6c"/>
    <xsd:import namespace="e4476828-269d-41e7-8c7f-463a607b843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DateTaken" minOccurs="0"/>
                <xsd:element ref="ns2:lcf76f155ced4ddcb4097134ff3c332f" minOccurs="0"/>
                <xsd:element ref="ns4:TaxCatchAll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9089af-d965-4a35-adc6-c1557f4ef1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bfb35f09-1364-44fa-bda6-079b81d03a2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97fb12-7609-4665-ab28-2c56dc6efc6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476828-269d-41e7-8c7f-463a607b843c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aa62de6b-3c3a-46eb-aa73-b954e9c17589}" ma:internalName="TaxCatchAll" ma:showField="CatchAllData" ma:web="7197fb12-7609-4665-ab28-2c56dc6efc6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4476828-269d-41e7-8c7f-463a607b843c" xsi:nil="true"/>
    <lcf76f155ced4ddcb4097134ff3c332f xmlns="b09089af-d965-4a35-adc6-c1557f4ef19b">
      <Terms xmlns="http://schemas.microsoft.com/office/infopath/2007/PartnerControls"/>
    </lcf76f155ced4ddcb4097134ff3c332f>
    <SharedWithUsers xmlns="7197fb12-7609-4665-ab28-2c56dc6efc6c">
      <UserInfo>
        <DisplayName>Daphne.Chang</DisplayName>
        <AccountId>109</AccountId>
        <AccountType/>
      </UserInfo>
      <UserInfo>
        <DisplayName>Diane.Ford</DisplayName>
        <AccountId>12</AccountId>
        <AccountType/>
      </UserInfo>
      <UserInfo>
        <DisplayName>Susan.Pawley [She/Her]</DisplayName>
        <AccountId>82</AccountId>
        <AccountType/>
      </UserInfo>
      <UserInfo>
        <DisplayName>Allan.Mooney</DisplayName>
        <AccountId>128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78E8014F-0B4F-4681-ABD1-F87340C2C7F1}">
  <ds:schemaRefs>
    <ds:schemaRef ds:uri="7197fb12-7609-4665-ab28-2c56dc6efc6c"/>
    <ds:schemaRef ds:uri="b09089af-d965-4a35-adc6-c1557f4ef19b"/>
    <ds:schemaRef ds:uri="e4476828-269d-41e7-8c7f-463a607b843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66CD3E3-2AD4-4BFA-B062-CD9F3FC3775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D1F123D-72E4-47AA-AF87-050EE8541186}">
  <ds:schemaRefs>
    <ds:schemaRef ds:uri="37366ac4-c030-4543-8cc8-88329e81ec50"/>
    <ds:schemaRef ds:uri="4ed73a0e-c0f4-4682-9833-b80ae4bd0773"/>
    <ds:schemaRef ds:uri="7197fb12-7609-4665-ab28-2c56dc6efc6c"/>
    <ds:schemaRef ds:uri="a4bbcd8a-0e99-45ba-ba54-c1f6b28a9aac"/>
    <ds:schemaRef ds:uri="b09089af-d965-4a35-adc6-c1557f4ef19b"/>
    <ds:schemaRef ds:uri="e4476828-269d-41e7-8c7f-463a607b843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OU-Powerpoint-Template-Master</Template>
  <TotalTime>9</TotalTime>
  <Words>384</Words>
  <Application>Microsoft Office PowerPoint</Application>
  <PresentationFormat>Widescreen</PresentationFormat>
  <Paragraphs>66</Paragraphs>
  <Slides>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Arial</vt:lpstr>
      <vt:lpstr>Calibri</vt:lpstr>
      <vt:lpstr>Poppins</vt:lpstr>
      <vt:lpstr>Poppins SemiBold</vt:lpstr>
      <vt:lpstr>Covers</vt:lpstr>
      <vt:lpstr>Contents Slides</vt:lpstr>
      <vt:lpstr>Chapter Headings / Dividers</vt:lpstr>
      <vt:lpstr>Slide Options</vt:lpstr>
      <vt:lpstr>End Slides</vt:lpstr>
      <vt:lpstr>Intro Slide Title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Slide Title 31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 Slide Title 1</dc:title>
  <dc:subject>OU Master PowerPoint Template with accessibility guidance and best practice tips</dc:subject>
  <dc:creator>Susan.Pawley [She/Her]</dc:creator>
  <cp:keywords>OU Master PowerPoint Template</cp:keywords>
  <dc:description/>
  <cp:lastModifiedBy>Diane.Ford</cp:lastModifiedBy>
  <cp:revision>4</cp:revision>
  <dcterms:created xsi:type="dcterms:W3CDTF">2024-05-03T13:49:45Z</dcterms:created>
  <dcterms:modified xsi:type="dcterms:W3CDTF">2024-05-07T17:27:54Z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0x010100E11A8143CE0C134B8A33BBDF9C822137</vt:lpwstr>
  </property>
  <property fmtid="{D5CDD505-2E9C-101B-9397-08002B2CF9AE}" pid="3" name="MediaServiceImageTags">
    <vt:lpwstr/>
  </property>
</Properties>
</file>