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 id="2147483681" r:id="rId4"/>
  </p:sldMasterIdLst>
  <p:notesMasterIdLst>
    <p:notesMasterId r:id="rId27"/>
  </p:notesMasterIdLst>
  <p:handoutMasterIdLst>
    <p:handoutMasterId r:id="rId28"/>
  </p:handoutMasterIdLst>
  <p:sldIdLst>
    <p:sldId id="272" r:id="rId5"/>
    <p:sldId id="299" r:id="rId6"/>
    <p:sldId id="331" r:id="rId7"/>
    <p:sldId id="305" r:id="rId8"/>
    <p:sldId id="304" r:id="rId9"/>
    <p:sldId id="303" r:id="rId10"/>
    <p:sldId id="315" r:id="rId11"/>
    <p:sldId id="321" r:id="rId12"/>
    <p:sldId id="330" r:id="rId13"/>
    <p:sldId id="273" r:id="rId14"/>
    <p:sldId id="332" r:id="rId15"/>
    <p:sldId id="335" r:id="rId16"/>
    <p:sldId id="334" r:id="rId17"/>
    <p:sldId id="297" r:id="rId18"/>
    <p:sldId id="313" r:id="rId19"/>
    <p:sldId id="318" r:id="rId20"/>
    <p:sldId id="316" r:id="rId21"/>
    <p:sldId id="326" r:id="rId22"/>
    <p:sldId id="319" r:id="rId23"/>
    <p:sldId id="317" r:id="rId24"/>
    <p:sldId id="323" r:id="rId25"/>
    <p:sldId id="322"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0" d="100"/>
          <a:sy n="90" d="100"/>
        </p:scale>
        <p:origin x="1792" y="192"/>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6483BA1-7ACF-41D3-868C-5F9FBF187976}" type="datetimeFigureOut">
              <a:rPr lang="en-GB" smtClean="0"/>
              <a:t>22/05/2019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96A70E5-3386-48E1-AE83-489F86B598FC}" type="slidenum">
              <a:rPr lang="en-GB" smtClean="0"/>
              <a:t>‹#›</a:t>
            </a:fld>
            <a:endParaRPr lang="en-GB"/>
          </a:p>
        </p:txBody>
      </p:sp>
    </p:spTree>
    <p:extLst>
      <p:ext uri="{BB962C8B-B14F-4D97-AF65-F5344CB8AC3E}">
        <p14:creationId xmlns:p14="http://schemas.microsoft.com/office/powerpoint/2010/main" val="4069322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903027D-A0AD-4C3C-84F7-410973A78762}" type="datetimeFigureOut">
              <a:rPr lang="en-GB" smtClean="0"/>
              <a:t>22/05/2019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2AE255D-5477-4D00-A3C5-D7521B6C9CC6}" type="slidenum">
              <a:rPr lang="en-GB" smtClean="0"/>
              <a:t>‹#›</a:t>
            </a:fld>
            <a:endParaRPr lang="en-GB"/>
          </a:p>
        </p:txBody>
      </p:sp>
    </p:spTree>
    <p:extLst>
      <p:ext uri="{BB962C8B-B14F-4D97-AF65-F5344CB8AC3E}">
        <p14:creationId xmlns:p14="http://schemas.microsoft.com/office/powerpoint/2010/main" val="429226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AE255D-5477-4D00-A3C5-D7521B6C9CC6}" type="slidenum">
              <a:rPr lang="en-GB" smtClean="0"/>
              <a:t>1</a:t>
            </a:fld>
            <a:endParaRPr lang="en-GB"/>
          </a:p>
        </p:txBody>
      </p:sp>
    </p:spTree>
    <p:extLst>
      <p:ext uri="{BB962C8B-B14F-4D97-AF65-F5344CB8AC3E}">
        <p14:creationId xmlns:p14="http://schemas.microsoft.com/office/powerpoint/2010/main" val="1399519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AE255D-5477-4D00-A3C5-D7521B6C9CC6}" type="slidenum">
              <a:rPr lang="en-GB" smtClean="0"/>
              <a:t>17</a:t>
            </a:fld>
            <a:endParaRPr lang="en-GB"/>
          </a:p>
        </p:txBody>
      </p:sp>
    </p:spTree>
    <p:extLst>
      <p:ext uri="{BB962C8B-B14F-4D97-AF65-F5344CB8AC3E}">
        <p14:creationId xmlns:p14="http://schemas.microsoft.com/office/powerpoint/2010/main" val="1780959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AE255D-5477-4D00-A3C5-D7521B6C9CC6}" type="slidenum">
              <a:rPr lang="en-GB" smtClean="0"/>
              <a:t>18</a:t>
            </a:fld>
            <a:endParaRPr lang="en-GB"/>
          </a:p>
        </p:txBody>
      </p:sp>
    </p:spTree>
    <p:extLst>
      <p:ext uri="{BB962C8B-B14F-4D97-AF65-F5344CB8AC3E}">
        <p14:creationId xmlns:p14="http://schemas.microsoft.com/office/powerpoint/2010/main" val="741258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AE255D-5477-4D00-A3C5-D7521B6C9CC6}" type="slidenum">
              <a:rPr lang="en-GB" smtClean="0"/>
              <a:t>20</a:t>
            </a:fld>
            <a:endParaRPr lang="en-GB"/>
          </a:p>
        </p:txBody>
      </p:sp>
    </p:spTree>
    <p:extLst>
      <p:ext uri="{BB962C8B-B14F-4D97-AF65-F5344CB8AC3E}">
        <p14:creationId xmlns:p14="http://schemas.microsoft.com/office/powerpoint/2010/main" val="62974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AE255D-5477-4D00-A3C5-D7521B6C9CC6}" type="slidenum">
              <a:rPr lang="en-GB" smtClean="0"/>
              <a:t>22</a:t>
            </a:fld>
            <a:endParaRPr lang="en-GB"/>
          </a:p>
        </p:txBody>
      </p:sp>
    </p:spTree>
    <p:extLst>
      <p:ext uri="{BB962C8B-B14F-4D97-AF65-F5344CB8AC3E}">
        <p14:creationId xmlns:p14="http://schemas.microsoft.com/office/powerpoint/2010/main" val="140095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AE255D-5477-4D00-A3C5-D7521B6C9CC6}" type="slidenum">
              <a:rPr lang="en-GB" smtClean="0"/>
              <a:t>8</a:t>
            </a:fld>
            <a:endParaRPr lang="en-GB"/>
          </a:p>
        </p:txBody>
      </p:sp>
    </p:spTree>
    <p:extLst>
      <p:ext uri="{BB962C8B-B14F-4D97-AF65-F5344CB8AC3E}">
        <p14:creationId xmlns:p14="http://schemas.microsoft.com/office/powerpoint/2010/main" val="391839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AE255D-5477-4D00-A3C5-D7521B6C9CC6}" type="slidenum">
              <a:rPr lang="en-GB" smtClean="0"/>
              <a:t>10</a:t>
            </a:fld>
            <a:endParaRPr lang="en-GB"/>
          </a:p>
        </p:txBody>
      </p:sp>
    </p:spTree>
    <p:extLst>
      <p:ext uri="{BB962C8B-B14F-4D97-AF65-F5344CB8AC3E}">
        <p14:creationId xmlns:p14="http://schemas.microsoft.com/office/powerpoint/2010/main" val="41527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AE255D-5477-4D00-A3C5-D7521B6C9CC6}" type="slidenum">
              <a:rPr lang="en-GB" smtClean="0"/>
              <a:t>11</a:t>
            </a:fld>
            <a:endParaRPr lang="en-GB"/>
          </a:p>
        </p:txBody>
      </p:sp>
    </p:spTree>
    <p:extLst>
      <p:ext uri="{BB962C8B-B14F-4D97-AF65-F5344CB8AC3E}">
        <p14:creationId xmlns:p14="http://schemas.microsoft.com/office/powerpoint/2010/main" val="39453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AE255D-5477-4D00-A3C5-D7521B6C9CC6}" type="slidenum">
              <a:rPr lang="en-GB" smtClean="0"/>
              <a:t>12</a:t>
            </a:fld>
            <a:endParaRPr lang="en-GB"/>
          </a:p>
        </p:txBody>
      </p:sp>
    </p:spTree>
    <p:extLst>
      <p:ext uri="{BB962C8B-B14F-4D97-AF65-F5344CB8AC3E}">
        <p14:creationId xmlns:p14="http://schemas.microsoft.com/office/powerpoint/2010/main" val="153790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AE255D-5477-4D00-A3C5-D7521B6C9CC6}" type="slidenum">
              <a:rPr lang="en-GB" smtClean="0"/>
              <a:t>13</a:t>
            </a:fld>
            <a:endParaRPr lang="en-GB"/>
          </a:p>
        </p:txBody>
      </p:sp>
    </p:spTree>
    <p:extLst>
      <p:ext uri="{BB962C8B-B14F-4D97-AF65-F5344CB8AC3E}">
        <p14:creationId xmlns:p14="http://schemas.microsoft.com/office/powerpoint/2010/main" val="24900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AE255D-5477-4D00-A3C5-D7521B6C9CC6}" type="slidenum">
              <a:rPr lang="en-GB" smtClean="0"/>
              <a:t>14</a:t>
            </a:fld>
            <a:endParaRPr lang="en-GB"/>
          </a:p>
        </p:txBody>
      </p:sp>
    </p:spTree>
    <p:extLst>
      <p:ext uri="{BB962C8B-B14F-4D97-AF65-F5344CB8AC3E}">
        <p14:creationId xmlns:p14="http://schemas.microsoft.com/office/powerpoint/2010/main" val="2191564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AE255D-5477-4D00-A3C5-D7521B6C9CC6}" type="slidenum">
              <a:rPr lang="en-GB" smtClean="0"/>
              <a:t>15</a:t>
            </a:fld>
            <a:endParaRPr lang="en-GB"/>
          </a:p>
        </p:txBody>
      </p:sp>
    </p:spTree>
    <p:extLst>
      <p:ext uri="{BB962C8B-B14F-4D97-AF65-F5344CB8AC3E}">
        <p14:creationId xmlns:p14="http://schemas.microsoft.com/office/powerpoint/2010/main" val="1953100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AE255D-5477-4D00-A3C5-D7521B6C9CC6}" type="slidenum">
              <a:rPr lang="en-GB" smtClean="0"/>
              <a:t>16</a:t>
            </a:fld>
            <a:endParaRPr lang="en-GB"/>
          </a:p>
        </p:txBody>
      </p:sp>
    </p:spTree>
    <p:extLst>
      <p:ext uri="{BB962C8B-B14F-4D97-AF65-F5344CB8AC3E}">
        <p14:creationId xmlns:p14="http://schemas.microsoft.com/office/powerpoint/2010/main" val="2906674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 Text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577968" y="2243137"/>
            <a:ext cx="7883407" cy="4019131"/>
          </a:xfrm>
          <a:prstGeom prst="rect">
            <a:avLst/>
          </a:prstGeom>
        </p:spPr>
        <p:txBody>
          <a:bodyPr/>
          <a:lstStyle>
            <a:lvl1pPr marL="342900" indent="-3429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50" indent="-28575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30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2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4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55207B26-BD01-450F-BCEB-6428971C5C28}"/>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22/05/2019</a:t>
            </a:fld>
            <a:endParaRPr lang="en-GB" sz="1050" dirty="0">
              <a:solidFill>
                <a:srgbClr val="1E4B9B"/>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6CC9049D-4664-4545-860B-8C408BE6F1C1}"/>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8413C705-D39D-4C04-9CCC-4AFABA7FBC3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101656167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solidFill>
                <a:prstClr val="white"/>
              </a:solidFill>
            </a:endParaRPr>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9716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 Text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577968" y="2243137"/>
            <a:ext cx="7883407" cy="4019131"/>
          </a:xfrm>
          <a:prstGeom prst="rect">
            <a:avLst/>
          </a:prstGeom>
        </p:spPr>
        <p:txBody>
          <a:bodyPr/>
          <a:lstStyle>
            <a:lvl1pPr marL="342900" indent="-3429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50" indent="-28575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30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2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4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55207B26-BD01-450F-BCEB-6428971C5C28}"/>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22/05/2019</a:t>
            </a:fld>
            <a:endParaRPr lang="en-GB" sz="1050" dirty="0">
              <a:solidFill>
                <a:srgbClr val="1E4B9B"/>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6CC9049D-4664-4545-860B-8C408BE6F1C1}"/>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8413C705-D39D-4C04-9CCC-4AFABA7FBC3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90299591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3ACF40-1D0F-496B-8F16-56409F8BEE17}" type="datetime1">
              <a:rPr lang="en-US" smtClean="0"/>
              <a:t>5/22/19</a:t>
            </a:fld>
            <a:endParaRPr lang="en-GB"/>
          </a:p>
        </p:txBody>
      </p:sp>
      <p:sp>
        <p:nvSpPr>
          <p:cNvPr id="5" name="Footer Placeholder 4"/>
          <p:cNvSpPr>
            <a:spLocks noGrp="1"/>
          </p:cNvSpPr>
          <p:nvPr>
            <p:ph type="ftr" sz="quarter" idx="11"/>
          </p:nvPr>
        </p:nvSpPr>
        <p:spPr/>
        <p:txBody>
          <a:bodyPr/>
          <a:lstStyle/>
          <a:p>
            <a:r>
              <a:rPr lang="en-GB"/>
              <a:t>Dr Duygu Bektik, April 2018</a:t>
            </a:r>
          </a:p>
        </p:txBody>
      </p:sp>
      <p:sp>
        <p:nvSpPr>
          <p:cNvPr id="6" name="Slide Number Placeholder 5"/>
          <p:cNvSpPr>
            <a:spLocks noGrp="1"/>
          </p:cNvSpPr>
          <p:nvPr>
            <p:ph type="sldNum" sz="quarter" idx="12"/>
          </p:nvPr>
        </p:nvSpPr>
        <p:spPr/>
        <p:txBody>
          <a:bodyPr/>
          <a:lstStyle/>
          <a:p>
            <a:fld id="{D0883BF1-C2D6-490F-B3AF-6A2F637F66FB}" type="slidenum">
              <a:rPr lang="en-GB" smtClean="0"/>
              <a:t>‹#›</a:t>
            </a:fld>
            <a:endParaRPr lang="en-GB"/>
          </a:p>
        </p:txBody>
      </p:sp>
    </p:spTree>
    <p:extLst>
      <p:ext uri="{BB962C8B-B14F-4D97-AF65-F5344CB8AC3E}">
        <p14:creationId xmlns:p14="http://schemas.microsoft.com/office/powerpoint/2010/main" val="150480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3.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845715"/>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533FD-2DAF-4832-AA72-9F65CAB95E9B}"/>
              </a:ext>
            </a:extLst>
          </p:cNvPr>
          <p:cNvSpPr/>
          <p:nvPr/>
        </p:nvSpPr>
        <p:spPr>
          <a:xfrm>
            <a:off x="579309" y="1389321"/>
            <a:ext cx="7920038" cy="353943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en-GB" sz="3200" b="1" dirty="0">
                <a:solidFill>
                  <a:schemeClr val="accent5">
                    <a:lumMod val="40000"/>
                    <a:lumOff val="60000"/>
                  </a:schemeClr>
                </a:solidFill>
              </a:rPr>
              <a:t>eSTEeM Workshop</a:t>
            </a:r>
          </a:p>
          <a:p>
            <a:pPr algn="ctr" eaLnBrk="1" hangingPunct="1">
              <a:defRPr/>
            </a:pPr>
            <a:r>
              <a:rPr lang="en-GB" sz="3200" b="1" i="1" dirty="0">
                <a:solidFill>
                  <a:schemeClr val="accent5">
                    <a:lumMod val="40000"/>
                    <a:lumOff val="60000"/>
                  </a:schemeClr>
                </a:solidFill>
              </a:rPr>
              <a:t>An introduction to qualitative analysis</a:t>
            </a:r>
            <a:endParaRPr lang="en-GB" sz="3200" b="1" dirty="0">
              <a:solidFill>
                <a:schemeClr val="accent5">
                  <a:lumMod val="40000"/>
                  <a:lumOff val="60000"/>
                </a:schemeClr>
              </a:solidFill>
            </a:endParaRPr>
          </a:p>
          <a:p>
            <a:pPr algn="ctr" eaLnBrk="1" hangingPunct="1">
              <a:defRPr/>
            </a:pPr>
            <a:r>
              <a:rPr lang="en-GB" altLang="en-US" sz="3200" b="1" dirty="0">
                <a:solidFill>
                  <a:schemeClr val="accent5">
                    <a:lumMod val="40000"/>
                    <a:lumOff val="60000"/>
                  </a:schemeClr>
                </a:solidFill>
              </a:rPr>
              <a:t>22nd May 2019</a:t>
            </a:r>
          </a:p>
          <a:p>
            <a:pPr algn="ctr" eaLnBrk="1" hangingPunct="1">
              <a:defRPr/>
            </a:pPr>
            <a:endParaRPr lang="en-GB" sz="3200" b="1" dirty="0">
              <a:solidFill>
                <a:schemeClr val="accent5">
                  <a:lumMod val="40000"/>
                  <a:lumOff val="60000"/>
                </a:schemeClr>
              </a:solidFill>
            </a:endParaRPr>
          </a:p>
          <a:p>
            <a:pPr algn="ctr" eaLnBrk="1" hangingPunct="1">
              <a:defRPr/>
            </a:pPr>
            <a:endParaRPr lang="en-GB" sz="3200" b="1" dirty="0">
              <a:solidFill>
                <a:schemeClr val="accent5">
                  <a:lumMod val="40000"/>
                  <a:lumOff val="60000"/>
                </a:schemeClr>
              </a:solidFill>
            </a:endParaRPr>
          </a:p>
          <a:p>
            <a:pPr algn="ctr" eaLnBrk="1" hangingPunct="1">
              <a:defRPr/>
            </a:pPr>
            <a:r>
              <a:rPr lang="en-GB" sz="3200" b="1" dirty="0">
                <a:solidFill>
                  <a:schemeClr val="accent5">
                    <a:lumMod val="40000"/>
                    <a:lumOff val="60000"/>
                  </a:schemeClr>
                </a:solidFill>
              </a:rPr>
              <a:t>Clem Herman</a:t>
            </a:r>
          </a:p>
          <a:p>
            <a:pPr algn="ctr" eaLnBrk="1" hangingPunct="1">
              <a:defRPr/>
            </a:pPr>
            <a:r>
              <a:rPr lang="en-GB" sz="3200" b="1" dirty="0">
                <a:solidFill>
                  <a:schemeClr val="accent5">
                    <a:lumMod val="40000"/>
                    <a:lumOff val="60000"/>
                  </a:schemeClr>
                </a:solidFill>
              </a:rPr>
              <a:t>eSTEeM Director</a:t>
            </a:r>
          </a:p>
        </p:txBody>
      </p:sp>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185321" y="787754"/>
            <a:ext cx="90297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dirty="0"/>
              <a:t>We have moments of illumination. Things ‘come together’. The problem is that we could be wrong… research evidence shows that people (researchers included) habitually tend to overweight facts they believe in or depend on.. We do this by differentially weighting information and by looking at part of the data not all of them (Miles and Huberman 1994)</a:t>
            </a:r>
          </a:p>
          <a:p>
            <a:endParaRPr lang="en-GB" dirty="0"/>
          </a:p>
        </p:txBody>
      </p:sp>
      <p:sp>
        <p:nvSpPr>
          <p:cNvPr id="3" name="Rectangle 2">
            <a:extLst>
              <a:ext uri="{FF2B5EF4-FFF2-40B4-BE49-F238E27FC236}">
                <a16:creationId xmlns:a16="http://schemas.microsoft.com/office/drawing/2014/main" id="{13CF7EB7-BFF8-4449-997E-42C51395E55C}"/>
              </a:ext>
            </a:extLst>
          </p:cNvPr>
          <p:cNvSpPr txBox="1">
            <a:spLocks noChangeArrowheads="1"/>
          </p:cNvSpPr>
          <p:nvPr/>
        </p:nvSpPr>
        <p:spPr>
          <a:xfrm>
            <a:off x="185321" y="251179"/>
            <a:ext cx="5491097" cy="536575"/>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741300">
              <a:defRPr/>
            </a:pPr>
            <a:r>
              <a:rPr lang="en-GB" sz="3000" dirty="0"/>
              <a:t>Whose knowledge?</a:t>
            </a:r>
          </a:p>
        </p:txBody>
      </p:sp>
    </p:spTree>
    <p:extLst>
      <p:ext uri="{BB962C8B-B14F-4D97-AF65-F5344CB8AC3E}">
        <p14:creationId xmlns:p14="http://schemas.microsoft.com/office/powerpoint/2010/main" val="73665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185321" y="787754"/>
            <a:ext cx="90297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dirty="0"/>
              <a:t>We have moments of illumination. Things ‘come together’. The problem is that we could be wrong… research evidence shows that people (researchers included) habitually tend to overweight facts they believe in or depend on.. We do this by differentially weighting information and by looking at part of the data not all of them (Miles and Huberman 1994)</a:t>
            </a:r>
          </a:p>
          <a:p>
            <a:endParaRPr lang="en-GB" dirty="0"/>
          </a:p>
          <a:p>
            <a:r>
              <a:rPr lang="en-GB" dirty="0"/>
              <a:t>Researchers who do not explore how their personal, professional and social histories influence how they frame their research will ‘inevitably reproduce dominant gender, race, and class biases’ (Naples, 2003, p. 3). Interviews should therefore be conversations in which researcher and participant collaborate as partners in the research, with the researcher actively involved in the interview. (Harding 2018)</a:t>
            </a:r>
          </a:p>
        </p:txBody>
      </p:sp>
      <p:sp>
        <p:nvSpPr>
          <p:cNvPr id="3" name="Rectangle 2">
            <a:extLst>
              <a:ext uri="{FF2B5EF4-FFF2-40B4-BE49-F238E27FC236}">
                <a16:creationId xmlns:a16="http://schemas.microsoft.com/office/drawing/2014/main" id="{FD9197A4-ABDB-F642-A394-4D0FAF52F7F9}"/>
              </a:ext>
            </a:extLst>
          </p:cNvPr>
          <p:cNvSpPr txBox="1">
            <a:spLocks noChangeArrowheads="1"/>
          </p:cNvSpPr>
          <p:nvPr/>
        </p:nvSpPr>
        <p:spPr>
          <a:xfrm>
            <a:off x="301026" y="137756"/>
            <a:ext cx="5491097" cy="536575"/>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741300">
              <a:defRPr/>
            </a:pPr>
            <a:r>
              <a:rPr lang="en-GB" sz="3000" dirty="0"/>
              <a:t>Whose knowledge?</a:t>
            </a:r>
          </a:p>
        </p:txBody>
      </p:sp>
    </p:spTree>
    <p:extLst>
      <p:ext uri="{BB962C8B-B14F-4D97-AF65-F5344CB8AC3E}">
        <p14:creationId xmlns:p14="http://schemas.microsoft.com/office/powerpoint/2010/main" val="3331893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A43222-A9F1-43F5-9B90-C0A2DCA81710}"/>
              </a:ext>
            </a:extLst>
          </p:cNvPr>
          <p:cNvSpPr txBox="1">
            <a:spLocks noChangeArrowheads="1"/>
          </p:cNvSpPr>
          <p:nvPr/>
        </p:nvSpPr>
        <p:spPr>
          <a:xfrm>
            <a:off x="1158276" y="509231"/>
            <a:ext cx="5491097" cy="536575"/>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741300">
              <a:defRPr/>
            </a:pPr>
            <a:r>
              <a:rPr lang="en-GB" sz="3000" dirty="0"/>
              <a:t>Whose knowledge?</a:t>
            </a: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7" y="1045806"/>
            <a:ext cx="6817785" cy="5670697"/>
          </a:xfrm>
          <a:prstGeom prst="rect">
            <a:avLst/>
          </a:prstGeom>
          <a:noFill/>
          <a:extLst>
            <a:ext uri="{909E8E84-426E-40DD-AFC4-6F175D3DCCD1}">
              <a14:hiddenFill xmlns:a14="http://schemas.microsoft.com/office/drawing/2010/main">
                <a:solidFill>
                  <a:srgbClr val="FFFFFF"/>
                </a:solidFill>
              </a14:hiddenFill>
            </a:ext>
          </a:extLst>
        </p:spPr>
      </p:pic>
      <p:sp>
        <p:nvSpPr>
          <p:cNvPr id="2048" name="AutoShape 4" descr="Image result for check your privile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36879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A43222-A9F1-43F5-9B90-C0A2DCA81710}"/>
              </a:ext>
            </a:extLst>
          </p:cNvPr>
          <p:cNvSpPr txBox="1">
            <a:spLocks noChangeArrowheads="1"/>
          </p:cNvSpPr>
          <p:nvPr/>
        </p:nvSpPr>
        <p:spPr>
          <a:xfrm>
            <a:off x="1158276" y="509231"/>
            <a:ext cx="5491097" cy="536575"/>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741300">
              <a:defRPr/>
            </a:pPr>
            <a:r>
              <a:rPr lang="en-GB" sz="3000" dirty="0"/>
              <a:t>Whose knowledge?</a:t>
            </a:r>
          </a:p>
        </p:txBody>
      </p:sp>
      <p:pic>
        <p:nvPicPr>
          <p:cNvPr id="31" name="Picture 30"/>
          <p:cNvPicPr>
            <a:picLocks noChangeAspect="1"/>
          </p:cNvPicPr>
          <p:nvPr/>
        </p:nvPicPr>
        <p:blipFill rotWithShape="1">
          <a:blip r:embed="rId3"/>
          <a:srcRect l="11553" t="41153" r="43981" b="7239"/>
          <a:stretch/>
        </p:blipFill>
        <p:spPr>
          <a:xfrm>
            <a:off x="460375" y="1420686"/>
            <a:ext cx="7803485" cy="5094414"/>
          </a:xfrm>
          <a:prstGeom prst="rect">
            <a:avLst/>
          </a:prstGeom>
        </p:spPr>
      </p:pic>
      <p:sp>
        <p:nvSpPr>
          <p:cNvPr id="2048" name="AutoShape 4" descr="Image result for check your privile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4856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A43222-A9F1-43F5-9B90-C0A2DCA81710}"/>
              </a:ext>
            </a:extLst>
          </p:cNvPr>
          <p:cNvSpPr txBox="1">
            <a:spLocks noChangeArrowheads="1"/>
          </p:cNvSpPr>
          <p:nvPr/>
        </p:nvSpPr>
        <p:spPr>
          <a:xfrm>
            <a:off x="1158276" y="509231"/>
            <a:ext cx="5491097" cy="536575"/>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741300">
              <a:defRPr/>
            </a:pPr>
            <a:r>
              <a:rPr lang="en-GB" sz="3000" dirty="0"/>
              <a:t>Whose knowledge?</a:t>
            </a:r>
          </a:p>
        </p:txBody>
      </p:sp>
      <p:sp>
        <p:nvSpPr>
          <p:cNvPr id="26" name="Text Placeholder 25"/>
          <p:cNvSpPr>
            <a:spLocks noGrp="1"/>
          </p:cNvSpPr>
          <p:nvPr>
            <p:ph type="body" sz="quarter" idx="15"/>
          </p:nvPr>
        </p:nvSpPr>
        <p:spPr>
          <a:xfrm>
            <a:off x="155575" y="1045806"/>
            <a:ext cx="8774113" cy="4111982"/>
          </a:xfrm>
        </p:spPr>
        <p:txBody>
          <a:bodyPr/>
          <a:lstStyle/>
          <a:p>
            <a:r>
              <a:rPr lang="en-GB" sz="2400" dirty="0"/>
              <a:t>Epistemology asks who can be knowers, what is ‘knowledge’ and what kinds of things can be known. Feminists’ entry into research shattered prevailing presumptions of the universality and objectivity of the (masculine) physical and social sciences. For example, Donna Haraway's </a:t>
            </a:r>
            <a:r>
              <a:rPr lang="en-GB" sz="2400" i="1" dirty="0"/>
              <a:t>Primate visions </a:t>
            </a:r>
            <a:r>
              <a:rPr lang="en-GB" sz="2400" dirty="0"/>
              <a:t>(1989) destabilised primatology through showing how masculine primatologists projected their own understanding of (human) masculinity onto the great apes.</a:t>
            </a:r>
          </a:p>
          <a:p>
            <a:endParaRPr lang="en-GB" dirty="0"/>
          </a:p>
          <a:p>
            <a:endParaRPr lang="en-GB" dirty="0"/>
          </a:p>
        </p:txBody>
      </p:sp>
      <p:pic>
        <p:nvPicPr>
          <p:cNvPr id="29" name="Picture 2" descr="HarawayCyborg-KoolhaasDelirious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033" y="4217413"/>
            <a:ext cx="4748340" cy="2469137"/>
          </a:xfrm>
          <a:prstGeom prst="rect">
            <a:avLst/>
          </a:prstGeom>
          <a:noFill/>
          <a:extLst>
            <a:ext uri="{909E8E84-426E-40DD-AFC4-6F175D3DCCD1}">
              <a14:hiddenFill xmlns:a14="http://schemas.microsoft.com/office/drawing/2010/main">
                <a:solidFill>
                  <a:srgbClr val="FFFFFF"/>
                </a:solidFill>
              </a14:hiddenFill>
            </a:ext>
          </a:extLst>
        </p:spPr>
      </p:pic>
      <p:sp>
        <p:nvSpPr>
          <p:cNvPr id="2048" name="AutoShape 4" descr="Image result for check your privile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8347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865315" y="1500326"/>
            <a:ext cx="770163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en-GB" sz="2400" dirty="0"/>
              <a:t>Creating your </a:t>
            </a:r>
            <a:r>
              <a:rPr lang="en-GB" sz="2400" b="1" dirty="0"/>
              <a:t>codes</a:t>
            </a:r>
            <a:r>
              <a:rPr lang="en-GB" sz="2400" dirty="0"/>
              <a:t> - deductive and/ or inductive</a:t>
            </a:r>
          </a:p>
          <a:p>
            <a:pPr marL="342900" indent="-342900">
              <a:buFont typeface="Arial" panose="020B0604020202020204" pitchFamily="34" charset="0"/>
              <a:buChar char="•"/>
            </a:pPr>
            <a:r>
              <a:rPr lang="en-GB" sz="2400" dirty="0"/>
              <a:t>Pre designed and/ or created as you go – a mix is good</a:t>
            </a:r>
          </a:p>
          <a:p>
            <a:pPr marL="342900" indent="-342900">
              <a:buFont typeface="Arial" panose="020B0604020202020204" pitchFamily="34" charset="0"/>
              <a:buChar char="•"/>
            </a:pPr>
            <a:r>
              <a:rPr lang="en-GB" sz="2400" dirty="0"/>
              <a:t>When to </a:t>
            </a:r>
            <a:r>
              <a:rPr lang="en-GB" sz="2400" b="1" dirty="0"/>
              <a:t>start analysis </a:t>
            </a:r>
            <a:r>
              <a:rPr lang="en-GB" sz="2400" dirty="0"/>
              <a:t>– best start while you are still interviewing, don’t wait till they are all done</a:t>
            </a:r>
          </a:p>
          <a:p>
            <a:pPr marL="342900" indent="-342900">
              <a:buFont typeface="Arial" panose="020B0604020202020204" pitchFamily="34" charset="0"/>
              <a:buChar char="•"/>
            </a:pPr>
            <a:r>
              <a:rPr lang="en-GB" sz="2400" dirty="0"/>
              <a:t>Importance of the </a:t>
            </a:r>
            <a:r>
              <a:rPr lang="en-GB" sz="2400" b="1" dirty="0"/>
              <a:t>pilot </a:t>
            </a:r>
            <a:r>
              <a:rPr lang="en-GB" sz="2400" dirty="0"/>
              <a:t>– checking you have asked the right questions</a:t>
            </a:r>
          </a:p>
          <a:p>
            <a:pPr marL="342900" indent="-342900">
              <a:buFont typeface="Arial" panose="020B0604020202020204" pitchFamily="34" charset="0"/>
              <a:buChar char="•"/>
            </a:pPr>
            <a:r>
              <a:rPr lang="en-GB" sz="2400" b="1" dirty="0"/>
              <a:t>Iterative process </a:t>
            </a:r>
            <a:r>
              <a:rPr lang="en-GB" sz="2400" dirty="0"/>
              <a:t>– adjust and regroup the codes, go back to the data and re-code. </a:t>
            </a:r>
          </a:p>
          <a:p>
            <a:pPr marL="342900" indent="-342900">
              <a:buFont typeface="Arial" panose="020B0604020202020204" pitchFamily="34" charset="0"/>
              <a:buChar char="•"/>
            </a:pPr>
            <a:r>
              <a:rPr lang="en-GB" sz="2400" b="1" dirty="0"/>
              <a:t>Saturation</a:t>
            </a:r>
            <a:r>
              <a:rPr lang="en-GB" sz="2400" dirty="0"/>
              <a:t> – when you know you have done enough and the same things are being repeated</a:t>
            </a:r>
            <a:endParaRPr lang="en-GB" altLang="en-US" sz="2400" dirty="0"/>
          </a:p>
          <a:p>
            <a:pPr eaLnBrk="1" hangingPunct="1"/>
            <a:endParaRPr lang="en-GB" altLang="en-US" sz="2400" dirty="0"/>
          </a:p>
          <a:p>
            <a:pPr eaLnBrk="1" hangingPunct="1"/>
            <a:endParaRPr lang="en-GB" altLang="en-US" sz="2400" i="1" dirty="0">
              <a:solidFill>
                <a:schemeClr val="tx1"/>
              </a:solidFill>
            </a:endParaRPr>
          </a:p>
        </p:txBody>
      </p:sp>
      <p:sp>
        <p:nvSpPr>
          <p:cNvPr id="3" name="Rectangle 2">
            <a:extLst>
              <a:ext uri="{FF2B5EF4-FFF2-40B4-BE49-F238E27FC236}">
                <a16:creationId xmlns:a16="http://schemas.microsoft.com/office/drawing/2014/main" id="{97A43222-A9F1-43F5-9B90-C0A2DCA81710}"/>
              </a:ext>
            </a:extLst>
          </p:cNvPr>
          <p:cNvSpPr txBox="1">
            <a:spLocks noChangeArrowheads="1"/>
          </p:cNvSpPr>
          <p:nvPr/>
        </p:nvSpPr>
        <p:spPr>
          <a:xfrm>
            <a:off x="1006153" y="710861"/>
            <a:ext cx="5740876" cy="536575"/>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741300">
              <a:defRPr/>
            </a:pPr>
            <a:r>
              <a:rPr lang="en-GB" sz="3000" dirty="0"/>
              <a:t>Analysis – getting started</a:t>
            </a:r>
          </a:p>
        </p:txBody>
      </p:sp>
    </p:spTree>
    <p:extLst>
      <p:ext uri="{BB962C8B-B14F-4D97-AF65-F5344CB8AC3E}">
        <p14:creationId xmlns:p14="http://schemas.microsoft.com/office/powerpoint/2010/main" val="3816515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865315" y="1931929"/>
            <a:ext cx="552428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buFont typeface="Arial" panose="020B0604020202020204" pitchFamily="34" charset="0"/>
              <a:buChar char="•"/>
            </a:pPr>
            <a:r>
              <a:rPr lang="en-GB" altLang="en-US" sz="2400" dirty="0">
                <a:solidFill>
                  <a:schemeClr val="tx1"/>
                </a:solidFill>
              </a:rPr>
              <a:t>Useful for large data sets</a:t>
            </a:r>
          </a:p>
          <a:p>
            <a:pPr marL="342900" indent="-342900" eaLnBrk="1" hangingPunct="1">
              <a:buFont typeface="Arial" panose="020B0604020202020204" pitchFamily="34" charset="0"/>
              <a:buChar char="•"/>
            </a:pPr>
            <a:r>
              <a:rPr lang="en-GB" altLang="en-US" sz="2400" dirty="0"/>
              <a:t>Keep track of multiple documents</a:t>
            </a:r>
            <a:endParaRPr lang="en-GB" altLang="en-US" sz="2400" dirty="0">
              <a:solidFill>
                <a:schemeClr val="tx1"/>
              </a:solidFill>
            </a:endParaRPr>
          </a:p>
          <a:p>
            <a:pPr marL="342900" indent="-342900" eaLnBrk="1" hangingPunct="1">
              <a:buFont typeface="Arial" panose="020B0604020202020204" pitchFamily="34" charset="0"/>
              <a:buChar char="•"/>
            </a:pPr>
            <a:r>
              <a:rPr lang="en-GB" altLang="en-US" sz="2400" dirty="0"/>
              <a:t>Sharing data with a team</a:t>
            </a:r>
            <a:endParaRPr lang="en-GB" altLang="en-US" sz="2400" dirty="0">
              <a:solidFill>
                <a:schemeClr val="tx1"/>
              </a:solidFill>
            </a:endParaRPr>
          </a:p>
          <a:p>
            <a:pPr marL="342900" indent="-342900" eaLnBrk="1" hangingPunct="1">
              <a:buFont typeface="Arial" panose="020B0604020202020204" pitchFamily="34" charset="0"/>
              <a:buChar char="•"/>
            </a:pPr>
            <a:r>
              <a:rPr lang="en-GB" altLang="en-US" sz="2400" dirty="0"/>
              <a:t>Ensuring consistency and reliability</a:t>
            </a:r>
          </a:p>
          <a:p>
            <a:pPr marL="342900" indent="-342900" eaLnBrk="1" hangingPunct="1">
              <a:buFont typeface="Arial" panose="020B0604020202020204" pitchFamily="34" charset="0"/>
              <a:buChar char="•"/>
            </a:pPr>
            <a:r>
              <a:rPr lang="en-GB" altLang="en-US" sz="2400" dirty="0"/>
              <a:t>Visualise connections</a:t>
            </a:r>
          </a:p>
          <a:p>
            <a:pPr marL="342900" indent="-342900" eaLnBrk="1" hangingPunct="1">
              <a:buFont typeface="Arial" panose="020B0604020202020204" pitchFamily="34" charset="0"/>
              <a:buChar char="•"/>
            </a:pPr>
            <a:r>
              <a:rPr lang="en-GB" altLang="en-US" sz="2400" dirty="0"/>
              <a:t>Create and manage coding categories</a:t>
            </a:r>
          </a:p>
          <a:p>
            <a:pPr marL="342900" indent="-342900" eaLnBrk="1" hangingPunct="1">
              <a:buFont typeface="Arial" panose="020B0604020202020204" pitchFamily="34" charset="0"/>
              <a:buChar char="•"/>
            </a:pPr>
            <a:r>
              <a:rPr lang="en-GB" altLang="en-US" sz="2400" dirty="0"/>
              <a:t>Can analyse different types of media and wide range of documents</a:t>
            </a:r>
          </a:p>
          <a:p>
            <a:pPr eaLnBrk="1" hangingPunct="1"/>
            <a:endParaRPr lang="en-GB" altLang="en-US" sz="2400" dirty="0"/>
          </a:p>
          <a:p>
            <a:pPr eaLnBrk="1" hangingPunct="1"/>
            <a:endParaRPr lang="en-GB" altLang="en-US" sz="2400" dirty="0"/>
          </a:p>
          <a:p>
            <a:pPr eaLnBrk="1" hangingPunct="1"/>
            <a:endParaRPr lang="en-GB" altLang="en-US" sz="2400" i="1" dirty="0">
              <a:solidFill>
                <a:schemeClr val="tx1"/>
              </a:solidFill>
            </a:endParaRPr>
          </a:p>
        </p:txBody>
      </p:sp>
      <p:sp>
        <p:nvSpPr>
          <p:cNvPr id="3" name="Rectangle 2">
            <a:extLst>
              <a:ext uri="{FF2B5EF4-FFF2-40B4-BE49-F238E27FC236}">
                <a16:creationId xmlns:a16="http://schemas.microsoft.com/office/drawing/2014/main" id="{97A43222-A9F1-43F5-9B90-C0A2DCA81710}"/>
              </a:ext>
            </a:extLst>
          </p:cNvPr>
          <p:cNvSpPr txBox="1">
            <a:spLocks noChangeArrowheads="1"/>
          </p:cNvSpPr>
          <p:nvPr/>
        </p:nvSpPr>
        <p:spPr>
          <a:xfrm>
            <a:off x="1006153" y="710861"/>
            <a:ext cx="5740876" cy="536575"/>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741300">
              <a:defRPr/>
            </a:pPr>
            <a:r>
              <a:rPr lang="en-GB" sz="3000" dirty="0"/>
              <a:t>Do I need </a:t>
            </a:r>
            <a:r>
              <a:rPr lang="en-GB" sz="3000" dirty="0" err="1"/>
              <a:t>Nvivo</a:t>
            </a:r>
            <a:r>
              <a:rPr lang="en-GB" sz="3000" dirty="0"/>
              <a:t>?</a:t>
            </a:r>
          </a:p>
        </p:txBody>
      </p:sp>
    </p:spTree>
    <p:extLst>
      <p:ext uri="{BB962C8B-B14F-4D97-AF65-F5344CB8AC3E}">
        <p14:creationId xmlns:p14="http://schemas.microsoft.com/office/powerpoint/2010/main" val="866057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865315" y="1931929"/>
            <a:ext cx="55242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endParaRPr lang="en-GB" altLang="en-US" sz="2400" dirty="0"/>
          </a:p>
          <a:p>
            <a:pPr eaLnBrk="1" hangingPunct="1"/>
            <a:endParaRPr lang="en-GB" altLang="en-US" sz="2400" dirty="0"/>
          </a:p>
          <a:p>
            <a:pPr eaLnBrk="1" hangingPunct="1"/>
            <a:endParaRPr lang="en-GB" altLang="en-US" sz="2400" i="1" dirty="0">
              <a:solidFill>
                <a:schemeClr val="tx1"/>
              </a:solidFill>
            </a:endParaRPr>
          </a:p>
        </p:txBody>
      </p:sp>
      <p:sp>
        <p:nvSpPr>
          <p:cNvPr id="3" name="Rectangle 2">
            <a:extLst>
              <a:ext uri="{FF2B5EF4-FFF2-40B4-BE49-F238E27FC236}">
                <a16:creationId xmlns:a16="http://schemas.microsoft.com/office/drawing/2014/main" id="{97A43222-A9F1-43F5-9B90-C0A2DCA81710}"/>
              </a:ext>
            </a:extLst>
          </p:cNvPr>
          <p:cNvSpPr txBox="1">
            <a:spLocks noChangeArrowheads="1"/>
          </p:cNvSpPr>
          <p:nvPr/>
        </p:nvSpPr>
        <p:spPr>
          <a:xfrm>
            <a:off x="1006153" y="710861"/>
            <a:ext cx="5740876" cy="536575"/>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741300">
              <a:defRPr/>
            </a:pPr>
            <a:r>
              <a:rPr lang="en-GB" sz="3000" dirty="0"/>
              <a:t>Do I need </a:t>
            </a:r>
            <a:r>
              <a:rPr lang="en-GB" sz="3000" dirty="0" err="1"/>
              <a:t>Nvivo</a:t>
            </a:r>
            <a:r>
              <a:rPr lang="en-GB" sz="3000" dirty="0"/>
              <a:t>?</a:t>
            </a:r>
          </a:p>
        </p:txBody>
      </p:sp>
      <p:pic>
        <p:nvPicPr>
          <p:cNvPr id="4" name="Picture 3"/>
          <p:cNvPicPr>
            <a:picLocks noChangeAspect="1"/>
          </p:cNvPicPr>
          <p:nvPr/>
        </p:nvPicPr>
        <p:blipFill rotWithShape="1">
          <a:blip r:embed="rId3"/>
          <a:srcRect l="42191" t="577" r="5172" b="-1360"/>
          <a:stretch/>
        </p:blipFill>
        <p:spPr>
          <a:xfrm>
            <a:off x="594804" y="1642368"/>
            <a:ext cx="4607511" cy="4651899"/>
          </a:xfrm>
          <a:prstGeom prst="rect">
            <a:avLst/>
          </a:prstGeom>
        </p:spPr>
      </p:pic>
    </p:spTree>
    <p:extLst>
      <p:ext uri="{BB962C8B-B14F-4D97-AF65-F5344CB8AC3E}">
        <p14:creationId xmlns:p14="http://schemas.microsoft.com/office/powerpoint/2010/main" val="152270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865315" y="1500326"/>
            <a:ext cx="770163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a:t>There are three types of reliability …(Campbell et al 2013)</a:t>
            </a:r>
          </a:p>
          <a:p>
            <a:endParaRPr lang="en-GB" sz="2000" dirty="0"/>
          </a:p>
          <a:p>
            <a:r>
              <a:rPr lang="en-GB" sz="2000" dirty="0"/>
              <a:t>One is </a:t>
            </a:r>
            <a:r>
              <a:rPr lang="en-GB" sz="2000" b="1" dirty="0"/>
              <a:t>stability</a:t>
            </a:r>
            <a:r>
              <a:rPr lang="en-GB" sz="2000" dirty="0"/>
              <a:t> where the concern is whether a coder’s use of codes changes over time. </a:t>
            </a:r>
          </a:p>
          <a:p>
            <a:endParaRPr lang="en-GB" sz="2000" dirty="0"/>
          </a:p>
          <a:p>
            <a:r>
              <a:rPr lang="en-GB" sz="2000" dirty="0"/>
              <a:t>Second is </a:t>
            </a:r>
            <a:r>
              <a:rPr lang="en-GB" sz="2000" b="1" dirty="0"/>
              <a:t>accuracy</a:t>
            </a:r>
            <a:r>
              <a:rPr lang="en-GB" sz="2000" dirty="0"/>
              <a:t> where a gold standard coding</a:t>
            </a:r>
          </a:p>
          <a:p>
            <a:r>
              <a:rPr lang="en-GB" sz="2000" dirty="0"/>
              <a:t>scheme is already established with high reliability and other coding schemes are developed and compared to it. </a:t>
            </a:r>
          </a:p>
          <a:p>
            <a:endParaRPr lang="en-GB" sz="2000" dirty="0"/>
          </a:p>
          <a:p>
            <a:r>
              <a:rPr lang="en-GB" sz="2000" dirty="0"/>
              <a:t>Third is reproducibility across coders—often</a:t>
            </a:r>
          </a:p>
          <a:p>
            <a:r>
              <a:rPr lang="en-GB" sz="2000" dirty="0"/>
              <a:t>called </a:t>
            </a:r>
            <a:r>
              <a:rPr lang="en-GB" sz="2000" b="1" dirty="0" err="1"/>
              <a:t>intercoder</a:t>
            </a:r>
            <a:r>
              <a:rPr lang="en-GB" sz="2000" b="1" dirty="0"/>
              <a:t> reliability</a:t>
            </a:r>
            <a:r>
              <a:rPr lang="en-GB" sz="2000" dirty="0"/>
              <a:t>—where the concern is whether different coders would code the same data the same way.</a:t>
            </a:r>
            <a:endParaRPr lang="en-GB" altLang="en-US" sz="2000" dirty="0"/>
          </a:p>
          <a:p>
            <a:pPr eaLnBrk="1" hangingPunct="1"/>
            <a:endParaRPr lang="en-GB" altLang="en-US" sz="2400" dirty="0"/>
          </a:p>
          <a:p>
            <a:pPr eaLnBrk="1" hangingPunct="1"/>
            <a:endParaRPr lang="en-GB" altLang="en-US" sz="2400" i="1" dirty="0">
              <a:solidFill>
                <a:schemeClr val="tx1"/>
              </a:solidFill>
            </a:endParaRPr>
          </a:p>
        </p:txBody>
      </p:sp>
      <p:sp>
        <p:nvSpPr>
          <p:cNvPr id="3" name="Rectangle 2">
            <a:extLst>
              <a:ext uri="{FF2B5EF4-FFF2-40B4-BE49-F238E27FC236}">
                <a16:creationId xmlns:a16="http://schemas.microsoft.com/office/drawing/2014/main" id="{97A43222-A9F1-43F5-9B90-C0A2DCA81710}"/>
              </a:ext>
            </a:extLst>
          </p:cNvPr>
          <p:cNvSpPr txBox="1">
            <a:spLocks noChangeArrowheads="1"/>
          </p:cNvSpPr>
          <p:nvPr/>
        </p:nvSpPr>
        <p:spPr>
          <a:xfrm>
            <a:off x="1006153" y="710861"/>
            <a:ext cx="5740876" cy="536575"/>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741300">
              <a:defRPr/>
            </a:pPr>
            <a:r>
              <a:rPr lang="en-GB" sz="3000" dirty="0"/>
              <a:t>Analysis – reliability </a:t>
            </a:r>
          </a:p>
        </p:txBody>
      </p:sp>
    </p:spTree>
    <p:extLst>
      <p:ext uri="{BB962C8B-B14F-4D97-AF65-F5344CB8AC3E}">
        <p14:creationId xmlns:p14="http://schemas.microsoft.com/office/powerpoint/2010/main" val="3912324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577968" y="464267"/>
            <a:ext cx="6382125" cy="881332"/>
          </a:xfrm>
        </p:spPr>
        <p:txBody>
          <a:bodyPr/>
          <a:lstStyle/>
          <a:p>
            <a:r>
              <a:rPr lang="en-GB" dirty="0"/>
              <a:t>ACTIVITY – </a:t>
            </a:r>
            <a:r>
              <a:rPr lang="en-GB" sz="2400" dirty="0"/>
              <a:t>20 mins in small groups</a:t>
            </a:r>
          </a:p>
        </p:txBody>
      </p:sp>
      <p:sp>
        <p:nvSpPr>
          <p:cNvPr id="3" name="Text Placeholder 2"/>
          <p:cNvSpPr>
            <a:spLocks noGrp="1"/>
          </p:cNvSpPr>
          <p:nvPr>
            <p:ph type="body" sz="quarter" idx="16"/>
          </p:nvPr>
        </p:nvSpPr>
        <p:spPr>
          <a:xfrm>
            <a:off x="577968" y="1628775"/>
            <a:ext cx="7883407" cy="4634290"/>
          </a:xfrm>
        </p:spPr>
        <p:txBody>
          <a:bodyPr/>
          <a:lstStyle/>
          <a:p>
            <a:pPr marL="0" indent="0">
              <a:buNone/>
            </a:pPr>
            <a:r>
              <a:rPr lang="en-GB" sz="2000" i="1" dirty="0"/>
              <a:t>Codes are tags or labels used for assigning units of meaning to the descriptive or inferential information compiled during a study. Codes are usually attached to ‘chunks’ of varying size – words, phrases, sentences or whole paragraphs, connected or unconnected to a specific setting (Miles and Huberman 1994)</a:t>
            </a:r>
          </a:p>
          <a:p>
            <a:pPr marL="0" indent="0">
              <a:buNone/>
            </a:pPr>
            <a:r>
              <a:rPr lang="en-GB" sz="2000" i="1" dirty="0"/>
              <a:t>An important question to address in terms of coding is what counts as a pattern/theme, or what “size‟ does a theme need to be? (Braun &amp; Clarke 2006)</a:t>
            </a:r>
          </a:p>
          <a:p>
            <a:pPr marL="0" indent="0">
              <a:buNone/>
            </a:pPr>
            <a:r>
              <a:rPr lang="en-GB" sz="2000" dirty="0"/>
              <a:t>Using the text provided, work first </a:t>
            </a:r>
            <a:r>
              <a:rPr lang="en-GB" sz="2000" b="1" dirty="0"/>
              <a:t>individually</a:t>
            </a:r>
            <a:r>
              <a:rPr lang="en-GB" sz="2000" dirty="0"/>
              <a:t> to highlight key phrases/ emergent codes. (10 minutes)</a:t>
            </a:r>
          </a:p>
          <a:p>
            <a:pPr marL="0" indent="0">
              <a:buNone/>
            </a:pPr>
            <a:r>
              <a:rPr lang="en-GB" sz="2000" dirty="0"/>
              <a:t>Then </a:t>
            </a:r>
            <a:r>
              <a:rPr lang="en-GB" sz="2000" b="1" dirty="0"/>
              <a:t>as a group </a:t>
            </a:r>
            <a:r>
              <a:rPr lang="en-GB" sz="2000" dirty="0"/>
              <a:t>discuss the differences/ similarities in how you have marked these. (10 minutes)</a:t>
            </a:r>
          </a:p>
          <a:p>
            <a:pPr marL="0" indent="0">
              <a:buNone/>
            </a:pPr>
            <a:endParaRPr lang="en-GB" sz="2000" dirty="0"/>
          </a:p>
          <a:p>
            <a:endParaRPr lang="en-GB" dirty="0"/>
          </a:p>
          <a:p>
            <a:endParaRPr lang="en-GB" dirty="0"/>
          </a:p>
        </p:txBody>
      </p:sp>
      <p:sp>
        <p:nvSpPr>
          <p:cNvPr id="4" name="Content Placeholder 3"/>
          <p:cNvSpPr>
            <a:spLocks noGrp="1"/>
          </p:cNvSpPr>
          <p:nvPr>
            <p:ph sz="quarter" idx="27"/>
          </p:nvPr>
        </p:nvSpPr>
        <p:spPr/>
        <p:txBody>
          <a:bodyPr/>
          <a:lstStyle/>
          <a:p>
            <a:endParaRPr lang="en-GB"/>
          </a:p>
        </p:txBody>
      </p:sp>
      <p:sp>
        <p:nvSpPr>
          <p:cNvPr id="7" name="Text Placeholder 6"/>
          <p:cNvSpPr>
            <a:spLocks noGrp="1"/>
          </p:cNvSpPr>
          <p:nvPr>
            <p:ph type="body" sz="quarter" idx="22"/>
          </p:nvPr>
        </p:nvSpPr>
        <p:spPr>
          <a:xfrm>
            <a:off x="577968" y="980600"/>
            <a:ext cx="7039073" cy="542512"/>
          </a:xfrm>
        </p:spPr>
        <p:txBody>
          <a:bodyPr/>
          <a:lstStyle/>
          <a:p>
            <a:r>
              <a:rPr lang="en-GB" dirty="0"/>
              <a:t>It’s not words that matter, but their meaning (Bell 2005)</a:t>
            </a:r>
          </a:p>
        </p:txBody>
      </p:sp>
    </p:spTree>
    <p:extLst>
      <p:ext uri="{BB962C8B-B14F-4D97-AF65-F5344CB8AC3E}">
        <p14:creationId xmlns:p14="http://schemas.microsoft.com/office/powerpoint/2010/main" val="261878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dirty="0"/>
              <a:t>Quantitative &amp; Qualitative research  </a:t>
            </a:r>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a:xfrm>
            <a:off x="1539241" y="2014950"/>
            <a:ext cx="5960855" cy="542512"/>
          </a:xfrm>
        </p:spPr>
        <p:txBody>
          <a:bodyPr/>
          <a:lstStyle/>
          <a:p>
            <a:r>
              <a:rPr lang="en-GB" dirty="0" err="1"/>
              <a:t>Laubschagne</a:t>
            </a:r>
            <a:r>
              <a:rPr lang="en-GB" dirty="0"/>
              <a:t> (2003) “For many scientists used to doing quantitative studies the whole concept of qualitative research is unclear, almost foreign, or 'airy fairy' - not 'real' research”. </a:t>
            </a:r>
          </a:p>
          <a:p>
            <a:endParaRPr lang="en-GB" dirty="0"/>
          </a:p>
        </p:txBody>
      </p:sp>
    </p:spTree>
    <p:extLst>
      <p:ext uri="{BB962C8B-B14F-4D97-AF65-F5344CB8AC3E}">
        <p14:creationId xmlns:p14="http://schemas.microsoft.com/office/powerpoint/2010/main" val="2998637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865315" y="1931929"/>
            <a:ext cx="55242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endParaRPr lang="en-GB" altLang="en-US" sz="2400" dirty="0"/>
          </a:p>
          <a:p>
            <a:pPr eaLnBrk="1" hangingPunct="1"/>
            <a:endParaRPr lang="en-GB" altLang="en-US" sz="2400" dirty="0"/>
          </a:p>
          <a:p>
            <a:pPr eaLnBrk="1" hangingPunct="1"/>
            <a:endParaRPr lang="en-GB" altLang="en-US" sz="2400" i="1" dirty="0">
              <a:solidFill>
                <a:schemeClr val="tx1"/>
              </a:solidFill>
            </a:endParaRPr>
          </a:p>
        </p:txBody>
      </p:sp>
      <p:sp>
        <p:nvSpPr>
          <p:cNvPr id="3" name="Rectangle 2">
            <a:extLst>
              <a:ext uri="{FF2B5EF4-FFF2-40B4-BE49-F238E27FC236}">
                <a16:creationId xmlns:a16="http://schemas.microsoft.com/office/drawing/2014/main" id="{97A43222-A9F1-43F5-9B90-C0A2DCA81710}"/>
              </a:ext>
            </a:extLst>
          </p:cNvPr>
          <p:cNvSpPr txBox="1">
            <a:spLocks noChangeArrowheads="1"/>
          </p:cNvSpPr>
          <p:nvPr/>
        </p:nvSpPr>
        <p:spPr>
          <a:xfrm>
            <a:off x="1006153" y="710861"/>
            <a:ext cx="5740876" cy="536575"/>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741300">
              <a:defRPr/>
            </a:pPr>
            <a:r>
              <a:rPr lang="en-GB" sz="3000" dirty="0"/>
              <a:t>Codes and nodes</a:t>
            </a:r>
          </a:p>
        </p:txBody>
      </p:sp>
      <p:pic>
        <p:nvPicPr>
          <p:cNvPr id="6" name="Picture 5"/>
          <p:cNvPicPr>
            <a:picLocks noChangeAspect="1"/>
          </p:cNvPicPr>
          <p:nvPr/>
        </p:nvPicPr>
        <p:blipFill rotWithShape="1">
          <a:blip r:embed="rId3"/>
          <a:srcRect l="292" t="-196" r="4757" b="5440"/>
          <a:stretch/>
        </p:blipFill>
        <p:spPr>
          <a:xfrm>
            <a:off x="337351" y="1380601"/>
            <a:ext cx="8682361" cy="4873840"/>
          </a:xfrm>
          <a:prstGeom prst="rect">
            <a:avLst/>
          </a:prstGeom>
        </p:spPr>
      </p:pic>
    </p:spTree>
    <p:extLst>
      <p:ext uri="{BB962C8B-B14F-4D97-AF65-F5344CB8AC3E}">
        <p14:creationId xmlns:p14="http://schemas.microsoft.com/office/powerpoint/2010/main" val="4120984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515861" y="3179701"/>
            <a:ext cx="7920773" cy="498598"/>
          </a:xfrm>
        </p:spPr>
        <p:txBody>
          <a:bodyPr/>
          <a:lstStyle/>
          <a:p>
            <a:pPr algn="ctr"/>
            <a:r>
              <a:rPr lang="en-GB" dirty="0"/>
              <a:t>ANY QUESTIONS?</a:t>
            </a:r>
          </a:p>
        </p:txBody>
      </p:sp>
    </p:spTree>
    <p:extLst>
      <p:ext uri="{BB962C8B-B14F-4D97-AF65-F5344CB8AC3E}">
        <p14:creationId xmlns:p14="http://schemas.microsoft.com/office/powerpoint/2010/main" val="366708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D90FAF-C1E3-43D1-86EA-AED6F770A7D9}"/>
              </a:ext>
            </a:extLst>
          </p:cNvPr>
          <p:cNvSpPr txBox="1">
            <a:spLocks noChangeArrowheads="1"/>
          </p:cNvSpPr>
          <p:nvPr/>
        </p:nvSpPr>
        <p:spPr>
          <a:xfrm>
            <a:off x="382589" y="255588"/>
            <a:ext cx="4411834" cy="536575"/>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741300">
              <a:defRPr/>
            </a:pPr>
            <a:r>
              <a:rPr lang="en-GB" sz="3000" dirty="0"/>
              <a:t>Further reading</a:t>
            </a:r>
          </a:p>
        </p:txBody>
      </p:sp>
      <p:sp>
        <p:nvSpPr>
          <p:cNvPr id="4" name="Rectangle 3"/>
          <p:cNvSpPr/>
          <p:nvPr/>
        </p:nvSpPr>
        <p:spPr>
          <a:xfrm>
            <a:off x="208134" y="792163"/>
            <a:ext cx="8331693" cy="5724644"/>
          </a:xfrm>
          <a:prstGeom prst="rect">
            <a:avLst/>
          </a:prstGeom>
        </p:spPr>
        <p:txBody>
          <a:bodyPr wrap="square">
            <a:spAutoFit/>
          </a:bodyPr>
          <a:lstStyle/>
          <a:p>
            <a:r>
              <a:rPr lang="en-GB" sz="1400" dirty="0"/>
              <a:t>Braun, V., &amp; Clarke, V. (2006). Using thematic analysis in psychology. </a:t>
            </a:r>
            <a:r>
              <a:rPr lang="en-GB" sz="1400" i="1" dirty="0"/>
              <a:t>Qualitative research in psychology</a:t>
            </a:r>
            <a:r>
              <a:rPr lang="en-GB" sz="1400" dirty="0"/>
              <a:t>, </a:t>
            </a:r>
            <a:r>
              <a:rPr lang="en-GB" sz="1400" i="1" dirty="0"/>
              <a:t>3</a:t>
            </a:r>
            <a:r>
              <a:rPr lang="en-GB" sz="1400" dirty="0"/>
              <a:t>(2), 77-101.</a:t>
            </a:r>
          </a:p>
          <a:p>
            <a:r>
              <a:rPr lang="en-GB" sz="1400" dirty="0"/>
              <a:t> </a:t>
            </a:r>
          </a:p>
          <a:p>
            <a:r>
              <a:rPr lang="en-GB" sz="1400" dirty="0"/>
              <a:t>Campbell et al (2013) Coding In-depth </a:t>
            </a:r>
            <a:r>
              <a:rPr lang="en-GB" sz="1400" dirty="0" err="1"/>
              <a:t>Semistructured</a:t>
            </a:r>
            <a:r>
              <a:rPr lang="en-GB" sz="1400" dirty="0"/>
              <a:t> Interviews: Problems</a:t>
            </a:r>
          </a:p>
          <a:p>
            <a:r>
              <a:rPr lang="en-GB" sz="1400" dirty="0"/>
              <a:t>of Unitization and Intercoder Reliability and Agreement </a:t>
            </a:r>
            <a:r>
              <a:rPr lang="en-GB" sz="1400" i="1" dirty="0"/>
              <a:t>Sociological Methods &amp; Research </a:t>
            </a:r>
            <a:r>
              <a:rPr lang="en-GB" sz="1400" dirty="0"/>
              <a:t>42(3) 294-320</a:t>
            </a:r>
          </a:p>
          <a:p>
            <a:endParaRPr lang="en-GB" sz="1400" dirty="0"/>
          </a:p>
          <a:p>
            <a:r>
              <a:rPr lang="en-GB" sz="1400" dirty="0"/>
              <a:t>Haraway, D. (1988) ‘Situated Knowledges: The Science Question in Feminism and the Privilege of Partial Perspectives’, in </a:t>
            </a:r>
            <a:r>
              <a:rPr lang="en-GB" sz="1400" i="1" dirty="0"/>
              <a:t>Feminist Studies</a:t>
            </a:r>
            <a:r>
              <a:rPr lang="en-GB" sz="1400" dirty="0"/>
              <a:t>, pp. 575–599</a:t>
            </a:r>
          </a:p>
          <a:p>
            <a:endParaRPr lang="en-GB" sz="1400" dirty="0"/>
          </a:p>
          <a:p>
            <a:r>
              <a:rPr lang="en-GB" sz="1400" dirty="0"/>
              <a:t>Harding, N. (2019)  Feminist Methodologies In: </a:t>
            </a:r>
            <a:r>
              <a:rPr lang="en-GB" sz="1400" i="1" dirty="0"/>
              <a:t>The SAGE Handbook of Qualitative Business and Management Research Methods: History and Traditions</a:t>
            </a:r>
            <a:r>
              <a:rPr lang="en-GB" sz="1400" dirty="0"/>
              <a:t> DOI: https://dx.doi.org/10.4135/9781526430212 </a:t>
            </a:r>
          </a:p>
          <a:p>
            <a:endParaRPr lang="en-GB" sz="1400" dirty="0"/>
          </a:p>
          <a:p>
            <a:r>
              <a:rPr lang="en-GB" sz="1400" dirty="0"/>
              <a:t>Harding, S. (2016). </a:t>
            </a:r>
            <a:r>
              <a:rPr lang="en-GB" sz="1400" i="1" dirty="0"/>
              <a:t>Whose science? Whose knowledge?: Thinking from women's lives</a:t>
            </a:r>
            <a:r>
              <a:rPr lang="en-GB" sz="1400" dirty="0"/>
              <a:t>. Cornell University Press.</a:t>
            </a:r>
          </a:p>
          <a:p>
            <a:endParaRPr lang="en-GB" sz="1400" dirty="0"/>
          </a:p>
          <a:p>
            <a:r>
              <a:rPr lang="en-GB" sz="1400" dirty="0" err="1"/>
              <a:t>Laubschagne</a:t>
            </a:r>
            <a:r>
              <a:rPr lang="en-GB" sz="1400" dirty="0"/>
              <a:t>, A. (2003). Qualitative research - Airy fairy or fundamental? </a:t>
            </a:r>
            <a:r>
              <a:rPr lang="en-GB" sz="1400" i="1" dirty="0"/>
              <a:t>The Qualitative Report [Electronic Version], 8</a:t>
            </a:r>
            <a:r>
              <a:rPr lang="en-GB" sz="1400" dirty="0"/>
              <a:t>(1). </a:t>
            </a:r>
          </a:p>
          <a:p>
            <a:endParaRPr lang="en-GB" sz="1400" dirty="0">
              <a:solidFill>
                <a:srgbClr val="000000"/>
              </a:solidFill>
            </a:endParaRPr>
          </a:p>
          <a:p>
            <a:r>
              <a:rPr lang="en-GB" sz="1400" dirty="0">
                <a:solidFill>
                  <a:srgbClr val="000000"/>
                </a:solidFill>
              </a:rPr>
              <a:t>Miles, M.B., &amp; Huberman, A.M. (1994). </a:t>
            </a:r>
            <a:r>
              <a:rPr lang="en-GB" sz="1400" i="1" dirty="0">
                <a:solidFill>
                  <a:srgbClr val="000000"/>
                </a:solidFill>
              </a:rPr>
              <a:t>Qualitative Data Analysis: An Expanded Sourcebook</a:t>
            </a:r>
            <a:r>
              <a:rPr lang="en-GB" sz="1400" dirty="0">
                <a:solidFill>
                  <a:srgbClr val="000000"/>
                </a:solidFill>
              </a:rPr>
              <a:t>. Second Edition. Thousand Oaks, Calif.: Sage Publications. </a:t>
            </a:r>
          </a:p>
          <a:p>
            <a:endParaRPr lang="en-GB" sz="1400" dirty="0"/>
          </a:p>
          <a:p>
            <a:r>
              <a:rPr lang="en-GB" sz="1400" dirty="0" err="1"/>
              <a:t>Mouter</a:t>
            </a:r>
            <a:r>
              <a:rPr lang="en-GB" sz="1400" dirty="0"/>
              <a:t> N. and </a:t>
            </a:r>
            <a:r>
              <a:rPr lang="en-GB" sz="1400" dirty="0" err="1"/>
              <a:t>Vonk</a:t>
            </a:r>
            <a:r>
              <a:rPr lang="en-GB" sz="1400" dirty="0"/>
              <a:t> </a:t>
            </a:r>
            <a:r>
              <a:rPr lang="en-GB" sz="1400" dirty="0" err="1"/>
              <a:t>Noordegraaf</a:t>
            </a:r>
            <a:r>
              <a:rPr lang="en-GB" sz="1400" dirty="0"/>
              <a:t> D.M. (2012) Intercoder reliability for qualitative research - You win some, but do you lose some as well? Delft University of Technology, Delft.</a:t>
            </a:r>
          </a:p>
          <a:p>
            <a:endParaRPr lang="en-GB" sz="1600" dirty="0"/>
          </a:p>
          <a:p>
            <a:endParaRPr lang="en-GB" sz="1400" dirty="0"/>
          </a:p>
        </p:txBody>
      </p:sp>
    </p:spTree>
    <p:extLst>
      <p:ext uri="{BB962C8B-B14F-4D97-AF65-F5344CB8AC3E}">
        <p14:creationId xmlns:p14="http://schemas.microsoft.com/office/powerpoint/2010/main" val="285581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dirty="0"/>
              <a:t>Quantitative &amp; Qualitative research  </a:t>
            </a:r>
          </a:p>
        </p:txBody>
      </p:sp>
      <p:sp>
        <p:nvSpPr>
          <p:cNvPr id="3" name="Text Placeholder 2"/>
          <p:cNvSpPr>
            <a:spLocks noGrp="1"/>
          </p:cNvSpPr>
          <p:nvPr>
            <p:ph type="body" sz="quarter" idx="16"/>
          </p:nvPr>
        </p:nvSpPr>
        <p:spPr>
          <a:xfrm>
            <a:off x="577966" y="2971800"/>
            <a:ext cx="7883407" cy="4019131"/>
          </a:xfrm>
        </p:spPr>
        <p:txBody>
          <a:bodyPr/>
          <a:lstStyle/>
          <a:p>
            <a:r>
              <a:rPr lang="en-US" sz="2400" i="1" dirty="0"/>
              <a:t>Quantitative research </a:t>
            </a:r>
            <a:r>
              <a:rPr lang="en-US" sz="2400" dirty="0"/>
              <a:t>usually aims to test hypotheses, look at cause and effect, and make predictions  - answers questions such as </a:t>
            </a:r>
          </a:p>
          <a:p>
            <a:pPr marL="0" indent="0">
              <a:buNone/>
            </a:pPr>
            <a:r>
              <a:rPr lang="en-US" sz="2400" dirty="0"/>
              <a:t>	How many? What? When?</a:t>
            </a:r>
          </a:p>
          <a:p>
            <a:r>
              <a:rPr lang="en-US" sz="2400" i="1" dirty="0"/>
              <a:t>Qualitative research </a:t>
            </a:r>
            <a:r>
              <a:rPr lang="en-US" sz="2400" dirty="0"/>
              <a:t>aims to understand and interpret social phenomena and interactions - answers questions such as </a:t>
            </a:r>
          </a:p>
          <a:p>
            <a:pPr marL="457200" lvl="1" indent="0">
              <a:buNone/>
            </a:pPr>
            <a:r>
              <a:rPr lang="en-US" sz="2400" dirty="0"/>
              <a:t>	Why? How?</a:t>
            </a:r>
          </a:p>
          <a:p>
            <a:endParaRPr lang="en-GB" dirty="0"/>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a:xfrm>
            <a:off x="1539241" y="2014950"/>
            <a:ext cx="5960855" cy="542512"/>
          </a:xfrm>
        </p:spPr>
        <p:txBody>
          <a:bodyPr/>
          <a:lstStyle/>
          <a:p>
            <a:r>
              <a:rPr lang="en-GB" dirty="0" err="1"/>
              <a:t>Laubschagne</a:t>
            </a:r>
            <a:r>
              <a:rPr lang="en-GB" dirty="0"/>
              <a:t> (2003) “For many scientists used to doing quantitative studies the whole concept of qualitative research is unclear, almost foreign, or 'airy fairy' - not 'real' research”. </a:t>
            </a:r>
          </a:p>
          <a:p>
            <a:endParaRPr lang="en-GB" dirty="0"/>
          </a:p>
        </p:txBody>
      </p:sp>
    </p:spTree>
    <p:extLst>
      <p:ext uri="{BB962C8B-B14F-4D97-AF65-F5344CB8AC3E}">
        <p14:creationId xmlns:p14="http://schemas.microsoft.com/office/powerpoint/2010/main" val="289541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dirty="0"/>
              <a:t>Mixed methods in </a:t>
            </a:r>
            <a:r>
              <a:rPr lang="en-GB" dirty="0" err="1"/>
              <a:t>SoTL</a:t>
            </a:r>
            <a:endParaRPr lang="en-GB" dirty="0"/>
          </a:p>
        </p:txBody>
      </p:sp>
      <p:sp>
        <p:nvSpPr>
          <p:cNvPr id="3" name="Text Placeholder 2"/>
          <p:cNvSpPr>
            <a:spLocks noGrp="1"/>
          </p:cNvSpPr>
          <p:nvPr>
            <p:ph type="body" sz="quarter" idx="16"/>
          </p:nvPr>
        </p:nvSpPr>
        <p:spPr>
          <a:xfrm>
            <a:off x="577968" y="2114553"/>
            <a:ext cx="7883407" cy="3433343"/>
          </a:xfrm>
        </p:spPr>
        <p:txBody>
          <a:bodyPr/>
          <a:lstStyle/>
          <a:p>
            <a:pPr marL="0" indent="0">
              <a:buNone/>
            </a:pPr>
            <a:r>
              <a:rPr lang="en-GB" sz="2000" dirty="0"/>
              <a:t> </a:t>
            </a:r>
          </a:p>
          <a:p>
            <a:r>
              <a:rPr lang="en-GB" sz="2000" dirty="0"/>
              <a:t>uses both quantitative and qualitative data collection and analysis in an effort to combine the advantages of both types of data.</a:t>
            </a:r>
          </a:p>
          <a:p>
            <a:r>
              <a:rPr lang="en-GB" sz="2000" dirty="0"/>
              <a:t>allows a triangulation of evidence and methods that provide a stronger logical case in drawing conclusions</a:t>
            </a:r>
          </a:p>
          <a:p>
            <a:r>
              <a:rPr lang="en-GB" sz="2000" dirty="0"/>
              <a:t>“The key to triangulation is to see the same thing from different perspectives and thus to be able to confirm or challenge the findings of one method with those of another” (Laws 2003)</a:t>
            </a:r>
            <a:endParaRPr lang="en-GB" sz="1600" dirty="0"/>
          </a:p>
          <a:p>
            <a:endParaRPr lang="en-GB" sz="1600" dirty="0"/>
          </a:p>
          <a:p>
            <a:endParaRPr lang="en-GB" sz="1600" dirty="0"/>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p:txBody>
          <a:bodyPr/>
          <a:lstStyle/>
          <a:p>
            <a:r>
              <a:rPr lang="en-GB" dirty="0"/>
              <a:t>In reality most </a:t>
            </a:r>
            <a:r>
              <a:rPr lang="en-GB" dirty="0" err="1"/>
              <a:t>SoTL</a:t>
            </a:r>
            <a:r>
              <a:rPr lang="en-GB" dirty="0"/>
              <a:t> projects rely on a mixed methods approach </a:t>
            </a:r>
          </a:p>
        </p:txBody>
      </p:sp>
    </p:spTree>
    <p:extLst>
      <p:ext uri="{BB962C8B-B14F-4D97-AF65-F5344CB8AC3E}">
        <p14:creationId xmlns:p14="http://schemas.microsoft.com/office/powerpoint/2010/main" val="2535520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2800" dirty="0"/>
              <a:t>Main differences between qual. and quant. research</a:t>
            </a:r>
          </a:p>
        </p:txBody>
      </p:sp>
      <p:graphicFrame>
        <p:nvGraphicFramePr>
          <p:cNvPr id="6" name="Content Placeholder 5"/>
          <p:cNvGraphicFramePr>
            <a:graphicFrameLocks noGrp="1"/>
          </p:cNvGraphicFramePr>
          <p:nvPr>
            <p:ph sz="quarter" idx="27"/>
            <p:extLst>
              <p:ext uri="{D42A27DB-BD31-4B8C-83A1-F6EECF244321}">
                <p14:modId xmlns:p14="http://schemas.microsoft.com/office/powerpoint/2010/main" val="3980540228"/>
              </p:ext>
            </p:extLst>
          </p:nvPr>
        </p:nvGraphicFramePr>
        <p:xfrm>
          <a:off x="577850" y="1243012"/>
          <a:ext cx="7246938" cy="5098099"/>
        </p:xfrm>
        <a:graphic>
          <a:graphicData uri="http://schemas.openxmlformats.org/drawingml/2006/table">
            <a:tbl>
              <a:tblPr firstRow="1" bandRow="1">
                <a:tableStyleId>{5C22544A-7EE6-4342-B048-85BDC9FD1C3A}</a:tableStyleId>
              </a:tblPr>
              <a:tblGrid>
                <a:gridCol w="3879850">
                  <a:extLst>
                    <a:ext uri="{9D8B030D-6E8A-4147-A177-3AD203B41FA5}">
                      <a16:colId xmlns:a16="http://schemas.microsoft.com/office/drawing/2014/main" val="20000"/>
                    </a:ext>
                  </a:extLst>
                </a:gridCol>
                <a:gridCol w="3367088">
                  <a:extLst>
                    <a:ext uri="{9D8B030D-6E8A-4147-A177-3AD203B41FA5}">
                      <a16:colId xmlns:a16="http://schemas.microsoft.com/office/drawing/2014/main" val="20001"/>
                    </a:ext>
                  </a:extLst>
                </a:gridCol>
              </a:tblGrid>
              <a:tr h="333068">
                <a:tc>
                  <a:txBody>
                    <a:bodyPr/>
                    <a:lstStyle/>
                    <a:p>
                      <a:r>
                        <a:rPr lang="en-GB" dirty="0"/>
                        <a:t>Quantitative</a:t>
                      </a:r>
                    </a:p>
                  </a:txBody>
                  <a:tcPr/>
                </a:tc>
                <a:tc>
                  <a:txBody>
                    <a:bodyPr/>
                    <a:lstStyle/>
                    <a:p>
                      <a:r>
                        <a:rPr lang="en-GB" dirty="0"/>
                        <a:t>Qualitative</a:t>
                      </a:r>
                    </a:p>
                  </a:txBody>
                  <a:tcPr/>
                </a:tc>
                <a:extLst>
                  <a:ext uri="{0D108BD9-81ED-4DB2-BD59-A6C34878D82A}">
                    <a16:rowId xmlns:a16="http://schemas.microsoft.com/office/drawing/2014/main" val="10000"/>
                  </a:ext>
                </a:extLst>
              </a:tr>
              <a:tr h="582868">
                <a:tc>
                  <a:txBody>
                    <a:bodyPr/>
                    <a:lstStyle/>
                    <a:p>
                      <a:r>
                        <a:rPr lang="en-GB" sz="1400" dirty="0"/>
                        <a:t>numerical,</a:t>
                      </a:r>
                      <a:r>
                        <a:rPr lang="en-GB" sz="1400" baseline="0" dirty="0"/>
                        <a:t> measurable data</a:t>
                      </a:r>
                      <a:endParaRPr lang="en-GB" sz="1400" dirty="0"/>
                    </a:p>
                  </a:txBody>
                  <a:tcPr/>
                </a:tc>
                <a:tc>
                  <a:txBody>
                    <a:bodyPr/>
                    <a:lstStyle/>
                    <a:p>
                      <a:r>
                        <a:rPr lang="en-GB" sz="1400" dirty="0"/>
                        <a:t>generally non-numerical data (words/images)</a:t>
                      </a:r>
                    </a:p>
                  </a:txBody>
                  <a:tcPr/>
                </a:tc>
                <a:extLst>
                  <a:ext uri="{0D108BD9-81ED-4DB2-BD59-A6C34878D82A}">
                    <a16:rowId xmlns:a16="http://schemas.microsoft.com/office/drawing/2014/main" val="10001"/>
                  </a:ext>
                </a:extLst>
              </a:tr>
              <a:tr h="674504">
                <a:tc>
                  <a:txBody>
                    <a:bodyPr/>
                    <a:lstStyle/>
                    <a:p>
                      <a:r>
                        <a:rPr lang="en-GB" sz="1400" dirty="0"/>
                        <a:t>clearly</a:t>
                      </a:r>
                      <a:r>
                        <a:rPr lang="en-GB" sz="1400" baseline="0" dirty="0"/>
                        <a:t> stated questions, extraneous variable controls</a:t>
                      </a:r>
                      <a:endParaRPr lang="en-GB" sz="1400" dirty="0"/>
                    </a:p>
                  </a:txBody>
                  <a:tcPr/>
                </a:tc>
                <a:tc>
                  <a:txBody>
                    <a:bodyPr/>
                    <a:lstStyle/>
                    <a:p>
                      <a:r>
                        <a:rPr lang="en-GB" sz="1400" dirty="0"/>
                        <a:t>exploratory</a:t>
                      </a:r>
                      <a:r>
                        <a:rPr lang="en-GB" sz="1400" baseline="0" dirty="0"/>
                        <a:t> questions</a:t>
                      </a:r>
                      <a:r>
                        <a:rPr lang="en-GB" sz="1400" dirty="0"/>
                        <a:t>, extraneous variables not controlled </a:t>
                      </a:r>
                    </a:p>
                  </a:txBody>
                  <a:tcPr/>
                </a:tc>
                <a:extLst>
                  <a:ext uri="{0D108BD9-81ED-4DB2-BD59-A6C34878D82A}">
                    <a16:rowId xmlns:a16="http://schemas.microsoft.com/office/drawing/2014/main" val="10002"/>
                  </a:ext>
                </a:extLst>
              </a:tr>
              <a:tr h="282880">
                <a:tc>
                  <a:txBody>
                    <a:bodyPr/>
                    <a:lstStyle/>
                    <a:p>
                      <a:r>
                        <a:rPr lang="en-GB" sz="1400" dirty="0"/>
                        <a:t>large samples </a:t>
                      </a:r>
                    </a:p>
                  </a:txBody>
                  <a:tcPr/>
                </a:tc>
                <a:tc>
                  <a:txBody>
                    <a:bodyPr/>
                    <a:lstStyle/>
                    <a:p>
                      <a:r>
                        <a:rPr lang="en-GB" sz="1400" dirty="0"/>
                        <a:t>small sample</a:t>
                      </a:r>
                      <a:r>
                        <a:rPr lang="en-GB" sz="1400" baseline="0" dirty="0"/>
                        <a:t> size</a:t>
                      </a:r>
                      <a:endParaRPr lang="en-GB" sz="1400" dirty="0"/>
                    </a:p>
                  </a:txBody>
                  <a:tcPr/>
                </a:tc>
                <a:extLst>
                  <a:ext uri="{0D108BD9-81ED-4DB2-BD59-A6C34878D82A}">
                    <a16:rowId xmlns:a16="http://schemas.microsoft.com/office/drawing/2014/main" val="10003"/>
                  </a:ext>
                </a:extLst>
              </a:tr>
              <a:tr h="472152">
                <a:tc>
                  <a:txBody>
                    <a:bodyPr/>
                    <a:lstStyle/>
                    <a:p>
                      <a:r>
                        <a:rPr lang="en-GB" sz="1400" dirty="0"/>
                        <a:t>generalisability</a:t>
                      </a:r>
                      <a:r>
                        <a:rPr lang="en-GB" sz="1400" baseline="0" dirty="0"/>
                        <a:t> </a:t>
                      </a:r>
                      <a:endParaRPr lang="en-GB" sz="1400" dirty="0"/>
                    </a:p>
                  </a:txBody>
                  <a:tcPr/>
                </a:tc>
                <a:tc>
                  <a:txBody>
                    <a:bodyPr/>
                    <a:lstStyle/>
                    <a:p>
                      <a:r>
                        <a:rPr lang="en-GB" sz="1400" dirty="0"/>
                        <a:t>difficult to replicate or generalise</a:t>
                      </a:r>
                    </a:p>
                  </a:txBody>
                  <a:tcPr/>
                </a:tc>
                <a:extLst>
                  <a:ext uri="{0D108BD9-81ED-4DB2-BD59-A6C34878D82A}">
                    <a16:rowId xmlns:a16="http://schemas.microsoft.com/office/drawing/2014/main" val="10004"/>
                  </a:ext>
                </a:extLst>
              </a:tr>
              <a:tr h="674504">
                <a:tc>
                  <a:txBody>
                    <a:bodyPr/>
                    <a:lstStyle/>
                    <a:p>
                      <a:r>
                        <a:rPr lang="en-GB" sz="1400" baseline="0" dirty="0"/>
                        <a:t>experiments, RCTs, large surveys, measurements/instruments, questionnaires</a:t>
                      </a:r>
                    </a:p>
                  </a:txBody>
                  <a:tcPr/>
                </a:tc>
                <a:tc>
                  <a:txBody>
                    <a:bodyPr/>
                    <a:lstStyle/>
                    <a:p>
                      <a:r>
                        <a:rPr lang="en-GB" sz="1400" dirty="0"/>
                        <a:t>interviews, observations, focus groups, field notes, workshops</a:t>
                      </a:r>
                    </a:p>
                  </a:txBody>
                  <a:tcPr/>
                </a:tc>
                <a:extLst>
                  <a:ext uri="{0D108BD9-81ED-4DB2-BD59-A6C34878D82A}">
                    <a16:rowId xmlns:a16="http://schemas.microsoft.com/office/drawing/2014/main" val="10005"/>
                  </a:ext>
                </a:extLst>
              </a:tr>
              <a:tr h="674504">
                <a:tc>
                  <a:txBody>
                    <a:bodyPr/>
                    <a:lstStyle/>
                    <a:p>
                      <a:r>
                        <a:rPr lang="en-GB" sz="1400" baseline="0" dirty="0"/>
                        <a:t>role of researcher: detached, non-biased</a:t>
                      </a:r>
                    </a:p>
                  </a:txBody>
                  <a:tcPr/>
                </a:tc>
                <a:tc>
                  <a:txBody>
                    <a:bodyPr/>
                    <a:lstStyle/>
                    <a:p>
                      <a:r>
                        <a:rPr lang="en-GB" sz="1400" dirty="0"/>
                        <a:t>role of researcher: involved,</a:t>
                      </a:r>
                      <a:r>
                        <a:rPr lang="en-GB" sz="1400" baseline="0" dirty="0"/>
                        <a:t> personal beliefs influence the research</a:t>
                      </a:r>
                      <a:endParaRPr lang="en-GB" sz="1400" dirty="0"/>
                    </a:p>
                  </a:txBody>
                  <a:tcPr/>
                </a:tc>
                <a:extLst>
                  <a:ext uri="{0D108BD9-81ED-4DB2-BD59-A6C34878D82A}">
                    <a16:rowId xmlns:a16="http://schemas.microsoft.com/office/drawing/2014/main" val="10006"/>
                  </a:ext>
                </a:extLst>
              </a:tr>
              <a:tr h="472152">
                <a:tc>
                  <a:txBody>
                    <a:bodyPr/>
                    <a:lstStyle/>
                    <a:p>
                      <a:r>
                        <a:rPr lang="en-GB" sz="1400" dirty="0"/>
                        <a:t>statistical analysis</a:t>
                      </a:r>
                    </a:p>
                  </a:txBody>
                  <a:tcPr/>
                </a:tc>
                <a:tc>
                  <a:txBody>
                    <a:bodyPr/>
                    <a:lstStyle/>
                    <a:p>
                      <a:r>
                        <a:rPr lang="en-GB" sz="1400" dirty="0"/>
                        <a:t>interpretive</a:t>
                      </a:r>
                      <a:r>
                        <a:rPr lang="en-GB" sz="1400" baseline="0" dirty="0"/>
                        <a:t> and descriptive analysis</a:t>
                      </a:r>
                      <a:endParaRPr lang="en-GB" sz="1400" dirty="0"/>
                    </a:p>
                  </a:txBody>
                  <a:tcPr/>
                </a:tc>
                <a:extLst>
                  <a:ext uri="{0D108BD9-81ED-4DB2-BD59-A6C34878D82A}">
                    <a16:rowId xmlns:a16="http://schemas.microsoft.com/office/drawing/2014/main" val="10007"/>
                  </a:ext>
                </a:extLst>
              </a:tr>
              <a:tr h="876855">
                <a:tc>
                  <a:txBody>
                    <a:bodyPr/>
                    <a:lstStyle/>
                    <a:p>
                      <a:r>
                        <a:rPr lang="en-GB" sz="1400" dirty="0"/>
                        <a:t>final report: comparisons</a:t>
                      </a:r>
                      <a:r>
                        <a:rPr lang="en-GB" sz="1400" baseline="0" dirty="0"/>
                        <a:t> of means and statistical significance of findings</a:t>
                      </a:r>
                      <a:endParaRPr lang="en-GB" sz="1400" dirty="0"/>
                    </a:p>
                  </a:txBody>
                  <a:tcPr/>
                </a:tc>
                <a:tc>
                  <a:txBody>
                    <a:bodyPr/>
                    <a:lstStyle/>
                    <a:p>
                      <a:r>
                        <a:rPr lang="en-GB" sz="1400" dirty="0"/>
                        <a:t>final report: narrative report with contextual</a:t>
                      </a:r>
                      <a:r>
                        <a:rPr lang="en-GB" sz="1400" baseline="0" dirty="0"/>
                        <a:t> description and direct quotes from participants</a:t>
                      </a:r>
                      <a:endParaRPr lang="en-GB" sz="1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4509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dirty="0"/>
              <a:t>Sources of qualitative data</a:t>
            </a:r>
          </a:p>
        </p:txBody>
      </p:sp>
      <p:sp>
        <p:nvSpPr>
          <p:cNvPr id="3" name="Text Placeholder 2"/>
          <p:cNvSpPr>
            <a:spLocks noGrp="1"/>
          </p:cNvSpPr>
          <p:nvPr>
            <p:ph type="body" sz="quarter" idx="16"/>
          </p:nvPr>
        </p:nvSpPr>
        <p:spPr>
          <a:xfrm>
            <a:off x="577968" y="1186695"/>
            <a:ext cx="7883407" cy="4019131"/>
          </a:xfrm>
        </p:spPr>
        <p:txBody>
          <a:bodyPr/>
          <a:lstStyle/>
          <a:p>
            <a:r>
              <a:rPr lang="en-GB" sz="2400" dirty="0"/>
              <a:t>Free text responses in surveys</a:t>
            </a:r>
          </a:p>
          <a:p>
            <a:r>
              <a:rPr lang="en-GB" sz="2400" dirty="0"/>
              <a:t>Case studies</a:t>
            </a:r>
          </a:p>
          <a:p>
            <a:r>
              <a:rPr lang="en-GB" sz="2400" dirty="0"/>
              <a:t>Interviews – face to face/ phone or Skype (structured, semi-structured or unstructured)</a:t>
            </a:r>
          </a:p>
          <a:p>
            <a:r>
              <a:rPr lang="en-GB" sz="2400" dirty="0"/>
              <a:t>Focus groups </a:t>
            </a:r>
          </a:p>
          <a:p>
            <a:r>
              <a:rPr lang="en-GB" sz="2400" dirty="0"/>
              <a:t>Emails, forum postings, discussion comments</a:t>
            </a:r>
          </a:p>
          <a:p>
            <a:r>
              <a:rPr lang="en-GB" sz="2400" dirty="0"/>
              <a:t>Direct observations (face to face or online) – may also be recorded (video/audio)</a:t>
            </a:r>
          </a:p>
          <a:p>
            <a:r>
              <a:rPr lang="en-GB" sz="2400" dirty="0"/>
              <a:t>Secondary data – archive data and institutional reports</a:t>
            </a:r>
          </a:p>
          <a:p>
            <a:r>
              <a:rPr lang="en-GB" sz="2400" dirty="0"/>
              <a:t>Diaries, logs, critical incidents</a:t>
            </a:r>
          </a:p>
          <a:p>
            <a:endParaRPr lang="en-GB" sz="2400" dirty="0"/>
          </a:p>
          <a:p>
            <a:endParaRPr lang="en-GB" dirty="0"/>
          </a:p>
        </p:txBody>
      </p:sp>
      <p:sp>
        <p:nvSpPr>
          <p:cNvPr id="4" name="Content Placeholder 3"/>
          <p:cNvSpPr>
            <a:spLocks noGrp="1"/>
          </p:cNvSpPr>
          <p:nvPr>
            <p:ph sz="quarter" idx="27"/>
          </p:nvPr>
        </p:nvSpPr>
        <p:spPr/>
        <p:txBody>
          <a:bodyPr/>
          <a:lstStyle/>
          <a:p>
            <a:endParaRPr lang="en-GB" dirty="0"/>
          </a:p>
        </p:txBody>
      </p:sp>
    </p:spTree>
    <p:extLst>
      <p:ext uri="{BB962C8B-B14F-4D97-AF65-F5344CB8AC3E}">
        <p14:creationId xmlns:p14="http://schemas.microsoft.com/office/powerpoint/2010/main" val="93277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577968" y="464267"/>
            <a:ext cx="6382125" cy="881332"/>
          </a:xfrm>
        </p:spPr>
        <p:txBody>
          <a:bodyPr/>
          <a:lstStyle/>
          <a:p>
            <a:r>
              <a:rPr lang="en-GB" dirty="0"/>
              <a:t>ACTIVITY – </a:t>
            </a:r>
            <a:r>
              <a:rPr lang="en-GB" sz="2400" dirty="0"/>
              <a:t>20 mins in small groups</a:t>
            </a:r>
          </a:p>
        </p:txBody>
      </p:sp>
      <p:sp>
        <p:nvSpPr>
          <p:cNvPr id="3" name="Text Placeholder 2"/>
          <p:cNvSpPr>
            <a:spLocks noGrp="1"/>
          </p:cNvSpPr>
          <p:nvPr>
            <p:ph type="body" sz="quarter" idx="16"/>
          </p:nvPr>
        </p:nvSpPr>
        <p:spPr>
          <a:xfrm>
            <a:off x="577968" y="2001332"/>
            <a:ext cx="7883407" cy="4019131"/>
          </a:xfrm>
        </p:spPr>
        <p:txBody>
          <a:bodyPr/>
          <a:lstStyle/>
          <a:p>
            <a:r>
              <a:rPr lang="en-GB" sz="2400" dirty="0"/>
              <a:t>Introductions</a:t>
            </a:r>
          </a:p>
          <a:p>
            <a:r>
              <a:rPr lang="en-GB" sz="2400" dirty="0"/>
              <a:t>Are you a beginner/ novice/ or have some experience?</a:t>
            </a:r>
          </a:p>
          <a:p>
            <a:r>
              <a:rPr lang="en-GB" sz="2400" dirty="0"/>
              <a:t>Do you have data that you have already collected? What are these?</a:t>
            </a:r>
          </a:p>
          <a:p>
            <a:r>
              <a:rPr lang="en-GB" sz="2400" dirty="0"/>
              <a:t>Who is going to analyse the data? You, the team?</a:t>
            </a:r>
          </a:p>
          <a:p>
            <a:r>
              <a:rPr lang="en-GB" sz="2400" dirty="0"/>
              <a:t>Are there other forms of data that you are collecting?</a:t>
            </a:r>
          </a:p>
          <a:p>
            <a:r>
              <a:rPr lang="en-GB" sz="2400" dirty="0"/>
              <a:t>What are you hoping to find out?</a:t>
            </a:r>
          </a:p>
          <a:p>
            <a:r>
              <a:rPr lang="en-GB" sz="2400" dirty="0"/>
              <a:t>What are you main concerns about qualitative analysis?</a:t>
            </a:r>
          </a:p>
          <a:p>
            <a:pPr marL="0" indent="0">
              <a:buNone/>
            </a:pPr>
            <a:endParaRPr lang="en-GB" dirty="0"/>
          </a:p>
          <a:p>
            <a:endParaRPr lang="en-GB" dirty="0"/>
          </a:p>
          <a:p>
            <a:endParaRPr lang="en-GB" dirty="0"/>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a:xfrm>
            <a:off x="236177" y="1130953"/>
            <a:ext cx="8493486" cy="542512"/>
          </a:xfrm>
        </p:spPr>
        <p:txBody>
          <a:bodyPr/>
          <a:lstStyle/>
          <a:p>
            <a:r>
              <a:rPr lang="en-GB" sz="2400" dirty="0"/>
              <a:t>Discuss your experience/ expectations of qualitative analysis</a:t>
            </a:r>
          </a:p>
        </p:txBody>
      </p:sp>
    </p:spTree>
    <p:extLst>
      <p:ext uri="{BB962C8B-B14F-4D97-AF65-F5344CB8AC3E}">
        <p14:creationId xmlns:p14="http://schemas.microsoft.com/office/powerpoint/2010/main" val="247986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00026" y="1374716"/>
            <a:ext cx="8615362"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GB" altLang="en-US" i="1" dirty="0"/>
              <a:t>Thematic analysis</a:t>
            </a:r>
          </a:p>
          <a:p>
            <a:r>
              <a:rPr lang="en-GB" dirty="0"/>
              <a:t>A theme captures something important about the data in relation to the research question, and represents some level of </a:t>
            </a:r>
            <a:r>
              <a:rPr lang="en-GB" i="1" dirty="0"/>
              <a:t>patterned </a:t>
            </a:r>
            <a:r>
              <a:rPr lang="en-GB" dirty="0"/>
              <a:t>response or meaning within the data set. </a:t>
            </a:r>
          </a:p>
          <a:p>
            <a:r>
              <a:rPr lang="en-GB" altLang="en-US" i="1" dirty="0">
                <a:solidFill>
                  <a:schemeClr val="tx1"/>
                </a:solidFill>
              </a:rPr>
              <a:t>	</a:t>
            </a:r>
            <a:endParaRPr lang="en-GB" altLang="en-US" i="1" dirty="0"/>
          </a:p>
          <a:p>
            <a:pPr eaLnBrk="1" hangingPunct="1"/>
            <a:r>
              <a:rPr lang="en-GB" altLang="en-US" i="1" dirty="0">
                <a:solidFill>
                  <a:schemeClr val="tx1"/>
                </a:solidFill>
              </a:rPr>
              <a:t>Content analysis</a:t>
            </a:r>
          </a:p>
          <a:p>
            <a:r>
              <a:rPr lang="en-GB" altLang="en-US" i="1" dirty="0"/>
              <a:t>	</a:t>
            </a:r>
          </a:p>
          <a:p>
            <a:r>
              <a:rPr lang="en-GB" altLang="en-US" i="1" dirty="0"/>
              <a:t>Grounded theory – </a:t>
            </a:r>
            <a:r>
              <a:rPr lang="en-GB" altLang="en-US" dirty="0"/>
              <a:t>strictly speaking this should lead to theory building, but most people use it to mean the same as thematic analysis</a:t>
            </a:r>
          </a:p>
          <a:p>
            <a:endParaRPr lang="en-GB" altLang="en-US" dirty="0"/>
          </a:p>
          <a:p>
            <a:r>
              <a:rPr lang="en-GB" altLang="en-US" i="1" dirty="0"/>
              <a:t>Discourse Analysis – </a:t>
            </a:r>
            <a:r>
              <a:rPr lang="en-GB" altLang="en-US" dirty="0"/>
              <a:t>looks more closely at the language used, silences and gaps, what is not said, and ‘interpretive repertoires’</a:t>
            </a:r>
          </a:p>
          <a:p>
            <a:endParaRPr lang="en-GB" altLang="en-US" dirty="0"/>
          </a:p>
          <a:p>
            <a:r>
              <a:rPr lang="en-GB" altLang="en-US" dirty="0"/>
              <a:t>In all of these we are looking for themes that emerge across the whole data set, rather than in just one interview</a:t>
            </a:r>
          </a:p>
          <a:p>
            <a:endParaRPr lang="en-GB" altLang="en-US" i="1" dirty="0"/>
          </a:p>
          <a:p>
            <a:r>
              <a:rPr lang="en-GB" altLang="en-US" i="1" dirty="0"/>
              <a:t>Narrative Analysis – </a:t>
            </a:r>
            <a:r>
              <a:rPr lang="en-GB" altLang="en-US" dirty="0"/>
              <a:t>focus on identifying stories or narratives across the interview for example life course or biographical studies. Can use in case studies.</a:t>
            </a:r>
            <a:endParaRPr lang="en-GB" altLang="en-US" i="1" dirty="0"/>
          </a:p>
          <a:p>
            <a:pPr eaLnBrk="1" hangingPunct="1"/>
            <a:endParaRPr lang="en-GB" altLang="en-US" sz="2400" i="1" dirty="0">
              <a:solidFill>
                <a:schemeClr val="tx1"/>
              </a:solidFill>
            </a:endParaRPr>
          </a:p>
        </p:txBody>
      </p:sp>
      <p:sp>
        <p:nvSpPr>
          <p:cNvPr id="3" name="Rectangle 2">
            <a:extLst>
              <a:ext uri="{FF2B5EF4-FFF2-40B4-BE49-F238E27FC236}">
                <a16:creationId xmlns:a16="http://schemas.microsoft.com/office/drawing/2014/main" id="{97A43222-A9F1-43F5-9B90-C0A2DCA81710}"/>
              </a:ext>
            </a:extLst>
          </p:cNvPr>
          <p:cNvSpPr txBox="1">
            <a:spLocks noChangeArrowheads="1"/>
          </p:cNvSpPr>
          <p:nvPr/>
        </p:nvSpPr>
        <p:spPr>
          <a:xfrm>
            <a:off x="865314" y="737494"/>
            <a:ext cx="6671827" cy="536575"/>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defTabSz="741300">
              <a:defRPr/>
            </a:pPr>
            <a:r>
              <a:rPr lang="en-GB" sz="3000" dirty="0"/>
              <a:t>Demystifying the jargon</a:t>
            </a:r>
          </a:p>
        </p:txBody>
      </p:sp>
    </p:spTree>
    <p:extLst>
      <p:ext uri="{BB962C8B-B14F-4D97-AF65-F5344CB8AC3E}">
        <p14:creationId xmlns:p14="http://schemas.microsoft.com/office/powerpoint/2010/main" val="417943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B6CFDF-E707-8C40-8067-361B7BAB11A1}"/>
              </a:ext>
            </a:extLst>
          </p:cNvPr>
          <p:cNvSpPr>
            <a:spLocks noGrp="1"/>
          </p:cNvSpPr>
          <p:nvPr>
            <p:ph type="body" sz="quarter" idx="11"/>
          </p:nvPr>
        </p:nvSpPr>
        <p:spPr/>
        <p:txBody>
          <a:bodyPr/>
          <a:lstStyle/>
          <a:p>
            <a:endParaRPr lang="en-US" dirty="0"/>
          </a:p>
        </p:txBody>
      </p:sp>
      <p:sp>
        <p:nvSpPr>
          <p:cNvPr id="3" name="Title 2">
            <a:extLst>
              <a:ext uri="{FF2B5EF4-FFF2-40B4-BE49-F238E27FC236}">
                <a16:creationId xmlns:a16="http://schemas.microsoft.com/office/drawing/2014/main" id="{05515CA9-ADBB-C247-A9AD-C56A23691EB8}"/>
              </a:ext>
            </a:extLst>
          </p:cNvPr>
          <p:cNvSpPr>
            <a:spLocks noGrp="1"/>
          </p:cNvSpPr>
          <p:nvPr>
            <p:ph type="ctrTitle"/>
          </p:nvPr>
        </p:nvSpPr>
        <p:spPr>
          <a:xfrm>
            <a:off x="431999" y="544316"/>
            <a:ext cx="5540175" cy="427233"/>
          </a:xfrm>
        </p:spPr>
        <p:txBody>
          <a:bodyPr/>
          <a:lstStyle/>
          <a:p>
            <a:r>
              <a:rPr lang="en-US" sz="2000" dirty="0"/>
              <a:t>Phases of Thematic Analysis</a:t>
            </a:r>
          </a:p>
        </p:txBody>
      </p:sp>
      <p:graphicFrame>
        <p:nvGraphicFramePr>
          <p:cNvPr id="4" name="Table 3">
            <a:extLst>
              <a:ext uri="{FF2B5EF4-FFF2-40B4-BE49-F238E27FC236}">
                <a16:creationId xmlns:a16="http://schemas.microsoft.com/office/drawing/2014/main" id="{954A5F75-89EB-7B45-8804-7669599B9863}"/>
              </a:ext>
            </a:extLst>
          </p:cNvPr>
          <p:cNvGraphicFramePr>
            <a:graphicFrameLocks noGrp="1"/>
          </p:cNvGraphicFramePr>
          <p:nvPr>
            <p:extLst>
              <p:ext uri="{D42A27DB-BD31-4B8C-83A1-F6EECF244321}">
                <p14:modId xmlns:p14="http://schemas.microsoft.com/office/powerpoint/2010/main" val="335703044"/>
              </p:ext>
            </p:extLst>
          </p:nvPr>
        </p:nvGraphicFramePr>
        <p:xfrm>
          <a:off x="432000" y="971550"/>
          <a:ext cx="8220294" cy="5674461"/>
        </p:xfrm>
        <a:graphic>
          <a:graphicData uri="http://schemas.openxmlformats.org/drawingml/2006/table">
            <a:tbl>
              <a:tblPr/>
              <a:tblGrid>
                <a:gridCol w="3568500">
                  <a:extLst>
                    <a:ext uri="{9D8B030D-6E8A-4147-A177-3AD203B41FA5}">
                      <a16:colId xmlns:a16="http://schemas.microsoft.com/office/drawing/2014/main" val="24218085"/>
                    </a:ext>
                  </a:extLst>
                </a:gridCol>
                <a:gridCol w="4651794">
                  <a:extLst>
                    <a:ext uri="{9D8B030D-6E8A-4147-A177-3AD203B41FA5}">
                      <a16:colId xmlns:a16="http://schemas.microsoft.com/office/drawing/2014/main" val="2902836430"/>
                    </a:ext>
                  </a:extLst>
                </a:gridCol>
              </a:tblGrid>
              <a:tr h="343798">
                <a:tc>
                  <a:txBody>
                    <a:bodyPr/>
                    <a:lstStyle/>
                    <a:p>
                      <a:r>
                        <a:rPr lang="en-GB" sz="1600" b="1" dirty="0">
                          <a:effectLst/>
                          <a:latin typeface="+mn-lt"/>
                        </a:rPr>
                        <a:t> </a:t>
                      </a:r>
                      <a:endParaRPr lang="en-GB" sz="1600" dirty="0">
                        <a:effectLst/>
                        <a:latin typeface="+mn-lt"/>
                      </a:endParaRPr>
                    </a:p>
                  </a:txBody>
                  <a:tcPr marL="26050" marR="26050" marT="0" marB="0">
                    <a:lnL>
                      <a:noFill/>
                    </a:lnL>
                    <a:lnR>
                      <a:noFill/>
                    </a:lnR>
                    <a:lnT>
                      <a:noFill/>
                    </a:lnT>
                    <a:lnB>
                      <a:noFill/>
                    </a:lnB>
                  </a:tcPr>
                </a:tc>
                <a:tc>
                  <a:txBody>
                    <a:bodyPr/>
                    <a:lstStyle/>
                    <a:p>
                      <a:r>
                        <a:rPr lang="en-GB" sz="1600" b="1" dirty="0">
                          <a:effectLst/>
                          <a:latin typeface="+mn-lt"/>
                        </a:rPr>
                        <a:t> </a:t>
                      </a:r>
                      <a:endParaRPr lang="en-GB" sz="1600" dirty="0">
                        <a:effectLst/>
                        <a:latin typeface="+mn-lt"/>
                      </a:endParaRPr>
                    </a:p>
                  </a:txBody>
                  <a:tcPr marL="26050" marR="26050" marT="0" marB="0">
                    <a:lnL>
                      <a:noFill/>
                    </a:lnL>
                    <a:lnR>
                      <a:noFill/>
                    </a:lnR>
                    <a:lnT>
                      <a:noFill/>
                    </a:lnT>
                    <a:lnB>
                      <a:noFill/>
                    </a:lnB>
                  </a:tcPr>
                </a:tc>
                <a:extLst>
                  <a:ext uri="{0D108BD9-81ED-4DB2-BD59-A6C34878D82A}">
                    <a16:rowId xmlns:a16="http://schemas.microsoft.com/office/drawing/2014/main" val="3886897560"/>
                  </a:ext>
                </a:extLst>
              </a:tr>
              <a:tr h="662106">
                <a:tc>
                  <a:txBody>
                    <a:bodyPr/>
                    <a:lstStyle/>
                    <a:p>
                      <a:r>
                        <a:rPr lang="en-GB" sz="1600">
                          <a:effectLst/>
                          <a:latin typeface="+mn-lt"/>
                        </a:rPr>
                        <a:t>1. Familiarising yourself with your data: </a:t>
                      </a:r>
                    </a:p>
                  </a:txBody>
                  <a:tcPr marL="26050" marR="26050" marT="0" marB="0">
                    <a:lnL>
                      <a:noFill/>
                    </a:lnL>
                    <a:lnR>
                      <a:noFill/>
                    </a:lnR>
                    <a:lnT>
                      <a:noFill/>
                    </a:lnT>
                    <a:lnB>
                      <a:noFill/>
                    </a:lnB>
                  </a:tcPr>
                </a:tc>
                <a:tc>
                  <a:txBody>
                    <a:bodyPr/>
                    <a:lstStyle/>
                    <a:p>
                      <a:r>
                        <a:rPr lang="en-GB" sz="1600" dirty="0">
                          <a:effectLst/>
                          <a:latin typeface="+mn-lt"/>
                        </a:rPr>
                        <a:t>Transcribing data (if necessary), reading and re-reading the data, noting down initial ideas. </a:t>
                      </a:r>
                    </a:p>
                  </a:txBody>
                  <a:tcPr marL="26050" marR="26050" marT="0" marB="0">
                    <a:lnL>
                      <a:noFill/>
                    </a:lnL>
                    <a:lnR>
                      <a:noFill/>
                    </a:lnR>
                    <a:lnT>
                      <a:noFill/>
                    </a:lnT>
                    <a:lnB>
                      <a:noFill/>
                    </a:lnB>
                  </a:tcPr>
                </a:tc>
                <a:extLst>
                  <a:ext uri="{0D108BD9-81ED-4DB2-BD59-A6C34878D82A}">
                    <a16:rowId xmlns:a16="http://schemas.microsoft.com/office/drawing/2014/main" val="3797990952"/>
                  </a:ext>
                </a:extLst>
              </a:tr>
              <a:tr h="698434">
                <a:tc>
                  <a:txBody>
                    <a:bodyPr/>
                    <a:lstStyle/>
                    <a:p>
                      <a:r>
                        <a:rPr lang="en-GB" sz="1600" dirty="0">
                          <a:effectLst/>
                          <a:latin typeface="+mn-lt"/>
                        </a:rPr>
                        <a:t>2. Generating initial codes: </a:t>
                      </a:r>
                    </a:p>
                  </a:txBody>
                  <a:tcPr marL="26050" marR="26050" marT="0" marB="0">
                    <a:lnL>
                      <a:noFill/>
                    </a:lnL>
                    <a:lnR>
                      <a:noFill/>
                    </a:lnR>
                    <a:lnT>
                      <a:noFill/>
                    </a:lnT>
                    <a:lnB>
                      <a:noFill/>
                    </a:lnB>
                  </a:tcPr>
                </a:tc>
                <a:tc>
                  <a:txBody>
                    <a:bodyPr/>
                    <a:lstStyle/>
                    <a:p>
                      <a:r>
                        <a:rPr lang="en-GB" sz="1600" dirty="0">
                          <a:effectLst/>
                          <a:latin typeface="+mn-lt"/>
                        </a:rPr>
                        <a:t>Coding interesting features of the data in a systematic fashion across the entire data set, collating data relevant to each code. </a:t>
                      </a:r>
                    </a:p>
                  </a:txBody>
                  <a:tcPr marL="26050" marR="26050" marT="0" marB="0">
                    <a:lnL>
                      <a:noFill/>
                    </a:lnL>
                    <a:lnR>
                      <a:noFill/>
                    </a:lnR>
                    <a:lnT>
                      <a:noFill/>
                    </a:lnT>
                    <a:lnB>
                      <a:noFill/>
                    </a:lnB>
                  </a:tcPr>
                </a:tc>
                <a:extLst>
                  <a:ext uri="{0D108BD9-81ED-4DB2-BD59-A6C34878D82A}">
                    <a16:rowId xmlns:a16="http://schemas.microsoft.com/office/drawing/2014/main" val="2642449344"/>
                  </a:ext>
                </a:extLst>
              </a:tr>
              <a:tr h="662106">
                <a:tc>
                  <a:txBody>
                    <a:bodyPr/>
                    <a:lstStyle/>
                    <a:p>
                      <a:r>
                        <a:rPr lang="en-GB" sz="1600" dirty="0">
                          <a:effectLst/>
                          <a:latin typeface="+mn-lt"/>
                        </a:rPr>
                        <a:t>3. Searching for themes: </a:t>
                      </a:r>
                    </a:p>
                  </a:txBody>
                  <a:tcPr marL="26050" marR="26050" marT="0" marB="0">
                    <a:lnL>
                      <a:noFill/>
                    </a:lnL>
                    <a:lnR>
                      <a:noFill/>
                    </a:lnR>
                    <a:lnT>
                      <a:noFill/>
                    </a:lnT>
                    <a:lnB>
                      <a:noFill/>
                    </a:lnB>
                  </a:tcPr>
                </a:tc>
                <a:tc>
                  <a:txBody>
                    <a:bodyPr/>
                    <a:lstStyle/>
                    <a:p>
                      <a:r>
                        <a:rPr lang="en-GB" sz="1600">
                          <a:effectLst/>
                          <a:latin typeface="+mn-lt"/>
                        </a:rPr>
                        <a:t>Collating codes into potential themes, gathering all data relevant to each potential theme. </a:t>
                      </a:r>
                    </a:p>
                  </a:txBody>
                  <a:tcPr marL="26050" marR="26050" marT="0" marB="0">
                    <a:lnL>
                      <a:noFill/>
                    </a:lnL>
                    <a:lnR>
                      <a:noFill/>
                    </a:lnR>
                    <a:lnT>
                      <a:noFill/>
                    </a:lnT>
                    <a:lnB>
                      <a:noFill/>
                    </a:lnB>
                  </a:tcPr>
                </a:tc>
                <a:extLst>
                  <a:ext uri="{0D108BD9-81ED-4DB2-BD59-A6C34878D82A}">
                    <a16:rowId xmlns:a16="http://schemas.microsoft.com/office/drawing/2014/main" val="3084406102"/>
                  </a:ext>
                </a:extLst>
              </a:tr>
              <a:tr h="931245">
                <a:tc>
                  <a:txBody>
                    <a:bodyPr/>
                    <a:lstStyle/>
                    <a:p>
                      <a:r>
                        <a:rPr lang="en-GB" sz="1600">
                          <a:effectLst/>
                          <a:latin typeface="+mn-lt"/>
                        </a:rPr>
                        <a:t>4. Reviewing themes: </a:t>
                      </a:r>
                    </a:p>
                  </a:txBody>
                  <a:tcPr marL="26050" marR="26050" marT="0" marB="0">
                    <a:lnL>
                      <a:noFill/>
                    </a:lnL>
                    <a:lnR>
                      <a:noFill/>
                    </a:lnR>
                    <a:lnT>
                      <a:noFill/>
                    </a:lnT>
                    <a:lnB>
                      <a:noFill/>
                    </a:lnB>
                  </a:tcPr>
                </a:tc>
                <a:tc>
                  <a:txBody>
                    <a:bodyPr/>
                    <a:lstStyle/>
                    <a:p>
                      <a:r>
                        <a:rPr lang="en-GB" sz="1600">
                          <a:effectLst/>
                          <a:latin typeface="+mn-lt"/>
                        </a:rPr>
                        <a:t>Checking in the themes work in relation to the coded extracts (Level 1) and the entire data set (Level 2), generating a thematic „map‟ of the analysis. </a:t>
                      </a:r>
                    </a:p>
                  </a:txBody>
                  <a:tcPr marL="26050" marR="26050" marT="0" marB="0">
                    <a:lnL>
                      <a:noFill/>
                    </a:lnL>
                    <a:lnR>
                      <a:noFill/>
                    </a:lnR>
                    <a:lnT>
                      <a:noFill/>
                    </a:lnT>
                    <a:lnB>
                      <a:noFill/>
                    </a:lnB>
                  </a:tcPr>
                </a:tc>
                <a:extLst>
                  <a:ext uri="{0D108BD9-81ED-4DB2-BD59-A6C34878D82A}">
                    <a16:rowId xmlns:a16="http://schemas.microsoft.com/office/drawing/2014/main" val="4151739853"/>
                  </a:ext>
                </a:extLst>
              </a:tr>
              <a:tr h="931245">
                <a:tc>
                  <a:txBody>
                    <a:bodyPr/>
                    <a:lstStyle/>
                    <a:p>
                      <a:r>
                        <a:rPr lang="en-GB" sz="1600">
                          <a:effectLst/>
                          <a:latin typeface="+mn-lt"/>
                        </a:rPr>
                        <a:t>5. Defining and naming themes: </a:t>
                      </a:r>
                    </a:p>
                  </a:txBody>
                  <a:tcPr marL="26050" marR="26050" marT="0" marB="0">
                    <a:lnL>
                      <a:noFill/>
                    </a:lnL>
                    <a:lnR>
                      <a:noFill/>
                    </a:lnR>
                    <a:lnT>
                      <a:noFill/>
                    </a:lnT>
                    <a:lnB>
                      <a:noFill/>
                    </a:lnB>
                  </a:tcPr>
                </a:tc>
                <a:tc>
                  <a:txBody>
                    <a:bodyPr/>
                    <a:lstStyle/>
                    <a:p>
                      <a:r>
                        <a:rPr lang="en-GB" sz="1600">
                          <a:effectLst/>
                          <a:latin typeface="+mn-lt"/>
                        </a:rPr>
                        <a:t>Ongoing analysis to refine the specifics of each theme, and the overall story the analysis tells; generating clear definitions and names for each theme. </a:t>
                      </a:r>
                    </a:p>
                  </a:txBody>
                  <a:tcPr marL="26050" marR="26050" marT="0" marB="0">
                    <a:lnL>
                      <a:noFill/>
                    </a:lnL>
                    <a:lnR>
                      <a:noFill/>
                    </a:lnR>
                    <a:lnT>
                      <a:noFill/>
                    </a:lnT>
                    <a:lnB>
                      <a:noFill/>
                    </a:lnB>
                  </a:tcPr>
                </a:tc>
                <a:extLst>
                  <a:ext uri="{0D108BD9-81ED-4DB2-BD59-A6C34878D82A}">
                    <a16:rowId xmlns:a16="http://schemas.microsoft.com/office/drawing/2014/main" val="2867537507"/>
                  </a:ext>
                </a:extLst>
              </a:tr>
              <a:tr h="1324211">
                <a:tc>
                  <a:txBody>
                    <a:bodyPr/>
                    <a:lstStyle/>
                    <a:p>
                      <a:r>
                        <a:rPr lang="en-GB" sz="1600" dirty="0">
                          <a:effectLst/>
                          <a:latin typeface="+mn-lt"/>
                        </a:rPr>
                        <a:t>6. Producing the report: </a:t>
                      </a:r>
                    </a:p>
                  </a:txBody>
                  <a:tcPr marL="26050" marR="26050" marT="0" marB="0">
                    <a:lnL>
                      <a:noFill/>
                    </a:lnL>
                    <a:lnR>
                      <a:noFill/>
                    </a:lnR>
                    <a:lnT>
                      <a:noFill/>
                    </a:lnT>
                    <a:lnB>
                      <a:noFill/>
                    </a:lnB>
                  </a:tcPr>
                </a:tc>
                <a:tc>
                  <a:txBody>
                    <a:bodyPr/>
                    <a:lstStyle/>
                    <a:p>
                      <a:r>
                        <a:rPr lang="en-GB" sz="1600" dirty="0">
                          <a:effectLst/>
                          <a:latin typeface="+mn-lt"/>
                        </a:rPr>
                        <a:t>The final opportunity for analysis. Selection of vivid, compelling extract examples, final analysis of selected extracts, relating back of the analysis to the research question and literature, producing a scholarly report of the analysis. </a:t>
                      </a:r>
                    </a:p>
                  </a:txBody>
                  <a:tcPr marL="26050" marR="26050" marT="0" marB="0">
                    <a:lnL>
                      <a:noFill/>
                    </a:lnL>
                    <a:lnR>
                      <a:noFill/>
                    </a:lnR>
                    <a:lnT>
                      <a:noFill/>
                    </a:lnT>
                    <a:lnB>
                      <a:noFill/>
                    </a:lnB>
                  </a:tcPr>
                </a:tc>
                <a:extLst>
                  <a:ext uri="{0D108BD9-81ED-4DB2-BD59-A6C34878D82A}">
                    <a16:rowId xmlns:a16="http://schemas.microsoft.com/office/drawing/2014/main" val="1390069974"/>
                  </a:ext>
                </a:extLst>
              </a:tr>
            </a:tbl>
          </a:graphicData>
        </a:graphic>
      </p:graphicFrame>
    </p:spTree>
    <p:extLst>
      <p:ext uri="{BB962C8B-B14F-4D97-AF65-F5344CB8AC3E}">
        <p14:creationId xmlns:p14="http://schemas.microsoft.com/office/powerpoint/2010/main" val="3247436015"/>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1_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resentation_Template_CLASSIC_UK.pptx" id="{9562D522-EB00-4448-BC42-7CB7B985618B}" vid="{49F4B1CE-738F-4650-BFBC-09418E76F44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OU_STANDARD</Template>
  <TotalTime>2205</TotalTime>
  <Words>1370</Words>
  <Application>Microsoft Macintosh PowerPoint</Application>
  <PresentationFormat>On-screen Show (4:3)</PresentationFormat>
  <Paragraphs>165</Paragraphs>
  <Slides>22</Slides>
  <Notes>13</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22</vt:i4>
      </vt:variant>
    </vt:vector>
  </HeadingPairs>
  <TitlesOfParts>
    <vt:vector size="28" baseType="lpstr">
      <vt:lpstr>Arial</vt:lpstr>
      <vt:lpstr>Calibri</vt:lpstr>
      <vt:lpstr>OU Title</vt:lpstr>
      <vt:lpstr>OU Section</vt:lpstr>
      <vt:lpstr>OU Layouts</vt:lpstr>
      <vt:lpstr>1_OU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Phases of Thematic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PowerPoint Presentation</vt:lpstr>
    </vt:vector>
  </TitlesOfParts>
  <Company>The Open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Duncan.Banks</dc:creator>
  <cp:lastModifiedBy>Clem.Herman</cp:lastModifiedBy>
  <cp:revision>52</cp:revision>
  <cp:lastPrinted>2018-06-21T12:07:14Z</cp:lastPrinted>
  <dcterms:created xsi:type="dcterms:W3CDTF">2018-06-08T08:18:53Z</dcterms:created>
  <dcterms:modified xsi:type="dcterms:W3CDTF">2019-05-22T10:30:00Z</dcterms:modified>
</cp:coreProperties>
</file>