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72" r:id="rId2"/>
  </p:sldMasterIdLst>
  <p:notesMasterIdLst>
    <p:notesMasterId r:id="rId22"/>
  </p:notesMasterIdLst>
  <p:handoutMasterIdLst>
    <p:handoutMasterId r:id="rId23"/>
  </p:handoutMasterIdLst>
  <p:sldIdLst>
    <p:sldId id="284" r:id="rId3"/>
    <p:sldId id="285" r:id="rId4"/>
    <p:sldId id="293" r:id="rId5"/>
    <p:sldId id="282" r:id="rId6"/>
    <p:sldId id="283" r:id="rId7"/>
    <p:sldId id="274" r:id="rId8"/>
    <p:sldId id="277" r:id="rId9"/>
    <p:sldId id="275" r:id="rId10"/>
    <p:sldId id="308" r:id="rId11"/>
    <p:sldId id="309" r:id="rId12"/>
    <p:sldId id="310" r:id="rId13"/>
    <p:sldId id="311" r:id="rId14"/>
    <p:sldId id="312" r:id="rId15"/>
    <p:sldId id="316" r:id="rId16"/>
    <p:sldId id="278" r:id="rId17"/>
    <p:sldId id="292" r:id="rId18"/>
    <p:sldId id="305" r:id="rId19"/>
    <p:sldId id="315" r:id="rId20"/>
    <p:sldId id="314" r:id="rId21"/>
  </p:sldIdLst>
  <p:sldSz cx="12192000" cy="6858000"/>
  <p:notesSz cx="6797675" cy="9926638"/>
  <p:custDataLst>
    <p:tags r:id="rId2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9A9A9"/>
    <a:srgbClr val="1E4B9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C9D6491-9B46-4D7E-8384-51BBAC64C0B5}" v="834" dt="2021-06-28T22:50:24.01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34" autoAdjust="0"/>
    <p:restoredTop sz="86742" autoAdjust="0"/>
  </p:normalViewPr>
  <p:slideViewPr>
    <p:cSldViewPr snapToGrid="0">
      <p:cViewPr varScale="1">
        <p:scale>
          <a:sx n="62" d="100"/>
          <a:sy n="62" d="100"/>
        </p:scale>
        <p:origin x="1068" y="78"/>
      </p:cViewPr>
      <p:guideLst>
        <p:guide orient="horz" pos="2160"/>
        <p:guide pos="3840"/>
      </p:guideLst>
    </p:cSldViewPr>
  </p:slideViewPr>
  <p:outlineViewPr>
    <p:cViewPr>
      <p:scale>
        <a:sx n="33" d="100"/>
        <a:sy n="33" d="100"/>
      </p:scale>
      <p:origin x="0" y="-2467"/>
    </p:cViewPr>
  </p:outlineViewPr>
  <p:notesTextViewPr>
    <p:cViewPr>
      <p:scale>
        <a:sx n="1" d="1"/>
        <a:sy n="1" d="1"/>
      </p:scale>
      <p:origin x="0" y="0"/>
    </p:cViewPr>
  </p:notesTextViewPr>
  <p:sorterViewPr>
    <p:cViewPr varScale="1">
      <p:scale>
        <a:sx n="1" d="1"/>
        <a:sy n="1" d="1"/>
      </p:scale>
      <p:origin x="0" y="0"/>
    </p:cViewPr>
  </p:sorterViewPr>
  <p:notesViewPr>
    <p:cSldViewPr snapToGrid="0">
      <p:cViewPr>
        <p:scale>
          <a:sx n="1" d="2"/>
          <a:sy n="1" d="2"/>
        </p:scale>
        <p:origin x="3490" y="4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gs" Target="tags/tag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1D6AC10-12BD-4BE7-A318-E9E0E421E26D}"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n-GB"/>
        </a:p>
      </dgm:t>
    </dgm:pt>
    <dgm:pt modelId="{5C0E71DE-5FCE-4E3B-93DB-1CED9ACD2777}">
      <dgm:prSet phldrT="[Text]"/>
      <dgm:spPr/>
      <dgm:t>
        <a:bodyPr/>
        <a:lstStyle/>
        <a:p>
          <a:r>
            <a:rPr lang="en-GB"/>
            <a:t>Teaching</a:t>
          </a:r>
        </a:p>
      </dgm:t>
    </dgm:pt>
    <dgm:pt modelId="{9052AADC-56DE-4E4C-B281-5C4354596842}" type="parTrans" cxnId="{3313A49E-018D-4BF0-82D3-36DAE871D6E9}">
      <dgm:prSet/>
      <dgm:spPr/>
      <dgm:t>
        <a:bodyPr/>
        <a:lstStyle/>
        <a:p>
          <a:endParaRPr lang="en-GB"/>
        </a:p>
      </dgm:t>
    </dgm:pt>
    <dgm:pt modelId="{FD6C584E-7BC3-46F4-A595-00AEC9C3BA4F}" type="sibTrans" cxnId="{3313A49E-018D-4BF0-82D3-36DAE871D6E9}">
      <dgm:prSet/>
      <dgm:spPr/>
      <dgm:t>
        <a:bodyPr/>
        <a:lstStyle/>
        <a:p>
          <a:endParaRPr lang="en-GB"/>
        </a:p>
      </dgm:t>
    </dgm:pt>
    <dgm:pt modelId="{549F5DC2-FE8F-4D3D-BBA9-CE023E1AFB4F}">
      <dgm:prSet phldrT="[Text]"/>
      <dgm:spPr/>
      <dgm:t>
        <a:bodyPr/>
        <a:lstStyle/>
        <a:p>
          <a:r>
            <a:rPr lang="en-GB"/>
            <a:t>Scholarly Teaching</a:t>
          </a:r>
        </a:p>
      </dgm:t>
    </dgm:pt>
    <dgm:pt modelId="{1760782F-E0F8-4994-842A-3E7891F192BA}" type="parTrans" cxnId="{C9CC999E-7988-4891-8027-3968E8BBB15B}">
      <dgm:prSet/>
      <dgm:spPr/>
      <dgm:t>
        <a:bodyPr/>
        <a:lstStyle/>
        <a:p>
          <a:endParaRPr lang="en-GB"/>
        </a:p>
      </dgm:t>
    </dgm:pt>
    <dgm:pt modelId="{BD1AD7A4-0774-40EE-B74C-21C5BBE7D8FA}" type="sibTrans" cxnId="{C9CC999E-7988-4891-8027-3968E8BBB15B}">
      <dgm:prSet/>
      <dgm:spPr/>
      <dgm:t>
        <a:bodyPr/>
        <a:lstStyle/>
        <a:p>
          <a:endParaRPr lang="en-GB"/>
        </a:p>
      </dgm:t>
    </dgm:pt>
    <dgm:pt modelId="{2239D970-93CF-46DA-9E9A-0E8ADAB1E04B}">
      <dgm:prSet phldrT="[Text]"/>
      <dgm:spPr/>
      <dgm:t>
        <a:bodyPr/>
        <a:lstStyle/>
        <a:p>
          <a:r>
            <a:rPr lang="en-GB"/>
            <a:t>Scholarship of Teaching and Learning</a:t>
          </a:r>
        </a:p>
      </dgm:t>
    </dgm:pt>
    <dgm:pt modelId="{0D554403-DF7A-4EF6-9936-F9C2AF4347BD}" type="parTrans" cxnId="{238089F0-F973-42F1-9943-AD8FAEC6218F}">
      <dgm:prSet/>
      <dgm:spPr/>
      <dgm:t>
        <a:bodyPr/>
        <a:lstStyle/>
        <a:p>
          <a:endParaRPr lang="en-GB"/>
        </a:p>
      </dgm:t>
    </dgm:pt>
    <dgm:pt modelId="{F7810151-6121-4A45-8EC7-C357FB9F893B}" type="sibTrans" cxnId="{238089F0-F973-42F1-9943-AD8FAEC6218F}">
      <dgm:prSet/>
      <dgm:spPr/>
      <dgm:t>
        <a:bodyPr/>
        <a:lstStyle/>
        <a:p>
          <a:endParaRPr lang="en-GB"/>
        </a:p>
      </dgm:t>
    </dgm:pt>
    <dgm:pt modelId="{A7D03312-4EAB-4E58-8BD0-376ED5D6EF2E}">
      <dgm:prSet phldrT="[Text]"/>
      <dgm:spPr/>
      <dgm:t>
        <a:bodyPr/>
        <a:lstStyle/>
        <a:p>
          <a:r>
            <a:rPr lang="en-GB" dirty="0"/>
            <a:t>Evidence-informed teaching</a:t>
          </a:r>
        </a:p>
      </dgm:t>
    </dgm:pt>
    <dgm:pt modelId="{78882789-BDBD-463B-9D65-944373625B64}" type="parTrans" cxnId="{48BC463B-9459-49E3-9D41-CF3EF5FB1A32}">
      <dgm:prSet/>
      <dgm:spPr/>
      <dgm:t>
        <a:bodyPr/>
        <a:lstStyle/>
        <a:p>
          <a:endParaRPr lang="en-GB"/>
        </a:p>
      </dgm:t>
    </dgm:pt>
    <dgm:pt modelId="{19D97305-84BA-41B0-8288-DB20BFA24E86}" type="sibTrans" cxnId="{48BC463B-9459-49E3-9D41-CF3EF5FB1A32}">
      <dgm:prSet/>
      <dgm:spPr/>
      <dgm:t>
        <a:bodyPr/>
        <a:lstStyle/>
        <a:p>
          <a:endParaRPr lang="en-GB"/>
        </a:p>
      </dgm:t>
    </dgm:pt>
    <dgm:pt modelId="{C5C8E9B8-2474-4105-B814-5ACA354AB995}">
      <dgm:prSet phldrT="[Text]"/>
      <dgm:spPr/>
      <dgm:t>
        <a:bodyPr/>
        <a:lstStyle/>
        <a:p>
          <a:r>
            <a:rPr lang="en-GB" dirty="0"/>
            <a:t>Evidence-informed teaching made public and open to peer-review</a:t>
          </a:r>
        </a:p>
      </dgm:t>
    </dgm:pt>
    <dgm:pt modelId="{0E56778E-3A86-4EAD-830E-0260B7F1CE60}" type="parTrans" cxnId="{D4DA2756-D3FE-4CC3-9814-248079DD845A}">
      <dgm:prSet/>
      <dgm:spPr/>
      <dgm:t>
        <a:bodyPr/>
        <a:lstStyle/>
        <a:p>
          <a:endParaRPr lang="en-GB"/>
        </a:p>
      </dgm:t>
    </dgm:pt>
    <dgm:pt modelId="{B31736BB-8A76-4FC2-9EBF-29F0737F6B89}" type="sibTrans" cxnId="{D4DA2756-D3FE-4CC3-9814-248079DD845A}">
      <dgm:prSet/>
      <dgm:spPr/>
      <dgm:t>
        <a:bodyPr/>
        <a:lstStyle/>
        <a:p>
          <a:endParaRPr lang="en-GB"/>
        </a:p>
      </dgm:t>
    </dgm:pt>
    <dgm:pt modelId="{217EB4D5-1324-4F65-86F2-8F41B7BCAB27}">
      <dgm:prSet phldrT="[Text]"/>
      <dgm:spPr/>
      <dgm:t>
        <a:bodyPr/>
        <a:lstStyle/>
        <a:p>
          <a:endParaRPr lang="en-GB" dirty="0"/>
        </a:p>
      </dgm:t>
    </dgm:pt>
    <dgm:pt modelId="{8428EDAD-78F4-4354-8E80-9A65FA3B0122}" type="parTrans" cxnId="{E91F505D-FB84-43B3-AD7A-FC999D000048}">
      <dgm:prSet/>
      <dgm:spPr/>
      <dgm:t>
        <a:bodyPr/>
        <a:lstStyle/>
        <a:p>
          <a:endParaRPr lang="en-GB"/>
        </a:p>
      </dgm:t>
    </dgm:pt>
    <dgm:pt modelId="{B5727D34-E4F1-49BE-9E83-5F6A87AB6114}" type="sibTrans" cxnId="{E91F505D-FB84-43B3-AD7A-FC999D000048}">
      <dgm:prSet/>
      <dgm:spPr/>
      <dgm:t>
        <a:bodyPr/>
        <a:lstStyle/>
        <a:p>
          <a:endParaRPr lang="en-GB"/>
        </a:p>
      </dgm:t>
    </dgm:pt>
    <dgm:pt modelId="{EC8365BE-7BB6-4E33-B4AC-09E54C5AE892}">
      <dgm:prSet phldrT="[Text]"/>
      <dgm:spPr/>
      <dgm:t>
        <a:bodyPr/>
        <a:lstStyle/>
        <a:p>
          <a:r>
            <a:rPr lang="en-GB" dirty="0"/>
            <a:t>Research</a:t>
          </a:r>
        </a:p>
      </dgm:t>
    </dgm:pt>
    <dgm:pt modelId="{98FC2637-F29B-4933-9ACE-4F0E27894BD8}" type="sibTrans" cxnId="{A9D67514-870F-4133-9D15-5E78E85EA1E3}">
      <dgm:prSet/>
      <dgm:spPr/>
      <dgm:t>
        <a:bodyPr/>
        <a:lstStyle/>
        <a:p>
          <a:endParaRPr lang="en-GB"/>
        </a:p>
      </dgm:t>
    </dgm:pt>
    <dgm:pt modelId="{00DC7EC8-1EA0-4219-AE21-002A3E786C51}" type="parTrans" cxnId="{A9D67514-870F-4133-9D15-5E78E85EA1E3}">
      <dgm:prSet/>
      <dgm:spPr/>
      <dgm:t>
        <a:bodyPr/>
        <a:lstStyle/>
        <a:p>
          <a:endParaRPr lang="en-GB"/>
        </a:p>
      </dgm:t>
    </dgm:pt>
    <dgm:pt modelId="{694DDAE5-F5E2-4A16-BD7C-4288BB6AE777}">
      <dgm:prSet phldrT="[Text]"/>
      <dgm:spPr/>
      <dgm:t>
        <a:bodyPr/>
        <a:lstStyle/>
        <a:p>
          <a:r>
            <a:rPr lang="en-GB" dirty="0"/>
            <a:t>Discipline-Based Educational Research</a:t>
          </a:r>
        </a:p>
      </dgm:t>
    </dgm:pt>
    <dgm:pt modelId="{253681D5-CB3C-4751-BE46-E9B260176262}" type="sibTrans" cxnId="{76C7A469-EB70-4EEB-9C9E-CB8DD068E754}">
      <dgm:prSet/>
      <dgm:spPr/>
      <dgm:t>
        <a:bodyPr/>
        <a:lstStyle/>
        <a:p>
          <a:endParaRPr lang="en-GB"/>
        </a:p>
      </dgm:t>
    </dgm:pt>
    <dgm:pt modelId="{A2A97204-3260-47F9-AF6A-16980D270FF3}" type="parTrans" cxnId="{76C7A469-EB70-4EEB-9C9E-CB8DD068E754}">
      <dgm:prSet/>
      <dgm:spPr/>
      <dgm:t>
        <a:bodyPr/>
        <a:lstStyle/>
        <a:p>
          <a:endParaRPr lang="en-GB"/>
        </a:p>
      </dgm:t>
    </dgm:pt>
    <dgm:pt modelId="{1CED7EA4-9588-40E2-9E66-7AD98421C728}" type="pres">
      <dgm:prSet presAssocID="{F1D6AC10-12BD-4BE7-A318-E9E0E421E26D}" presName="Name0" presStyleCnt="0">
        <dgm:presLayoutVars>
          <dgm:dir/>
          <dgm:resizeHandles val="exact"/>
        </dgm:presLayoutVars>
      </dgm:prSet>
      <dgm:spPr/>
    </dgm:pt>
    <dgm:pt modelId="{936A342A-9445-4051-B0EA-6201E35A0366}" type="pres">
      <dgm:prSet presAssocID="{5C0E71DE-5FCE-4E3B-93DB-1CED9ACD2777}" presName="node" presStyleLbl="node1" presStyleIdx="0" presStyleCnt="4" custLinFactNeighborX="-91702" custLinFactNeighborY="23944">
        <dgm:presLayoutVars>
          <dgm:bulletEnabled val="1"/>
        </dgm:presLayoutVars>
      </dgm:prSet>
      <dgm:spPr/>
    </dgm:pt>
    <dgm:pt modelId="{39617D25-EA78-4E43-9DA7-0CAD2032D94C}" type="pres">
      <dgm:prSet presAssocID="{FD6C584E-7BC3-46F4-A595-00AEC9C3BA4F}" presName="sibTrans" presStyleCnt="0"/>
      <dgm:spPr/>
    </dgm:pt>
    <dgm:pt modelId="{E0B537CA-5B8F-4998-9342-D6976E424C94}" type="pres">
      <dgm:prSet presAssocID="{549F5DC2-FE8F-4D3D-BBA9-CE023E1AFB4F}" presName="node" presStyleLbl="node1" presStyleIdx="1" presStyleCnt="4">
        <dgm:presLayoutVars>
          <dgm:bulletEnabled val="1"/>
        </dgm:presLayoutVars>
      </dgm:prSet>
      <dgm:spPr/>
    </dgm:pt>
    <dgm:pt modelId="{ED86AF36-139C-4F6C-A119-97BFDA159984}" type="pres">
      <dgm:prSet presAssocID="{BD1AD7A4-0774-40EE-B74C-21C5BBE7D8FA}" presName="sibTrans" presStyleCnt="0"/>
      <dgm:spPr/>
    </dgm:pt>
    <dgm:pt modelId="{CF94A93D-D407-4A9C-85AE-3A7192EB4441}" type="pres">
      <dgm:prSet presAssocID="{2239D970-93CF-46DA-9E9A-0E8ADAB1E04B}" presName="node" presStyleLbl="node1" presStyleIdx="2" presStyleCnt="4">
        <dgm:presLayoutVars>
          <dgm:bulletEnabled val="1"/>
        </dgm:presLayoutVars>
      </dgm:prSet>
      <dgm:spPr/>
    </dgm:pt>
    <dgm:pt modelId="{1DBE07EF-3B61-4C3D-9733-4D1FE43F2D89}" type="pres">
      <dgm:prSet presAssocID="{F7810151-6121-4A45-8EC7-C357FB9F893B}" presName="sibTrans" presStyleCnt="0"/>
      <dgm:spPr/>
    </dgm:pt>
    <dgm:pt modelId="{B0006D20-0757-4AC9-AB45-3E9AD21CC6AE}" type="pres">
      <dgm:prSet presAssocID="{EC8365BE-7BB6-4E33-B4AC-09E54C5AE892}" presName="node" presStyleLbl="node1" presStyleIdx="3" presStyleCnt="4" custLinFactX="332787" custLinFactY="-14021" custLinFactNeighborX="400000" custLinFactNeighborY="-100000">
        <dgm:presLayoutVars>
          <dgm:bulletEnabled val="1"/>
        </dgm:presLayoutVars>
      </dgm:prSet>
      <dgm:spPr/>
    </dgm:pt>
  </dgm:ptLst>
  <dgm:cxnLst>
    <dgm:cxn modelId="{7876C900-FFAB-4957-8DF4-6C53047A5EE6}" type="presOf" srcId="{5C0E71DE-5FCE-4E3B-93DB-1CED9ACD2777}" destId="{936A342A-9445-4051-B0EA-6201E35A0366}" srcOrd="0" destOrd="0" presId="urn:microsoft.com/office/officeart/2005/8/layout/hList6"/>
    <dgm:cxn modelId="{2DF7ED01-C898-4DA9-A74C-4D12DC9AAE4E}" type="presOf" srcId="{549F5DC2-FE8F-4D3D-BBA9-CE023E1AFB4F}" destId="{E0B537CA-5B8F-4998-9342-D6976E424C94}" srcOrd="0" destOrd="0" presId="urn:microsoft.com/office/officeart/2005/8/layout/hList6"/>
    <dgm:cxn modelId="{43A8DA06-19F0-4FD9-A478-613F1AB33D6D}" type="presOf" srcId="{217EB4D5-1324-4F65-86F2-8F41B7BCAB27}" destId="{936A342A-9445-4051-B0EA-6201E35A0366}" srcOrd="0" destOrd="1" presId="urn:microsoft.com/office/officeart/2005/8/layout/hList6"/>
    <dgm:cxn modelId="{FAF28012-3B20-4F42-AFB8-2D242ED554A9}" type="presOf" srcId="{F1D6AC10-12BD-4BE7-A318-E9E0E421E26D}" destId="{1CED7EA4-9588-40E2-9E66-7AD98421C728}" srcOrd="0" destOrd="0" presId="urn:microsoft.com/office/officeart/2005/8/layout/hList6"/>
    <dgm:cxn modelId="{A9D67514-870F-4133-9D15-5E78E85EA1E3}" srcId="{F1D6AC10-12BD-4BE7-A318-E9E0E421E26D}" destId="{EC8365BE-7BB6-4E33-B4AC-09E54C5AE892}" srcOrd="3" destOrd="0" parTransId="{00DC7EC8-1EA0-4219-AE21-002A3E786C51}" sibTransId="{98FC2637-F29B-4933-9ACE-4F0E27894BD8}"/>
    <dgm:cxn modelId="{48BC463B-9459-49E3-9D41-CF3EF5FB1A32}" srcId="{549F5DC2-FE8F-4D3D-BBA9-CE023E1AFB4F}" destId="{A7D03312-4EAB-4E58-8BD0-376ED5D6EF2E}" srcOrd="0" destOrd="0" parTransId="{78882789-BDBD-463B-9D65-944373625B64}" sibTransId="{19D97305-84BA-41B0-8288-DB20BFA24E86}"/>
    <dgm:cxn modelId="{E91F505D-FB84-43B3-AD7A-FC999D000048}" srcId="{5C0E71DE-5FCE-4E3B-93DB-1CED9ACD2777}" destId="{217EB4D5-1324-4F65-86F2-8F41B7BCAB27}" srcOrd="0" destOrd="0" parTransId="{8428EDAD-78F4-4354-8E80-9A65FA3B0122}" sibTransId="{B5727D34-E4F1-49BE-9E83-5F6A87AB6114}"/>
    <dgm:cxn modelId="{1303CA62-796B-4E98-ABA8-D4521CC34D31}" type="presOf" srcId="{694DDAE5-F5E2-4A16-BD7C-4288BB6AE777}" destId="{B0006D20-0757-4AC9-AB45-3E9AD21CC6AE}" srcOrd="0" destOrd="1" presId="urn:microsoft.com/office/officeart/2005/8/layout/hList6"/>
    <dgm:cxn modelId="{84164C66-CFAA-457A-B939-A4723D870A82}" type="presOf" srcId="{2239D970-93CF-46DA-9E9A-0E8ADAB1E04B}" destId="{CF94A93D-D407-4A9C-85AE-3A7192EB4441}" srcOrd="0" destOrd="0" presId="urn:microsoft.com/office/officeart/2005/8/layout/hList6"/>
    <dgm:cxn modelId="{76C7A469-EB70-4EEB-9C9E-CB8DD068E754}" srcId="{EC8365BE-7BB6-4E33-B4AC-09E54C5AE892}" destId="{694DDAE5-F5E2-4A16-BD7C-4288BB6AE777}" srcOrd="0" destOrd="0" parTransId="{A2A97204-3260-47F9-AF6A-16980D270FF3}" sibTransId="{253681D5-CB3C-4751-BE46-E9B260176262}"/>
    <dgm:cxn modelId="{8827A16B-B67F-4123-B932-C2CA1713FE67}" type="presOf" srcId="{A7D03312-4EAB-4E58-8BD0-376ED5D6EF2E}" destId="{E0B537CA-5B8F-4998-9342-D6976E424C94}" srcOrd="0" destOrd="1" presId="urn:microsoft.com/office/officeart/2005/8/layout/hList6"/>
    <dgm:cxn modelId="{D4DA2756-D3FE-4CC3-9814-248079DD845A}" srcId="{2239D970-93CF-46DA-9E9A-0E8ADAB1E04B}" destId="{C5C8E9B8-2474-4105-B814-5ACA354AB995}" srcOrd="0" destOrd="0" parTransId="{0E56778E-3A86-4EAD-830E-0260B7F1CE60}" sibTransId="{B31736BB-8A76-4FC2-9EBF-29F0737F6B89}"/>
    <dgm:cxn modelId="{C9CC999E-7988-4891-8027-3968E8BBB15B}" srcId="{F1D6AC10-12BD-4BE7-A318-E9E0E421E26D}" destId="{549F5DC2-FE8F-4D3D-BBA9-CE023E1AFB4F}" srcOrd="1" destOrd="0" parTransId="{1760782F-E0F8-4994-842A-3E7891F192BA}" sibTransId="{BD1AD7A4-0774-40EE-B74C-21C5BBE7D8FA}"/>
    <dgm:cxn modelId="{3313A49E-018D-4BF0-82D3-36DAE871D6E9}" srcId="{F1D6AC10-12BD-4BE7-A318-E9E0E421E26D}" destId="{5C0E71DE-5FCE-4E3B-93DB-1CED9ACD2777}" srcOrd="0" destOrd="0" parTransId="{9052AADC-56DE-4E4C-B281-5C4354596842}" sibTransId="{FD6C584E-7BC3-46F4-A595-00AEC9C3BA4F}"/>
    <dgm:cxn modelId="{8379E1A4-B869-4D6A-ABA4-4B499A1E1E74}" type="presOf" srcId="{C5C8E9B8-2474-4105-B814-5ACA354AB995}" destId="{CF94A93D-D407-4A9C-85AE-3A7192EB4441}" srcOrd="0" destOrd="1" presId="urn:microsoft.com/office/officeart/2005/8/layout/hList6"/>
    <dgm:cxn modelId="{1489C0D7-389F-45FA-923A-FED363CA0562}" type="presOf" srcId="{EC8365BE-7BB6-4E33-B4AC-09E54C5AE892}" destId="{B0006D20-0757-4AC9-AB45-3E9AD21CC6AE}" srcOrd="0" destOrd="0" presId="urn:microsoft.com/office/officeart/2005/8/layout/hList6"/>
    <dgm:cxn modelId="{238089F0-F973-42F1-9943-AD8FAEC6218F}" srcId="{F1D6AC10-12BD-4BE7-A318-E9E0E421E26D}" destId="{2239D970-93CF-46DA-9E9A-0E8ADAB1E04B}" srcOrd="2" destOrd="0" parTransId="{0D554403-DF7A-4EF6-9936-F9C2AF4347BD}" sibTransId="{F7810151-6121-4A45-8EC7-C357FB9F893B}"/>
    <dgm:cxn modelId="{968EB018-F01F-4A03-9DB0-8B1F957E91A5}" type="presParOf" srcId="{1CED7EA4-9588-40E2-9E66-7AD98421C728}" destId="{936A342A-9445-4051-B0EA-6201E35A0366}" srcOrd="0" destOrd="0" presId="urn:microsoft.com/office/officeart/2005/8/layout/hList6"/>
    <dgm:cxn modelId="{5F3C9E48-05C6-4912-AC4A-C07A0A06679E}" type="presParOf" srcId="{1CED7EA4-9588-40E2-9E66-7AD98421C728}" destId="{39617D25-EA78-4E43-9DA7-0CAD2032D94C}" srcOrd="1" destOrd="0" presId="urn:microsoft.com/office/officeart/2005/8/layout/hList6"/>
    <dgm:cxn modelId="{7746350B-DC8D-4761-ACF6-F807F351E1C6}" type="presParOf" srcId="{1CED7EA4-9588-40E2-9E66-7AD98421C728}" destId="{E0B537CA-5B8F-4998-9342-D6976E424C94}" srcOrd="2" destOrd="0" presId="urn:microsoft.com/office/officeart/2005/8/layout/hList6"/>
    <dgm:cxn modelId="{AB7817E8-6F02-43FE-9755-40A4BC2219F9}" type="presParOf" srcId="{1CED7EA4-9588-40E2-9E66-7AD98421C728}" destId="{ED86AF36-139C-4F6C-A119-97BFDA159984}" srcOrd="3" destOrd="0" presId="urn:microsoft.com/office/officeart/2005/8/layout/hList6"/>
    <dgm:cxn modelId="{8016A51C-88AA-42EB-AB4D-819A03CC765D}" type="presParOf" srcId="{1CED7EA4-9588-40E2-9E66-7AD98421C728}" destId="{CF94A93D-D407-4A9C-85AE-3A7192EB4441}" srcOrd="4" destOrd="0" presId="urn:microsoft.com/office/officeart/2005/8/layout/hList6"/>
    <dgm:cxn modelId="{517660CD-8F67-49B2-AC0E-1060F7CC4E04}" type="presParOf" srcId="{1CED7EA4-9588-40E2-9E66-7AD98421C728}" destId="{1DBE07EF-3B61-4C3D-9733-4D1FE43F2D89}" srcOrd="5" destOrd="0" presId="urn:microsoft.com/office/officeart/2005/8/layout/hList6"/>
    <dgm:cxn modelId="{426C8239-3951-44B0-8F02-0FF851683447}" type="presParOf" srcId="{1CED7EA4-9588-40E2-9E66-7AD98421C728}" destId="{B0006D20-0757-4AC9-AB45-3E9AD21CC6AE}" srcOrd="6"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6A342A-9445-4051-B0EA-6201E35A0366}">
      <dsp:nvSpPr>
        <dsp:cNvPr id="0" name=""/>
        <dsp:cNvSpPr/>
      </dsp:nvSpPr>
      <dsp:spPr>
        <a:xfrm rot="16200000">
          <a:off x="-586618" y="586618"/>
          <a:ext cx="2459694" cy="1286458"/>
        </a:xfrm>
        <a:prstGeom prst="flowChartManualOperati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0" rIns="88984" bIns="0" numCol="1" spcCol="1270" anchor="t" anchorCtr="0">
          <a:noAutofit/>
        </a:bodyPr>
        <a:lstStyle/>
        <a:p>
          <a:pPr marL="0" lvl="0" indent="0" algn="l" defTabSz="622300">
            <a:lnSpc>
              <a:spcPct val="90000"/>
            </a:lnSpc>
            <a:spcBef>
              <a:spcPct val="0"/>
            </a:spcBef>
            <a:spcAft>
              <a:spcPct val="35000"/>
            </a:spcAft>
            <a:buNone/>
          </a:pPr>
          <a:r>
            <a:rPr lang="en-GB" sz="1400" kern="1200"/>
            <a:t>Teaching</a:t>
          </a:r>
        </a:p>
        <a:p>
          <a:pPr marL="57150" lvl="1" indent="-57150" algn="l" defTabSz="488950">
            <a:lnSpc>
              <a:spcPct val="90000"/>
            </a:lnSpc>
            <a:spcBef>
              <a:spcPct val="0"/>
            </a:spcBef>
            <a:spcAft>
              <a:spcPct val="15000"/>
            </a:spcAft>
            <a:buChar char="•"/>
          </a:pPr>
          <a:endParaRPr lang="en-GB" sz="1100" kern="1200" dirty="0"/>
        </a:p>
      </dsp:txBody>
      <dsp:txXfrm rot="5400000">
        <a:off x="0" y="491939"/>
        <a:ext cx="1286458" cy="1475816"/>
      </dsp:txXfrm>
    </dsp:sp>
    <dsp:sp modelId="{E0B537CA-5B8F-4998-9342-D6976E424C94}">
      <dsp:nvSpPr>
        <dsp:cNvPr id="0" name=""/>
        <dsp:cNvSpPr/>
      </dsp:nvSpPr>
      <dsp:spPr>
        <a:xfrm rot="16200000">
          <a:off x="797635" y="586618"/>
          <a:ext cx="2459694" cy="1286458"/>
        </a:xfrm>
        <a:prstGeom prst="flowChartManualOperati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0" rIns="88984" bIns="0" numCol="1" spcCol="1270" anchor="t" anchorCtr="0">
          <a:noAutofit/>
        </a:bodyPr>
        <a:lstStyle/>
        <a:p>
          <a:pPr marL="0" lvl="0" indent="0" algn="l" defTabSz="622300">
            <a:lnSpc>
              <a:spcPct val="90000"/>
            </a:lnSpc>
            <a:spcBef>
              <a:spcPct val="0"/>
            </a:spcBef>
            <a:spcAft>
              <a:spcPct val="35000"/>
            </a:spcAft>
            <a:buNone/>
          </a:pPr>
          <a:r>
            <a:rPr lang="en-GB" sz="1400" kern="1200"/>
            <a:t>Scholarly Teaching</a:t>
          </a:r>
        </a:p>
        <a:p>
          <a:pPr marL="57150" lvl="1" indent="-57150" algn="l" defTabSz="488950">
            <a:lnSpc>
              <a:spcPct val="90000"/>
            </a:lnSpc>
            <a:spcBef>
              <a:spcPct val="0"/>
            </a:spcBef>
            <a:spcAft>
              <a:spcPct val="15000"/>
            </a:spcAft>
            <a:buChar char="•"/>
          </a:pPr>
          <a:r>
            <a:rPr lang="en-GB" sz="1100" kern="1200" dirty="0"/>
            <a:t>Evidence-informed teaching</a:t>
          </a:r>
        </a:p>
      </dsp:txBody>
      <dsp:txXfrm rot="5400000">
        <a:off x="1384253" y="491939"/>
        <a:ext cx="1286458" cy="1475816"/>
      </dsp:txXfrm>
    </dsp:sp>
    <dsp:sp modelId="{CF94A93D-D407-4A9C-85AE-3A7192EB4441}">
      <dsp:nvSpPr>
        <dsp:cNvPr id="0" name=""/>
        <dsp:cNvSpPr/>
      </dsp:nvSpPr>
      <dsp:spPr>
        <a:xfrm rot="16200000">
          <a:off x="2180577" y="586618"/>
          <a:ext cx="2459694" cy="1286458"/>
        </a:xfrm>
        <a:prstGeom prst="flowChartManualOperati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0" rIns="88984" bIns="0" numCol="1" spcCol="1270" anchor="t" anchorCtr="0">
          <a:noAutofit/>
        </a:bodyPr>
        <a:lstStyle/>
        <a:p>
          <a:pPr marL="0" lvl="0" indent="0" algn="l" defTabSz="622300">
            <a:lnSpc>
              <a:spcPct val="90000"/>
            </a:lnSpc>
            <a:spcBef>
              <a:spcPct val="0"/>
            </a:spcBef>
            <a:spcAft>
              <a:spcPct val="35000"/>
            </a:spcAft>
            <a:buNone/>
          </a:pPr>
          <a:r>
            <a:rPr lang="en-GB" sz="1400" kern="1200"/>
            <a:t>Scholarship of Teaching and Learning</a:t>
          </a:r>
        </a:p>
        <a:p>
          <a:pPr marL="57150" lvl="1" indent="-57150" algn="l" defTabSz="488950">
            <a:lnSpc>
              <a:spcPct val="90000"/>
            </a:lnSpc>
            <a:spcBef>
              <a:spcPct val="0"/>
            </a:spcBef>
            <a:spcAft>
              <a:spcPct val="15000"/>
            </a:spcAft>
            <a:buChar char="•"/>
          </a:pPr>
          <a:r>
            <a:rPr lang="en-GB" sz="1100" kern="1200" dirty="0"/>
            <a:t>Evidence-informed teaching made public and open to peer-review</a:t>
          </a:r>
        </a:p>
      </dsp:txBody>
      <dsp:txXfrm rot="5400000">
        <a:off x="2767195" y="491939"/>
        <a:ext cx="1286458" cy="1475816"/>
      </dsp:txXfrm>
    </dsp:sp>
    <dsp:sp modelId="{B0006D20-0757-4AC9-AB45-3E9AD21CC6AE}">
      <dsp:nvSpPr>
        <dsp:cNvPr id="0" name=""/>
        <dsp:cNvSpPr/>
      </dsp:nvSpPr>
      <dsp:spPr>
        <a:xfrm rot="16200000">
          <a:off x="3564831" y="586618"/>
          <a:ext cx="2459694" cy="1286458"/>
        </a:xfrm>
        <a:prstGeom prst="flowChartManualOperati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0" rIns="88984" bIns="0" numCol="1" spcCol="1270" anchor="t" anchorCtr="0">
          <a:noAutofit/>
        </a:bodyPr>
        <a:lstStyle/>
        <a:p>
          <a:pPr marL="0" lvl="0" indent="0" algn="l" defTabSz="622300">
            <a:lnSpc>
              <a:spcPct val="90000"/>
            </a:lnSpc>
            <a:spcBef>
              <a:spcPct val="0"/>
            </a:spcBef>
            <a:spcAft>
              <a:spcPct val="35000"/>
            </a:spcAft>
            <a:buNone/>
          </a:pPr>
          <a:r>
            <a:rPr lang="en-GB" sz="1400" kern="1200" dirty="0"/>
            <a:t>Research</a:t>
          </a:r>
        </a:p>
        <a:p>
          <a:pPr marL="57150" lvl="1" indent="-57150" algn="l" defTabSz="488950">
            <a:lnSpc>
              <a:spcPct val="90000"/>
            </a:lnSpc>
            <a:spcBef>
              <a:spcPct val="0"/>
            </a:spcBef>
            <a:spcAft>
              <a:spcPct val="15000"/>
            </a:spcAft>
            <a:buChar char="•"/>
          </a:pPr>
          <a:r>
            <a:rPr lang="en-GB" sz="1100" kern="1200" dirty="0"/>
            <a:t>Discipline-Based Educational Research</a:t>
          </a:r>
        </a:p>
      </dsp:txBody>
      <dsp:txXfrm rot="5400000">
        <a:off x="4151449" y="491939"/>
        <a:ext cx="1286458" cy="1475816"/>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8CC96A8-6ED5-4539-87D6-AFCB6A9ADD7A}"/>
              </a:ext>
            </a:extLst>
          </p:cNvPr>
          <p:cNvSpPr>
            <a:spLocks noGrp="1"/>
          </p:cNvSpPr>
          <p:nvPr>
            <p:ph type="hdr" sz="quarter"/>
          </p:nvPr>
        </p:nvSpPr>
        <p:spPr>
          <a:xfrm>
            <a:off x="1" y="2"/>
            <a:ext cx="2946275" cy="498366"/>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90501CA9-6E9A-4637-835A-572E070E7FDA}"/>
              </a:ext>
            </a:extLst>
          </p:cNvPr>
          <p:cNvSpPr>
            <a:spLocks noGrp="1"/>
          </p:cNvSpPr>
          <p:nvPr>
            <p:ph type="dt" sz="quarter" idx="1"/>
          </p:nvPr>
        </p:nvSpPr>
        <p:spPr>
          <a:xfrm>
            <a:off x="3849863" y="2"/>
            <a:ext cx="2946275" cy="498366"/>
          </a:xfrm>
          <a:prstGeom prst="rect">
            <a:avLst/>
          </a:prstGeom>
        </p:spPr>
        <p:txBody>
          <a:bodyPr vert="horz" lIns="91440" tIns="45720" rIns="91440" bIns="45720" rtlCol="0"/>
          <a:lstStyle>
            <a:lvl1pPr algn="r">
              <a:defRPr sz="1200"/>
            </a:lvl1pPr>
          </a:lstStyle>
          <a:p>
            <a:fld id="{75431E61-F304-4060-A71B-12EF89F2AB62}" type="datetimeFigureOut">
              <a:rPr lang="en-GB" smtClean="0"/>
              <a:t>12/07/2021</a:t>
            </a:fld>
            <a:endParaRPr lang="en-GB"/>
          </a:p>
        </p:txBody>
      </p:sp>
      <p:sp>
        <p:nvSpPr>
          <p:cNvPr id="4" name="Footer Placeholder 3">
            <a:extLst>
              <a:ext uri="{FF2B5EF4-FFF2-40B4-BE49-F238E27FC236}">
                <a16:creationId xmlns:a16="http://schemas.microsoft.com/office/drawing/2014/main" id="{67A7BD09-F700-4294-844B-B16BB42D4517}"/>
              </a:ext>
            </a:extLst>
          </p:cNvPr>
          <p:cNvSpPr>
            <a:spLocks noGrp="1"/>
          </p:cNvSpPr>
          <p:nvPr>
            <p:ph type="ftr" sz="quarter" idx="2"/>
          </p:nvPr>
        </p:nvSpPr>
        <p:spPr>
          <a:xfrm>
            <a:off x="1" y="9428274"/>
            <a:ext cx="2946275" cy="498366"/>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C3BD03D2-9D32-4973-B2F2-CBB43172B8F0}"/>
              </a:ext>
            </a:extLst>
          </p:cNvPr>
          <p:cNvSpPr>
            <a:spLocks noGrp="1"/>
          </p:cNvSpPr>
          <p:nvPr>
            <p:ph type="sldNum" sz="quarter" idx="3"/>
          </p:nvPr>
        </p:nvSpPr>
        <p:spPr>
          <a:xfrm>
            <a:off x="3849863" y="9428274"/>
            <a:ext cx="2946275" cy="498366"/>
          </a:xfrm>
          <a:prstGeom prst="rect">
            <a:avLst/>
          </a:prstGeom>
        </p:spPr>
        <p:txBody>
          <a:bodyPr vert="horz" lIns="91440" tIns="45720" rIns="91440" bIns="45720" rtlCol="0" anchor="b"/>
          <a:lstStyle>
            <a:lvl1pPr algn="r">
              <a:defRPr sz="1200"/>
            </a:lvl1pPr>
          </a:lstStyle>
          <a:p>
            <a:fld id="{96F62D12-9E5E-493C-BE47-C6A094F24C03}" type="slidenum">
              <a:rPr lang="en-GB" smtClean="0"/>
              <a:t>‹#›</a:t>
            </a:fld>
            <a:endParaRPr lang="en-GB"/>
          </a:p>
        </p:txBody>
      </p:sp>
    </p:spTree>
    <p:extLst>
      <p:ext uri="{BB962C8B-B14F-4D97-AF65-F5344CB8AC3E}">
        <p14:creationId xmlns:p14="http://schemas.microsoft.com/office/powerpoint/2010/main" val="38371034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2"/>
            <a:ext cx="2945659" cy="498056"/>
          </a:xfrm>
          <a:prstGeom prst="rect">
            <a:avLst/>
          </a:prstGeom>
        </p:spPr>
        <p:txBody>
          <a:bodyPr vert="horz" lIns="91440" tIns="45720" rIns="91440" bIns="45720" rtlCol="0"/>
          <a:lstStyle>
            <a:lvl1pPr algn="r">
              <a:defRPr sz="1200"/>
            </a:lvl1pPr>
          </a:lstStyle>
          <a:p>
            <a:fld id="{FEB1C1C4-A2CA-4E67-A1F5-602634E2BCF5}" type="datetimeFigureOut">
              <a:rPr lang="en-GB" smtClean="0"/>
              <a:t>12/07/2021</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5"/>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5"/>
            <a:ext cx="2945659" cy="498055"/>
          </a:xfrm>
          <a:prstGeom prst="rect">
            <a:avLst/>
          </a:prstGeom>
        </p:spPr>
        <p:txBody>
          <a:bodyPr vert="horz" lIns="91440" tIns="45720" rIns="91440" bIns="45720" rtlCol="0" anchor="b"/>
          <a:lstStyle>
            <a:lvl1pPr algn="r">
              <a:defRPr sz="1200"/>
            </a:lvl1pPr>
          </a:lstStyle>
          <a:p>
            <a:fld id="{2C755DF9-41A9-4B2A-8603-E47104E21A85}" type="slidenum">
              <a:rPr lang="en-GB" smtClean="0"/>
              <a:t>‹#›</a:t>
            </a:fld>
            <a:endParaRPr lang="en-GB"/>
          </a:p>
        </p:txBody>
      </p:sp>
    </p:spTree>
    <p:extLst>
      <p:ext uri="{BB962C8B-B14F-4D97-AF65-F5344CB8AC3E}">
        <p14:creationId xmlns:p14="http://schemas.microsoft.com/office/powerpoint/2010/main" val="28750996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creativecommons.org/licenses/by-nc-nd/4.0/"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Arial" panose="020B0604020202020204" pitchFamily="34" charset="0"/>
              </a:rPr>
              <a:t>The Scholarship of Teaching and Learning (</a:t>
            </a:r>
            <a:r>
              <a:rPr lang="en-GB" sz="1800" dirty="0" err="1">
                <a:effectLst/>
                <a:latin typeface="Calibri" panose="020F0502020204030204" pitchFamily="34" charset="0"/>
                <a:ea typeface="Calibri" panose="020F0502020204030204" pitchFamily="34" charset="0"/>
                <a:cs typeface="Arial" panose="020B0604020202020204" pitchFamily="34" charset="0"/>
              </a:rPr>
              <a:t>SoTL</a:t>
            </a:r>
            <a:r>
              <a:rPr lang="en-GB" sz="1800" dirty="0">
                <a:effectLst/>
                <a:latin typeface="Calibri" panose="020F0502020204030204" pitchFamily="34" charset="0"/>
                <a:ea typeface="Calibri" panose="020F0502020204030204" pitchFamily="34" charset="0"/>
                <a:cs typeface="Arial" panose="020B0604020202020204" pitchFamily="34" charset="0"/>
              </a:rPr>
              <a:t>) challenges us to critically engage with educational research, systematically investigate our teaching and learning practices, and share our findings for others to review and build upon. In this closing workshop, we will encourage you to consider how scholarship has impacted your teaching and learning, and reflect on the processes you instigated to enrich your practice. We will introduce an impact evaluation framework that we developed for </a:t>
            </a:r>
            <a:r>
              <a:rPr lang="en-GB" sz="1800" dirty="0" err="1">
                <a:effectLst/>
                <a:latin typeface="Calibri" panose="020F0502020204030204" pitchFamily="34" charset="0"/>
                <a:ea typeface="Calibri" panose="020F0502020204030204" pitchFamily="34" charset="0"/>
                <a:cs typeface="Arial" panose="020B0604020202020204" pitchFamily="34" charset="0"/>
              </a:rPr>
              <a:t>SoTL</a:t>
            </a:r>
            <a:r>
              <a:rPr lang="en-GB" sz="1800" dirty="0">
                <a:effectLst/>
                <a:latin typeface="Calibri" panose="020F0502020204030204" pitchFamily="34" charset="0"/>
                <a:ea typeface="Calibri" panose="020F0502020204030204" pitchFamily="34" charset="0"/>
                <a:cs typeface="Arial" panose="020B0604020202020204" pitchFamily="34" charset="0"/>
              </a:rPr>
              <a:t> and share a selection of inspiring impact stories to demonstrate how eSTEeM scholarship projects have enhanced the student experience, improved retention and progression, influenced discipline-based teaching, and facilitated the professional development of project team members. Reflecting on these examples, we will identify some of the environmental and cultural factors that can be barriers and enablers for impact. Through celebrating the ways that scholarship has informed teaching and learning in STEM, we hope this workshop will help identify potential pathways to impact for your scholarship.</a:t>
            </a:r>
          </a:p>
          <a:p>
            <a:endParaRPr lang="en-GB" dirty="0"/>
          </a:p>
        </p:txBody>
      </p:sp>
      <p:sp>
        <p:nvSpPr>
          <p:cNvPr id="4" name="Slide Number Placeholder 3"/>
          <p:cNvSpPr>
            <a:spLocks noGrp="1"/>
          </p:cNvSpPr>
          <p:nvPr>
            <p:ph type="sldNum" sz="quarter" idx="5"/>
          </p:nvPr>
        </p:nvSpPr>
        <p:spPr/>
        <p:txBody>
          <a:bodyPr/>
          <a:lstStyle/>
          <a:p>
            <a:fld id="{2C755DF9-41A9-4B2A-8603-E47104E21A85}" type="slidenum">
              <a:rPr lang="en-GB" smtClean="0"/>
              <a:t>1</a:t>
            </a:fld>
            <a:endParaRPr lang="en-GB"/>
          </a:p>
        </p:txBody>
      </p:sp>
    </p:spTree>
    <p:extLst>
      <p:ext uri="{BB962C8B-B14F-4D97-AF65-F5344CB8AC3E}">
        <p14:creationId xmlns:p14="http://schemas.microsoft.com/office/powerpoint/2010/main" val="22581592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t>Polls…</a:t>
            </a:r>
          </a:p>
          <a:p>
            <a:endParaRPr lang="en-GB" sz="1800" dirty="0"/>
          </a:p>
          <a:p>
            <a:r>
              <a:rPr lang="en-GB" sz="1800" dirty="0"/>
              <a:t>1. What experiences do you have of scholarship [select all that apply]</a:t>
            </a:r>
          </a:p>
          <a:p>
            <a:endParaRPr lang="en-GB" sz="1800" dirty="0"/>
          </a:p>
          <a:p>
            <a:r>
              <a:rPr lang="en-GB" sz="1600" dirty="0"/>
              <a:t>- Scholarship informs my teaching</a:t>
            </a:r>
          </a:p>
          <a:p>
            <a:r>
              <a:rPr lang="en-GB" sz="1600" dirty="0"/>
              <a:t>- I have participated in a scholarship study</a:t>
            </a:r>
          </a:p>
          <a:p>
            <a:r>
              <a:rPr lang="en-GB" sz="1600" dirty="0"/>
              <a:t>- I have participated in scholarship community events </a:t>
            </a:r>
          </a:p>
          <a:p>
            <a:r>
              <a:rPr lang="en-GB" sz="1600" dirty="0"/>
              <a:t>- I have been a member of a scholarship project team</a:t>
            </a:r>
          </a:p>
          <a:p>
            <a:r>
              <a:rPr lang="en-GB" sz="1600" dirty="0"/>
              <a:t>- I have mentored a scholarship project</a:t>
            </a:r>
          </a:p>
          <a:p>
            <a:endParaRPr lang="en-GB" sz="1800" dirty="0"/>
          </a:p>
          <a:p>
            <a:r>
              <a:rPr lang="en-GB" sz="1800" dirty="0"/>
              <a:t>2. What is your strongest motivation for engaging with scholarship? [select one only]</a:t>
            </a:r>
          </a:p>
          <a:p>
            <a:endParaRPr lang="en-GB" sz="1600" dirty="0"/>
          </a:p>
          <a:p>
            <a:r>
              <a:rPr lang="en-GB" sz="1600" dirty="0"/>
              <a:t>- To improve the student experience</a:t>
            </a:r>
          </a:p>
          <a:p>
            <a:r>
              <a:rPr lang="en-GB" sz="1600" dirty="0"/>
              <a:t>- To improve student retention and progression</a:t>
            </a:r>
          </a:p>
          <a:p>
            <a:r>
              <a:rPr lang="en-GB" sz="1600" dirty="0"/>
              <a:t>- To improve teaching in my discipline</a:t>
            </a:r>
          </a:p>
          <a:p>
            <a:r>
              <a:rPr lang="en-GB" sz="1600" dirty="0"/>
              <a:t>- As a route to get some publications</a:t>
            </a:r>
          </a:p>
          <a:p>
            <a:r>
              <a:rPr lang="en-GB" sz="1600" dirty="0"/>
              <a:t>- As a route for personal and professional development</a:t>
            </a:r>
          </a:p>
          <a:p>
            <a:r>
              <a:rPr lang="en-GB" sz="1600" dirty="0"/>
              <a:t>- Recognition through promotion or HEA fellowship</a:t>
            </a:r>
            <a:endParaRPr lang="en-GB" sz="1800" dirty="0"/>
          </a:p>
          <a:p>
            <a:endParaRPr lang="en-GB" dirty="0"/>
          </a:p>
        </p:txBody>
      </p:sp>
      <p:sp>
        <p:nvSpPr>
          <p:cNvPr id="4" name="Slide Number Placeholder 3"/>
          <p:cNvSpPr>
            <a:spLocks noGrp="1"/>
          </p:cNvSpPr>
          <p:nvPr>
            <p:ph type="sldNum" sz="quarter" idx="5"/>
          </p:nvPr>
        </p:nvSpPr>
        <p:spPr/>
        <p:txBody>
          <a:bodyPr/>
          <a:lstStyle/>
          <a:p>
            <a:fld id="{2C755DF9-41A9-4B2A-8603-E47104E21A85}" type="slidenum">
              <a:rPr lang="en-GB" smtClean="0"/>
              <a:t>2</a:t>
            </a:fld>
            <a:endParaRPr lang="en-GB"/>
          </a:p>
        </p:txBody>
      </p:sp>
    </p:spTree>
    <p:extLst>
      <p:ext uri="{BB962C8B-B14F-4D97-AF65-F5344CB8AC3E}">
        <p14:creationId xmlns:p14="http://schemas.microsoft.com/office/powerpoint/2010/main" val="26478607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C755DF9-41A9-4B2A-8603-E47104E21A85}" type="slidenum">
              <a:rPr lang="en-GB" smtClean="0"/>
              <a:t>3</a:t>
            </a:fld>
            <a:endParaRPr lang="en-GB"/>
          </a:p>
        </p:txBody>
      </p:sp>
    </p:spTree>
    <p:extLst>
      <p:ext uri="{BB962C8B-B14F-4D97-AF65-F5344CB8AC3E}">
        <p14:creationId xmlns:p14="http://schemas.microsoft.com/office/powerpoint/2010/main" val="31138028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00000"/>
              </a:lnSpc>
              <a:spcBef>
                <a:spcPts val="0"/>
              </a:spcBef>
              <a:buNone/>
            </a:pPr>
            <a:r>
              <a:rPr lang="en-GB" sz="1200" dirty="0">
                <a:ea typeface="+mn-lt"/>
                <a:cs typeface="+mn-lt"/>
              </a:rPr>
              <a:t>The</a:t>
            </a:r>
            <a:r>
              <a:rPr lang="en-GB" sz="1200" dirty="0">
                <a:cs typeface="Calibri"/>
              </a:rPr>
              <a:t> IEF is licensed under a </a:t>
            </a:r>
            <a:r>
              <a:rPr lang="en-GB" sz="1200" dirty="0">
                <a:cs typeface="Calibri"/>
                <a:hlinkClick r:id="rId3"/>
              </a:rPr>
              <a:t>Creative Commons Attribution-</a:t>
            </a:r>
            <a:r>
              <a:rPr lang="en-GB" sz="1200" dirty="0" err="1">
                <a:cs typeface="Calibri"/>
                <a:hlinkClick r:id="rId3"/>
              </a:rPr>
              <a:t>NonCommercial</a:t>
            </a:r>
            <a:r>
              <a:rPr lang="en-GB" sz="1200" dirty="0">
                <a:cs typeface="Calibri"/>
                <a:hlinkClick r:id="rId3"/>
              </a:rPr>
              <a:t>-</a:t>
            </a:r>
            <a:r>
              <a:rPr lang="en-GB" sz="1200" dirty="0" err="1">
                <a:cs typeface="Calibri"/>
                <a:hlinkClick r:id="rId3"/>
              </a:rPr>
              <a:t>NoDerivatives</a:t>
            </a:r>
            <a:r>
              <a:rPr lang="en-GB" sz="1200" dirty="0">
                <a:cs typeface="Calibri"/>
                <a:hlinkClick r:id="rId3"/>
              </a:rPr>
              <a:t> 4.0 International License</a:t>
            </a:r>
            <a:r>
              <a:rPr lang="en-GB" sz="1200" dirty="0">
                <a:cs typeface="Calibri"/>
              </a:rPr>
              <a:t>. </a:t>
            </a:r>
            <a:endParaRPr lang="en-GB" dirty="0"/>
          </a:p>
        </p:txBody>
      </p:sp>
      <p:sp>
        <p:nvSpPr>
          <p:cNvPr id="4" name="Slide Number Placeholder 3"/>
          <p:cNvSpPr>
            <a:spLocks noGrp="1"/>
          </p:cNvSpPr>
          <p:nvPr>
            <p:ph type="sldNum" sz="quarter" idx="5"/>
          </p:nvPr>
        </p:nvSpPr>
        <p:spPr/>
        <p:txBody>
          <a:bodyPr/>
          <a:lstStyle/>
          <a:p>
            <a:fld id="{2C755DF9-41A9-4B2A-8603-E47104E21A85}" type="slidenum">
              <a:rPr lang="en-GB" smtClean="0"/>
              <a:t>8</a:t>
            </a:fld>
            <a:endParaRPr lang="en-GB"/>
          </a:p>
        </p:txBody>
      </p:sp>
    </p:spTree>
    <p:extLst>
      <p:ext uri="{BB962C8B-B14F-4D97-AF65-F5344CB8AC3E}">
        <p14:creationId xmlns:p14="http://schemas.microsoft.com/office/powerpoint/2010/main" val="29362085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C755DF9-41A9-4B2A-8603-E47104E21A85}" type="slidenum">
              <a:rPr lang="en-GB" smtClean="0"/>
              <a:t>10</a:t>
            </a:fld>
            <a:endParaRPr lang="en-GB"/>
          </a:p>
        </p:txBody>
      </p:sp>
    </p:spTree>
    <p:extLst>
      <p:ext uri="{BB962C8B-B14F-4D97-AF65-F5344CB8AC3E}">
        <p14:creationId xmlns:p14="http://schemas.microsoft.com/office/powerpoint/2010/main" val="29166587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Trevor – Introduce and explain each of the barriers before bring up the poll</a:t>
            </a:r>
          </a:p>
          <a:p>
            <a:r>
              <a:rPr lang="en-GB" dirty="0"/>
              <a:t>Discuss the responses in the poll results – implications for eSTEeM / STEM Deanery</a:t>
            </a:r>
          </a:p>
          <a:p>
            <a:endParaRPr lang="en-GB" dirty="0"/>
          </a:p>
          <a:p>
            <a:r>
              <a:rPr lang="en-GB" dirty="0"/>
              <a:t>Poll…</a:t>
            </a:r>
          </a:p>
          <a:p>
            <a:endParaRPr lang="en-GB" dirty="0"/>
          </a:p>
          <a:p>
            <a:r>
              <a:rPr lang="en-GB" dirty="0"/>
              <a:t>3. Which barrier to impact do you feel is the most problematic? [select one only]</a:t>
            </a:r>
          </a:p>
          <a:p>
            <a:endParaRPr lang="en-GB" dirty="0"/>
          </a:p>
        </p:txBody>
      </p:sp>
      <p:sp>
        <p:nvSpPr>
          <p:cNvPr id="4" name="Slide Number Placeholder 3"/>
          <p:cNvSpPr>
            <a:spLocks noGrp="1"/>
          </p:cNvSpPr>
          <p:nvPr>
            <p:ph type="sldNum" sz="quarter" idx="10"/>
          </p:nvPr>
        </p:nvSpPr>
        <p:spPr/>
        <p:txBody>
          <a:bodyPr/>
          <a:lstStyle/>
          <a:p>
            <a:fld id="{2C755DF9-41A9-4B2A-8603-E47104E21A85}" type="slidenum">
              <a:rPr lang="en-GB" smtClean="0"/>
              <a:t>15</a:t>
            </a:fld>
            <a:endParaRPr lang="en-GB"/>
          </a:p>
        </p:txBody>
      </p:sp>
    </p:spTree>
    <p:extLst>
      <p:ext uri="{BB962C8B-B14F-4D97-AF65-F5344CB8AC3E}">
        <p14:creationId xmlns:p14="http://schemas.microsoft.com/office/powerpoint/2010/main" val="28106282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Introduce the strategies first then bring up the first poll</a:t>
            </a:r>
          </a:p>
          <a:p>
            <a:endParaRPr lang="en-GB" dirty="0"/>
          </a:p>
          <a:p>
            <a:r>
              <a:rPr lang="en-GB" dirty="0"/>
              <a:t>Polls…</a:t>
            </a:r>
          </a:p>
          <a:p>
            <a:endParaRPr lang="en-GB" dirty="0"/>
          </a:p>
          <a:p>
            <a:r>
              <a:rPr lang="en-GB" dirty="0"/>
              <a:t>4. Which strategies have worked for you? [select all that apply]</a:t>
            </a:r>
          </a:p>
          <a:p>
            <a:r>
              <a:rPr lang="en-GB" dirty="0"/>
              <a:t>5. Which strategies would you use in the future? [select all that apply]</a:t>
            </a:r>
          </a:p>
          <a:p>
            <a:endParaRPr lang="en-GB" dirty="0"/>
          </a:p>
        </p:txBody>
      </p:sp>
      <p:sp>
        <p:nvSpPr>
          <p:cNvPr id="4" name="Slide Number Placeholder 3"/>
          <p:cNvSpPr>
            <a:spLocks noGrp="1"/>
          </p:cNvSpPr>
          <p:nvPr>
            <p:ph type="sldNum" sz="quarter" idx="10"/>
          </p:nvPr>
        </p:nvSpPr>
        <p:spPr/>
        <p:txBody>
          <a:bodyPr/>
          <a:lstStyle/>
          <a:p>
            <a:fld id="{2C755DF9-41A9-4B2A-8603-E47104E21A85}" type="slidenum">
              <a:rPr lang="en-GB" smtClean="0"/>
              <a:t>16</a:t>
            </a:fld>
            <a:endParaRPr lang="en-GB"/>
          </a:p>
        </p:txBody>
      </p:sp>
    </p:spTree>
    <p:extLst>
      <p:ext uri="{BB962C8B-B14F-4D97-AF65-F5344CB8AC3E}">
        <p14:creationId xmlns:p14="http://schemas.microsoft.com/office/powerpoint/2010/main" val="27648706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Arial" panose="020B0604020202020204" pitchFamily="34" charset="0"/>
              </a:rPr>
              <a:t>The Scholarship of Teaching and Learning (</a:t>
            </a:r>
            <a:r>
              <a:rPr lang="en-GB" sz="1800" dirty="0" err="1">
                <a:effectLst/>
                <a:latin typeface="Calibri" panose="020F0502020204030204" pitchFamily="34" charset="0"/>
                <a:ea typeface="Calibri" panose="020F0502020204030204" pitchFamily="34" charset="0"/>
                <a:cs typeface="Arial" panose="020B0604020202020204" pitchFamily="34" charset="0"/>
              </a:rPr>
              <a:t>SoTL</a:t>
            </a:r>
            <a:r>
              <a:rPr lang="en-GB" sz="1800" dirty="0">
                <a:effectLst/>
                <a:latin typeface="Calibri" panose="020F0502020204030204" pitchFamily="34" charset="0"/>
                <a:ea typeface="Calibri" panose="020F0502020204030204" pitchFamily="34" charset="0"/>
                <a:cs typeface="Arial" panose="020B0604020202020204" pitchFamily="34" charset="0"/>
              </a:rPr>
              <a:t>) challenges us to critically engage with educational research, systematically investigate our teaching and learning practices, and share our findings for others to review and build upon. In this closing workshop, we will encourage you to consider how scholarship has impacted your teaching and learning, and reflect on the processes you instigated to enrich your practice. We will introduce an impact evaluation framework that we developed for </a:t>
            </a:r>
            <a:r>
              <a:rPr lang="en-GB" sz="1800" dirty="0" err="1">
                <a:effectLst/>
                <a:latin typeface="Calibri" panose="020F0502020204030204" pitchFamily="34" charset="0"/>
                <a:ea typeface="Calibri" panose="020F0502020204030204" pitchFamily="34" charset="0"/>
                <a:cs typeface="Arial" panose="020B0604020202020204" pitchFamily="34" charset="0"/>
              </a:rPr>
              <a:t>SoTL</a:t>
            </a:r>
            <a:r>
              <a:rPr lang="en-GB" sz="1800" dirty="0">
                <a:effectLst/>
                <a:latin typeface="Calibri" panose="020F0502020204030204" pitchFamily="34" charset="0"/>
                <a:ea typeface="Calibri" panose="020F0502020204030204" pitchFamily="34" charset="0"/>
                <a:cs typeface="Arial" panose="020B0604020202020204" pitchFamily="34" charset="0"/>
              </a:rPr>
              <a:t> and share a selection of inspiring impact stories to demonstrate how eSTEeM scholarship projects have enhanced the student experience, improved retention and progression, influenced discipline-based teaching, and facilitated the professional development of project team members. Reflecting on these examples, we will identify some of the environmental and cultural factors that can be barriers and enablers for impact. Through celebrating the ways that scholarship has informed teaching and learning in STEM, we hope this workshop will help identify potential pathways to impact for your scholarship.</a:t>
            </a:r>
          </a:p>
          <a:p>
            <a:endParaRPr lang="en-GB" dirty="0"/>
          </a:p>
        </p:txBody>
      </p:sp>
      <p:sp>
        <p:nvSpPr>
          <p:cNvPr id="4" name="Slide Number Placeholder 3"/>
          <p:cNvSpPr>
            <a:spLocks noGrp="1"/>
          </p:cNvSpPr>
          <p:nvPr>
            <p:ph type="sldNum" sz="quarter" idx="5"/>
          </p:nvPr>
        </p:nvSpPr>
        <p:spPr/>
        <p:txBody>
          <a:bodyPr/>
          <a:lstStyle/>
          <a:p>
            <a:fld id="{2C755DF9-41A9-4B2A-8603-E47104E21A85}" type="slidenum">
              <a:rPr lang="en-GB" smtClean="0"/>
              <a:t>17</a:t>
            </a:fld>
            <a:endParaRPr lang="en-GB"/>
          </a:p>
        </p:txBody>
      </p:sp>
    </p:spTree>
    <p:extLst>
      <p:ext uri="{BB962C8B-B14F-4D97-AF65-F5344CB8AC3E}">
        <p14:creationId xmlns:p14="http://schemas.microsoft.com/office/powerpoint/2010/main" val="4747874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5024934-070C-DA4D-AC21-0DC55BDEFACF}"/>
              </a:ext>
            </a:extLst>
          </p:cNvPr>
          <p:cNvSpPr/>
          <p:nvPr userDrawn="1"/>
        </p:nvSpPr>
        <p:spPr>
          <a:xfrm>
            <a:off x="10087429" y="319314"/>
            <a:ext cx="1266371" cy="9289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r>
              <a:rPr lang="en-US"/>
              <a:t>Thursday, 1st July 2021</a:t>
            </a:r>
            <a:endParaRPr lang="en-GB" dirty="0"/>
          </a:p>
        </p:txBody>
      </p:sp>
      <p:sp>
        <p:nvSpPr>
          <p:cNvPr id="5" name="Footer Placeholder 4"/>
          <p:cNvSpPr>
            <a:spLocks noGrp="1"/>
          </p:cNvSpPr>
          <p:nvPr>
            <p:ph type="ftr" sz="quarter" idx="11"/>
          </p:nvPr>
        </p:nvSpPr>
        <p:spPr/>
        <p:txBody>
          <a:bodyPr/>
          <a:lstStyle/>
          <a:p>
            <a:r>
              <a:rPr lang="en-US"/>
              <a:t>Celebrating the Impact of Scholarship in STEM</a:t>
            </a:r>
            <a:endParaRPr lang="en-GB"/>
          </a:p>
        </p:txBody>
      </p:sp>
      <p:sp>
        <p:nvSpPr>
          <p:cNvPr id="6" name="Slide Number Placeholder 5"/>
          <p:cNvSpPr>
            <a:spLocks noGrp="1"/>
          </p:cNvSpPr>
          <p:nvPr>
            <p:ph type="sldNum" sz="quarter" idx="12"/>
          </p:nvPr>
        </p:nvSpPr>
        <p:spPr/>
        <p:txBody>
          <a:bodyPr/>
          <a:lstStyle/>
          <a:p>
            <a:fld id="{341D4F6A-8D54-49B9-8B0E-EEA58E4D334B}" type="slidenum">
              <a:rPr lang="en-GB" smtClean="0"/>
              <a:t>‹#›</a:t>
            </a:fld>
            <a:endParaRPr lang="en-GB"/>
          </a:p>
        </p:txBody>
      </p:sp>
    </p:spTree>
    <p:extLst>
      <p:ext uri="{BB962C8B-B14F-4D97-AF65-F5344CB8AC3E}">
        <p14:creationId xmlns:p14="http://schemas.microsoft.com/office/powerpoint/2010/main" val="14328695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r>
              <a:rPr lang="en-US"/>
              <a:t>Thursday, 1st July 2021</a:t>
            </a:r>
            <a:endParaRPr lang="en-GB" dirty="0"/>
          </a:p>
        </p:txBody>
      </p:sp>
      <p:sp>
        <p:nvSpPr>
          <p:cNvPr id="5" name="Footer Placeholder 4"/>
          <p:cNvSpPr>
            <a:spLocks noGrp="1"/>
          </p:cNvSpPr>
          <p:nvPr>
            <p:ph type="ftr" sz="quarter" idx="11"/>
          </p:nvPr>
        </p:nvSpPr>
        <p:spPr/>
        <p:txBody>
          <a:bodyPr/>
          <a:lstStyle/>
          <a:p>
            <a:r>
              <a:rPr lang="en-US"/>
              <a:t>Celebrating the Impact of Scholarship in STEM</a:t>
            </a:r>
            <a:endParaRPr lang="en-GB"/>
          </a:p>
        </p:txBody>
      </p:sp>
      <p:sp>
        <p:nvSpPr>
          <p:cNvPr id="6" name="Slide Number Placeholder 5"/>
          <p:cNvSpPr>
            <a:spLocks noGrp="1"/>
          </p:cNvSpPr>
          <p:nvPr>
            <p:ph type="sldNum" sz="quarter" idx="12"/>
          </p:nvPr>
        </p:nvSpPr>
        <p:spPr/>
        <p:txBody>
          <a:bodyPr/>
          <a:lstStyle/>
          <a:p>
            <a:fld id="{341D4F6A-8D54-49B9-8B0E-EEA58E4D334B}" type="slidenum">
              <a:rPr lang="en-GB" smtClean="0"/>
              <a:t>‹#›</a:t>
            </a:fld>
            <a:endParaRPr lang="en-GB"/>
          </a:p>
        </p:txBody>
      </p:sp>
    </p:spTree>
    <p:extLst>
      <p:ext uri="{BB962C8B-B14F-4D97-AF65-F5344CB8AC3E}">
        <p14:creationId xmlns:p14="http://schemas.microsoft.com/office/powerpoint/2010/main" val="14285448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r>
              <a:rPr lang="en-US"/>
              <a:t>Thursday, 1st July 2021</a:t>
            </a:r>
            <a:endParaRPr lang="en-GB" dirty="0"/>
          </a:p>
        </p:txBody>
      </p:sp>
      <p:sp>
        <p:nvSpPr>
          <p:cNvPr id="5" name="Footer Placeholder 4"/>
          <p:cNvSpPr>
            <a:spLocks noGrp="1"/>
          </p:cNvSpPr>
          <p:nvPr>
            <p:ph type="ftr" sz="quarter" idx="11"/>
          </p:nvPr>
        </p:nvSpPr>
        <p:spPr/>
        <p:txBody>
          <a:bodyPr/>
          <a:lstStyle/>
          <a:p>
            <a:r>
              <a:rPr lang="en-US"/>
              <a:t>Celebrating the Impact of Scholarship in STEM</a:t>
            </a:r>
            <a:endParaRPr lang="en-GB"/>
          </a:p>
        </p:txBody>
      </p:sp>
      <p:sp>
        <p:nvSpPr>
          <p:cNvPr id="6" name="Slide Number Placeholder 5"/>
          <p:cNvSpPr>
            <a:spLocks noGrp="1"/>
          </p:cNvSpPr>
          <p:nvPr>
            <p:ph type="sldNum" sz="quarter" idx="12"/>
          </p:nvPr>
        </p:nvSpPr>
        <p:spPr/>
        <p:txBody>
          <a:bodyPr/>
          <a:lstStyle/>
          <a:p>
            <a:fld id="{341D4F6A-8D54-49B9-8B0E-EEA58E4D334B}" type="slidenum">
              <a:rPr lang="en-GB" smtClean="0"/>
              <a:t>‹#›</a:t>
            </a:fld>
            <a:endParaRPr lang="en-GB"/>
          </a:p>
        </p:txBody>
      </p:sp>
    </p:spTree>
    <p:extLst>
      <p:ext uri="{BB962C8B-B14F-4D97-AF65-F5344CB8AC3E}">
        <p14:creationId xmlns:p14="http://schemas.microsoft.com/office/powerpoint/2010/main" val="42697052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65761" y="2880001"/>
            <a:ext cx="11486267" cy="1329595"/>
          </a:xfrm>
          <a:prstGeom prst="rect">
            <a:avLst/>
          </a:prstGeom>
        </p:spPr>
        <p:txBody>
          <a:bodyPr wrap="square" lIns="0" tIns="0" rIns="0" bIns="0" anchor="t" anchorCtr="0">
            <a:spAutoFit/>
          </a:bodyPr>
          <a:lstStyle>
            <a:lvl1pPr algn="l">
              <a:defRPr sz="4800" b="1">
                <a:solidFill>
                  <a:schemeClr val="bg1"/>
                </a:solidFill>
              </a:defRPr>
            </a:lvl1pPr>
          </a:lstStyle>
          <a:p>
            <a:r>
              <a:rPr lang="en-US"/>
              <a:t>PRESENTATION</a:t>
            </a:r>
            <a:br>
              <a:rPr lang="en-US"/>
            </a:br>
            <a:r>
              <a:rPr lang="en-US"/>
              <a:t>TITLE</a:t>
            </a:r>
          </a:p>
        </p:txBody>
      </p:sp>
      <p:sp>
        <p:nvSpPr>
          <p:cNvPr id="3" name="Subtitle 2"/>
          <p:cNvSpPr>
            <a:spLocks noGrp="1"/>
          </p:cNvSpPr>
          <p:nvPr>
            <p:ph type="subTitle" idx="1" hasCustomPrompt="1"/>
          </p:nvPr>
        </p:nvSpPr>
        <p:spPr>
          <a:xfrm>
            <a:off x="365761" y="4222657"/>
            <a:ext cx="11486268" cy="332399"/>
          </a:xfrm>
          <a:prstGeom prst="rect">
            <a:avLst/>
          </a:prstGeom>
        </p:spPr>
        <p:txBody>
          <a:bodyPr wrap="square" lIns="0" tIns="0" rIns="0" bIns="0">
            <a:spAutoFit/>
          </a:bodyPr>
          <a:lstStyle>
            <a:lvl1pPr marL="0" indent="0" algn="l">
              <a:buNone/>
              <a:defRPr sz="2400">
                <a:solidFill>
                  <a:schemeClr val="bg1"/>
                </a:solidFill>
              </a:defRPr>
            </a:lvl1pPr>
            <a:lvl2pPr marL="457177" indent="0" algn="ctr">
              <a:buNone/>
              <a:defRPr sz="2000"/>
            </a:lvl2pPr>
            <a:lvl3pPr marL="914354" indent="0" algn="ctr">
              <a:buNone/>
              <a:defRPr sz="1801"/>
            </a:lvl3pPr>
            <a:lvl4pPr marL="1371531" indent="0" algn="ctr">
              <a:buNone/>
              <a:defRPr sz="1600"/>
            </a:lvl4pPr>
            <a:lvl5pPr marL="1828709" indent="0" algn="ctr">
              <a:buNone/>
              <a:defRPr sz="1600"/>
            </a:lvl5pPr>
            <a:lvl6pPr marL="2285886" indent="0" algn="ctr">
              <a:buNone/>
              <a:defRPr sz="1600"/>
            </a:lvl6pPr>
            <a:lvl7pPr marL="2743063" indent="0" algn="ctr">
              <a:buNone/>
              <a:defRPr sz="1600"/>
            </a:lvl7pPr>
            <a:lvl8pPr marL="3200240" indent="0" algn="ctr">
              <a:buNone/>
              <a:defRPr sz="1600"/>
            </a:lvl8pPr>
            <a:lvl9pPr marL="3657417" indent="0" algn="ctr">
              <a:buNone/>
              <a:defRPr sz="1600"/>
            </a:lvl9pPr>
          </a:lstStyle>
          <a:p>
            <a:r>
              <a:rPr lang="en-US"/>
              <a:t>SUB TITLE IN HERE</a:t>
            </a:r>
          </a:p>
        </p:txBody>
      </p:sp>
      <p:sp>
        <p:nvSpPr>
          <p:cNvPr id="4" name="Date Placeholder 3"/>
          <p:cNvSpPr>
            <a:spLocks noGrp="1"/>
          </p:cNvSpPr>
          <p:nvPr>
            <p:ph type="dt" sz="half" idx="10"/>
          </p:nvPr>
        </p:nvSpPr>
        <p:spPr>
          <a:xfrm>
            <a:off x="365759" y="6321578"/>
            <a:ext cx="2743200" cy="184665"/>
          </a:xfrm>
          <a:prstGeom prst="rect">
            <a:avLst/>
          </a:prstGeom>
        </p:spPr>
        <p:txBody>
          <a:bodyPr lIns="0" tIns="0" rIns="0" bIns="0" anchor="t" anchorCtr="0">
            <a:noAutofit/>
          </a:bodyPr>
          <a:lstStyle>
            <a:lvl1pPr>
              <a:defRPr sz="1333">
                <a:solidFill>
                  <a:schemeClr val="bg1"/>
                </a:solidFill>
              </a:defRPr>
            </a:lvl1pPr>
          </a:lstStyle>
          <a:p>
            <a:r>
              <a:rPr lang="en-US"/>
              <a:t>Thursday, 1st July 2021</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91477" y="5507027"/>
            <a:ext cx="1460553" cy="999213"/>
          </a:xfrm>
          <a:prstGeom prst="rect">
            <a:avLst/>
          </a:prstGeom>
        </p:spPr>
      </p:pic>
    </p:spTree>
    <p:extLst>
      <p:ext uri="{BB962C8B-B14F-4D97-AF65-F5344CB8AC3E}">
        <p14:creationId xmlns:p14="http://schemas.microsoft.com/office/powerpoint/2010/main" val="19662952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a:lvl1p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r>
              <a:rPr lang="en-US"/>
              <a:t>Thursday, 1st July 2021</a:t>
            </a:r>
            <a:endParaRPr lang="en-GB" dirty="0"/>
          </a:p>
        </p:txBody>
      </p:sp>
      <p:sp>
        <p:nvSpPr>
          <p:cNvPr id="5" name="Footer Placeholder 4"/>
          <p:cNvSpPr>
            <a:spLocks noGrp="1"/>
          </p:cNvSpPr>
          <p:nvPr>
            <p:ph type="ftr" sz="quarter" idx="11"/>
          </p:nvPr>
        </p:nvSpPr>
        <p:spPr/>
        <p:txBody>
          <a:bodyPr/>
          <a:lstStyle/>
          <a:p>
            <a:r>
              <a:rPr lang="en-US"/>
              <a:t>Celebrating the Impact of Scholarship in STEM</a:t>
            </a:r>
            <a:endParaRPr lang="en-GB"/>
          </a:p>
        </p:txBody>
      </p:sp>
      <p:sp>
        <p:nvSpPr>
          <p:cNvPr id="6" name="Slide Number Placeholder 5"/>
          <p:cNvSpPr>
            <a:spLocks noGrp="1"/>
          </p:cNvSpPr>
          <p:nvPr>
            <p:ph type="sldNum" sz="quarter" idx="12"/>
          </p:nvPr>
        </p:nvSpPr>
        <p:spPr/>
        <p:txBody>
          <a:bodyPr/>
          <a:lstStyle/>
          <a:p>
            <a:fld id="{341D4F6A-8D54-49B9-8B0E-EEA58E4D334B}" type="slidenum">
              <a:rPr lang="en-GB" smtClean="0"/>
              <a:t>‹#›</a:t>
            </a:fld>
            <a:endParaRPr lang="en-GB"/>
          </a:p>
        </p:txBody>
      </p:sp>
    </p:spTree>
    <p:extLst>
      <p:ext uri="{BB962C8B-B14F-4D97-AF65-F5344CB8AC3E}">
        <p14:creationId xmlns:p14="http://schemas.microsoft.com/office/powerpoint/2010/main" val="17907479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r>
              <a:rPr lang="en-US"/>
              <a:t>Thursday, 1st July 2021</a:t>
            </a:r>
            <a:endParaRPr lang="en-GB" dirty="0"/>
          </a:p>
        </p:txBody>
      </p:sp>
      <p:sp>
        <p:nvSpPr>
          <p:cNvPr id="5" name="Footer Placeholder 4"/>
          <p:cNvSpPr>
            <a:spLocks noGrp="1"/>
          </p:cNvSpPr>
          <p:nvPr>
            <p:ph type="ftr" sz="quarter" idx="11"/>
          </p:nvPr>
        </p:nvSpPr>
        <p:spPr/>
        <p:txBody>
          <a:bodyPr/>
          <a:lstStyle/>
          <a:p>
            <a:r>
              <a:rPr lang="en-US"/>
              <a:t>Celebrating the Impact of Scholarship in STEM</a:t>
            </a:r>
            <a:endParaRPr lang="en-GB"/>
          </a:p>
        </p:txBody>
      </p:sp>
      <p:sp>
        <p:nvSpPr>
          <p:cNvPr id="6" name="Slide Number Placeholder 5"/>
          <p:cNvSpPr>
            <a:spLocks noGrp="1"/>
          </p:cNvSpPr>
          <p:nvPr>
            <p:ph type="sldNum" sz="quarter" idx="12"/>
          </p:nvPr>
        </p:nvSpPr>
        <p:spPr/>
        <p:txBody>
          <a:bodyPr/>
          <a:lstStyle/>
          <a:p>
            <a:fld id="{341D4F6A-8D54-49B9-8B0E-EEA58E4D334B}" type="slidenum">
              <a:rPr lang="en-GB" smtClean="0"/>
              <a:t>‹#›</a:t>
            </a:fld>
            <a:endParaRPr lang="en-GB"/>
          </a:p>
        </p:txBody>
      </p:sp>
      <p:sp>
        <p:nvSpPr>
          <p:cNvPr id="7" name="Rectangle 6">
            <a:extLst>
              <a:ext uri="{FF2B5EF4-FFF2-40B4-BE49-F238E27FC236}">
                <a16:creationId xmlns:a16="http://schemas.microsoft.com/office/drawing/2014/main" id="{F62414B7-E694-DD45-8C62-70FE79ADDF1F}"/>
              </a:ext>
            </a:extLst>
          </p:cNvPr>
          <p:cNvSpPr/>
          <p:nvPr userDrawn="1"/>
        </p:nvSpPr>
        <p:spPr>
          <a:xfrm>
            <a:off x="10087429" y="319314"/>
            <a:ext cx="1266371" cy="9289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943584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a:lvl1pPr>
          </a:lstStyle>
          <a:p>
            <a:r>
              <a:rPr lang="en-US"/>
              <a:t>Click to edit Master title style</a:t>
            </a:r>
            <a:endParaRPr lang="en-GB"/>
          </a:p>
        </p:txBody>
      </p:sp>
      <p:sp>
        <p:nvSpPr>
          <p:cNvPr id="3" name="Content Placeholder 2"/>
          <p:cNvSpPr>
            <a:spLocks noGrp="1"/>
          </p:cNvSpPr>
          <p:nvPr>
            <p:ph sz="half" idx="1"/>
          </p:nvPr>
        </p:nvSpPr>
        <p:spPr>
          <a:xfrm>
            <a:off x="838200" y="1368107"/>
            <a:ext cx="5181600" cy="480885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72200" y="1368107"/>
            <a:ext cx="5181600" cy="48088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lvl1pPr>
              <a:defRPr>
                <a:solidFill>
                  <a:schemeClr val="bg1">
                    <a:lumMod val="50000"/>
                  </a:schemeClr>
                </a:solidFill>
              </a:defRPr>
            </a:lvl1pPr>
          </a:lstStyle>
          <a:p>
            <a:r>
              <a:rPr lang="en-US"/>
              <a:t>Thursday, 1st July 2021</a:t>
            </a:r>
            <a:endParaRPr lang="en-GB" dirty="0"/>
          </a:p>
        </p:txBody>
      </p:sp>
      <p:sp>
        <p:nvSpPr>
          <p:cNvPr id="6" name="Footer Placeholder 5"/>
          <p:cNvSpPr>
            <a:spLocks noGrp="1"/>
          </p:cNvSpPr>
          <p:nvPr>
            <p:ph type="ftr" sz="quarter" idx="11"/>
          </p:nvPr>
        </p:nvSpPr>
        <p:spPr/>
        <p:txBody>
          <a:bodyPr/>
          <a:lstStyle>
            <a:lvl1pPr>
              <a:defRPr lang="en-GB" b="0" i="0" smtClean="0">
                <a:solidFill>
                  <a:schemeClr val="bg1">
                    <a:lumMod val="50000"/>
                  </a:schemeClr>
                </a:solidFill>
                <a:effectLst/>
              </a:defRPr>
            </a:lvl1pPr>
          </a:lstStyle>
          <a:p>
            <a:r>
              <a:rPr lang="en-US"/>
              <a:t>Celebrating the Impact of Scholarship in STEM</a:t>
            </a:r>
            <a:endParaRPr lang="en-US" dirty="0"/>
          </a:p>
        </p:txBody>
      </p:sp>
      <p:sp>
        <p:nvSpPr>
          <p:cNvPr id="7" name="Slide Number Placeholder 6"/>
          <p:cNvSpPr>
            <a:spLocks noGrp="1"/>
          </p:cNvSpPr>
          <p:nvPr>
            <p:ph type="sldNum" sz="quarter" idx="12"/>
          </p:nvPr>
        </p:nvSpPr>
        <p:spPr/>
        <p:txBody>
          <a:bodyPr/>
          <a:lstStyle>
            <a:lvl1pPr>
              <a:defRPr>
                <a:solidFill>
                  <a:schemeClr val="bg1">
                    <a:lumMod val="50000"/>
                  </a:schemeClr>
                </a:solidFill>
              </a:defRPr>
            </a:lvl1pPr>
          </a:lstStyle>
          <a:p>
            <a:fld id="{341D4F6A-8D54-49B9-8B0E-EEA58E4D334B}" type="slidenum">
              <a:rPr lang="en-GB" smtClean="0"/>
              <a:pPr/>
              <a:t>‹#›</a:t>
            </a:fld>
            <a:endParaRPr lang="en-GB"/>
          </a:p>
        </p:txBody>
      </p:sp>
    </p:spTree>
    <p:extLst>
      <p:ext uri="{BB962C8B-B14F-4D97-AF65-F5344CB8AC3E}">
        <p14:creationId xmlns:p14="http://schemas.microsoft.com/office/powerpoint/2010/main" val="1149807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lvl1pPr>
              <a:defRPr/>
            </a:lvl1pPr>
          </a:lstStyle>
          <a:p>
            <a:r>
              <a:rPr lang="en-US"/>
              <a:t>Thursday, 1st July 2021</a:t>
            </a:r>
            <a:endParaRPr lang="en-GB" dirty="0"/>
          </a:p>
        </p:txBody>
      </p:sp>
      <p:sp>
        <p:nvSpPr>
          <p:cNvPr id="8" name="Footer Placeholder 7"/>
          <p:cNvSpPr>
            <a:spLocks noGrp="1"/>
          </p:cNvSpPr>
          <p:nvPr>
            <p:ph type="ftr" sz="quarter" idx="11"/>
          </p:nvPr>
        </p:nvSpPr>
        <p:spPr/>
        <p:txBody>
          <a:bodyPr/>
          <a:lstStyle/>
          <a:p>
            <a:r>
              <a:rPr lang="en-US"/>
              <a:t>Celebrating the Impact of Scholarship in STEM</a:t>
            </a:r>
            <a:endParaRPr lang="en-GB"/>
          </a:p>
        </p:txBody>
      </p:sp>
      <p:sp>
        <p:nvSpPr>
          <p:cNvPr id="9" name="Slide Number Placeholder 8"/>
          <p:cNvSpPr>
            <a:spLocks noGrp="1"/>
          </p:cNvSpPr>
          <p:nvPr>
            <p:ph type="sldNum" sz="quarter" idx="12"/>
          </p:nvPr>
        </p:nvSpPr>
        <p:spPr/>
        <p:txBody>
          <a:bodyPr/>
          <a:lstStyle/>
          <a:p>
            <a:fld id="{341D4F6A-8D54-49B9-8B0E-EEA58E4D334B}" type="slidenum">
              <a:rPr lang="en-GB" smtClean="0"/>
              <a:t>‹#›</a:t>
            </a:fld>
            <a:endParaRPr lang="en-GB"/>
          </a:p>
        </p:txBody>
      </p:sp>
    </p:spTree>
    <p:extLst>
      <p:ext uri="{BB962C8B-B14F-4D97-AF65-F5344CB8AC3E}">
        <p14:creationId xmlns:p14="http://schemas.microsoft.com/office/powerpoint/2010/main" val="17841584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lvl1pPr>
              <a:defRPr/>
            </a:lvl1pPr>
          </a:lstStyle>
          <a:p>
            <a:r>
              <a:rPr lang="en-US"/>
              <a:t>Thursday, 1st July 2021</a:t>
            </a:r>
            <a:endParaRPr lang="en-GB" dirty="0"/>
          </a:p>
        </p:txBody>
      </p:sp>
      <p:sp>
        <p:nvSpPr>
          <p:cNvPr id="4" name="Footer Placeholder 3"/>
          <p:cNvSpPr>
            <a:spLocks noGrp="1"/>
          </p:cNvSpPr>
          <p:nvPr>
            <p:ph type="ftr" sz="quarter" idx="11"/>
          </p:nvPr>
        </p:nvSpPr>
        <p:spPr/>
        <p:txBody>
          <a:bodyPr/>
          <a:lstStyle/>
          <a:p>
            <a:r>
              <a:rPr lang="en-US"/>
              <a:t>Celebrating the Impact of Scholarship in STEM</a:t>
            </a:r>
            <a:endParaRPr lang="en-GB"/>
          </a:p>
        </p:txBody>
      </p:sp>
      <p:sp>
        <p:nvSpPr>
          <p:cNvPr id="5" name="Slide Number Placeholder 4"/>
          <p:cNvSpPr>
            <a:spLocks noGrp="1"/>
          </p:cNvSpPr>
          <p:nvPr>
            <p:ph type="sldNum" sz="quarter" idx="12"/>
          </p:nvPr>
        </p:nvSpPr>
        <p:spPr/>
        <p:txBody>
          <a:bodyPr/>
          <a:lstStyle/>
          <a:p>
            <a:fld id="{341D4F6A-8D54-49B9-8B0E-EEA58E4D334B}" type="slidenum">
              <a:rPr lang="en-GB" smtClean="0"/>
              <a:t>‹#›</a:t>
            </a:fld>
            <a:endParaRPr lang="en-GB"/>
          </a:p>
        </p:txBody>
      </p:sp>
    </p:spTree>
    <p:extLst>
      <p:ext uri="{BB962C8B-B14F-4D97-AF65-F5344CB8AC3E}">
        <p14:creationId xmlns:p14="http://schemas.microsoft.com/office/powerpoint/2010/main" val="25175392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US"/>
              <a:t>Thursday, 1st July 2021</a:t>
            </a:r>
            <a:endParaRPr lang="en-GB" dirty="0"/>
          </a:p>
        </p:txBody>
      </p:sp>
      <p:sp>
        <p:nvSpPr>
          <p:cNvPr id="3" name="Footer Placeholder 2"/>
          <p:cNvSpPr>
            <a:spLocks noGrp="1"/>
          </p:cNvSpPr>
          <p:nvPr>
            <p:ph type="ftr" sz="quarter" idx="11"/>
          </p:nvPr>
        </p:nvSpPr>
        <p:spPr/>
        <p:txBody>
          <a:bodyPr/>
          <a:lstStyle/>
          <a:p>
            <a:r>
              <a:rPr lang="en-US"/>
              <a:t>Celebrating the Impact of Scholarship in STEM</a:t>
            </a:r>
            <a:endParaRPr lang="en-GB"/>
          </a:p>
        </p:txBody>
      </p:sp>
      <p:sp>
        <p:nvSpPr>
          <p:cNvPr id="4" name="Slide Number Placeholder 3"/>
          <p:cNvSpPr>
            <a:spLocks noGrp="1"/>
          </p:cNvSpPr>
          <p:nvPr>
            <p:ph type="sldNum" sz="quarter" idx="12"/>
          </p:nvPr>
        </p:nvSpPr>
        <p:spPr/>
        <p:txBody>
          <a:bodyPr/>
          <a:lstStyle/>
          <a:p>
            <a:fld id="{341D4F6A-8D54-49B9-8B0E-EEA58E4D334B}" type="slidenum">
              <a:rPr lang="en-GB" smtClean="0"/>
              <a:t>‹#›</a:t>
            </a:fld>
            <a:endParaRPr lang="en-GB"/>
          </a:p>
        </p:txBody>
      </p:sp>
    </p:spTree>
    <p:extLst>
      <p:ext uri="{BB962C8B-B14F-4D97-AF65-F5344CB8AC3E}">
        <p14:creationId xmlns:p14="http://schemas.microsoft.com/office/powerpoint/2010/main" val="2521443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r>
              <a:rPr lang="en-US"/>
              <a:t>Thursday, 1st July 2021</a:t>
            </a:r>
            <a:endParaRPr lang="en-GB" dirty="0"/>
          </a:p>
        </p:txBody>
      </p:sp>
      <p:sp>
        <p:nvSpPr>
          <p:cNvPr id="6" name="Footer Placeholder 5"/>
          <p:cNvSpPr>
            <a:spLocks noGrp="1"/>
          </p:cNvSpPr>
          <p:nvPr>
            <p:ph type="ftr" sz="quarter" idx="11"/>
          </p:nvPr>
        </p:nvSpPr>
        <p:spPr/>
        <p:txBody>
          <a:bodyPr/>
          <a:lstStyle/>
          <a:p>
            <a:r>
              <a:rPr lang="en-US"/>
              <a:t>Celebrating the Impact of Scholarship in STEM</a:t>
            </a:r>
            <a:endParaRPr lang="en-GB"/>
          </a:p>
        </p:txBody>
      </p:sp>
      <p:sp>
        <p:nvSpPr>
          <p:cNvPr id="7" name="Slide Number Placeholder 6"/>
          <p:cNvSpPr>
            <a:spLocks noGrp="1"/>
          </p:cNvSpPr>
          <p:nvPr>
            <p:ph type="sldNum" sz="quarter" idx="12"/>
          </p:nvPr>
        </p:nvSpPr>
        <p:spPr/>
        <p:txBody>
          <a:bodyPr/>
          <a:lstStyle/>
          <a:p>
            <a:fld id="{341D4F6A-8D54-49B9-8B0E-EEA58E4D334B}" type="slidenum">
              <a:rPr lang="en-GB" smtClean="0"/>
              <a:t>‹#›</a:t>
            </a:fld>
            <a:endParaRPr lang="en-GB"/>
          </a:p>
        </p:txBody>
      </p:sp>
    </p:spTree>
    <p:extLst>
      <p:ext uri="{BB962C8B-B14F-4D97-AF65-F5344CB8AC3E}">
        <p14:creationId xmlns:p14="http://schemas.microsoft.com/office/powerpoint/2010/main" val="10279895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r>
              <a:rPr lang="en-US"/>
              <a:t>Thursday, 1st July 2021</a:t>
            </a:r>
            <a:endParaRPr lang="en-GB" dirty="0"/>
          </a:p>
        </p:txBody>
      </p:sp>
      <p:sp>
        <p:nvSpPr>
          <p:cNvPr id="6" name="Footer Placeholder 5"/>
          <p:cNvSpPr>
            <a:spLocks noGrp="1"/>
          </p:cNvSpPr>
          <p:nvPr>
            <p:ph type="ftr" sz="quarter" idx="11"/>
          </p:nvPr>
        </p:nvSpPr>
        <p:spPr/>
        <p:txBody>
          <a:bodyPr/>
          <a:lstStyle/>
          <a:p>
            <a:r>
              <a:rPr lang="en-US"/>
              <a:t>Celebrating the Impact of Scholarship in STEM</a:t>
            </a:r>
            <a:endParaRPr lang="en-GB"/>
          </a:p>
        </p:txBody>
      </p:sp>
      <p:sp>
        <p:nvSpPr>
          <p:cNvPr id="7" name="Slide Number Placeholder 6"/>
          <p:cNvSpPr>
            <a:spLocks noGrp="1"/>
          </p:cNvSpPr>
          <p:nvPr>
            <p:ph type="sldNum" sz="quarter" idx="12"/>
          </p:nvPr>
        </p:nvSpPr>
        <p:spPr/>
        <p:txBody>
          <a:bodyPr/>
          <a:lstStyle/>
          <a:p>
            <a:fld id="{341D4F6A-8D54-49B9-8B0E-EEA58E4D334B}" type="slidenum">
              <a:rPr lang="en-GB" smtClean="0"/>
              <a:t>‹#›</a:t>
            </a:fld>
            <a:endParaRPr lang="en-GB"/>
          </a:p>
        </p:txBody>
      </p:sp>
    </p:spTree>
    <p:extLst>
      <p:ext uri="{BB962C8B-B14F-4D97-AF65-F5344CB8AC3E}">
        <p14:creationId xmlns:p14="http://schemas.microsoft.com/office/powerpoint/2010/main" val="32537648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823595"/>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351280"/>
            <a:ext cx="10515600" cy="48463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1">
                    <a:lumMod val="50000"/>
                  </a:schemeClr>
                </a:solidFill>
              </a:defRPr>
            </a:lvl1pPr>
          </a:lstStyle>
          <a:p>
            <a:r>
              <a:rPr lang="en-US"/>
              <a:t>Thursday, 1st July 2021</a:t>
            </a:r>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Celebrating the Impact of Scholarship in STEM</a:t>
            </a:r>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1D4F6A-8D54-49B9-8B0E-EEA58E4D334B}" type="slidenum">
              <a:rPr lang="en-GB" smtClean="0"/>
              <a:t>‹#›</a:t>
            </a:fld>
            <a:endParaRPr lang="en-GB"/>
          </a:p>
        </p:txBody>
      </p:sp>
      <p:pic>
        <p:nvPicPr>
          <p:cNvPr id="7" name="Picture 2" descr="Image result for open university logo">
            <a:extLst>
              <a:ext uri="{FF2B5EF4-FFF2-40B4-BE49-F238E27FC236}">
                <a16:creationId xmlns:a16="http://schemas.microsoft.com/office/drawing/2014/main" id="{73F5A3A6-890C-3C44-8E85-866FAD5E91E9}"/>
              </a:ext>
            </a:extLst>
          </p:cNvPr>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10119712" y="361703"/>
            <a:ext cx="1234088" cy="8415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10274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4400" kern="1200">
          <a:solidFill>
            <a:srgbClr val="1E4B9B"/>
          </a:solidFill>
          <a:latin typeface="+mj-lt"/>
          <a:ea typeface="+mj-ea"/>
          <a:cs typeface="+mj-cs"/>
        </a:defRPr>
      </a:lvl1pPr>
    </p:titleStyle>
    <p:bodyStyle>
      <a:lvl1pPr marL="342900" indent="-342900" algn="l" defTabSz="914400" rtl="0" eaLnBrk="1" latinLnBrk="0" hangingPunct="1">
        <a:lnSpc>
          <a:spcPct val="108000"/>
        </a:lnSpc>
        <a:spcBef>
          <a:spcPts val="1000"/>
        </a:spcBef>
        <a:buClr>
          <a:srgbClr val="1E4B9B"/>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8000"/>
        </a:lnSpc>
        <a:spcBef>
          <a:spcPts val="500"/>
        </a:spcBef>
        <a:buClr>
          <a:srgbClr val="1E4B9B"/>
        </a:buClr>
        <a:buFont typeface="Calibri" panose="020F050202020403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108000"/>
        </a:lnSpc>
        <a:spcBef>
          <a:spcPts val="500"/>
        </a:spcBef>
        <a:buClr>
          <a:srgbClr val="1E4B9B"/>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8000"/>
        </a:lnSpc>
        <a:spcBef>
          <a:spcPts val="500"/>
        </a:spcBef>
        <a:buClr>
          <a:srgbClr val="1E4B9B"/>
        </a:buClr>
        <a:buFont typeface="Calibri" panose="020F050202020403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8000"/>
        </a:lnSpc>
        <a:spcBef>
          <a:spcPts val="500"/>
        </a:spcBef>
        <a:buClr>
          <a:srgbClr val="1E4B9B"/>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1"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1" y="1825625"/>
            <a:ext cx="105156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80491626"/>
      </p:ext>
    </p:extLst>
  </p:cSld>
  <p:clrMap bg1="lt1" tx1="dk1" bg2="lt2" tx2="dk2" accent1="accent1" accent2="accent2" accent3="accent3" accent4="accent4" accent5="accent5" accent6="accent6" hlink="hlink" folHlink="folHlink"/>
  <p:sldLayoutIdLst>
    <p:sldLayoutId id="2147483673" r:id="rId1"/>
  </p:sldLayoutIdLst>
  <p:hf hdr="0"/>
  <p:txStyles>
    <p:titleStyle>
      <a:lvl1pPr algn="l" defTabSz="914354"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9" indent="-228589" algn="l" defTabSz="914354"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767" indent="-228589" algn="l" defTabSz="91435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3" indent="-228589" algn="l" defTabSz="91435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21" indent="-228589" algn="l" defTabSz="914354"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298" indent="-228589" algn="l" defTabSz="914354"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476" indent="-228589" algn="l" defTabSz="914354"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007" indent="-228589" algn="l" defTabSz="914354"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354" rtl="0" eaLnBrk="1" latinLnBrk="0" hangingPunct="1">
        <a:defRPr sz="1801" kern="1200">
          <a:solidFill>
            <a:schemeClr val="tx1"/>
          </a:solidFill>
          <a:latin typeface="+mn-lt"/>
          <a:ea typeface="+mn-ea"/>
          <a:cs typeface="+mn-cs"/>
        </a:defRPr>
      </a:lvl1pPr>
      <a:lvl2pPr marL="457177" algn="l" defTabSz="914354" rtl="0" eaLnBrk="1" latinLnBrk="0" hangingPunct="1">
        <a:defRPr sz="1801" kern="1200">
          <a:solidFill>
            <a:schemeClr val="tx1"/>
          </a:solidFill>
          <a:latin typeface="+mn-lt"/>
          <a:ea typeface="+mn-ea"/>
          <a:cs typeface="+mn-cs"/>
        </a:defRPr>
      </a:lvl2pPr>
      <a:lvl3pPr marL="914354" algn="l" defTabSz="914354" rtl="0" eaLnBrk="1" latinLnBrk="0" hangingPunct="1">
        <a:defRPr sz="1801" kern="1200">
          <a:solidFill>
            <a:schemeClr val="tx1"/>
          </a:solidFill>
          <a:latin typeface="+mn-lt"/>
          <a:ea typeface="+mn-ea"/>
          <a:cs typeface="+mn-cs"/>
        </a:defRPr>
      </a:lvl3pPr>
      <a:lvl4pPr marL="1371531" algn="l" defTabSz="914354" rtl="0" eaLnBrk="1" latinLnBrk="0" hangingPunct="1">
        <a:defRPr sz="1801" kern="1200">
          <a:solidFill>
            <a:schemeClr val="tx1"/>
          </a:solidFill>
          <a:latin typeface="+mn-lt"/>
          <a:ea typeface="+mn-ea"/>
          <a:cs typeface="+mn-cs"/>
        </a:defRPr>
      </a:lvl4pPr>
      <a:lvl5pPr marL="1828709" algn="l" defTabSz="914354" rtl="0" eaLnBrk="1" latinLnBrk="0" hangingPunct="1">
        <a:defRPr sz="1801" kern="1200">
          <a:solidFill>
            <a:schemeClr val="tx1"/>
          </a:solidFill>
          <a:latin typeface="+mn-lt"/>
          <a:ea typeface="+mn-ea"/>
          <a:cs typeface="+mn-cs"/>
        </a:defRPr>
      </a:lvl5pPr>
      <a:lvl6pPr marL="2285886" algn="l" defTabSz="914354" rtl="0" eaLnBrk="1" latinLnBrk="0" hangingPunct="1">
        <a:defRPr sz="1801" kern="1200">
          <a:solidFill>
            <a:schemeClr val="tx1"/>
          </a:solidFill>
          <a:latin typeface="+mn-lt"/>
          <a:ea typeface="+mn-ea"/>
          <a:cs typeface="+mn-cs"/>
        </a:defRPr>
      </a:lvl6pPr>
      <a:lvl7pPr marL="2743063" algn="l" defTabSz="914354" rtl="0" eaLnBrk="1" latinLnBrk="0" hangingPunct="1">
        <a:defRPr sz="1801" kern="1200">
          <a:solidFill>
            <a:schemeClr val="tx1"/>
          </a:solidFill>
          <a:latin typeface="+mn-lt"/>
          <a:ea typeface="+mn-ea"/>
          <a:cs typeface="+mn-cs"/>
        </a:defRPr>
      </a:lvl7pPr>
      <a:lvl8pPr marL="3200240" algn="l" defTabSz="914354" rtl="0" eaLnBrk="1" latinLnBrk="0" hangingPunct="1">
        <a:defRPr sz="1801" kern="1200">
          <a:solidFill>
            <a:schemeClr val="tx1"/>
          </a:solidFill>
          <a:latin typeface="+mn-lt"/>
          <a:ea typeface="+mn-ea"/>
          <a:cs typeface="+mn-cs"/>
        </a:defRPr>
      </a:lvl8pPr>
      <a:lvl9pPr marL="3657417" algn="l" defTabSz="914354" rtl="0" eaLnBrk="1" latinLnBrk="0" hangingPunct="1">
        <a:defRPr sz="180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3.png"/><Relationship Id="rId7" Type="http://schemas.openxmlformats.org/officeDocument/2006/relationships/hyperlink" Target="mailto:esteem@open.ac.uk"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twitter.com/ou_esteem" TargetMode="External"/><Relationship Id="rId5" Type="http://schemas.openxmlformats.org/officeDocument/2006/relationships/hyperlink" Target="http://www.open.ac.uk/esteem" TargetMode="Externa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hyperlink" Target="https://journals.gre.ac.uk/index.php/msor/article/view/312"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hyperlink" Target="http://www.open.ac.uk/about/teaching-and-learning/esteem/projects/themes/supporting-students/qualification-study-websites-uptake-and-practice" TargetMode="External"/><Relationship Id="rId4" Type="http://schemas.openxmlformats.org/officeDocument/2006/relationships/hyperlink" Target="https://www.open.ac.uk/about/teaching-and-learning/esteem/projects/themes/supporting-students/flexible-start-m140"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open.ac.uk/about/teaching-and-learning/esteem/projects/themes/onlineonscreen-stem-practice/online-journal-clubs-distance-higher-education" TargetMode="External"/><Relationship Id="rId2" Type="http://schemas.openxmlformats.org/officeDocument/2006/relationships/hyperlink" Target="https://www.open.ac.uk/about/teaching-and-learning/esteem/projects/themes/supporting-students/the-mathematics-and-statistics-community-learners" TargetMode="External"/><Relationship Id="rId1" Type="http://schemas.openxmlformats.org/officeDocument/2006/relationships/slideLayout" Target="../slideLayouts/slideLayout4.xml"/><Relationship Id="rId4" Type="http://schemas.openxmlformats.org/officeDocument/2006/relationships/hyperlink" Target="https://www.open.ac.uk/about/teaching-and-learning/esteem/projects/themes/innovative-assessment/assessment-analytics-student-engagement-and-performance-s217"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open.ac.uk/about/teaching-and-learning/esteem/projects/themes/onlineonscreen-stem-practice/online-journal-clubs-distance-higher-education" TargetMode="External"/><Relationship Id="rId2" Type="http://schemas.openxmlformats.org/officeDocument/2006/relationships/hyperlink" Target="https://www.open.ac.uk/about/teaching-and-learning/esteem/projects/themes/innovative-assessment/student-co-design-confidence-building-formative-assessment" TargetMode="Externa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hyperlink" Target="https://www.open.ac.uk/about/teaching-and-learning/esteem/projects/themes/supporting-students/flexible-start-m140" TargetMode="External"/><Relationship Id="rId2" Type="http://schemas.openxmlformats.org/officeDocument/2006/relationships/hyperlink" Target="https://journals.gre.ac.uk/index.php/msor/article/view/312" TargetMode="External"/><Relationship Id="rId1" Type="http://schemas.openxmlformats.org/officeDocument/2006/relationships/slideLayout" Target="../slideLayouts/slideLayout4.xml"/><Relationship Id="rId4" Type="http://schemas.openxmlformats.org/officeDocument/2006/relationships/hyperlink" Target="https://www.open.ac.uk/about/teaching-and-learning/esteem/projects/themes/teaching-laboratory-practice-online/evaluation-the-openscience-lab%E2%80%99s-3d-virtual"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3.png"/><Relationship Id="rId7" Type="http://schemas.openxmlformats.org/officeDocument/2006/relationships/hyperlink" Target="mailto:esteem@open.ac.uk"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hyperlink" Target="https://twitter.com/ou_esteem" TargetMode="External"/><Relationship Id="rId5" Type="http://schemas.openxmlformats.org/officeDocument/2006/relationships/hyperlink" Target="http://www.open.ac.uk/esteem" TargetMode="Externa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hyperlink" Target="https://www.open.ac.uk/about/teaching-and-learning/esteem/projects/themes/supporting-students/flexible-start-m140" TargetMode="External"/><Relationship Id="rId2" Type="http://schemas.openxmlformats.org/officeDocument/2006/relationships/hyperlink" Target="https://journals.gre.ac.uk/index.php/msor/article/view/312" TargetMode="External"/><Relationship Id="rId1" Type="http://schemas.openxmlformats.org/officeDocument/2006/relationships/slideLayout" Target="../slideLayouts/slideLayout2.xml"/><Relationship Id="rId5" Type="http://schemas.openxmlformats.org/officeDocument/2006/relationships/hyperlink" Target="https://www.open.ac.uk/about/teaching-and-learning/esteem/projects/themes/supporting-students/the-mathematics-and-statistics-community-learners" TargetMode="External"/><Relationship Id="rId4" Type="http://schemas.openxmlformats.org/officeDocument/2006/relationships/hyperlink" Target="http://www.open.ac.uk/about/teaching-and-learning/esteem/projects/themes/supporting-students/qualification-study-websites-uptake-and-practice"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www.open.ac.uk/about/teaching-and-learning/esteem/projects/themes/innovative-assessment/assessment-analytics-student-engagement-and-performance-s217" TargetMode="External"/><Relationship Id="rId2" Type="http://schemas.openxmlformats.org/officeDocument/2006/relationships/hyperlink" Target="https://www.open.ac.uk/about/teaching-and-learning/esteem/projects/themes/onlineonscreen-stem-practice/online-journal-clubs-distance-higher-education" TargetMode="External"/><Relationship Id="rId1" Type="http://schemas.openxmlformats.org/officeDocument/2006/relationships/slideLayout" Target="../slideLayouts/slideLayout2.xml"/><Relationship Id="rId5" Type="http://schemas.openxmlformats.org/officeDocument/2006/relationships/hyperlink" Target="https://www.open.ac.uk/about/teaching-and-learning/esteem/projects/themes/teaching-laboratory-practice-online/evaluation-the-openscience-lab%E2%80%99s-3d-virtual" TargetMode="External"/><Relationship Id="rId4" Type="http://schemas.openxmlformats.org/officeDocument/2006/relationships/hyperlink" Target="https://www.open.ac.uk/about/teaching-and-learning/esteem/projects/themes/innovative-assessment/student-co-design-confidence-building-formative-assessment"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hyperlink" Target="https://creativecommons.org/licenses/by-nc-nd/4.0/"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ext&#10;&#10;Description automatically generated">
            <a:extLst>
              <a:ext uri="{FF2B5EF4-FFF2-40B4-BE49-F238E27FC236}">
                <a16:creationId xmlns:a16="http://schemas.microsoft.com/office/drawing/2014/main" id="{BF1A4F8A-3694-4B39-A6EA-AA94A73FA8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72516" y="2219792"/>
            <a:ext cx="6308375" cy="3170006"/>
          </a:xfrm>
          <a:prstGeom prst="rect">
            <a:avLst/>
          </a:prstGeom>
        </p:spPr>
      </p:pic>
      <p:sp>
        <p:nvSpPr>
          <p:cNvPr id="2" name="Title 1">
            <a:extLst>
              <a:ext uri="{FF2B5EF4-FFF2-40B4-BE49-F238E27FC236}">
                <a16:creationId xmlns:a16="http://schemas.microsoft.com/office/drawing/2014/main" id="{96B4142E-52E0-4513-B41B-34A954ECFAFC}"/>
              </a:ext>
            </a:extLst>
          </p:cNvPr>
          <p:cNvSpPr>
            <a:spLocks noGrp="1"/>
          </p:cNvSpPr>
          <p:nvPr>
            <p:ph type="ctrTitle"/>
          </p:nvPr>
        </p:nvSpPr>
        <p:spPr>
          <a:xfrm>
            <a:off x="811673" y="782063"/>
            <a:ext cx="7088743" cy="1621378"/>
          </a:xfrm>
        </p:spPr>
        <p:txBody>
          <a:bodyPr>
            <a:normAutofit/>
          </a:bodyPr>
          <a:lstStyle/>
          <a:p>
            <a:pPr algn="l"/>
            <a:r>
              <a:rPr lang="en-US" sz="5400" dirty="0"/>
              <a:t>Celebrating the Impact of Scholarship in STEM</a:t>
            </a:r>
            <a:endParaRPr lang="en-GB" sz="5400" dirty="0"/>
          </a:p>
        </p:txBody>
      </p:sp>
      <p:sp>
        <p:nvSpPr>
          <p:cNvPr id="3" name="Subtitle 2">
            <a:extLst>
              <a:ext uri="{FF2B5EF4-FFF2-40B4-BE49-F238E27FC236}">
                <a16:creationId xmlns:a16="http://schemas.microsoft.com/office/drawing/2014/main" id="{BBF9B686-7F13-4259-904E-4DEFEA2EE09D}"/>
              </a:ext>
            </a:extLst>
          </p:cNvPr>
          <p:cNvSpPr>
            <a:spLocks noGrp="1"/>
          </p:cNvSpPr>
          <p:nvPr>
            <p:ph type="subTitle" idx="1"/>
          </p:nvPr>
        </p:nvSpPr>
        <p:spPr>
          <a:xfrm>
            <a:off x="811673" y="2857491"/>
            <a:ext cx="9144000" cy="571509"/>
          </a:xfrm>
        </p:spPr>
        <p:txBody>
          <a:bodyPr>
            <a:noAutofit/>
          </a:bodyPr>
          <a:lstStyle/>
          <a:p>
            <a:pPr algn="l"/>
            <a:r>
              <a:rPr lang="en-US" sz="2800" i="1" dirty="0" err="1"/>
              <a:t>Shailey</a:t>
            </a:r>
            <a:r>
              <a:rPr lang="en-US" sz="2800" i="1" dirty="0"/>
              <a:t> </a:t>
            </a:r>
            <a:r>
              <a:rPr lang="en-US" sz="2800" i="1" dirty="0" err="1"/>
              <a:t>Minocha</a:t>
            </a:r>
            <a:r>
              <a:rPr lang="en-US" sz="2800" i="1" dirty="0"/>
              <a:t> and Trevor Collins</a:t>
            </a:r>
            <a:endParaRPr lang="en-GB" sz="2800" i="1" dirty="0"/>
          </a:p>
        </p:txBody>
      </p:sp>
      <p:pic>
        <p:nvPicPr>
          <p:cNvPr id="5" name="Picture 4">
            <a:extLst>
              <a:ext uri="{FF2B5EF4-FFF2-40B4-BE49-F238E27FC236}">
                <a16:creationId xmlns:a16="http://schemas.microsoft.com/office/drawing/2014/main" id="{273537F7-FC77-4DE7-8B1B-912B0A3141E3}"/>
              </a:ext>
            </a:extLst>
          </p:cNvPr>
          <p:cNvPicPr>
            <a:picLocks noChangeAspect="1"/>
          </p:cNvPicPr>
          <p:nvPr/>
        </p:nvPicPr>
        <p:blipFill>
          <a:blip r:embed="rId4"/>
          <a:stretch>
            <a:fillRect/>
          </a:stretch>
        </p:blipFill>
        <p:spPr>
          <a:xfrm>
            <a:off x="9296846" y="806290"/>
            <a:ext cx="2077198" cy="1430724"/>
          </a:xfrm>
          <a:prstGeom prst="rect">
            <a:avLst/>
          </a:prstGeom>
        </p:spPr>
      </p:pic>
      <p:sp>
        <p:nvSpPr>
          <p:cNvPr id="6" name="TextBox 5">
            <a:extLst>
              <a:ext uri="{FF2B5EF4-FFF2-40B4-BE49-F238E27FC236}">
                <a16:creationId xmlns:a16="http://schemas.microsoft.com/office/drawing/2014/main" id="{897EC0C6-FA2A-423B-83E9-B707D1422CA7}"/>
              </a:ext>
            </a:extLst>
          </p:cNvPr>
          <p:cNvSpPr txBox="1"/>
          <p:nvPr/>
        </p:nvSpPr>
        <p:spPr>
          <a:xfrm>
            <a:off x="817956" y="3883051"/>
            <a:ext cx="4119721" cy="461665"/>
          </a:xfrm>
          <a:prstGeom prst="rect">
            <a:avLst/>
          </a:prstGeom>
          <a:noFill/>
        </p:spPr>
        <p:txBody>
          <a:bodyPr wrap="square" rtlCol="0">
            <a:spAutoFit/>
          </a:bodyPr>
          <a:lstStyle/>
          <a:p>
            <a:r>
              <a:rPr lang="en-GB" sz="2400" dirty="0">
                <a:hlinkClick r:id="rId5"/>
              </a:rPr>
              <a:t>http://www.open.ac.uk/esteem</a:t>
            </a:r>
            <a:r>
              <a:rPr lang="en-GB" sz="2400" dirty="0"/>
              <a:t> </a:t>
            </a:r>
          </a:p>
        </p:txBody>
      </p:sp>
      <p:sp>
        <p:nvSpPr>
          <p:cNvPr id="7" name="TextBox 6">
            <a:extLst>
              <a:ext uri="{FF2B5EF4-FFF2-40B4-BE49-F238E27FC236}">
                <a16:creationId xmlns:a16="http://schemas.microsoft.com/office/drawing/2014/main" id="{3317DBDB-2529-4655-A971-FD12F91D8CEF}"/>
              </a:ext>
            </a:extLst>
          </p:cNvPr>
          <p:cNvSpPr txBox="1"/>
          <p:nvPr/>
        </p:nvSpPr>
        <p:spPr>
          <a:xfrm>
            <a:off x="811673" y="4653996"/>
            <a:ext cx="2016144" cy="461665"/>
          </a:xfrm>
          <a:prstGeom prst="rect">
            <a:avLst/>
          </a:prstGeom>
          <a:noFill/>
        </p:spPr>
        <p:txBody>
          <a:bodyPr wrap="square" rtlCol="0">
            <a:spAutoFit/>
          </a:bodyPr>
          <a:lstStyle/>
          <a:p>
            <a:r>
              <a:rPr lang="en-GB" sz="2400" dirty="0">
                <a:hlinkClick r:id="rId6"/>
              </a:rPr>
              <a:t>@OU_eSTEeM</a:t>
            </a:r>
            <a:r>
              <a:rPr lang="en-GB" sz="2400" dirty="0"/>
              <a:t> </a:t>
            </a:r>
          </a:p>
        </p:txBody>
      </p:sp>
      <p:sp>
        <p:nvSpPr>
          <p:cNvPr id="8" name="TextBox 7">
            <a:extLst>
              <a:ext uri="{FF2B5EF4-FFF2-40B4-BE49-F238E27FC236}">
                <a16:creationId xmlns:a16="http://schemas.microsoft.com/office/drawing/2014/main" id="{28DB8A2F-F9E0-46AC-9AF1-675F3FC6D8E1}"/>
              </a:ext>
            </a:extLst>
          </p:cNvPr>
          <p:cNvSpPr txBox="1"/>
          <p:nvPr/>
        </p:nvSpPr>
        <p:spPr>
          <a:xfrm>
            <a:off x="811673" y="5424942"/>
            <a:ext cx="2774987" cy="461665"/>
          </a:xfrm>
          <a:prstGeom prst="rect">
            <a:avLst/>
          </a:prstGeom>
          <a:noFill/>
        </p:spPr>
        <p:txBody>
          <a:bodyPr wrap="square" rtlCol="0">
            <a:spAutoFit/>
          </a:bodyPr>
          <a:lstStyle/>
          <a:p>
            <a:r>
              <a:rPr lang="en-GB" sz="2400" dirty="0">
                <a:hlinkClick r:id="rId7"/>
              </a:rPr>
              <a:t>esteem@open.ac.uk</a:t>
            </a:r>
            <a:r>
              <a:rPr lang="en-GB" sz="2400" dirty="0"/>
              <a:t> </a:t>
            </a:r>
          </a:p>
        </p:txBody>
      </p:sp>
      <p:pic>
        <p:nvPicPr>
          <p:cNvPr id="9" name="Picture 8" descr="Text&#10;&#10;Description automatically generated">
            <a:extLst>
              <a:ext uri="{FF2B5EF4-FFF2-40B4-BE49-F238E27FC236}">
                <a16:creationId xmlns:a16="http://schemas.microsoft.com/office/drawing/2014/main" id="{63D8AF92-3BB0-4E9E-A280-79C57F2C51A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019336" y="5013758"/>
            <a:ext cx="2728674" cy="830090"/>
          </a:xfrm>
          <a:prstGeom prst="rect">
            <a:avLst/>
          </a:prstGeom>
        </p:spPr>
      </p:pic>
    </p:spTree>
    <p:extLst>
      <p:ext uri="{BB962C8B-B14F-4D97-AF65-F5344CB8AC3E}">
        <p14:creationId xmlns:p14="http://schemas.microsoft.com/office/powerpoint/2010/main" val="5047815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2B426E-E9F5-4702-972E-5D1361D9CAB8}"/>
              </a:ext>
            </a:extLst>
          </p:cNvPr>
          <p:cNvSpPr>
            <a:spLocks noGrp="1"/>
          </p:cNvSpPr>
          <p:nvPr>
            <p:ph type="title"/>
          </p:nvPr>
        </p:nvSpPr>
        <p:spPr/>
        <p:txBody>
          <a:bodyPr/>
          <a:lstStyle/>
          <a:p>
            <a:r>
              <a:rPr lang="en-GB" dirty="0"/>
              <a:t>Learning and teaching</a:t>
            </a:r>
          </a:p>
        </p:txBody>
      </p:sp>
      <p:sp>
        <p:nvSpPr>
          <p:cNvPr id="3" name="Content Placeholder 2">
            <a:extLst>
              <a:ext uri="{FF2B5EF4-FFF2-40B4-BE49-F238E27FC236}">
                <a16:creationId xmlns:a16="http://schemas.microsoft.com/office/drawing/2014/main" id="{BDE98713-BF4E-4FDA-B5CF-1DF6B168E7BE}"/>
              </a:ext>
            </a:extLst>
          </p:cNvPr>
          <p:cNvSpPr>
            <a:spLocks noGrp="1"/>
          </p:cNvSpPr>
          <p:nvPr>
            <p:ph sz="half" idx="1"/>
          </p:nvPr>
        </p:nvSpPr>
        <p:spPr/>
        <p:txBody>
          <a:bodyPr>
            <a:noAutofit/>
          </a:bodyPr>
          <a:lstStyle/>
          <a:p>
            <a:r>
              <a:rPr lang="en-US" sz="2000" dirty="0"/>
              <a:t>What has been the impact on </a:t>
            </a:r>
            <a:r>
              <a:rPr lang="en-US" sz="2000" i="1" dirty="0"/>
              <a:t>student experience</a:t>
            </a:r>
            <a:r>
              <a:rPr lang="en-US" sz="2000" dirty="0"/>
              <a:t>?</a:t>
            </a:r>
          </a:p>
          <a:p>
            <a:pPr lvl="1"/>
            <a:r>
              <a:rPr lang="en-US" sz="1800" dirty="0"/>
              <a:t>Student pre-registration; student induction; student engagement with course content </a:t>
            </a:r>
            <a:r>
              <a:rPr lang="en-US" sz="1800" i="1" dirty="0"/>
              <a:t>(Case study example: </a:t>
            </a:r>
            <a:r>
              <a:rPr lang="en-US" sz="1800" i="1" dirty="0">
                <a:hlinkClick r:id="rId3"/>
              </a:rPr>
              <a:t>Diagnostics Quizzes</a:t>
            </a:r>
            <a:r>
              <a:rPr lang="en-US" sz="1800" i="1" dirty="0"/>
              <a:t>)</a:t>
            </a:r>
          </a:p>
          <a:p>
            <a:r>
              <a:rPr lang="en-US" sz="2000" dirty="0"/>
              <a:t>What has been the impact on </a:t>
            </a:r>
            <a:r>
              <a:rPr lang="en-US" sz="2000" i="1" dirty="0"/>
              <a:t>student retention and progression</a:t>
            </a:r>
            <a:r>
              <a:rPr lang="en-US" sz="2000" dirty="0"/>
              <a:t>?</a:t>
            </a:r>
          </a:p>
          <a:p>
            <a:pPr lvl="1"/>
            <a:r>
              <a:rPr lang="en-US" sz="1800" dirty="0"/>
              <a:t>Student retention rate; student progression </a:t>
            </a:r>
            <a:r>
              <a:rPr lang="en-US" sz="1800" i="1" dirty="0"/>
              <a:t>(</a:t>
            </a:r>
            <a:r>
              <a:rPr lang="en-US" sz="1800" i="1" dirty="0">
                <a:hlinkClick r:id="rId4"/>
              </a:rPr>
              <a:t>Early Start on M140</a:t>
            </a:r>
            <a:r>
              <a:rPr lang="en-US" sz="1800" i="1" dirty="0"/>
              <a:t>)</a:t>
            </a:r>
          </a:p>
          <a:p>
            <a:r>
              <a:rPr lang="en-US" sz="2000" dirty="0"/>
              <a:t>Is there evidence of </a:t>
            </a:r>
            <a:r>
              <a:rPr lang="en-US" sz="2000" i="1" dirty="0"/>
              <a:t>excellence in teaching</a:t>
            </a:r>
            <a:r>
              <a:rPr lang="en-US" sz="2000" dirty="0"/>
              <a:t>?</a:t>
            </a:r>
          </a:p>
          <a:p>
            <a:pPr lvl="1"/>
            <a:r>
              <a:rPr lang="en-GB" sz="1800" dirty="0"/>
              <a:t>Inform policy development internally at the level of the sub-unit, faculty or University </a:t>
            </a:r>
            <a:r>
              <a:rPr lang="en-GB" sz="1800" i="1" dirty="0"/>
              <a:t>(</a:t>
            </a:r>
            <a:r>
              <a:rPr lang="en-GB" sz="1800" i="1" dirty="0">
                <a:hlinkClick r:id="rId5"/>
              </a:rPr>
              <a:t>Qualification Study Sites</a:t>
            </a:r>
            <a:r>
              <a:rPr lang="en-GB" sz="1800" i="1" dirty="0"/>
              <a:t>)</a:t>
            </a:r>
            <a:endParaRPr lang="en-US" sz="1800" i="1" dirty="0"/>
          </a:p>
          <a:p>
            <a:pPr lvl="1"/>
            <a:endParaRPr lang="en-GB" sz="1600" dirty="0"/>
          </a:p>
        </p:txBody>
      </p:sp>
      <p:sp>
        <p:nvSpPr>
          <p:cNvPr id="4" name="Content Placeholder 3">
            <a:extLst>
              <a:ext uri="{FF2B5EF4-FFF2-40B4-BE49-F238E27FC236}">
                <a16:creationId xmlns:a16="http://schemas.microsoft.com/office/drawing/2014/main" id="{ACA8F110-FD16-44FA-BB5B-A3075572D0CE}"/>
              </a:ext>
            </a:extLst>
          </p:cNvPr>
          <p:cNvSpPr>
            <a:spLocks noGrp="1"/>
          </p:cNvSpPr>
          <p:nvPr>
            <p:ph sz="half" idx="2"/>
          </p:nvPr>
        </p:nvSpPr>
        <p:spPr>
          <a:xfrm>
            <a:off x="6172200" y="1368107"/>
            <a:ext cx="5377070" cy="4808856"/>
          </a:xfrm>
        </p:spPr>
        <p:txBody>
          <a:bodyPr>
            <a:noAutofit/>
          </a:bodyPr>
          <a:lstStyle/>
          <a:p>
            <a:r>
              <a:rPr lang="en-US" sz="1800" dirty="0"/>
              <a:t>Diagnostics Quizzes: The diagnostic quiz guides students about their </a:t>
            </a:r>
            <a:r>
              <a:rPr lang="en-US" sz="1800" i="1" dirty="0"/>
              <a:t>readiness for a module</a:t>
            </a:r>
            <a:r>
              <a:rPr lang="en-US" sz="1800" dirty="0"/>
              <a:t>. The quiz and the personal contact by the tutor/SST team facilitates the </a:t>
            </a:r>
            <a:r>
              <a:rPr lang="en-US" sz="1800" i="1" dirty="0"/>
              <a:t>induction</a:t>
            </a:r>
            <a:r>
              <a:rPr lang="en-US" sz="1800" dirty="0"/>
              <a:t> to OU’s processes. Since, the quiz is tailored to the MST124 content, it provides </a:t>
            </a:r>
            <a:r>
              <a:rPr lang="en-US" sz="1800" i="1" dirty="0"/>
              <a:t>an early introduction</a:t>
            </a:r>
            <a:r>
              <a:rPr lang="en-US" sz="1800" dirty="0"/>
              <a:t>.</a:t>
            </a:r>
          </a:p>
          <a:p>
            <a:r>
              <a:rPr lang="en-US" sz="1800" dirty="0"/>
              <a:t>Early Start on M140: A </a:t>
            </a:r>
            <a:r>
              <a:rPr lang="en-US" sz="1800" i="1" dirty="0"/>
              <a:t>greater readiness for study </a:t>
            </a:r>
            <a:r>
              <a:rPr lang="en-US" sz="1800" dirty="0"/>
              <a:t>through an early start; reducing registrations on modules where students are not prepared (helps retention and progression).</a:t>
            </a:r>
          </a:p>
          <a:p>
            <a:r>
              <a:rPr lang="en-GB" sz="1800" dirty="0"/>
              <a:t>Qualification Study Sites: </a:t>
            </a:r>
            <a:r>
              <a:rPr lang="en-US" sz="1800" dirty="0" err="1"/>
              <a:t>SoTL</a:t>
            </a:r>
            <a:r>
              <a:rPr lang="en-US" sz="1800" dirty="0"/>
              <a:t> evaluation of subject sites in STEM, produced evidence-based recommendations for </a:t>
            </a:r>
            <a:r>
              <a:rPr lang="en-US" sz="1800" i="1" dirty="0"/>
              <a:t>improved design and visibility </a:t>
            </a:r>
            <a:r>
              <a:rPr lang="en-US" sz="1800" dirty="0"/>
              <a:t>of subject sites in STEM for student retention, employability and engagement with resources.</a:t>
            </a:r>
          </a:p>
          <a:p>
            <a:endParaRPr lang="en-GB" sz="1800" dirty="0"/>
          </a:p>
        </p:txBody>
      </p:sp>
      <p:sp>
        <p:nvSpPr>
          <p:cNvPr id="5" name="Date Placeholder 4">
            <a:extLst>
              <a:ext uri="{FF2B5EF4-FFF2-40B4-BE49-F238E27FC236}">
                <a16:creationId xmlns:a16="http://schemas.microsoft.com/office/drawing/2014/main" id="{6FBB77E5-F4D9-4CFD-A641-7D05A12A24F2}"/>
              </a:ext>
            </a:extLst>
          </p:cNvPr>
          <p:cNvSpPr>
            <a:spLocks noGrp="1"/>
          </p:cNvSpPr>
          <p:nvPr>
            <p:ph type="dt" sz="half" idx="10"/>
          </p:nvPr>
        </p:nvSpPr>
        <p:spPr/>
        <p:txBody>
          <a:bodyPr/>
          <a:lstStyle/>
          <a:p>
            <a:r>
              <a:rPr lang="en-US"/>
              <a:t>Thursday, 1st July 2021</a:t>
            </a:r>
            <a:endParaRPr lang="en-GB" dirty="0"/>
          </a:p>
        </p:txBody>
      </p:sp>
      <p:sp>
        <p:nvSpPr>
          <p:cNvPr id="6" name="Footer Placeholder 5">
            <a:extLst>
              <a:ext uri="{FF2B5EF4-FFF2-40B4-BE49-F238E27FC236}">
                <a16:creationId xmlns:a16="http://schemas.microsoft.com/office/drawing/2014/main" id="{4A5DF3E8-2FD5-409B-8B9A-757352CE3533}"/>
              </a:ext>
            </a:extLst>
          </p:cNvPr>
          <p:cNvSpPr>
            <a:spLocks noGrp="1"/>
          </p:cNvSpPr>
          <p:nvPr>
            <p:ph type="ftr" sz="quarter" idx="11"/>
          </p:nvPr>
        </p:nvSpPr>
        <p:spPr/>
        <p:txBody>
          <a:bodyPr/>
          <a:lstStyle/>
          <a:p>
            <a:r>
              <a:rPr lang="en-US"/>
              <a:t>Celebrating the Impact of Scholarship in STEM</a:t>
            </a:r>
            <a:endParaRPr lang="en-US" dirty="0"/>
          </a:p>
        </p:txBody>
      </p:sp>
      <p:sp>
        <p:nvSpPr>
          <p:cNvPr id="7" name="Slide Number Placeholder 6">
            <a:extLst>
              <a:ext uri="{FF2B5EF4-FFF2-40B4-BE49-F238E27FC236}">
                <a16:creationId xmlns:a16="http://schemas.microsoft.com/office/drawing/2014/main" id="{6A5EB68E-E01A-4B68-ABDF-235BEB3DE4A7}"/>
              </a:ext>
            </a:extLst>
          </p:cNvPr>
          <p:cNvSpPr>
            <a:spLocks noGrp="1"/>
          </p:cNvSpPr>
          <p:nvPr>
            <p:ph type="sldNum" sz="quarter" idx="12"/>
          </p:nvPr>
        </p:nvSpPr>
        <p:spPr/>
        <p:txBody>
          <a:bodyPr/>
          <a:lstStyle/>
          <a:p>
            <a:fld id="{341D4F6A-8D54-49B9-8B0E-EEA58E4D334B}" type="slidenum">
              <a:rPr lang="en-GB" smtClean="0"/>
              <a:pPr/>
              <a:t>10</a:t>
            </a:fld>
            <a:endParaRPr lang="en-GB"/>
          </a:p>
        </p:txBody>
      </p:sp>
    </p:spTree>
    <p:extLst>
      <p:ext uri="{BB962C8B-B14F-4D97-AF65-F5344CB8AC3E}">
        <p14:creationId xmlns:p14="http://schemas.microsoft.com/office/powerpoint/2010/main" val="2226844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C81C2-27C2-49BB-8A5B-BE8CB679FE9B}"/>
              </a:ext>
            </a:extLst>
          </p:cNvPr>
          <p:cNvSpPr>
            <a:spLocks noGrp="1"/>
          </p:cNvSpPr>
          <p:nvPr>
            <p:ph type="title"/>
          </p:nvPr>
        </p:nvSpPr>
        <p:spPr/>
        <p:txBody>
          <a:bodyPr/>
          <a:lstStyle/>
          <a:p>
            <a:r>
              <a:rPr lang="en-GB" dirty="0"/>
              <a:t>Transfer to others</a:t>
            </a:r>
          </a:p>
        </p:txBody>
      </p:sp>
      <p:sp>
        <p:nvSpPr>
          <p:cNvPr id="3" name="Content Placeholder 2">
            <a:extLst>
              <a:ext uri="{FF2B5EF4-FFF2-40B4-BE49-F238E27FC236}">
                <a16:creationId xmlns:a16="http://schemas.microsoft.com/office/drawing/2014/main" id="{43582A97-8204-475E-AFD5-CEFE0199FFB7}"/>
              </a:ext>
            </a:extLst>
          </p:cNvPr>
          <p:cNvSpPr>
            <a:spLocks noGrp="1"/>
          </p:cNvSpPr>
          <p:nvPr>
            <p:ph sz="half" idx="1"/>
          </p:nvPr>
        </p:nvSpPr>
        <p:spPr/>
        <p:txBody>
          <a:bodyPr>
            <a:normAutofit/>
          </a:bodyPr>
          <a:lstStyle/>
          <a:p>
            <a:r>
              <a:rPr lang="en-US" sz="2000" dirty="0"/>
              <a:t>Has there been an influence on </a:t>
            </a:r>
            <a:r>
              <a:rPr lang="en-US" sz="2000" i="1" dirty="0"/>
              <a:t>discipline-based teaching, research and practice</a:t>
            </a:r>
            <a:r>
              <a:rPr lang="en-US" sz="2000" dirty="0"/>
              <a:t>?</a:t>
            </a:r>
          </a:p>
          <a:p>
            <a:pPr lvl="1"/>
            <a:r>
              <a:rPr lang="en-US" sz="1800" dirty="0"/>
              <a:t>Change in the ways in which subject concepts are taught </a:t>
            </a:r>
            <a:r>
              <a:rPr lang="en-US" sz="1800" i="1" dirty="0"/>
              <a:t>(</a:t>
            </a:r>
            <a:r>
              <a:rPr lang="en-US" sz="1800" i="1" dirty="0" err="1">
                <a:hlinkClick r:id="rId2"/>
              </a:rPr>
              <a:t>Maths</a:t>
            </a:r>
            <a:r>
              <a:rPr lang="en-US" sz="1800" i="1" dirty="0">
                <a:hlinkClick r:id="rId2"/>
              </a:rPr>
              <a:t> and Statistics Subject Site</a:t>
            </a:r>
            <a:r>
              <a:rPr lang="en-US" sz="1800" i="1" dirty="0"/>
              <a:t>)</a:t>
            </a:r>
          </a:p>
          <a:p>
            <a:r>
              <a:rPr lang="en-US" sz="2000" dirty="0"/>
              <a:t>Have you </a:t>
            </a:r>
            <a:r>
              <a:rPr lang="en-US" sz="2000" i="1" dirty="0"/>
              <a:t>disseminated the project’s outcomes</a:t>
            </a:r>
            <a:r>
              <a:rPr lang="en-US" sz="2000" dirty="0"/>
              <a:t>?</a:t>
            </a:r>
          </a:p>
          <a:p>
            <a:pPr lvl="1"/>
            <a:r>
              <a:rPr lang="en-US" sz="1800" dirty="0"/>
              <a:t>Number of publications; sharing of novel research methods/strategies for conducting </a:t>
            </a:r>
            <a:r>
              <a:rPr lang="en-US" sz="1800" dirty="0" err="1"/>
              <a:t>SoTL</a:t>
            </a:r>
            <a:r>
              <a:rPr lang="en-US" sz="1800" dirty="0"/>
              <a:t> </a:t>
            </a:r>
            <a:r>
              <a:rPr lang="en-US" sz="1800" i="1" dirty="0"/>
              <a:t>(</a:t>
            </a:r>
            <a:r>
              <a:rPr lang="en-US" sz="1800" i="1" dirty="0">
                <a:hlinkClick r:id="rId3"/>
              </a:rPr>
              <a:t>Online Journal Clubs - OJCs</a:t>
            </a:r>
            <a:r>
              <a:rPr lang="en-US" sz="1800" i="1" dirty="0"/>
              <a:t>)</a:t>
            </a:r>
          </a:p>
          <a:p>
            <a:r>
              <a:rPr lang="en-US" sz="2000" dirty="0"/>
              <a:t>Have the outcomes of the project been </a:t>
            </a:r>
            <a:r>
              <a:rPr lang="en-US" sz="2000" i="1" dirty="0"/>
              <a:t>adopted by other educators</a:t>
            </a:r>
            <a:r>
              <a:rPr lang="en-US" sz="2000" dirty="0"/>
              <a:t>?</a:t>
            </a:r>
          </a:p>
          <a:p>
            <a:pPr lvl="1"/>
            <a:r>
              <a:rPr lang="en-US" sz="1800" dirty="0"/>
              <a:t>adoption of outcomes internally to improve assessment, curriculum design in the same discipline </a:t>
            </a:r>
            <a:r>
              <a:rPr lang="en-US" sz="1800" i="1" dirty="0"/>
              <a:t>(</a:t>
            </a:r>
            <a:r>
              <a:rPr lang="en-US" sz="1800" i="1" dirty="0">
                <a:hlinkClick r:id="rId4"/>
              </a:rPr>
              <a:t>Assessment Analytics on S217</a:t>
            </a:r>
            <a:r>
              <a:rPr lang="en-US" sz="1800" i="1" dirty="0"/>
              <a:t>)</a:t>
            </a:r>
          </a:p>
          <a:p>
            <a:endParaRPr lang="en-GB" sz="1800" dirty="0"/>
          </a:p>
        </p:txBody>
      </p:sp>
      <p:sp>
        <p:nvSpPr>
          <p:cNvPr id="4" name="Content Placeholder 3">
            <a:extLst>
              <a:ext uri="{FF2B5EF4-FFF2-40B4-BE49-F238E27FC236}">
                <a16:creationId xmlns:a16="http://schemas.microsoft.com/office/drawing/2014/main" id="{B41E63E7-F77A-4E79-BC16-21F34ACCC045}"/>
              </a:ext>
            </a:extLst>
          </p:cNvPr>
          <p:cNvSpPr>
            <a:spLocks noGrp="1"/>
          </p:cNvSpPr>
          <p:nvPr>
            <p:ph sz="half" idx="2"/>
          </p:nvPr>
        </p:nvSpPr>
        <p:spPr>
          <a:xfrm>
            <a:off x="6172199" y="1368107"/>
            <a:ext cx="5227983" cy="4808856"/>
          </a:xfrm>
        </p:spPr>
        <p:txBody>
          <a:bodyPr>
            <a:noAutofit/>
          </a:bodyPr>
          <a:lstStyle/>
          <a:p>
            <a:r>
              <a:rPr lang="en-US" sz="1800" dirty="0" err="1"/>
              <a:t>Maths</a:t>
            </a:r>
            <a:r>
              <a:rPr lang="en-US" sz="1800" dirty="0"/>
              <a:t> and Statistics Subject Site: Consolidates outcomes of several </a:t>
            </a:r>
            <a:r>
              <a:rPr lang="en-US" sz="1800" dirty="0" err="1"/>
              <a:t>SoTL</a:t>
            </a:r>
            <a:r>
              <a:rPr lang="en-US" sz="1800" dirty="0"/>
              <a:t> projects. The content relates to studying mathematics and statistics effectively, problem solving, and on writing mathematics and statistics. </a:t>
            </a:r>
          </a:p>
          <a:p>
            <a:r>
              <a:rPr lang="en-US" sz="1800" dirty="0"/>
              <a:t>Online Journal Clubs: Workshops in the LHCS, STEM Faculty’s newsletters, Quality Monitoring and Enhancement Report as ‘best practice’ example, eSTEeM and Advance HE Conferences. OJC user pack giving advice and guidance.</a:t>
            </a:r>
          </a:p>
          <a:p>
            <a:r>
              <a:rPr lang="en-US" sz="1800" dirty="0"/>
              <a:t>Assessment Analytics on S217: The assessment strategy of a new module, Astronomy (S284) in 2021 has been driven by the experiences gained by Andrew Norton and colleagues on their </a:t>
            </a:r>
            <a:r>
              <a:rPr lang="en-US" sz="1800" dirty="0" err="1"/>
              <a:t>SoTL</a:t>
            </a:r>
            <a:r>
              <a:rPr lang="en-US" sz="1800" dirty="0"/>
              <a:t> inquiry related to quizzes in 2015-2016.</a:t>
            </a:r>
          </a:p>
          <a:p>
            <a:endParaRPr lang="en-GB" sz="1800" dirty="0"/>
          </a:p>
        </p:txBody>
      </p:sp>
      <p:sp>
        <p:nvSpPr>
          <p:cNvPr id="5" name="Date Placeholder 4">
            <a:extLst>
              <a:ext uri="{FF2B5EF4-FFF2-40B4-BE49-F238E27FC236}">
                <a16:creationId xmlns:a16="http://schemas.microsoft.com/office/drawing/2014/main" id="{F1C310B9-9AE2-4CE8-BFAE-D52BF27DC276}"/>
              </a:ext>
            </a:extLst>
          </p:cNvPr>
          <p:cNvSpPr>
            <a:spLocks noGrp="1"/>
          </p:cNvSpPr>
          <p:nvPr>
            <p:ph type="dt" sz="half" idx="10"/>
          </p:nvPr>
        </p:nvSpPr>
        <p:spPr/>
        <p:txBody>
          <a:bodyPr/>
          <a:lstStyle/>
          <a:p>
            <a:r>
              <a:rPr lang="en-US"/>
              <a:t>Thursday, 1st July 2021</a:t>
            </a:r>
            <a:endParaRPr lang="en-GB" dirty="0"/>
          </a:p>
        </p:txBody>
      </p:sp>
      <p:sp>
        <p:nvSpPr>
          <p:cNvPr id="6" name="Footer Placeholder 5">
            <a:extLst>
              <a:ext uri="{FF2B5EF4-FFF2-40B4-BE49-F238E27FC236}">
                <a16:creationId xmlns:a16="http://schemas.microsoft.com/office/drawing/2014/main" id="{0C416C34-D663-4AD1-A7F0-604A99FD3F8C}"/>
              </a:ext>
            </a:extLst>
          </p:cNvPr>
          <p:cNvSpPr>
            <a:spLocks noGrp="1"/>
          </p:cNvSpPr>
          <p:nvPr>
            <p:ph type="ftr" sz="quarter" idx="11"/>
          </p:nvPr>
        </p:nvSpPr>
        <p:spPr/>
        <p:txBody>
          <a:bodyPr/>
          <a:lstStyle/>
          <a:p>
            <a:r>
              <a:rPr lang="en-US"/>
              <a:t>Celebrating the Impact of Scholarship in STEM</a:t>
            </a:r>
            <a:endParaRPr lang="en-US" dirty="0"/>
          </a:p>
        </p:txBody>
      </p:sp>
      <p:sp>
        <p:nvSpPr>
          <p:cNvPr id="7" name="Slide Number Placeholder 6">
            <a:extLst>
              <a:ext uri="{FF2B5EF4-FFF2-40B4-BE49-F238E27FC236}">
                <a16:creationId xmlns:a16="http://schemas.microsoft.com/office/drawing/2014/main" id="{A7DA6EFE-6F30-4F2E-828C-822BC38AE866}"/>
              </a:ext>
            </a:extLst>
          </p:cNvPr>
          <p:cNvSpPr>
            <a:spLocks noGrp="1"/>
          </p:cNvSpPr>
          <p:nvPr>
            <p:ph type="sldNum" sz="quarter" idx="12"/>
          </p:nvPr>
        </p:nvSpPr>
        <p:spPr/>
        <p:txBody>
          <a:bodyPr/>
          <a:lstStyle/>
          <a:p>
            <a:fld id="{341D4F6A-8D54-49B9-8B0E-EEA58E4D334B}" type="slidenum">
              <a:rPr lang="en-GB" smtClean="0"/>
              <a:pPr/>
              <a:t>11</a:t>
            </a:fld>
            <a:endParaRPr lang="en-GB"/>
          </a:p>
        </p:txBody>
      </p:sp>
    </p:spTree>
    <p:extLst>
      <p:ext uri="{BB962C8B-B14F-4D97-AF65-F5344CB8AC3E}">
        <p14:creationId xmlns:p14="http://schemas.microsoft.com/office/powerpoint/2010/main" val="1311982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E5A15F-C085-49ED-B059-79DF9D9AEDF3}"/>
              </a:ext>
            </a:extLst>
          </p:cNvPr>
          <p:cNvSpPr>
            <a:spLocks noGrp="1"/>
          </p:cNvSpPr>
          <p:nvPr>
            <p:ph type="title"/>
          </p:nvPr>
        </p:nvSpPr>
        <p:spPr/>
        <p:txBody>
          <a:bodyPr/>
          <a:lstStyle/>
          <a:p>
            <a:r>
              <a:rPr lang="en-GB" dirty="0"/>
              <a:t>Stakeholder benefits</a:t>
            </a:r>
          </a:p>
        </p:txBody>
      </p:sp>
      <p:sp>
        <p:nvSpPr>
          <p:cNvPr id="3" name="Content Placeholder 2">
            <a:extLst>
              <a:ext uri="{FF2B5EF4-FFF2-40B4-BE49-F238E27FC236}">
                <a16:creationId xmlns:a16="http://schemas.microsoft.com/office/drawing/2014/main" id="{28B4536C-7C3E-438A-8C4D-A3D51925DA46}"/>
              </a:ext>
            </a:extLst>
          </p:cNvPr>
          <p:cNvSpPr>
            <a:spLocks noGrp="1"/>
          </p:cNvSpPr>
          <p:nvPr>
            <p:ph sz="half" idx="1"/>
          </p:nvPr>
        </p:nvSpPr>
        <p:spPr>
          <a:xfrm>
            <a:off x="838199" y="1368107"/>
            <a:ext cx="5552662" cy="4808856"/>
          </a:xfrm>
        </p:spPr>
        <p:txBody>
          <a:bodyPr>
            <a:normAutofit/>
          </a:bodyPr>
          <a:lstStyle/>
          <a:p>
            <a:r>
              <a:rPr lang="en-US" sz="2000" dirty="0"/>
              <a:t>Has the project enhanced </a:t>
            </a:r>
            <a:r>
              <a:rPr lang="en-US" sz="2000" i="1" dirty="0"/>
              <a:t>mutual stakeholder understanding</a:t>
            </a:r>
            <a:r>
              <a:rPr lang="en-US" sz="2000" dirty="0"/>
              <a:t>?</a:t>
            </a:r>
          </a:p>
          <a:p>
            <a:pPr lvl="1"/>
            <a:r>
              <a:rPr lang="en-US" sz="1800" dirty="0"/>
              <a:t>Understanding among students and staff </a:t>
            </a:r>
            <a:br>
              <a:rPr lang="en-US" sz="1800" dirty="0"/>
            </a:br>
            <a:r>
              <a:rPr lang="en-US" sz="1800" i="1" dirty="0"/>
              <a:t>(</a:t>
            </a:r>
            <a:r>
              <a:rPr lang="en-US" sz="1800" i="1" dirty="0">
                <a:hlinkClick r:id="rId2"/>
              </a:rPr>
              <a:t>Student Co-design of Quizzes</a:t>
            </a:r>
            <a:r>
              <a:rPr lang="en-US" sz="1800" i="1" dirty="0"/>
              <a:t>)</a:t>
            </a:r>
          </a:p>
          <a:p>
            <a:r>
              <a:rPr lang="en-US" sz="2000" dirty="0"/>
              <a:t>Has the project facilitated the </a:t>
            </a:r>
            <a:r>
              <a:rPr lang="en-US" sz="2000" i="1" dirty="0"/>
              <a:t>personal and professional development</a:t>
            </a:r>
            <a:r>
              <a:rPr lang="en-US" sz="2000" dirty="0"/>
              <a:t> of project team and associated stakeholders?</a:t>
            </a:r>
          </a:p>
          <a:p>
            <a:pPr lvl="1"/>
            <a:r>
              <a:rPr lang="en-US" sz="1800" dirty="0"/>
              <a:t>Improved practice or personal knowledge </a:t>
            </a:r>
            <a:br>
              <a:rPr lang="en-US" sz="1800" dirty="0"/>
            </a:br>
            <a:r>
              <a:rPr lang="en-US" sz="1800" i="1" dirty="0"/>
              <a:t>(</a:t>
            </a:r>
            <a:r>
              <a:rPr lang="en-US" sz="1800" i="1" dirty="0">
                <a:hlinkClick r:id="rId3"/>
              </a:rPr>
              <a:t>Online Journal Clubs – OJCs</a:t>
            </a:r>
            <a:r>
              <a:rPr lang="en-US" sz="1800" i="1" dirty="0"/>
              <a:t>)</a:t>
            </a:r>
          </a:p>
          <a:p>
            <a:r>
              <a:rPr lang="en-US" sz="2000" dirty="0"/>
              <a:t>Has the project led to the </a:t>
            </a:r>
            <a:r>
              <a:rPr lang="en-US" sz="2000" i="1" dirty="0"/>
              <a:t>recognition of project team members and other stakeholders</a:t>
            </a:r>
            <a:r>
              <a:rPr lang="en-US" sz="2000" dirty="0"/>
              <a:t>?</a:t>
            </a:r>
          </a:p>
          <a:p>
            <a:pPr lvl="1"/>
            <a:r>
              <a:rPr lang="en-US" sz="1800" dirty="0"/>
              <a:t>Career trajectory attributed to </a:t>
            </a:r>
            <a:r>
              <a:rPr lang="en-US" sz="1800" dirty="0" err="1"/>
              <a:t>SoTL</a:t>
            </a:r>
            <a:r>
              <a:rPr lang="en-US" sz="1800" dirty="0"/>
              <a:t> such as promotions; fellowships or membership of professional associations </a:t>
            </a:r>
            <a:r>
              <a:rPr lang="en-US" sz="1800" i="1" dirty="0"/>
              <a:t>(Several case studies)</a:t>
            </a:r>
          </a:p>
        </p:txBody>
      </p:sp>
      <p:sp>
        <p:nvSpPr>
          <p:cNvPr id="4" name="Content Placeholder 3">
            <a:extLst>
              <a:ext uri="{FF2B5EF4-FFF2-40B4-BE49-F238E27FC236}">
                <a16:creationId xmlns:a16="http://schemas.microsoft.com/office/drawing/2014/main" id="{3F920BFE-D0AA-47D0-B12E-70D03A73BFFA}"/>
              </a:ext>
            </a:extLst>
          </p:cNvPr>
          <p:cNvSpPr>
            <a:spLocks noGrp="1"/>
          </p:cNvSpPr>
          <p:nvPr>
            <p:ph sz="half" idx="2"/>
          </p:nvPr>
        </p:nvSpPr>
        <p:spPr>
          <a:xfrm>
            <a:off x="6559826" y="1368107"/>
            <a:ext cx="4793974" cy="4808856"/>
          </a:xfrm>
        </p:spPr>
        <p:txBody>
          <a:bodyPr>
            <a:noAutofit/>
          </a:bodyPr>
          <a:lstStyle/>
          <a:p>
            <a:r>
              <a:rPr lang="en-US" sz="1800" dirty="0"/>
              <a:t>Student Co-design of Quizzes: Students reported better understanding of how </a:t>
            </a:r>
            <a:r>
              <a:rPr lang="en-US" sz="1800" dirty="0" err="1"/>
              <a:t>SoTL</a:t>
            </a:r>
            <a:r>
              <a:rPr lang="en-US" sz="1800" dirty="0"/>
              <a:t> leads to evidence-based and research-informed teaching. </a:t>
            </a:r>
          </a:p>
          <a:p>
            <a:r>
              <a:rPr lang="en-US" sz="1800" dirty="0"/>
              <a:t>Online Journal Clubs: The tutors valued OJC experience for their own development. Feedback suggested experience was transformative for tutoring practice, resulting in tuition becoming more facilitative and student </a:t>
            </a:r>
            <a:r>
              <a:rPr lang="en-US" sz="1800" dirty="0" err="1"/>
              <a:t>centred</a:t>
            </a:r>
            <a:r>
              <a:rPr lang="en-US" sz="1800" dirty="0"/>
              <a:t> (rather than tutor-led).</a:t>
            </a:r>
          </a:p>
          <a:p>
            <a:r>
              <a:rPr lang="en-US" sz="1800" dirty="0"/>
              <a:t>“I included the findings of my </a:t>
            </a:r>
            <a:r>
              <a:rPr lang="en-US" sz="1800" dirty="0" err="1"/>
              <a:t>SoTL</a:t>
            </a:r>
            <a:r>
              <a:rPr lang="en-US" sz="1800" dirty="0"/>
              <a:t> project in an SFHEA application and promotion to senior lecturer, both of which were successful.” </a:t>
            </a:r>
            <a:r>
              <a:rPr lang="en-US" sz="1800" dirty="0" err="1"/>
              <a:t>SoTL</a:t>
            </a:r>
            <a:r>
              <a:rPr lang="en-US" sz="1800" dirty="0"/>
              <a:t> Project Lead</a:t>
            </a:r>
          </a:p>
          <a:p>
            <a:endParaRPr lang="en-GB" sz="1600" dirty="0"/>
          </a:p>
        </p:txBody>
      </p:sp>
      <p:sp>
        <p:nvSpPr>
          <p:cNvPr id="5" name="Date Placeholder 4">
            <a:extLst>
              <a:ext uri="{FF2B5EF4-FFF2-40B4-BE49-F238E27FC236}">
                <a16:creationId xmlns:a16="http://schemas.microsoft.com/office/drawing/2014/main" id="{CD6CE5BC-3D45-4AD8-BC42-7237EFB52ED3}"/>
              </a:ext>
            </a:extLst>
          </p:cNvPr>
          <p:cNvSpPr>
            <a:spLocks noGrp="1"/>
          </p:cNvSpPr>
          <p:nvPr>
            <p:ph type="dt" sz="half" idx="10"/>
          </p:nvPr>
        </p:nvSpPr>
        <p:spPr/>
        <p:txBody>
          <a:bodyPr/>
          <a:lstStyle/>
          <a:p>
            <a:r>
              <a:rPr lang="en-US"/>
              <a:t>Thursday, 1st July 2021</a:t>
            </a:r>
            <a:endParaRPr lang="en-GB" dirty="0"/>
          </a:p>
        </p:txBody>
      </p:sp>
      <p:sp>
        <p:nvSpPr>
          <p:cNvPr id="6" name="Footer Placeholder 5">
            <a:extLst>
              <a:ext uri="{FF2B5EF4-FFF2-40B4-BE49-F238E27FC236}">
                <a16:creationId xmlns:a16="http://schemas.microsoft.com/office/drawing/2014/main" id="{BF74E11A-F22A-4D59-9DBC-8382946846E8}"/>
              </a:ext>
            </a:extLst>
          </p:cNvPr>
          <p:cNvSpPr>
            <a:spLocks noGrp="1"/>
          </p:cNvSpPr>
          <p:nvPr>
            <p:ph type="ftr" sz="quarter" idx="11"/>
          </p:nvPr>
        </p:nvSpPr>
        <p:spPr/>
        <p:txBody>
          <a:bodyPr/>
          <a:lstStyle/>
          <a:p>
            <a:r>
              <a:rPr lang="en-US"/>
              <a:t>Celebrating the Impact of Scholarship in STEM</a:t>
            </a:r>
            <a:endParaRPr lang="en-US" dirty="0"/>
          </a:p>
        </p:txBody>
      </p:sp>
      <p:sp>
        <p:nvSpPr>
          <p:cNvPr id="7" name="Slide Number Placeholder 6">
            <a:extLst>
              <a:ext uri="{FF2B5EF4-FFF2-40B4-BE49-F238E27FC236}">
                <a16:creationId xmlns:a16="http://schemas.microsoft.com/office/drawing/2014/main" id="{2D37210B-CEA1-4D1F-8C6C-5EB602F6BF2F}"/>
              </a:ext>
            </a:extLst>
          </p:cNvPr>
          <p:cNvSpPr>
            <a:spLocks noGrp="1"/>
          </p:cNvSpPr>
          <p:nvPr>
            <p:ph type="sldNum" sz="quarter" idx="12"/>
          </p:nvPr>
        </p:nvSpPr>
        <p:spPr/>
        <p:txBody>
          <a:bodyPr/>
          <a:lstStyle/>
          <a:p>
            <a:fld id="{341D4F6A-8D54-49B9-8B0E-EEA58E4D334B}" type="slidenum">
              <a:rPr lang="en-GB" smtClean="0"/>
              <a:pPr/>
              <a:t>12</a:t>
            </a:fld>
            <a:endParaRPr lang="en-GB"/>
          </a:p>
        </p:txBody>
      </p:sp>
    </p:spTree>
    <p:extLst>
      <p:ext uri="{BB962C8B-B14F-4D97-AF65-F5344CB8AC3E}">
        <p14:creationId xmlns:p14="http://schemas.microsoft.com/office/powerpoint/2010/main" val="2132097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BAD09-E8E3-4BD8-8404-DACD7B5104EE}"/>
              </a:ext>
            </a:extLst>
          </p:cNvPr>
          <p:cNvSpPr>
            <a:spLocks noGrp="1"/>
          </p:cNvSpPr>
          <p:nvPr>
            <p:ph type="title"/>
          </p:nvPr>
        </p:nvSpPr>
        <p:spPr/>
        <p:txBody>
          <a:bodyPr/>
          <a:lstStyle/>
          <a:p>
            <a:r>
              <a:rPr lang="en-GB" dirty="0"/>
              <a:t>Cultural and economic benefits</a:t>
            </a:r>
          </a:p>
        </p:txBody>
      </p:sp>
      <p:sp>
        <p:nvSpPr>
          <p:cNvPr id="3" name="Content Placeholder 2">
            <a:extLst>
              <a:ext uri="{FF2B5EF4-FFF2-40B4-BE49-F238E27FC236}">
                <a16:creationId xmlns:a16="http://schemas.microsoft.com/office/drawing/2014/main" id="{87A0A5E6-1967-446A-9C6E-902B6086D34E}"/>
              </a:ext>
            </a:extLst>
          </p:cNvPr>
          <p:cNvSpPr>
            <a:spLocks noGrp="1"/>
          </p:cNvSpPr>
          <p:nvPr>
            <p:ph sz="half" idx="1"/>
          </p:nvPr>
        </p:nvSpPr>
        <p:spPr/>
        <p:txBody>
          <a:bodyPr>
            <a:normAutofit/>
          </a:bodyPr>
          <a:lstStyle/>
          <a:p>
            <a:r>
              <a:rPr lang="en-US" sz="2000" dirty="0"/>
              <a:t>Has the project helped to </a:t>
            </a:r>
            <a:r>
              <a:rPr lang="en-US" sz="2000" i="1" dirty="0"/>
              <a:t>foster </a:t>
            </a:r>
            <a:r>
              <a:rPr lang="en-US" sz="2000" i="1" dirty="0" err="1"/>
              <a:t>SoTL</a:t>
            </a:r>
            <a:r>
              <a:rPr lang="en-US" sz="2000" i="1" dirty="0"/>
              <a:t> culture</a:t>
            </a:r>
            <a:r>
              <a:rPr lang="en-US" sz="2000" dirty="0"/>
              <a:t>?</a:t>
            </a:r>
          </a:p>
          <a:p>
            <a:pPr lvl="1"/>
            <a:r>
              <a:rPr lang="en-GB" sz="1800" dirty="0"/>
              <a:t>Inspiring others to conduct </a:t>
            </a:r>
            <a:r>
              <a:rPr lang="en-GB" sz="1800" dirty="0" err="1"/>
              <a:t>SoTL</a:t>
            </a:r>
            <a:r>
              <a:rPr lang="en-GB" sz="1800" dirty="0"/>
              <a:t> </a:t>
            </a:r>
            <a:br>
              <a:rPr lang="en-GB" sz="1800" dirty="0"/>
            </a:br>
            <a:r>
              <a:rPr lang="en-GB" sz="1800" i="1" dirty="0"/>
              <a:t>(</a:t>
            </a:r>
            <a:r>
              <a:rPr lang="en-GB" sz="1800" i="1" dirty="0">
                <a:hlinkClick r:id="rId2"/>
              </a:rPr>
              <a:t>Diagnostic Quizzes</a:t>
            </a:r>
            <a:r>
              <a:rPr lang="en-GB" sz="1800" i="1" dirty="0"/>
              <a:t>)</a:t>
            </a:r>
            <a:endParaRPr lang="en-US" sz="1800" i="1" dirty="0"/>
          </a:p>
          <a:p>
            <a:r>
              <a:rPr lang="en-US" sz="2000" dirty="0"/>
              <a:t>Has the project had any </a:t>
            </a:r>
            <a:r>
              <a:rPr lang="en-US" sz="2000" i="1" dirty="0"/>
              <a:t>financial implications</a:t>
            </a:r>
            <a:r>
              <a:rPr lang="en-US" sz="2000" dirty="0"/>
              <a:t>?</a:t>
            </a:r>
          </a:p>
          <a:p>
            <a:pPr lvl="1"/>
            <a:r>
              <a:rPr lang="en-GB" sz="1800" dirty="0"/>
              <a:t>Effect on costs of modules/programmes </a:t>
            </a:r>
            <a:br>
              <a:rPr lang="en-GB" sz="1800" dirty="0"/>
            </a:br>
            <a:r>
              <a:rPr lang="en-GB" sz="1800" i="1" dirty="0"/>
              <a:t>(</a:t>
            </a:r>
            <a:r>
              <a:rPr lang="en-GB" sz="1800" i="1" dirty="0">
                <a:hlinkClick r:id="rId3"/>
              </a:rPr>
              <a:t>Early Start on M140</a:t>
            </a:r>
            <a:r>
              <a:rPr lang="en-GB" sz="1800" i="1" dirty="0"/>
              <a:t>)</a:t>
            </a:r>
            <a:endParaRPr lang="en-US" sz="1800" i="1" dirty="0"/>
          </a:p>
          <a:p>
            <a:r>
              <a:rPr lang="en-US" sz="2000" dirty="0"/>
              <a:t>Has the project led to </a:t>
            </a:r>
            <a:r>
              <a:rPr lang="en-US" sz="2000" i="1" dirty="0"/>
              <a:t>funding opportunities</a:t>
            </a:r>
            <a:r>
              <a:rPr lang="en-US" sz="2000" dirty="0"/>
              <a:t>?</a:t>
            </a:r>
          </a:p>
          <a:p>
            <a:pPr lvl="1"/>
            <a:r>
              <a:rPr lang="en-US" sz="1800" dirty="0"/>
              <a:t>Funding for follow-on/new projects based on </a:t>
            </a:r>
            <a:r>
              <a:rPr lang="en-US" sz="1800" dirty="0" err="1"/>
              <a:t>SoTL</a:t>
            </a:r>
            <a:r>
              <a:rPr lang="en-US" sz="1800" dirty="0"/>
              <a:t> project’s success </a:t>
            </a:r>
            <a:r>
              <a:rPr lang="en-US" sz="1800" i="1" dirty="0"/>
              <a:t>(</a:t>
            </a:r>
            <a:r>
              <a:rPr lang="en-US" sz="1800" i="1" dirty="0">
                <a:hlinkClick r:id="rId4"/>
              </a:rPr>
              <a:t>3D Virtual Field Trips</a:t>
            </a:r>
            <a:r>
              <a:rPr lang="en-US" sz="1800" i="1" dirty="0"/>
              <a:t>)</a:t>
            </a:r>
          </a:p>
        </p:txBody>
      </p:sp>
      <p:sp>
        <p:nvSpPr>
          <p:cNvPr id="4" name="Content Placeholder 3">
            <a:extLst>
              <a:ext uri="{FF2B5EF4-FFF2-40B4-BE49-F238E27FC236}">
                <a16:creationId xmlns:a16="http://schemas.microsoft.com/office/drawing/2014/main" id="{36D0492C-9D23-47C6-986A-FF9AB77B55B9}"/>
              </a:ext>
            </a:extLst>
          </p:cNvPr>
          <p:cNvSpPr>
            <a:spLocks noGrp="1"/>
          </p:cNvSpPr>
          <p:nvPr>
            <p:ph sz="half" idx="2"/>
          </p:nvPr>
        </p:nvSpPr>
        <p:spPr>
          <a:xfrm>
            <a:off x="6172199" y="1368107"/>
            <a:ext cx="5426765" cy="4808856"/>
          </a:xfrm>
        </p:spPr>
        <p:txBody>
          <a:bodyPr>
            <a:noAutofit/>
          </a:bodyPr>
          <a:lstStyle/>
          <a:p>
            <a:r>
              <a:rPr lang="en-US" sz="1800" dirty="0"/>
              <a:t>Diagnostic Quizzes: Since this project (last 5-6 years) School of </a:t>
            </a:r>
            <a:r>
              <a:rPr lang="en-US" sz="1800" dirty="0" err="1"/>
              <a:t>Maths</a:t>
            </a:r>
            <a:r>
              <a:rPr lang="en-US" sz="1800" dirty="0"/>
              <a:t> and Statistics developed a strong </a:t>
            </a:r>
            <a:r>
              <a:rPr lang="en-US" sz="1800" dirty="0" err="1"/>
              <a:t>SoTL</a:t>
            </a:r>
            <a:r>
              <a:rPr lang="en-US" sz="1800" dirty="0"/>
              <a:t> culture. Outcomes of several </a:t>
            </a:r>
            <a:r>
              <a:rPr lang="en-US" sz="1800" dirty="0" err="1"/>
              <a:t>SoTL</a:t>
            </a:r>
            <a:r>
              <a:rPr lang="en-US" sz="1800" dirty="0"/>
              <a:t> projects have contributed to the design of </a:t>
            </a:r>
            <a:r>
              <a:rPr lang="en-US" sz="1800" dirty="0" err="1"/>
              <a:t>Maths</a:t>
            </a:r>
            <a:r>
              <a:rPr lang="en-US" sz="1800" dirty="0"/>
              <a:t> and Stats subject site to students throughout their journey.</a:t>
            </a:r>
          </a:p>
          <a:p>
            <a:r>
              <a:rPr lang="en-US" sz="1800" dirty="0"/>
              <a:t>Early Start on M140: Costs involved: programme manager’s time to set up (early start) web site, project leader to develop and administer the programme, and tutor appointments. Administrative effort reduced over time and ongoing costs offset against improved retention (e.g., additional 30 students in 2018). </a:t>
            </a:r>
          </a:p>
          <a:p>
            <a:r>
              <a:rPr lang="en-US" sz="1800" dirty="0"/>
              <a:t>3D Virtual Field Trips: Virtual Skiddaw led to Google Virtual Reality Research Award (~£100K).</a:t>
            </a:r>
          </a:p>
          <a:p>
            <a:endParaRPr lang="en-GB" sz="1800" dirty="0"/>
          </a:p>
        </p:txBody>
      </p:sp>
      <p:sp>
        <p:nvSpPr>
          <p:cNvPr id="5" name="Date Placeholder 4">
            <a:extLst>
              <a:ext uri="{FF2B5EF4-FFF2-40B4-BE49-F238E27FC236}">
                <a16:creationId xmlns:a16="http://schemas.microsoft.com/office/drawing/2014/main" id="{34975E25-F09B-4073-B7AC-BE82B9BB67F1}"/>
              </a:ext>
            </a:extLst>
          </p:cNvPr>
          <p:cNvSpPr>
            <a:spLocks noGrp="1"/>
          </p:cNvSpPr>
          <p:nvPr>
            <p:ph type="dt" sz="half" idx="10"/>
          </p:nvPr>
        </p:nvSpPr>
        <p:spPr/>
        <p:txBody>
          <a:bodyPr/>
          <a:lstStyle/>
          <a:p>
            <a:r>
              <a:rPr lang="en-US"/>
              <a:t>Thursday, 1st July 2021</a:t>
            </a:r>
            <a:endParaRPr lang="en-GB" dirty="0"/>
          </a:p>
        </p:txBody>
      </p:sp>
      <p:sp>
        <p:nvSpPr>
          <p:cNvPr id="6" name="Footer Placeholder 5">
            <a:extLst>
              <a:ext uri="{FF2B5EF4-FFF2-40B4-BE49-F238E27FC236}">
                <a16:creationId xmlns:a16="http://schemas.microsoft.com/office/drawing/2014/main" id="{1662A2DF-E976-4A56-B879-F657B8836C7F}"/>
              </a:ext>
            </a:extLst>
          </p:cNvPr>
          <p:cNvSpPr>
            <a:spLocks noGrp="1"/>
          </p:cNvSpPr>
          <p:nvPr>
            <p:ph type="ftr" sz="quarter" idx="11"/>
          </p:nvPr>
        </p:nvSpPr>
        <p:spPr/>
        <p:txBody>
          <a:bodyPr/>
          <a:lstStyle/>
          <a:p>
            <a:r>
              <a:rPr lang="en-US"/>
              <a:t>Celebrating the Impact of Scholarship in STEM</a:t>
            </a:r>
            <a:endParaRPr lang="en-US" dirty="0"/>
          </a:p>
        </p:txBody>
      </p:sp>
      <p:sp>
        <p:nvSpPr>
          <p:cNvPr id="7" name="Slide Number Placeholder 6">
            <a:extLst>
              <a:ext uri="{FF2B5EF4-FFF2-40B4-BE49-F238E27FC236}">
                <a16:creationId xmlns:a16="http://schemas.microsoft.com/office/drawing/2014/main" id="{CB11C5A0-4845-4B5B-8C15-E7C625FBF2C8}"/>
              </a:ext>
            </a:extLst>
          </p:cNvPr>
          <p:cNvSpPr>
            <a:spLocks noGrp="1"/>
          </p:cNvSpPr>
          <p:nvPr>
            <p:ph type="sldNum" sz="quarter" idx="12"/>
          </p:nvPr>
        </p:nvSpPr>
        <p:spPr/>
        <p:txBody>
          <a:bodyPr/>
          <a:lstStyle/>
          <a:p>
            <a:fld id="{341D4F6A-8D54-49B9-8B0E-EEA58E4D334B}" type="slidenum">
              <a:rPr lang="en-GB" smtClean="0"/>
              <a:pPr/>
              <a:t>13</a:t>
            </a:fld>
            <a:endParaRPr lang="en-GB"/>
          </a:p>
        </p:txBody>
      </p:sp>
    </p:spTree>
    <p:extLst>
      <p:ext uri="{BB962C8B-B14F-4D97-AF65-F5344CB8AC3E}">
        <p14:creationId xmlns:p14="http://schemas.microsoft.com/office/powerpoint/2010/main" val="595998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252FB-54CC-4AB3-AA03-4E65A8D3283F}"/>
              </a:ext>
            </a:extLst>
          </p:cNvPr>
          <p:cNvSpPr>
            <a:spLocks noGrp="1"/>
          </p:cNvSpPr>
          <p:nvPr>
            <p:ph type="title"/>
          </p:nvPr>
        </p:nvSpPr>
        <p:spPr/>
        <p:txBody>
          <a:bodyPr/>
          <a:lstStyle/>
          <a:p>
            <a:r>
              <a:rPr lang="en-GB" dirty="0" err="1"/>
              <a:t>SoTL</a:t>
            </a:r>
            <a:r>
              <a:rPr lang="en-GB" dirty="0"/>
              <a:t> IEF: Guiding evaluation for impact</a:t>
            </a:r>
          </a:p>
        </p:txBody>
      </p:sp>
      <p:sp>
        <p:nvSpPr>
          <p:cNvPr id="3" name="Content Placeholder 2">
            <a:extLst>
              <a:ext uri="{FF2B5EF4-FFF2-40B4-BE49-F238E27FC236}">
                <a16:creationId xmlns:a16="http://schemas.microsoft.com/office/drawing/2014/main" id="{ADFA7654-3099-4C25-BB52-79EA6A2C0E52}"/>
              </a:ext>
            </a:extLst>
          </p:cNvPr>
          <p:cNvSpPr>
            <a:spLocks noGrp="1"/>
          </p:cNvSpPr>
          <p:nvPr>
            <p:ph sz="half" idx="1"/>
          </p:nvPr>
        </p:nvSpPr>
        <p:spPr/>
        <p:txBody>
          <a:bodyPr>
            <a:noAutofit/>
          </a:bodyPr>
          <a:lstStyle/>
          <a:p>
            <a:r>
              <a:rPr lang="en-US" sz="2000" dirty="0"/>
              <a:t>Learning and teaching</a:t>
            </a:r>
          </a:p>
          <a:p>
            <a:pPr lvl="1"/>
            <a:r>
              <a:rPr lang="en-US" sz="1800" dirty="0"/>
              <a:t>What has been the impact on </a:t>
            </a:r>
            <a:r>
              <a:rPr lang="en-US" sz="1800" i="1" dirty="0"/>
              <a:t>student experience</a:t>
            </a:r>
            <a:r>
              <a:rPr lang="en-US" sz="1800" dirty="0"/>
              <a:t>?</a:t>
            </a:r>
          </a:p>
          <a:p>
            <a:pPr lvl="1"/>
            <a:r>
              <a:rPr lang="en-US" sz="1800" dirty="0"/>
              <a:t>What has been the impact on </a:t>
            </a:r>
            <a:r>
              <a:rPr lang="en-US" sz="1800" i="1" dirty="0"/>
              <a:t>student retention and progression</a:t>
            </a:r>
            <a:r>
              <a:rPr lang="en-US" sz="1800" dirty="0"/>
              <a:t>?</a:t>
            </a:r>
          </a:p>
          <a:p>
            <a:pPr lvl="1"/>
            <a:r>
              <a:rPr lang="en-US" sz="1800" dirty="0"/>
              <a:t>Is there evidence of </a:t>
            </a:r>
            <a:r>
              <a:rPr lang="en-US" sz="1800" i="1" dirty="0"/>
              <a:t>excellence in teaching</a:t>
            </a:r>
            <a:r>
              <a:rPr lang="en-US" sz="1800" dirty="0"/>
              <a:t>?</a:t>
            </a:r>
          </a:p>
          <a:p>
            <a:r>
              <a:rPr lang="en-US" sz="2000" dirty="0"/>
              <a:t>Transfer to others</a:t>
            </a:r>
          </a:p>
          <a:p>
            <a:pPr lvl="1"/>
            <a:r>
              <a:rPr lang="en-US" sz="1800" dirty="0"/>
              <a:t>Has there been an influence on </a:t>
            </a:r>
            <a:r>
              <a:rPr lang="en-US" sz="1800" i="1" dirty="0"/>
              <a:t>discipline-based teaching, research and practice</a:t>
            </a:r>
            <a:r>
              <a:rPr lang="en-US" sz="1800" dirty="0"/>
              <a:t>?</a:t>
            </a:r>
          </a:p>
          <a:p>
            <a:pPr lvl="1"/>
            <a:r>
              <a:rPr lang="en-US" sz="1800" dirty="0"/>
              <a:t>Have you </a:t>
            </a:r>
            <a:r>
              <a:rPr lang="en-US" sz="1800" i="1" dirty="0"/>
              <a:t>disseminated the project’s outcomes</a:t>
            </a:r>
            <a:r>
              <a:rPr lang="en-US" sz="1800" dirty="0"/>
              <a:t>?</a:t>
            </a:r>
          </a:p>
          <a:p>
            <a:pPr lvl="1"/>
            <a:r>
              <a:rPr lang="en-US" sz="1800" dirty="0"/>
              <a:t>Have the outcomes of the project been </a:t>
            </a:r>
            <a:r>
              <a:rPr lang="en-US" sz="1800" i="1" dirty="0"/>
              <a:t>adopted by other educators</a:t>
            </a:r>
            <a:r>
              <a:rPr lang="en-US" sz="1800" dirty="0"/>
              <a:t>?</a:t>
            </a:r>
          </a:p>
          <a:p>
            <a:endParaRPr lang="en-US" sz="1800" dirty="0"/>
          </a:p>
          <a:p>
            <a:endParaRPr lang="en-GB" sz="1800" dirty="0"/>
          </a:p>
        </p:txBody>
      </p:sp>
      <p:sp>
        <p:nvSpPr>
          <p:cNvPr id="4" name="Content Placeholder 3">
            <a:extLst>
              <a:ext uri="{FF2B5EF4-FFF2-40B4-BE49-F238E27FC236}">
                <a16:creationId xmlns:a16="http://schemas.microsoft.com/office/drawing/2014/main" id="{37EE1E8D-30AD-4D17-9BA6-CB769BB6110D}"/>
              </a:ext>
            </a:extLst>
          </p:cNvPr>
          <p:cNvSpPr>
            <a:spLocks noGrp="1"/>
          </p:cNvSpPr>
          <p:nvPr>
            <p:ph sz="half" idx="2"/>
          </p:nvPr>
        </p:nvSpPr>
        <p:spPr>
          <a:xfrm>
            <a:off x="6172200" y="1368107"/>
            <a:ext cx="5277678" cy="4808856"/>
          </a:xfrm>
        </p:spPr>
        <p:txBody>
          <a:bodyPr>
            <a:noAutofit/>
          </a:bodyPr>
          <a:lstStyle/>
          <a:p>
            <a:r>
              <a:rPr lang="en-US" sz="2000" dirty="0"/>
              <a:t>Stakeholder benefits</a:t>
            </a:r>
          </a:p>
          <a:p>
            <a:pPr lvl="1"/>
            <a:r>
              <a:rPr lang="en-US" sz="1800" dirty="0"/>
              <a:t>Has the project enhanced </a:t>
            </a:r>
            <a:r>
              <a:rPr lang="en-US" sz="1800" i="1" dirty="0"/>
              <a:t>mutual stakeholder understanding</a:t>
            </a:r>
            <a:r>
              <a:rPr lang="en-US" sz="1800" dirty="0"/>
              <a:t>?</a:t>
            </a:r>
          </a:p>
          <a:p>
            <a:pPr lvl="1"/>
            <a:r>
              <a:rPr lang="en-US" sz="1800" dirty="0"/>
              <a:t>Has the project facilitated the </a:t>
            </a:r>
            <a:r>
              <a:rPr lang="en-US" sz="1800" i="1" dirty="0"/>
              <a:t>personal and professional development</a:t>
            </a:r>
            <a:r>
              <a:rPr lang="en-US" sz="1800" dirty="0"/>
              <a:t> of project team and associated stakeholders?</a:t>
            </a:r>
          </a:p>
          <a:p>
            <a:pPr lvl="1"/>
            <a:r>
              <a:rPr lang="en-US" sz="1800" dirty="0"/>
              <a:t>Has the project led to the </a:t>
            </a:r>
            <a:r>
              <a:rPr lang="en-US" sz="1800" i="1" dirty="0"/>
              <a:t>recognition of project team members and other stakeholders</a:t>
            </a:r>
            <a:r>
              <a:rPr lang="en-US" sz="1800" dirty="0"/>
              <a:t>?</a:t>
            </a:r>
          </a:p>
          <a:p>
            <a:r>
              <a:rPr lang="en-US" sz="2000" dirty="0"/>
              <a:t>Cultural and economic benefits</a:t>
            </a:r>
          </a:p>
          <a:p>
            <a:pPr lvl="1"/>
            <a:r>
              <a:rPr lang="en-US" sz="1800" dirty="0"/>
              <a:t>Has the project helped to </a:t>
            </a:r>
            <a:r>
              <a:rPr lang="en-US" sz="1800" i="1" dirty="0"/>
              <a:t>foster </a:t>
            </a:r>
            <a:r>
              <a:rPr lang="en-US" sz="1800" i="1" dirty="0" err="1"/>
              <a:t>SoTL</a:t>
            </a:r>
            <a:r>
              <a:rPr lang="en-US" sz="1800" i="1" dirty="0"/>
              <a:t> culture</a:t>
            </a:r>
            <a:r>
              <a:rPr lang="en-US" sz="1800" dirty="0"/>
              <a:t>?</a:t>
            </a:r>
          </a:p>
          <a:p>
            <a:pPr lvl="1"/>
            <a:r>
              <a:rPr lang="en-US" sz="1800" dirty="0"/>
              <a:t> Has the project had any </a:t>
            </a:r>
            <a:r>
              <a:rPr lang="en-US" sz="1800" i="1" dirty="0"/>
              <a:t>financial implications</a:t>
            </a:r>
            <a:r>
              <a:rPr lang="en-US" sz="1800" dirty="0"/>
              <a:t>? </a:t>
            </a:r>
          </a:p>
          <a:p>
            <a:pPr lvl="1"/>
            <a:r>
              <a:rPr lang="en-US" sz="1800" dirty="0"/>
              <a:t> Has the project led to </a:t>
            </a:r>
            <a:r>
              <a:rPr lang="en-US" sz="1800" i="1" dirty="0"/>
              <a:t>funding opportunities</a:t>
            </a:r>
            <a:r>
              <a:rPr lang="en-US" sz="1800" dirty="0"/>
              <a:t>?</a:t>
            </a:r>
          </a:p>
          <a:p>
            <a:endParaRPr lang="en-GB" sz="1800" dirty="0"/>
          </a:p>
        </p:txBody>
      </p:sp>
      <p:sp>
        <p:nvSpPr>
          <p:cNvPr id="5" name="Date Placeholder 4">
            <a:extLst>
              <a:ext uri="{FF2B5EF4-FFF2-40B4-BE49-F238E27FC236}">
                <a16:creationId xmlns:a16="http://schemas.microsoft.com/office/drawing/2014/main" id="{00990060-512A-4C50-B564-07B13FF99700}"/>
              </a:ext>
            </a:extLst>
          </p:cNvPr>
          <p:cNvSpPr>
            <a:spLocks noGrp="1"/>
          </p:cNvSpPr>
          <p:nvPr>
            <p:ph type="dt" sz="half" idx="10"/>
          </p:nvPr>
        </p:nvSpPr>
        <p:spPr/>
        <p:txBody>
          <a:bodyPr/>
          <a:lstStyle/>
          <a:p>
            <a:r>
              <a:rPr lang="en-US"/>
              <a:t>Thursday, 1st July 2021</a:t>
            </a:r>
            <a:endParaRPr lang="en-GB" dirty="0"/>
          </a:p>
        </p:txBody>
      </p:sp>
      <p:sp>
        <p:nvSpPr>
          <p:cNvPr id="6" name="Footer Placeholder 5">
            <a:extLst>
              <a:ext uri="{FF2B5EF4-FFF2-40B4-BE49-F238E27FC236}">
                <a16:creationId xmlns:a16="http://schemas.microsoft.com/office/drawing/2014/main" id="{B825D9E2-86BF-4A11-81AF-21BC519A3D88}"/>
              </a:ext>
            </a:extLst>
          </p:cNvPr>
          <p:cNvSpPr>
            <a:spLocks noGrp="1"/>
          </p:cNvSpPr>
          <p:nvPr>
            <p:ph type="ftr" sz="quarter" idx="11"/>
          </p:nvPr>
        </p:nvSpPr>
        <p:spPr/>
        <p:txBody>
          <a:bodyPr/>
          <a:lstStyle/>
          <a:p>
            <a:r>
              <a:rPr lang="en-US"/>
              <a:t>Celebrating the Impact of Scholarship in STEM</a:t>
            </a:r>
            <a:endParaRPr lang="en-US" dirty="0"/>
          </a:p>
        </p:txBody>
      </p:sp>
      <p:sp>
        <p:nvSpPr>
          <p:cNvPr id="7" name="Slide Number Placeholder 6">
            <a:extLst>
              <a:ext uri="{FF2B5EF4-FFF2-40B4-BE49-F238E27FC236}">
                <a16:creationId xmlns:a16="http://schemas.microsoft.com/office/drawing/2014/main" id="{1E3181F1-131B-457F-B2B9-D0BC56805A1E}"/>
              </a:ext>
            </a:extLst>
          </p:cNvPr>
          <p:cNvSpPr>
            <a:spLocks noGrp="1"/>
          </p:cNvSpPr>
          <p:nvPr>
            <p:ph type="sldNum" sz="quarter" idx="12"/>
          </p:nvPr>
        </p:nvSpPr>
        <p:spPr/>
        <p:txBody>
          <a:bodyPr/>
          <a:lstStyle/>
          <a:p>
            <a:fld id="{341D4F6A-8D54-49B9-8B0E-EEA58E4D334B}" type="slidenum">
              <a:rPr lang="en-GB" smtClean="0"/>
              <a:pPr/>
              <a:t>14</a:t>
            </a:fld>
            <a:endParaRPr lang="en-GB"/>
          </a:p>
        </p:txBody>
      </p:sp>
    </p:spTree>
    <p:extLst>
      <p:ext uri="{BB962C8B-B14F-4D97-AF65-F5344CB8AC3E}">
        <p14:creationId xmlns:p14="http://schemas.microsoft.com/office/powerpoint/2010/main" val="24724160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19F199-1E3E-4E99-91A0-06E37126D7F5}"/>
              </a:ext>
            </a:extLst>
          </p:cNvPr>
          <p:cNvSpPr>
            <a:spLocks noGrp="1"/>
          </p:cNvSpPr>
          <p:nvPr>
            <p:ph type="title"/>
          </p:nvPr>
        </p:nvSpPr>
        <p:spPr/>
        <p:txBody>
          <a:bodyPr/>
          <a:lstStyle/>
          <a:p>
            <a:r>
              <a:rPr lang="en-GB" dirty="0"/>
              <a:t>Barriers to </a:t>
            </a:r>
            <a:r>
              <a:rPr lang="en-GB" dirty="0" err="1"/>
              <a:t>SoTL</a:t>
            </a:r>
            <a:r>
              <a:rPr lang="en-GB" dirty="0"/>
              <a:t> impact</a:t>
            </a:r>
          </a:p>
        </p:txBody>
      </p:sp>
      <p:sp>
        <p:nvSpPr>
          <p:cNvPr id="6" name="Content Placeholder 5">
            <a:extLst>
              <a:ext uri="{FF2B5EF4-FFF2-40B4-BE49-F238E27FC236}">
                <a16:creationId xmlns:a16="http://schemas.microsoft.com/office/drawing/2014/main" id="{249EF7FD-9ED7-419A-AD82-CB862460A5A0}"/>
              </a:ext>
            </a:extLst>
          </p:cNvPr>
          <p:cNvSpPr>
            <a:spLocks noGrp="1"/>
          </p:cNvSpPr>
          <p:nvPr>
            <p:ph idx="1"/>
          </p:nvPr>
        </p:nvSpPr>
        <p:spPr/>
        <p:txBody>
          <a:bodyPr/>
          <a:lstStyle/>
          <a:p>
            <a:r>
              <a:rPr lang="en-GB" dirty="0"/>
              <a:t>Narrow focus</a:t>
            </a:r>
          </a:p>
          <a:p>
            <a:r>
              <a:rPr lang="en-GB" dirty="0"/>
              <a:t>Time constraints</a:t>
            </a:r>
          </a:p>
          <a:p>
            <a:r>
              <a:rPr lang="en-GB" dirty="0"/>
              <a:t>Lack of continuity of funding or resources</a:t>
            </a:r>
          </a:p>
          <a:p>
            <a:r>
              <a:rPr lang="en-GB" dirty="0"/>
              <a:t>Change in situation</a:t>
            </a:r>
          </a:p>
          <a:p>
            <a:r>
              <a:rPr lang="en-GB" dirty="0"/>
              <a:t>Delay in dissemination</a:t>
            </a:r>
          </a:p>
          <a:p>
            <a:r>
              <a:rPr lang="en-GB" dirty="0"/>
              <a:t>Not being able to operationalise the outcomes or recommendations</a:t>
            </a:r>
          </a:p>
        </p:txBody>
      </p:sp>
      <p:sp>
        <p:nvSpPr>
          <p:cNvPr id="3" name="Date Placeholder 2">
            <a:extLst>
              <a:ext uri="{FF2B5EF4-FFF2-40B4-BE49-F238E27FC236}">
                <a16:creationId xmlns:a16="http://schemas.microsoft.com/office/drawing/2014/main" id="{CFC33E10-1D0B-481F-91CA-1236994047D5}"/>
              </a:ext>
            </a:extLst>
          </p:cNvPr>
          <p:cNvSpPr>
            <a:spLocks noGrp="1"/>
          </p:cNvSpPr>
          <p:nvPr>
            <p:ph type="dt" sz="half" idx="10"/>
          </p:nvPr>
        </p:nvSpPr>
        <p:spPr/>
        <p:txBody>
          <a:bodyPr/>
          <a:lstStyle/>
          <a:p>
            <a:r>
              <a:rPr lang="en-US"/>
              <a:t>Thursday, 1st July 2021</a:t>
            </a:r>
            <a:endParaRPr lang="en-GB" dirty="0"/>
          </a:p>
        </p:txBody>
      </p:sp>
      <p:sp>
        <p:nvSpPr>
          <p:cNvPr id="4" name="Footer Placeholder 3">
            <a:extLst>
              <a:ext uri="{FF2B5EF4-FFF2-40B4-BE49-F238E27FC236}">
                <a16:creationId xmlns:a16="http://schemas.microsoft.com/office/drawing/2014/main" id="{8EA6A131-DA1F-4D4F-BF53-8EA7DD7637CC}"/>
              </a:ext>
            </a:extLst>
          </p:cNvPr>
          <p:cNvSpPr>
            <a:spLocks noGrp="1"/>
          </p:cNvSpPr>
          <p:nvPr>
            <p:ph type="ftr" sz="quarter" idx="11"/>
          </p:nvPr>
        </p:nvSpPr>
        <p:spPr/>
        <p:txBody>
          <a:bodyPr/>
          <a:lstStyle/>
          <a:p>
            <a:r>
              <a:rPr lang="en-US"/>
              <a:t>Celebrating the Impact of Scholarship in STEM</a:t>
            </a:r>
            <a:endParaRPr lang="en-GB"/>
          </a:p>
        </p:txBody>
      </p:sp>
      <p:sp>
        <p:nvSpPr>
          <p:cNvPr id="5" name="Slide Number Placeholder 4">
            <a:extLst>
              <a:ext uri="{FF2B5EF4-FFF2-40B4-BE49-F238E27FC236}">
                <a16:creationId xmlns:a16="http://schemas.microsoft.com/office/drawing/2014/main" id="{7EA3250E-F247-48CE-A522-E9B7BB6AF859}"/>
              </a:ext>
            </a:extLst>
          </p:cNvPr>
          <p:cNvSpPr>
            <a:spLocks noGrp="1"/>
          </p:cNvSpPr>
          <p:nvPr>
            <p:ph type="sldNum" sz="quarter" idx="12"/>
          </p:nvPr>
        </p:nvSpPr>
        <p:spPr/>
        <p:txBody>
          <a:bodyPr/>
          <a:lstStyle/>
          <a:p>
            <a:fld id="{341D4F6A-8D54-49B9-8B0E-EEA58E4D334B}" type="slidenum">
              <a:rPr lang="en-GB" smtClean="0"/>
              <a:t>15</a:t>
            </a:fld>
            <a:endParaRPr lang="en-GB"/>
          </a:p>
        </p:txBody>
      </p:sp>
    </p:spTree>
    <p:extLst>
      <p:ext uri="{BB962C8B-B14F-4D97-AF65-F5344CB8AC3E}">
        <p14:creationId xmlns:p14="http://schemas.microsoft.com/office/powerpoint/2010/main" val="25846383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19F199-1E3E-4E99-91A0-06E37126D7F5}"/>
              </a:ext>
            </a:extLst>
          </p:cNvPr>
          <p:cNvSpPr>
            <a:spLocks noGrp="1"/>
          </p:cNvSpPr>
          <p:nvPr>
            <p:ph type="title"/>
          </p:nvPr>
        </p:nvSpPr>
        <p:spPr/>
        <p:txBody>
          <a:bodyPr/>
          <a:lstStyle/>
          <a:p>
            <a:r>
              <a:rPr lang="en-GB" dirty="0"/>
              <a:t>Strategies to facilitate </a:t>
            </a:r>
            <a:r>
              <a:rPr lang="en-GB" dirty="0" err="1"/>
              <a:t>SoTL</a:t>
            </a:r>
            <a:r>
              <a:rPr lang="en-GB" dirty="0"/>
              <a:t> impact</a:t>
            </a:r>
          </a:p>
        </p:txBody>
      </p:sp>
      <p:sp>
        <p:nvSpPr>
          <p:cNvPr id="6" name="Content Placeholder 5">
            <a:extLst>
              <a:ext uri="{FF2B5EF4-FFF2-40B4-BE49-F238E27FC236}">
                <a16:creationId xmlns:a16="http://schemas.microsoft.com/office/drawing/2014/main" id="{249EF7FD-9ED7-419A-AD82-CB862460A5A0}"/>
              </a:ext>
            </a:extLst>
          </p:cNvPr>
          <p:cNvSpPr>
            <a:spLocks noGrp="1"/>
          </p:cNvSpPr>
          <p:nvPr>
            <p:ph idx="1"/>
          </p:nvPr>
        </p:nvSpPr>
        <p:spPr/>
        <p:txBody>
          <a:bodyPr/>
          <a:lstStyle/>
          <a:p>
            <a:r>
              <a:rPr lang="en-GB" dirty="0"/>
              <a:t>Plan for impact from the beginning</a:t>
            </a:r>
          </a:p>
          <a:p>
            <a:r>
              <a:rPr lang="en-GB" dirty="0"/>
              <a:t>Record reflections throughout the </a:t>
            </a:r>
            <a:r>
              <a:rPr lang="en-GB" dirty="0" err="1"/>
              <a:t>SoTL</a:t>
            </a:r>
            <a:r>
              <a:rPr lang="en-GB" dirty="0"/>
              <a:t> project</a:t>
            </a:r>
          </a:p>
          <a:p>
            <a:r>
              <a:rPr lang="en-GB" dirty="0"/>
              <a:t>Share emerging findings</a:t>
            </a:r>
          </a:p>
          <a:p>
            <a:r>
              <a:rPr lang="en-GB" dirty="0"/>
              <a:t>Share findings strategically</a:t>
            </a:r>
          </a:p>
          <a:p>
            <a:r>
              <a:rPr lang="en-GB" dirty="0"/>
              <a:t>Make research accessible to stakeholders</a:t>
            </a:r>
          </a:p>
          <a:p>
            <a:r>
              <a:rPr lang="en-GB" dirty="0"/>
              <a:t>Be realistic and specific</a:t>
            </a:r>
          </a:p>
          <a:p>
            <a:r>
              <a:rPr lang="en-GB" dirty="0"/>
              <a:t>Keep an open mind about changing established processes and policies</a:t>
            </a:r>
          </a:p>
        </p:txBody>
      </p:sp>
      <p:sp>
        <p:nvSpPr>
          <p:cNvPr id="3" name="Date Placeholder 2">
            <a:extLst>
              <a:ext uri="{FF2B5EF4-FFF2-40B4-BE49-F238E27FC236}">
                <a16:creationId xmlns:a16="http://schemas.microsoft.com/office/drawing/2014/main" id="{CFC33E10-1D0B-481F-91CA-1236994047D5}"/>
              </a:ext>
            </a:extLst>
          </p:cNvPr>
          <p:cNvSpPr>
            <a:spLocks noGrp="1"/>
          </p:cNvSpPr>
          <p:nvPr>
            <p:ph type="dt" sz="half" idx="10"/>
          </p:nvPr>
        </p:nvSpPr>
        <p:spPr/>
        <p:txBody>
          <a:bodyPr/>
          <a:lstStyle/>
          <a:p>
            <a:r>
              <a:rPr lang="en-US"/>
              <a:t>Thursday, 1st July 2021</a:t>
            </a:r>
            <a:endParaRPr lang="en-GB" dirty="0"/>
          </a:p>
        </p:txBody>
      </p:sp>
      <p:sp>
        <p:nvSpPr>
          <p:cNvPr id="4" name="Footer Placeholder 3">
            <a:extLst>
              <a:ext uri="{FF2B5EF4-FFF2-40B4-BE49-F238E27FC236}">
                <a16:creationId xmlns:a16="http://schemas.microsoft.com/office/drawing/2014/main" id="{8EA6A131-DA1F-4D4F-BF53-8EA7DD7637CC}"/>
              </a:ext>
            </a:extLst>
          </p:cNvPr>
          <p:cNvSpPr>
            <a:spLocks noGrp="1"/>
          </p:cNvSpPr>
          <p:nvPr>
            <p:ph type="ftr" sz="quarter" idx="11"/>
          </p:nvPr>
        </p:nvSpPr>
        <p:spPr/>
        <p:txBody>
          <a:bodyPr/>
          <a:lstStyle/>
          <a:p>
            <a:r>
              <a:rPr lang="en-US"/>
              <a:t>Celebrating the Impact of Scholarship in STEM</a:t>
            </a:r>
            <a:endParaRPr lang="en-GB"/>
          </a:p>
        </p:txBody>
      </p:sp>
      <p:sp>
        <p:nvSpPr>
          <p:cNvPr id="5" name="Slide Number Placeholder 4">
            <a:extLst>
              <a:ext uri="{FF2B5EF4-FFF2-40B4-BE49-F238E27FC236}">
                <a16:creationId xmlns:a16="http://schemas.microsoft.com/office/drawing/2014/main" id="{7EA3250E-F247-48CE-A522-E9B7BB6AF859}"/>
              </a:ext>
            </a:extLst>
          </p:cNvPr>
          <p:cNvSpPr>
            <a:spLocks noGrp="1"/>
          </p:cNvSpPr>
          <p:nvPr>
            <p:ph type="sldNum" sz="quarter" idx="12"/>
          </p:nvPr>
        </p:nvSpPr>
        <p:spPr/>
        <p:txBody>
          <a:bodyPr/>
          <a:lstStyle/>
          <a:p>
            <a:fld id="{341D4F6A-8D54-49B9-8B0E-EEA58E4D334B}" type="slidenum">
              <a:rPr lang="en-GB" smtClean="0"/>
              <a:t>16</a:t>
            </a:fld>
            <a:endParaRPr lang="en-GB"/>
          </a:p>
        </p:txBody>
      </p:sp>
    </p:spTree>
    <p:extLst>
      <p:ext uri="{BB962C8B-B14F-4D97-AF65-F5344CB8AC3E}">
        <p14:creationId xmlns:p14="http://schemas.microsoft.com/office/powerpoint/2010/main" val="3322161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ext&#10;&#10;Description automatically generated">
            <a:extLst>
              <a:ext uri="{FF2B5EF4-FFF2-40B4-BE49-F238E27FC236}">
                <a16:creationId xmlns:a16="http://schemas.microsoft.com/office/drawing/2014/main" id="{BF1A4F8A-3694-4B39-A6EA-AA94A73FA8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72516" y="2219792"/>
            <a:ext cx="6308375" cy="3170006"/>
          </a:xfrm>
          <a:prstGeom prst="rect">
            <a:avLst/>
          </a:prstGeom>
        </p:spPr>
      </p:pic>
      <p:sp>
        <p:nvSpPr>
          <p:cNvPr id="2" name="Title 1">
            <a:extLst>
              <a:ext uri="{FF2B5EF4-FFF2-40B4-BE49-F238E27FC236}">
                <a16:creationId xmlns:a16="http://schemas.microsoft.com/office/drawing/2014/main" id="{96B4142E-52E0-4513-B41B-34A954ECFAFC}"/>
              </a:ext>
            </a:extLst>
          </p:cNvPr>
          <p:cNvSpPr>
            <a:spLocks noGrp="1"/>
          </p:cNvSpPr>
          <p:nvPr>
            <p:ph type="ctrTitle"/>
          </p:nvPr>
        </p:nvSpPr>
        <p:spPr>
          <a:xfrm>
            <a:off x="811673" y="782063"/>
            <a:ext cx="7088743" cy="1621378"/>
          </a:xfrm>
        </p:spPr>
        <p:txBody>
          <a:bodyPr>
            <a:normAutofit/>
          </a:bodyPr>
          <a:lstStyle/>
          <a:p>
            <a:pPr algn="l"/>
            <a:r>
              <a:rPr lang="en-US" sz="5400" dirty="0"/>
              <a:t>Celebrating the Impact of Scholarship in STEM</a:t>
            </a:r>
            <a:endParaRPr lang="en-GB" sz="5400" dirty="0"/>
          </a:p>
        </p:txBody>
      </p:sp>
      <p:sp>
        <p:nvSpPr>
          <p:cNvPr id="3" name="Subtitle 2">
            <a:extLst>
              <a:ext uri="{FF2B5EF4-FFF2-40B4-BE49-F238E27FC236}">
                <a16:creationId xmlns:a16="http://schemas.microsoft.com/office/drawing/2014/main" id="{BBF9B686-7F13-4259-904E-4DEFEA2EE09D}"/>
              </a:ext>
            </a:extLst>
          </p:cNvPr>
          <p:cNvSpPr>
            <a:spLocks noGrp="1"/>
          </p:cNvSpPr>
          <p:nvPr>
            <p:ph type="subTitle" idx="1"/>
          </p:nvPr>
        </p:nvSpPr>
        <p:spPr>
          <a:xfrm>
            <a:off x="811673" y="2857491"/>
            <a:ext cx="9144000" cy="571509"/>
          </a:xfrm>
        </p:spPr>
        <p:txBody>
          <a:bodyPr>
            <a:noAutofit/>
          </a:bodyPr>
          <a:lstStyle/>
          <a:p>
            <a:pPr algn="l"/>
            <a:r>
              <a:rPr lang="en-US" sz="2800" i="1" dirty="0" err="1"/>
              <a:t>Shailey</a:t>
            </a:r>
            <a:r>
              <a:rPr lang="en-US" sz="2800" i="1" dirty="0"/>
              <a:t> </a:t>
            </a:r>
            <a:r>
              <a:rPr lang="en-US" sz="2800" i="1" dirty="0" err="1"/>
              <a:t>Minocha</a:t>
            </a:r>
            <a:r>
              <a:rPr lang="en-US" sz="2800" i="1" dirty="0"/>
              <a:t> and Trevor Collins</a:t>
            </a:r>
            <a:endParaRPr lang="en-GB" sz="2800" i="1" dirty="0"/>
          </a:p>
        </p:txBody>
      </p:sp>
      <p:pic>
        <p:nvPicPr>
          <p:cNvPr id="5" name="Picture 4">
            <a:extLst>
              <a:ext uri="{FF2B5EF4-FFF2-40B4-BE49-F238E27FC236}">
                <a16:creationId xmlns:a16="http://schemas.microsoft.com/office/drawing/2014/main" id="{273537F7-FC77-4DE7-8B1B-912B0A3141E3}"/>
              </a:ext>
            </a:extLst>
          </p:cNvPr>
          <p:cNvPicPr>
            <a:picLocks noChangeAspect="1"/>
          </p:cNvPicPr>
          <p:nvPr/>
        </p:nvPicPr>
        <p:blipFill>
          <a:blip r:embed="rId4"/>
          <a:stretch>
            <a:fillRect/>
          </a:stretch>
        </p:blipFill>
        <p:spPr>
          <a:xfrm>
            <a:off x="9296846" y="806290"/>
            <a:ext cx="2077198" cy="1430724"/>
          </a:xfrm>
          <a:prstGeom prst="rect">
            <a:avLst/>
          </a:prstGeom>
        </p:spPr>
      </p:pic>
      <p:sp>
        <p:nvSpPr>
          <p:cNvPr id="6" name="TextBox 5">
            <a:extLst>
              <a:ext uri="{FF2B5EF4-FFF2-40B4-BE49-F238E27FC236}">
                <a16:creationId xmlns:a16="http://schemas.microsoft.com/office/drawing/2014/main" id="{897EC0C6-FA2A-423B-83E9-B707D1422CA7}"/>
              </a:ext>
            </a:extLst>
          </p:cNvPr>
          <p:cNvSpPr txBox="1"/>
          <p:nvPr/>
        </p:nvSpPr>
        <p:spPr>
          <a:xfrm>
            <a:off x="817956" y="3883051"/>
            <a:ext cx="4119721" cy="461665"/>
          </a:xfrm>
          <a:prstGeom prst="rect">
            <a:avLst/>
          </a:prstGeom>
          <a:noFill/>
        </p:spPr>
        <p:txBody>
          <a:bodyPr wrap="square" rtlCol="0">
            <a:spAutoFit/>
          </a:bodyPr>
          <a:lstStyle/>
          <a:p>
            <a:r>
              <a:rPr lang="en-GB" sz="2400" dirty="0">
                <a:hlinkClick r:id="rId5"/>
              </a:rPr>
              <a:t>http://www.open.ac.uk/esteem</a:t>
            </a:r>
            <a:r>
              <a:rPr lang="en-GB" sz="2400" dirty="0"/>
              <a:t> </a:t>
            </a:r>
          </a:p>
        </p:txBody>
      </p:sp>
      <p:sp>
        <p:nvSpPr>
          <p:cNvPr id="7" name="TextBox 6">
            <a:extLst>
              <a:ext uri="{FF2B5EF4-FFF2-40B4-BE49-F238E27FC236}">
                <a16:creationId xmlns:a16="http://schemas.microsoft.com/office/drawing/2014/main" id="{3317DBDB-2529-4655-A971-FD12F91D8CEF}"/>
              </a:ext>
            </a:extLst>
          </p:cNvPr>
          <p:cNvSpPr txBox="1"/>
          <p:nvPr/>
        </p:nvSpPr>
        <p:spPr>
          <a:xfrm>
            <a:off x="811673" y="4653996"/>
            <a:ext cx="2016144" cy="461665"/>
          </a:xfrm>
          <a:prstGeom prst="rect">
            <a:avLst/>
          </a:prstGeom>
          <a:noFill/>
        </p:spPr>
        <p:txBody>
          <a:bodyPr wrap="square" rtlCol="0">
            <a:spAutoFit/>
          </a:bodyPr>
          <a:lstStyle/>
          <a:p>
            <a:r>
              <a:rPr lang="en-GB" sz="2400" dirty="0">
                <a:hlinkClick r:id="rId6"/>
              </a:rPr>
              <a:t>@OU_eSTEeM</a:t>
            </a:r>
            <a:r>
              <a:rPr lang="en-GB" sz="2400" dirty="0"/>
              <a:t> </a:t>
            </a:r>
          </a:p>
        </p:txBody>
      </p:sp>
      <p:sp>
        <p:nvSpPr>
          <p:cNvPr id="8" name="TextBox 7">
            <a:extLst>
              <a:ext uri="{FF2B5EF4-FFF2-40B4-BE49-F238E27FC236}">
                <a16:creationId xmlns:a16="http://schemas.microsoft.com/office/drawing/2014/main" id="{28DB8A2F-F9E0-46AC-9AF1-675F3FC6D8E1}"/>
              </a:ext>
            </a:extLst>
          </p:cNvPr>
          <p:cNvSpPr txBox="1"/>
          <p:nvPr/>
        </p:nvSpPr>
        <p:spPr>
          <a:xfrm>
            <a:off x="811673" y="5424942"/>
            <a:ext cx="2774987" cy="461665"/>
          </a:xfrm>
          <a:prstGeom prst="rect">
            <a:avLst/>
          </a:prstGeom>
          <a:noFill/>
        </p:spPr>
        <p:txBody>
          <a:bodyPr wrap="square" rtlCol="0">
            <a:spAutoFit/>
          </a:bodyPr>
          <a:lstStyle/>
          <a:p>
            <a:r>
              <a:rPr lang="en-GB" sz="2400" dirty="0">
                <a:hlinkClick r:id="rId7"/>
              </a:rPr>
              <a:t>esteem@open.ac.uk</a:t>
            </a:r>
            <a:r>
              <a:rPr lang="en-GB" sz="2400" dirty="0"/>
              <a:t> </a:t>
            </a:r>
          </a:p>
        </p:txBody>
      </p:sp>
      <p:pic>
        <p:nvPicPr>
          <p:cNvPr id="9" name="Picture 8" descr="Text&#10;&#10;Description automatically generated">
            <a:extLst>
              <a:ext uri="{FF2B5EF4-FFF2-40B4-BE49-F238E27FC236}">
                <a16:creationId xmlns:a16="http://schemas.microsoft.com/office/drawing/2014/main" id="{63D8AF92-3BB0-4E9E-A280-79C57F2C51A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019336" y="5013758"/>
            <a:ext cx="2728674" cy="830090"/>
          </a:xfrm>
          <a:prstGeom prst="rect">
            <a:avLst/>
          </a:prstGeom>
        </p:spPr>
      </p:pic>
    </p:spTree>
    <p:extLst>
      <p:ext uri="{BB962C8B-B14F-4D97-AF65-F5344CB8AC3E}">
        <p14:creationId xmlns:p14="http://schemas.microsoft.com/office/powerpoint/2010/main" val="30351709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F7B3C8F8-4730-4308-A9BF-E591186843E6}"/>
              </a:ext>
            </a:extLst>
          </p:cNvPr>
          <p:cNvSpPr>
            <a:spLocks noGrp="1"/>
          </p:cNvSpPr>
          <p:nvPr>
            <p:ph type="title"/>
          </p:nvPr>
        </p:nvSpPr>
        <p:spPr/>
        <p:txBody>
          <a:bodyPr/>
          <a:lstStyle/>
          <a:p>
            <a:r>
              <a:rPr lang="en-GB" dirty="0"/>
              <a:t>Case Study References</a:t>
            </a:r>
          </a:p>
        </p:txBody>
      </p:sp>
      <p:sp>
        <p:nvSpPr>
          <p:cNvPr id="9" name="Content Placeholder 8">
            <a:extLst>
              <a:ext uri="{FF2B5EF4-FFF2-40B4-BE49-F238E27FC236}">
                <a16:creationId xmlns:a16="http://schemas.microsoft.com/office/drawing/2014/main" id="{AC8C4E06-37CC-48CF-98DC-2A446BC896F5}"/>
              </a:ext>
            </a:extLst>
          </p:cNvPr>
          <p:cNvSpPr>
            <a:spLocks noGrp="1"/>
          </p:cNvSpPr>
          <p:nvPr>
            <p:ph idx="1"/>
          </p:nvPr>
        </p:nvSpPr>
        <p:spPr/>
        <p:txBody>
          <a:bodyPr>
            <a:noAutofit/>
          </a:bodyPr>
          <a:lstStyle/>
          <a:p>
            <a:r>
              <a:rPr lang="en-GB" sz="1800" dirty="0"/>
              <a:t>(Diagnostic Quizzes) Calvert, C., </a:t>
            </a:r>
            <a:r>
              <a:rPr lang="en-GB" sz="1800" dirty="0" err="1"/>
              <a:t>Hilliam</a:t>
            </a:r>
            <a:r>
              <a:rPr lang="en-GB" sz="1800" dirty="0"/>
              <a:t>, R. and Coleman, J. (2016) Improving retention for all students, studying mathematics as part of their chosen qualification, by using a voluntary diagnostic quiz. MSOR Connections, vol. 14, no. 3, pp. 32-38. Available at </a:t>
            </a:r>
            <a:r>
              <a:rPr lang="en-GB" sz="1800" dirty="0">
                <a:hlinkClick r:id="rId2"/>
              </a:rPr>
              <a:t>https://journals.gre.ac.uk/index.php/msor/article/</a:t>
            </a:r>
            <a:br>
              <a:rPr lang="en-GB" sz="1800" dirty="0">
                <a:hlinkClick r:id="rId2"/>
              </a:rPr>
            </a:br>
            <a:r>
              <a:rPr lang="en-GB" sz="1800" dirty="0">
                <a:hlinkClick r:id="rId2"/>
              </a:rPr>
              <a:t>view/312</a:t>
            </a:r>
            <a:r>
              <a:rPr lang="en-GB" sz="1800" dirty="0"/>
              <a:t> (Accessed 25 June 2021).</a:t>
            </a:r>
          </a:p>
          <a:p>
            <a:r>
              <a:rPr lang="en-GB" sz="1800" dirty="0"/>
              <a:t>(Early Start on M140) A flexible start to M140, </a:t>
            </a:r>
            <a:r>
              <a:rPr lang="en-GB" sz="1800" u="sng" dirty="0">
                <a:hlinkClick r:id="rId3"/>
              </a:rPr>
              <a:t>https://www.open.ac.uk/about/teaching-and-learning/esteem/projects/themes/supporting-students/flexible-start-m140</a:t>
            </a:r>
            <a:r>
              <a:rPr lang="en-GB" sz="1800" dirty="0"/>
              <a:t> (Accessed 25 June 2021)</a:t>
            </a:r>
          </a:p>
          <a:p>
            <a:r>
              <a:rPr lang="en-GB" sz="1800" dirty="0"/>
              <a:t>(Qualification Study Sites) Qualification Study websites: uptake and practice, </a:t>
            </a:r>
            <a:r>
              <a:rPr lang="en-GB" sz="1800" u="sng" dirty="0">
                <a:hlinkClick r:id="rId4"/>
              </a:rPr>
              <a:t>http://www.open.ac.uk/about/teaching-and-learning/esteem/projects/themes/supporting-students/</a:t>
            </a:r>
            <a:br>
              <a:rPr lang="en-GB" sz="1800" u="sng" dirty="0">
                <a:hlinkClick r:id="rId4"/>
              </a:rPr>
            </a:br>
            <a:r>
              <a:rPr lang="en-GB" sz="1800" u="sng" dirty="0">
                <a:hlinkClick r:id="rId4"/>
              </a:rPr>
              <a:t>qualification-study-websites-uptake-and-practice</a:t>
            </a:r>
            <a:r>
              <a:rPr lang="en-GB" sz="1800" dirty="0"/>
              <a:t> (Accessed 25 June 2021)</a:t>
            </a:r>
          </a:p>
          <a:p>
            <a:r>
              <a:rPr lang="en-GB" sz="1800" dirty="0"/>
              <a:t>(Maths and Statistics Subject Site) The Mathematics and Statistics Community of Learners, </a:t>
            </a:r>
            <a:r>
              <a:rPr lang="en-GB" sz="1800" u="sng" dirty="0">
                <a:hlinkClick r:id="rId5"/>
              </a:rPr>
              <a:t>https://www.open.ac.uk/about/teaching-and-learning/esteem/projects/themes/supporting-students/</a:t>
            </a:r>
            <a:br>
              <a:rPr lang="en-GB" sz="1800" u="sng" dirty="0">
                <a:hlinkClick r:id="rId5"/>
              </a:rPr>
            </a:br>
            <a:r>
              <a:rPr lang="en-GB" sz="1800" u="sng" dirty="0">
                <a:hlinkClick r:id="rId5"/>
              </a:rPr>
              <a:t>the-mathematics-and-statistics-community-learners</a:t>
            </a:r>
            <a:r>
              <a:rPr lang="en-GB" sz="1800" dirty="0"/>
              <a:t>  (Accessed 25 June 2021)</a:t>
            </a:r>
          </a:p>
        </p:txBody>
      </p:sp>
      <p:sp>
        <p:nvSpPr>
          <p:cNvPr id="5" name="Date Placeholder 4">
            <a:extLst>
              <a:ext uri="{FF2B5EF4-FFF2-40B4-BE49-F238E27FC236}">
                <a16:creationId xmlns:a16="http://schemas.microsoft.com/office/drawing/2014/main" id="{BA04A59B-1F9F-492E-B1A5-6CE3ACC6E870}"/>
              </a:ext>
            </a:extLst>
          </p:cNvPr>
          <p:cNvSpPr>
            <a:spLocks noGrp="1"/>
          </p:cNvSpPr>
          <p:nvPr>
            <p:ph type="dt" sz="half" idx="10"/>
          </p:nvPr>
        </p:nvSpPr>
        <p:spPr/>
        <p:txBody>
          <a:bodyPr/>
          <a:lstStyle/>
          <a:p>
            <a:r>
              <a:rPr lang="en-US"/>
              <a:t>Thursday, 1st July 2021</a:t>
            </a:r>
            <a:endParaRPr lang="en-GB" dirty="0"/>
          </a:p>
        </p:txBody>
      </p:sp>
      <p:sp>
        <p:nvSpPr>
          <p:cNvPr id="6" name="Footer Placeholder 5">
            <a:extLst>
              <a:ext uri="{FF2B5EF4-FFF2-40B4-BE49-F238E27FC236}">
                <a16:creationId xmlns:a16="http://schemas.microsoft.com/office/drawing/2014/main" id="{B5E6966B-8030-43D3-9B11-88CA7F87F90F}"/>
              </a:ext>
            </a:extLst>
          </p:cNvPr>
          <p:cNvSpPr>
            <a:spLocks noGrp="1"/>
          </p:cNvSpPr>
          <p:nvPr>
            <p:ph type="ftr" sz="quarter" idx="11"/>
          </p:nvPr>
        </p:nvSpPr>
        <p:spPr/>
        <p:txBody>
          <a:bodyPr/>
          <a:lstStyle/>
          <a:p>
            <a:r>
              <a:rPr lang="en-US"/>
              <a:t>Celebrating the Impact of Scholarship in STEM</a:t>
            </a:r>
            <a:endParaRPr lang="en-US" dirty="0"/>
          </a:p>
        </p:txBody>
      </p:sp>
      <p:sp>
        <p:nvSpPr>
          <p:cNvPr id="7" name="Slide Number Placeholder 6">
            <a:extLst>
              <a:ext uri="{FF2B5EF4-FFF2-40B4-BE49-F238E27FC236}">
                <a16:creationId xmlns:a16="http://schemas.microsoft.com/office/drawing/2014/main" id="{06D44485-7A38-407C-80EC-B9280784DF5D}"/>
              </a:ext>
            </a:extLst>
          </p:cNvPr>
          <p:cNvSpPr>
            <a:spLocks noGrp="1"/>
          </p:cNvSpPr>
          <p:nvPr>
            <p:ph type="sldNum" sz="quarter" idx="12"/>
          </p:nvPr>
        </p:nvSpPr>
        <p:spPr/>
        <p:txBody>
          <a:bodyPr/>
          <a:lstStyle/>
          <a:p>
            <a:fld id="{341D4F6A-8D54-49B9-8B0E-EEA58E4D334B}" type="slidenum">
              <a:rPr lang="en-GB" smtClean="0"/>
              <a:pPr/>
              <a:t>18</a:t>
            </a:fld>
            <a:endParaRPr lang="en-GB"/>
          </a:p>
        </p:txBody>
      </p:sp>
    </p:spTree>
    <p:extLst>
      <p:ext uri="{BB962C8B-B14F-4D97-AF65-F5344CB8AC3E}">
        <p14:creationId xmlns:p14="http://schemas.microsoft.com/office/powerpoint/2010/main" val="31120127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1534098-7A1F-4BF3-A84E-4D367ABFF3DA}"/>
              </a:ext>
            </a:extLst>
          </p:cNvPr>
          <p:cNvSpPr>
            <a:spLocks noGrp="1"/>
          </p:cNvSpPr>
          <p:nvPr>
            <p:ph type="title"/>
          </p:nvPr>
        </p:nvSpPr>
        <p:spPr/>
        <p:txBody>
          <a:bodyPr/>
          <a:lstStyle/>
          <a:p>
            <a:r>
              <a:rPr lang="en-GB" dirty="0"/>
              <a:t>Case Study References</a:t>
            </a:r>
          </a:p>
        </p:txBody>
      </p:sp>
      <p:sp>
        <p:nvSpPr>
          <p:cNvPr id="9" name="Content Placeholder 8">
            <a:extLst>
              <a:ext uri="{FF2B5EF4-FFF2-40B4-BE49-F238E27FC236}">
                <a16:creationId xmlns:a16="http://schemas.microsoft.com/office/drawing/2014/main" id="{2B78E970-E852-4590-AF2C-6BF466B15306}"/>
              </a:ext>
            </a:extLst>
          </p:cNvPr>
          <p:cNvSpPr>
            <a:spLocks noGrp="1"/>
          </p:cNvSpPr>
          <p:nvPr>
            <p:ph idx="1"/>
          </p:nvPr>
        </p:nvSpPr>
        <p:spPr/>
        <p:txBody>
          <a:bodyPr>
            <a:noAutofit/>
          </a:bodyPr>
          <a:lstStyle/>
          <a:p>
            <a:r>
              <a:rPr lang="en-GB" sz="1800" dirty="0"/>
              <a:t>(Online Journal Clubs – OJCs) Online journal clubs in distance higher education: an opportunity to develop skills and community?, </a:t>
            </a:r>
            <a:r>
              <a:rPr lang="en-GB" sz="1800" u="sng" dirty="0">
                <a:hlinkClick r:id="rId2"/>
              </a:rPr>
              <a:t>https://www.open.ac.uk/about/teaching-and-learning/esteem/projects/themes/</a:t>
            </a:r>
            <a:br>
              <a:rPr lang="en-GB" sz="1800" u="sng" dirty="0">
                <a:hlinkClick r:id="rId2"/>
              </a:rPr>
            </a:br>
            <a:r>
              <a:rPr lang="en-GB" sz="1800" u="sng" dirty="0" err="1">
                <a:hlinkClick r:id="rId2"/>
              </a:rPr>
              <a:t>onlineonscreen</a:t>
            </a:r>
            <a:r>
              <a:rPr lang="en-GB" sz="1800" u="sng" dirty="0">
                <a:hlinkClick r:id="rId2"/>
              </a:rPr>
              <a:t>-stem-practice/online-journal-clubs-distance-higher-education</a:t>
            </a:r>
            <a:r>
              <a:rPr lang="en-GB" sz="1800" dirty="0"/>
              <a:t> (Accessed 25 June 2021)</a:t>
            </a:r>
          </a:p>
          <a:p>
            <a:r>
              <a:rPr lang="en-GB" sz="1800" dirty="0"/>
              <a:t>(Assessment Analytics on S217) Assessment analytics of student engagement with, and performance on, S217 online quizzes, </a:t>
            </a:r>
            <a:r>
              <a:rPr lang="en-GB" sz="1800" dirty="0">
                <a:hlinkClick r:id="rId3"/>
              </a:rPr>
              <a:t>https://www.open.ac.uk/about/teaching-and-learning/esteem/projects/themes/</a:t>
            </a:r>
            <a:br>
              <a:rPr lang="en-GB" sz="1800" dirty="0">
                <a:hlinkClick r:id="rId3"/>
              </a:rPr>
            </a:br>
            <a:r>
              <a:rPr lang="en-GB" sz="1800" dirty="0">
                <a:hlinkClick r:id="rId3"/>
              </a:rPr>
              <a:t>innovative-assessment/assessment-analytics-student-engagement-and-performance-s217</a:t>
            </a:r>
            <a:r>
              <a:rPr lang="en-GB" sz="1800" dirty="0"/>
              <a:t> (Accessed 25 June 2021)</a:t>
            </a:r>
          </a:p>
          <a:p>
            <a:r>
              <a:rPr lang="en-GB" sz="1800" dirty="0"/>
              <a:t>(Student Co-design of Quizzes) Student co-design of confidence-building formative assessment for Level 1 Computing &amp; IT students, </a:t>
            </a:r>
            <a:r>
              <a:rPr lang="en-GB" sz="1800" dirty="0">
                <a:hlinkClick r:id="rId4"/>
              </a:rPr>
              <a:t>https://www.open.ac.uk/about/teaching-and-learning/esteem/projects/themes/</a:t>
            </a:r>
            <a:br>
              <a:rPr lang="en-GB" sz="1800" dirty="0">
                <a:hlinkClick r:id="rId4"/>
              </a:rPr>
            </a:br>
            <a:r>
              <a:rPr lang="en-GB" sz="1800" dirty="0">
                <a:hlinkClick r:id="rId4"/>
              </a:rPr>
              <a:t>innovative-assessment/student-co-design-confidence-building-formative-assessment</a:t>
            </a:r>
            <a:r>
              <a:rPr lang="en-GB" sz="1800" dirty="0"/>
              <a:t> (Accessed 25 June 2021)</a:t>
            </a:r>
          </a:p>
          <a:p>
            <a:r>
              <a:rPr lang="en-GB" sz="1800" dirty="0"/>
              <a:t>(3D Virtual Field Trips) Evaluation of The </a:t>
            </a:r>
            <a:r>
              <a:rPr lang="en-GB" sz="1800" dirty="0" err="1"/>
              <a:t>OpenScience</a:t>
            </a:r>
            <a:r>
              <a:rPr lang="en-GB" sz="1800" dirty="0"/>
              <a:t> Lab’s 3D Virtual Skiddaw application, </a:t>
            </a:r>
            <a:r>
              <a:rPr lang="en-GB" sz="1800" dirty="0">
                <a:hlinkClick r:id="rId5"/>
              </a:rPr>
              <a:t>https://www.open.ac.uk/about/teaching-and-learning/esteem/projects/themes/teaching-laboratory-practice-online/evaluation-the-openscience-lab%E2%80%99s-3d-virtual</a:t>
            </a:r>
            <a:r>
              <a:rPr lang="en-GB" sz="1800" dirty="0"/>
              <a:t> (Accessed 25 June 2021)</a:t>
            </a:r>
          </a:p>
        </p:txBody>
      </p:sp>
      <p:sp>
        <p:nvSpPr>
          <p:cNvPr id="5" name="Date Placeholder 4">
            <a:extLst>
              <a:ext uri="{FF2B5EF4-FFF2-40B4-BE49-F238E27FC236}">
                <a16:creationId xmlns:a16="http://schemas.microsoft.com/office/drawing/2014/main" id="{BEF60977-9C48-499A-9CE2-135B9B2C1E47}"/>
              </a:ext>
            </a:extLst>
          </p:cNvPr>
          <p:cNvSpPr>
            <a:spLocks noGrp="1"/>
          </p:cNvSpPr>
          <p:nvPr>
            <p:ph type="dt" sz="half" idx="10"/>
          </p:nvPr>
        </p:nvSpPr>
        <p:spPr/>
        <p:txBody>
          <a:bodyPr/>
          <a:lstStyle/>
          <a:p>
            <a:r>
              <a:rPr lang="en-US"/>
              <a:t>Thursday, 1st July 2021</a:t>
            </a:r>
            <a:endParaRPr lang="en-GB" dirty="0"/>
          </a:p>
        </p:txBody>
      </p:sp>
      <p:sp>
        <p:nvSpPr>
          <p:cNvPr id="6" name="Footer Placeholder 5">
            <a:extLst>
              <a:ext uri="{FF2B5EF4-FFF2-40B4-BE49-F238E27FC236}">
                <a16:creationId xmlns:a16="http://schemas.microsoft.com/office/drawing/2014/main" id="{26D010AE-035F-48B7-AB6D-95B78C9B0A06}"/>
              </a:ext>
            </a:extLst>
          </p:cNvPr>
          <p:cNvSpPr>
            <a:spLocks noGrp="1"/>
          </p:cNvSpPr>
          <p:nvPr>
            <p:ph type="ftr" sz="quarter" idx="11"/>
          </p:nvPr>
        </p:nvSpPr>
        <p:spPr/>
        <p:txBody>
          <a:bodyPr/>
          <a:lstStyle/>
          <a:p>
            <a:r>
              <a:rPr lang="en-US"/>
              <a:t>Celebrating the Impact of Scholarship in STEM</a:t>
            </a:r>
            <a:endParaRPr lang="en-US" dirty="0"/>
          </a:p>
        </p:txBody>
      </p:sp>
      <p:sp>
        <p:nvSpPr>
          <p:cNvPr id="7" name="Slide Number Placeholder 6">
            <a:extLst>
              <a:ext uri="{FF2B5EF4-FFF2-40B4-BE49-F238E27FC236}">
                <a16:creationId xmlns:a16="http://schemas.microsoft.com/office/drawing/2014/main" id="{8394BD5B-FAC4-4482-9748-AD6E44F6BA5F}"/>
              </a:ext>
            </a:extLst>
          </p:cNvPr>
          <p:cNvSpPr>
            <a:spLocks noGrp="1"/>
          </p:cNvSpPr>
          <p:nvPr>
            <p:ph type="sldNum" sz="quarter" idx="12"/>
          </p:nvPr>
        </p:nvSpPr>
        <p:spPr/>
        <p:txBody>
          <a:bodyPr/>
          <a:lstStyle/>
          <a:p>
            <a:fld id="{341D4F6A-8D54-49B9-8B0E-EEA58E4D334B}" type="slidenum">
              <a:rPr lang="en-GB" smtClean="0"/>
              <a:pPr/>
              <a:t>19</a:t>
            </a:fld>
            <a:endParaRPr lang="en-GB"/>
          </a:p>
        </p:txBody>
      </p:sp>
    </p:spTree>
    <p:extLst>
      <p:ext uri="{BB962C8B-B14F-4D97-AF65-F5344CB8AC3E}">
        <p14:creationId xmlns:p14="http://schemas.microsoft.com/office/powerpoint/2010/main" val="18117989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7AA6F0-8131-4314-B253-F15834A4EB04}"/>
              </a:ext>
            </a:extLst>
          </p:cNvPr>
          <p:cNvSpPr>
            <a:spLocks noGrp="1"/>
          </p:cNvSpPr>
          <p:nvPr>
            <p:ph type="title"/>
          </p:nvPr>
        </p:nvSpPr>
        <p:spPr/>
        <p:txBody>
          <a:bodyPr/>
          <a:lstStyle/>
          <a:p>
            <a:r>
              <a:rPr lang="en-GB" dirty="0"/>
              <a:t>Overview</a:t>
            </a:r>
          </a:p>
        </p:txBody>
      </p:sp>
      <p:sp>
        <p:nvSpPr>
          <p:cNvPr id="3" name="Content Placeholder 2">
            <a:extLst>
              <a:ext uri="{FF2B5EF4-FFF2-40B4-BE49-F238E27FC236}">
                <a16:creationId xmlns:a16="http://schemas.microsoft.com/office/drawing/2014/main" id="{6F5F4A54-0227-450F-8402-E553EE752FE1}"/>
              </a:ext>
            </a:extLst>
          </p:cNvPr>
          <p:cNvSpPr>
            <a:spLocks noGrp="1"/>
          </p:cNvSpPr>
          <p:nvPr>
            <p:ph idx="1"/>
          </p:nvPr>
        </p:nvSpPr>
        <p:spPr/>
        <p:txBody>
          <a:bodyPr/>
          <a:lstStyle/>
          <a:p>
            <a:r>
              <a:rPr lang="en-GB" dirty="0"/>
              <a:t>Polls (anonymous aggregated results)</a:t>
            </a:r>
          </a:p>
          <a:p>
            <a:pPr lvl="1"/>
            <a:r>
              <a:rPr lang="en-GB" dirty="0"/>
              <a:t>Experience of scholarship</a:t>
            </a:r>
          </a:p>
          <a:p>
            <a:pPr lvl="1"/>
            <a:r>
              <a:rPr lang="en-GB" dirty="0"/>
              <a:t>Motivation for scholarship</a:t>
            </a:r>
          </a:p>
          <a:p>
            <a:r>
              <a:rPr lang="en-GB" dirty="0"/>
              <a:t>Scholarship of Teaching and Learning (</a:t>
            </a:r>
            <a:r>
              <a:rPr lang="en-GB" dirty="0" err="1"/>
              <a:t>SoTL</a:t>
            </a:r>
            <a:r>
              <a:rPr lang="en-GB" dirty="0"/>
              <a:t>)</a:t>
            </a:r>
          </a:p>
          <a:p>
            <a:pPr lvl="1"/>
            <a:r>
              <a:rPr lang="en-GB" dirty="0"/>
              <a:t>Role of </a:t>
            </a:r>
            <a:r>
              <a:rPr lang="en-GB" dirty="0" err="1"/>
              <a:t>SoTL</a:t>
            </a:r>
            <a:r>
              <a:rPr lang="en-GB" dirty="0"/>
              <a:t> for the University</a:t>
            </a:r>
          </a:p>
          <a:p>
            <a:pPr lvl="1"/>
            <a:r>
              <a:rPr lang="en-GB" dirty="0"/>
              <a:t>Role of </a:t>
            </a:r>
            <a:r>
              <a:rPr lang="en-GB" dirty="0" err="1"/>
              <a:t>SoTL</a:t>
            </a:r>
            <a:r>
              <a:rPr lang="en-GB" dirty="0"/>
              <a:t> for educators</a:t>
            </a:r>
          </a:p>
          <a:p>
            <a:r>
              <a:rPr lang="en-GB" dirty="0" err="1"/>
              <a:t>SoTL</a:t>
            </a:r>
            <a:r>
              <a:rPr lang="en-GB" dirty="0"/>
              <a:t> Impact</a:t>
            </a:r>
          </a:p>
          <a:p>
            <a:pPr lvl="1"/>
            <a:r>
              <a:rPr lang="en-GB" dirty="0"/>
              <a:t>Impact Evaluation Framework for </a:t>
            </a:r>
            <a:r>
              <a:rPr lang="en-GB" dirty="0" err="1"/>
              <a:t>SoTL</a:t>
            </a:r>
            <a:endParaRPr lang="en-GB" dirty="0"/>
          </a:p>
          <a:p>
            <a:pPr lvl="1"/>
            <a:r>
              <a:rPr lang="en-GB" dirty="0"/>
              <a:t>Examples from eSTEeM projects</a:t>
            </a:r>
          </a:p>
          <a:p>
            <a:r>
              <a:rPr lang="en-GB" dirty="0"/>
              <a:t>Barriers and Strategies to facilitate </a:t>
            </a:r>
            <a:r>
              <a:rPr lang="en-GB" dirty="0" err="1"/>
              <a:t>SoTL</a:t>
            </a:r>
            <a:r>
              <a:rPr lang="en-GB" dirty="0"/>
              <a:t> impact</a:t>
            </a:r>
          </a:p>
        </p:txBody>
      </p:sp>
      <p:sp>
        <p:nvSpPr>
          <p:cNvPr id="4" name="Date Placeholder 3">
            <a:extLst>
              <a:ext uri="{FF2B5EF4-FFF2-40B4-BE49-F238E27FC236}">
                <a16:creationId xmlns:a16="http://schemas.microsoft.com/office/drawing/2014/main" id="{A340F0FB-3FEB-49A9-B0EB-1A54F128535B}"/>
              </a:ext>
            </a:extLst>
          </p:cNvPr>
          <p:cNvSpPr>
            <a:spLocks noGrp="1"/>
          </p:cNvSpPr>
          <p:nvPr>
            <p:ph type="dt" sz="half" idx="10"/>
          </p:nvPr>
        </p:nvSpPr>
        <p:spPr/>
        <p:txBody>
          <a:bodyPr/>
          <a:lstStyle/>
          <a:p>
            <a:r>
              <a:rPr lang="en-US"/>
              <a:t>Thursday, 1st July 2021</a:t>
            </a:r>
            <a:endParaRPr lang="en-GB" dirty="0"/>
          </a:p>
        </p:txBody>
      </p:sp>
      <p:sp>
        <p:nvSpPr>
          <p:cNvPr id="5" name="Footer Placeholder 4">
            <a:extLst>
              <a:ext uri="{FF2B5EF4-FFF2-40B4-BE49-F238E27FC236}">
                <a16:creationId xmlns:a16="http://schemas.microsoft.com/office/drawing/2014/main" id="{5AA20129-960C-439A-AB8B-8CDA991325B4}"/>
              </a:ext>
            </a:extLst>
          </p:cNvPr>
          <p:cNvSpPr>
            <a:spLocks noGrp="1"/>
          </p:cNvSpPr>
          <p:nvPr>
            <p:ph type="ftr" sz="quarter" idx="11"/>
          </p:nvPr>
        </p:nvSpPr>
        <p:spPr/>
        <p:txBody>
          <a:bodyPr/>
          <a:lstStyle/>
          <a:p>
            <a:r>
              <a:rPr lang="en-US"/>
              <a:t>Celebrating the Impact of Scholarship in STEM</a:t>
            </a:r>
            <a:endParaRPr lang="en-GB" dirty="0"/>
          </a:p>
        </p:txBody>
      </p:sp>
      <p:sp>
        <p:nvSpPr>
          <p:cNvPr id="6" name="Slide Number Placeholder 5">
            <a:extLst>
              <a:ext uri="{FF2B5EF4-FFF2-40B4-BE49-F238E27FC236}">
                <a16:creationId xmlns:a16="http://schemas.microsoft.com/office/drawing/2014/main" id="{925CC6F6-9E86-4EAD-AD17-53B137C1990F}"/>
              </a:ext>
            </a:extLst>
          </p:cNvPr>
          <p:cNvSpPr>
            <a:spLocks noGrp="1"/>
          </p:cNvSpPr>
          <p:nvPr>
            <p:ph type="sldNum" sz="quarter" idx="12"/>
          </p:nvPr>
        </p:nvSpPr>
        <p:spPr/>
        <p:txBody>
          <a:bodyPr/>
          <a:lstStyle/>
          <a:p>
            <a:fld id="{341D4F6A-8D54-49B9-8B0E-EEA58E4D334B}" type="slidenum">
              <a:rPr lang="en-GB" smtClean="0"/>
              <a:t>2</a:t>
            </a:fld>
            <a:endParaRPr lang="en-GB" dirty="0"/>
          </a:p>
        </p:txBody>
      </p:sp>
    </p:spTree>
    <p:extLst>
      <p:ext uri="{BB962C8B-B14F-4D97-AF65-F5344CB8AC3E}">
        <p14:creationId xmlns:p14="http://schemas.microsoft.com/office/powerpoint/2010/main" val="37644497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ED02A632-405A-4D95-BA14-27F9F1B4B23E}"/>
              </a:ext>
            </a:extLst>
          </p:cNvPr>
          <p:cNvSpPr>
            <a:spLocks noGrp="1"/>
          </p:cNvSpPr>
          <p:nvPr>
            <p:ph sz="half" idx="2"/>
          </p:nvPr>
        </p:nvSpPr>
        <p:spPr/>
        <p:txBody>
          <a:bodyPr/>
          <a:lstStyle/>
          <a:p>
            <a:endParaRPr lang="en-GB" dirty="0"/>
          </a:p>
        </p:txBody>
      </p:sp>
      <p:sp>
        <p:nvSpPr>
          <p:cNvPr id="2" name="Title 1">
            <a:extLst>
              <a:ext uri="{FF2B5EF4-FFF2-40B4-BE49-F238E27FC236}">
                <a16:creationId xmlns:a16="http://schemas.microsoft.com/office/drawing/2014/main" id="{55756F5A-B474-4376-98E2-C2772AA4B532}"/>
              </a:ext>
            </a:extLst>
          </p:cNvPr>
          <p:cNvSpPr>
            <a:spLocks noGrp="1"/>
          </p:cNvSpPr>
          <p:nvPr>
            <p:ph type="title"/>
          </p:nvPr>
        </p:nvSpPr>
        <p:spPr/>
        <p:txBody>
          <a:bodyPr/>
          <a:lstStyle/>
          <a:p>
            <a:r>
              <a:rPr lang="en-GB" dirty="0"/>
              <a:t>Scholarship of Teaching and Learning (</a:t>
            </a:r>
            <a:r>
              <a:rPr lang="en-GB" dirty="0" err="1"/>
              <a:t>SoTL</a:t>
            </a:r>
            <a:r>
              <a:rPr lang="en-GB" dirty="0"/>
              <a:t>)</a:t>
            </a:r>
          </a:p>
        </p:txBody>
      </p:sp>
      <p:sp>
        <p:nvSpPr>
          <p:cNvPr id="7" name="Content Placeholder 6">
            <a:extLst>
              <a:ext uri="{FF2B5EF4-FFF2-40B4-BE49-F238E27FC236}">
                <a16:creationId xmlns:a16="http://schemas.microsoft.com/office/drawing/2014/main" id="{F05E18F9-AE20-435D-B085-9F990573B96B}"/>
              </a:ext>
            </a:extLst>
          </p:cNvPr>
          <p:cNvSpPr>
            <a:spLocks noGrp="1"/>
          </p:cNvSpPr>
          <p:nvPr>
            <p:ph sz="half" idx="1"/>
          </p:nvPr>
        </p:nvSpPr>
        <p:spPr>
          <a:xfrm>
            <a:off x="838200" y="1368107"/>
            <a:ext cx="5334000" cy="4808856"/>
          </a:xfrm>
        </p:spPr>
        <p:txBody>
          <a:bodyPr/>
          <a:lstStyle/>
          <a:p>
            <a:r>
              <a:rPr lang="en-GB" dirty="0"/>
              <a:t>Defining scholarship as the Scholarship of Teaching and Learning (</a:t>
            </a:r>
            <a:r>
              <a:rPr lang="en-GB" dirty="0" err="1"/>
              <a:t>SoTL</a:t>
            </a:r>
            <a:r>
              <a:rPr lang="en-GB" dirty="0"/>
              <a:t>) </a:t>
            </a:r>
          </a:p>
          <a:p>
            <a:pPr lvl="1"/>
            <a:r>
              <a:rPr lang="en-GB" dirty="0"/>
              <a:t>“</a:t>
            </a:r>
            <a:r>
              <a:rPr lang="en-US" i="1" dirty="0"/>
              <a:t>systematic and ethically reasoned investigation </a:t>
            </a:r>
            <a:r>
              <a:rPr lang="en-US" dirty="0"/>
              <a:t>of aspects of teaching and student learning by applying disciplinary knowledge, resulting in reflections and outcomes that are </a:t>
            </a:r>
            <a:r>
              <a:rPr lang="en-US" i="1" dirty="0"/>
              <a:t>publicly shared for peer-review and for others to build upon</a:t>
            </a:r>
            <a:r>
              <a:rPr lang="en-GB" dirty="0"/>
              <a:t>” (</a:t>
            </a:r>
            <a:r>
              <a:rPr lang="en-GB" dirty="0" err="1"/>
              <a:t>SoTL</a:t>
            </a:r>
            <a:r>
              <a:rPr lang="en-GB" dirty="0"/>
              <a:t> BOC – </a:t>
            </a:r>
            <a:r>
              <a:rPr lang="en-GB" dirty="0" err="1"/>
              <a:t>Minocha</a:t>
            </a:r>
            <a:r>
              <a:rPr lang="en-GB" dirty="0"/>
              <a:t> and Butler, 2021)</a:t>
            </a:r>
          </a:p>
          <a:p>
            <a:endParaRPr lang="en-GB" dirty="0"/>
          </a:p>
        </p:txBody>
      </p:sp>
      <p:sp>
        <p:nvSpPr>
          <p:cNvPr id="4" name="Date Placeholder 3">
            <a:extLst>
              <a:ext uri="{FF2B5EF4-FFF2-40B4-BE49-F238E27FC236}">
                <a16:creationId xmlns:a16="http://schemas.microsoft.com/office/drawing/2014/main" id="{D82F3F17-4964-44FE-9F60-23F771C099F2}"/>
              </a:ext>
            </a:extLst>
          </p:cNvPr>
          <p:cNvSpPr>
            <a:spLocks noGrp="1"/>
          </p:cNvSpPr>
          <p:nvPr>
            <p:ph type="dt" sz="half" idx="10"/>
          </p:nvPr>
        </p:nvSpPr>
        <p:spPr/>
        <p:txBody>
          <a:bodyPr/>
          <a:lstStyle/>
          <a:p>
            <a:r>
              <a:rPr lang="en-US"/>
              <a:t>Thursday, 1st July 2021</a:t>
            </a:r>
            <a:endParaRPr lang="en-GB"/>
          </a:p>
        </p:txBody>
      </p:sp>
      <p:sp>
        <p:nvSpPr>
          <p:cNvPr id="5" name="Footer Placeholder 4">
            <a:extLst>
              <a:ext uri="{FF2B5EF4-FFF2-40B4-BE49-F238E27FC236}">
                <a16:creationId xmlns:a16="http://schemas.microsoft.com/office/drawing/2014/main" id="{20CACECD-7492-4EF4-9D03-B9016C55A4C4}"/>
              </a:ext>
            </a:extLst>
          </p:cNvPr>
          <p:cNvSpPr>
            <a:spLocks noGrp="1"/>
          </p:cNvSpPr>
          <p:nvPr>
            <p:ph type="ftr" sz="quarter" idx="11"/>
          </p:nvPr>
        </p:nvSpPr>
        <p:spPr/>
        <p:txBody>
          <a:bodyPr/>
          <a:lstStyle/>
          <a:p>
            <a:r>
              <a:rPr lang="en-US"/>
              <a:t>Celebrating the Impact of Scholarship in STEM</a:t>
            </a:r>
            <a:endParaRPr lang="en-GB"/>
          </a:p>
        </p:txBody>
      </p:sp>
      <p:sp>
        <p:nvSpPr>
          <p:cNvPr id="6" name="Slide Number Placeholder 5">
            <a:extLst>
              <a:ext uri="{FF2B5EF4-FFF2-40B4-BE49-F238E27FC236}">
                <a16:creationId xmlns:a16="http://schemas.microsoft.com/office/drawing/2014/main" id="{E5DF22B0-D969-4691-BF5B-372D5BA0B5F4}"/>
              </a:ext>
            </a:extLst>
          </p:cNvPr>
          <p:cNvSpPr>
            <a:spLocks noGrp="1"/>
          </p:cNvSpPr>
          <p:nvPr>
            <p:ph type="sldNum" sz="quarter" idx="12"/>
          </p:nvPr>
        </p:nvSpPr>
        <p:spPr/>
        <p:txBody>
          <a:bodyPr/>
          <a:lstStyle/>
          <a:p>
            <a:fld id="{341D4F6A-8D54-49B9-8B0E-EEA58E4D334B}" type="slidenum">
              <a:rPr lang="en-GB" smtClean="0"/>
              <a:t>3</a:t>
            </a:fld>
            <a:endParaRPr lang="en-GB"/>
          </a:p>
        </p:txBody>
      </p:sp>
      <p:graphicFrame>
        <p:nvGraphicFramePr>
          <p:cNvPr id="9" name="Content Placeholder 4">
            <a:extLst>
              <a:ext uri="{FF2B5EF4-FFF2-40B4-BE49-F238E27FC236}">
                <a16:creationId xmlns:a16="http://schemas.microsoft.com/office/drawing/2014/main" id="{962A0FAB-FFF5-4518-8442-B8D648A9A7B1}"/>
              </a:ext>
            </a:extLst>
          </p:cNvPr>
          <p:cNvGraphicFramePr>
            <a:graphicFrameLocks/>
          </p:cNvGraphicFramePr>
          <p:nvPr>
            <p:extLst>
              <p:ext uri="{D42A27DB-BD31-4B8C-83A1-F6EECF244321}">
                <p14:modId xmlns:p14="http://schemas.microsoft.com/office/powerpoint/2010/main" val="878662360"/>
              </p:ext>
            </p:extLst>
          </p:nvPr>
        </p:nvGraphicFramePr>
        <p:xfrm>
          <a:off x="6261652" y="2199152"/>
          <a:ext cx="5437908" cy="24596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75890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Graphic spid="9"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EE88DB-4E6C-453A-A427-15A6BFE76297}"/>
              </a:ext>
            </a:extLst>
          </p:cNvPr>
          <p:cNvSpPr>
            <a:spLocks noGrp="1"/>
          </p:cNvSpPr>
          <p:nvPr>
            <p:ph type="title"/>
          </p:nvPr>
        </p:nvSpPr>
        <p:spPr/>
        <p:txBody>
          <a:bodyPr/>
          <a:lstStyle/>
          <a:p>
            <a:r>
              <a:rPr lang="en-GB" dirty="0"/>
              <a:t>Role of </a:t>
            </a:r>
            <a:r>
              <a:rPr lang="en-GB" dirty="0" err="1"/>
              <a:t>SoTL</a:t>
            </a:r>
            <a:r>
              <a:rPr lang="en-GB" dirty="0"/>
              <a:t> for the University</a:t>
            </a:r>
          </a:p>
        </p:txBody>
      </p:sp>
      <p:sp>
        <p:nvSpPr>
          <p:cNvPr id="3" name="Content Placeholder 2">
            <a:extLst>
              <a:ext uri="{FF2B5EF4-FFF2-40B4-BE49-F238E27FC236}">
                <a16:creationId xmlns:a16="http://schemas.microsoft.com/office/drawing/2014/main" id="{08E94C4E-29D0-47E2-92B5-725658B2EA64}"/>
              </a:ext>
            </a:extLst>
          </p:cNvPr>
          <p:cNvSpPr>
            <a:spLocks noGrp="1"/>
          </p:cNvSpPr>
          <p:nvPr>
            <p:ph sz="half" idx="1"/>
          </p:nvPr>
        </p:nvSpPr>
        <p:spPr>
          <a:xfrm>
            <a:off x="838200" y="1368107"/>
            <a:ext cx="7016496" cy="4808856"/>
          </a:xfrm>
        </p:spPr>
        <p:txBody>
          <a:bodyPr>
            <a:normAutofit/>
          </a:bodyPr>
          <a:lstStyle/>
          <a:p>
            <a:r>
              <a:rPr lang="en-GB" dirty="0" err="1"/>
              <a:t>SoTL</a:t>
            </a:r>
            <a:r>
              <a:rPr lang="en-GB" dirty="0"/>
              <a:t> supports the </a:t>
            </a:r>
            <a:r>
              <a:rPr lang="en-GB" i="1" dirty="0"/>
              <a:t>evidence-informed</a:t>
            </a:r>
            <a:r>
              <a:rPr lang="en-GB" dirty="0"/>
              <a:t> development of learning and teaching</a:t>
            </a:r>
          </a:p>
          <a:p>
            <a:r>
              <a:rPr lang="en-GB" dirty="0" err="1"/>
              <a:t>SoTL</a:t>
            </a:r>
            <a:r>
              <a:rPr lang="en-GB" dirty="0"/>
              <a:t> enables everyone involved in teaching and learning at the University to </a:t>
            </a:r>
            <a:r>
              <a:rPr lang="en-GB" i="1" dirty="0"/>
              <a:t>understand what works </a:t>
            </a:r>
            <a:r>
              <a:rPr lang="en-GB" dirty="0"/>
              <a:t>and </a:t>
            </a:r>
            <a:r>
              <a:rPr lang="en-GB" i="1" dirty="0"/>
              <a:t>what doesn't work </a:t>
            </a:r>
            <a:r>
              <a:rPr lang="en-GB" dirty="0"/>
              <a:t>so well for our students </a:t>
            </a:r>
          </a:p>
          <a:p>
            <a:r>
              <a:rPr lang="en-GB" dirty="0" err="1"/>
              <a:t>SoTL</a:t>
            </a:r>
            <a:r>
              <a:rPr lang="en-GB" dirty="0"/>
              <a:t> provides the opportunity to </a:t>
            </a:r>
            <a:r>
              <a:rPr lang="en-GB" i="1" dirty="0"/>
              <a:t>improve academic practice</a:t>
            </a:r>
            <a:r>
              <a:rPr lang="en-GB" dirty="0"/>
              <a:t> and to make </a:t>
            </a:r>
            <a:r>
              <a:rPr lang="en-GB" i="1" dirty="0"/>
              <a:t>evidence-based improvements</a:t>
            </a:r>
          </a:p>
          <a:p>
            <a:pPr lvl="1"/>
            <a:r>
              <a:rPr lang="en-GB" dirty="0"/>
              <a:t>For example: Curriculum design and assessment, learning design, student journey, student-informed adjustments to teaching and learning, and institutional-level policies of student support</a:t>
            </a:r>
          </a:p>
        </p:txBody>
      </p:sp>
      <p:sp>
        <p:nvSpPr>
          <p:cNvPr id="4" name="Content Placeholder 3">
            <a:extLst>
              <a:ext uri="{FF2B5EF4-FFF2-40B4-BE49-F238E27FC236}">
                <a16:creationId xmlns:a16="http://schemas.microsoft.com/office/drawing/2014/main" id="{E20F2141-3799-4184-B6A9-7EF2341107A6}"/>
              </a:ext>
            </a:extLst>
          </p:cNvPr>
          <p:cNvSpPr>
            <a:spLocks noGrp="1"/>
          </p:cNvSpPr>
          <p:nvPr>
            <p:ph sz="half" idx="2"/>
          </p:nvPr>
        </p:nvSpPr>
        <p:spPr>
          <a:xfrm>
            <a:off x="8247888" y="1368107"/>
            <a:ext cx="3105912" cy="4808856"/>
          </a:xfrm>
        </p:spPr>
        <p:txBody>
          <a:bodyPr/>
          <a:lstStyle/>
          <a:p>
            <a:r>
              <a:rPr lang="en-GB" dirty="0"/>
              <a:t>Without </a:t>
            </a:r>
            <a:r>
              <a:rPr lang="en-GB" dirty="0" err="1"/>
              <a:t>SoTL</a:t>
            </a:r>
            <a:r>
              <a:rPr lang="en-GB" dirty="0"/>
              <a:t>, policymakers will make decisions without a firm grounding in the classroom-based practicalities and insights of educators and students </a:t>
            </a:r>
            <a:br>
              <a:rPr lang="en-GB" dirty="0"/>
            </a:br>
            <a:r>
              <a:rPr lang="en-GB" dirty="0"/>
              <a:t>(</a:t>
            </a:r>
            <a:r>
              <a:rPr lang="en-GB" dirty="0" err="1"/>
              <a:t>Felten</a:t>
            </a:r>
            <a:r>
              <a:rPr lang="en-GB" dirty="0"/>
              <a:t> and Chick, 2018)</a:t>
            </a:r>
          </a:p>
          <a:p>
            <a:pPr marL="0" indent="0">
              <a:buNone/>
            </a:pPr>
            <a:endParaRPr lang="en-GB" dirty="0"/>
          </a:p>
        </p:txBody>
      </p:sp>
      <p:sp>
        <p:nvSpPr>
          <p:cNvPr id="5" name="Date Placeholder 4">
            <a:extLst>
              <a:ext uri="{FF2B5EF4-FFF2-40B4-BE49-F238E27FC236}">
                <a16:creationId xmlns:a16="http://schemas.microsoft.com/office/drawing/2014/main" id="{236C332C-4E06-4F0E-8653-8ACD27600DAA}"/>
              </a:ext>
            </a:extLst>
          </p:cNvPr>
          <p:cNvSpPr>
            <a:spLocks noGrp="1"/>
          </p:cNvSpPr>
          <p:nvPr>
            <p:ph type="dt" sz="half" idx="10"/>
          </p:nvPr>
        </p:nvSpPr>
        <p:spPr/>
        <p:txBody>
          <a:bodyPr/>
          <a:lstStyle/>
          <a:p>
            <a:r>
              <a:rPr lang="en-US"/>
              <a:t>Thursday, 1st July 2021</a:t>
            </a:r>
            <a:endParaRPr lang="en-GB" dirty="0"/>
          </a:p>
        </p:txBody>
      </p:sp>
      <p:sp>
        <p:nvSpPr>
          <p:cNvPr id="6" name="Footer Placeholder 5">
            <a:extLst>
              <a:ext uri="{FF2B5EF4-FFF2-40B4-BE49-F238E27FC236}">
                <a16:creationId xmlns:a16="http://schemas.microsoft.com/office/drawing/2014/main" id="{9CA5D837-E9FB-4B0D-935D-37C1AFC6B033}"/>
              </a:ext>
            </a:extLst>
          </p:cNvPr>
          <p:cNvSpPr>
            <a:spLocks noGrp="1"/>
          </p:cNvSpPr>
          <p:nvPr>
            <p:ph type="ftr" sz="quarter" idx="11"/>
          </p:nvPr>
        </p:nvSpPr>
        <p:spPr/>
        <p:txBody>
          <a:bodyPr/>
          <a:lstStyle/>
          <a:p>
            <a:r>
              <a:rPr lang="en-US"/>
              <a:t>Celebrating the Impact of Scholarship in STEM</a:t>
            </a:r>
            <a:endParaRPr lang="en-GB" dirty="0"/>
          </a:p>
        </p:txBody>
      </p:sp>
      <p:sp>
        <p:nvSpPr>
          <p:cNvPr id="7" name="Slide Number Placeholder 6">
            <a:extLst>
              <a:ext uri="{FF2B5EF4-FFF2-40B4-BE49-F238E27FC236}">
                <a16:creationId xmlns:a16="http://schemas.microsoft.com/office/drawing/2014/main" id="{DCA880D0-B47C-4A3A-A4C5-C5941C7E4399}"/>
              </a:ext>
            </a:extLst>
          </p:cNvPr>
          <p:cNvSpPr>
            <a:spLocks noGrp="1"/>
          </p:cNvSpPr>
          <p:nvPr>
            <p:ph type="sldNum" sz="quarter" idx="12"/>
          </p:nvPr>
        </p:nvSpPr>
        <p:spPr/>
        <p:txBody>
          <a:bodyPr/>
          <a:lstStyle/>
          <a:p>
            <a:fld id="{341D4F6A-8D54-49B9-8B0E-EEA58E4D334B}" type="slidenum">
              <a:rPr lang="en-GB" smtClean="0"/>
              <a:t>4</a:t>
            </a:fld>
            <a:endParaRPr lang="en-GB" dirty="0"/>
          </a:p>
        </p:txBody>
      </p:sp>
      <p:sp>
        <p:nvSpPr>
          <p:cNvPr id="8" name="Right Brace 7">
            <a:extLst>
              <a:ext uri="{FF2B5EF4-FFF2-40B4-BE49-F238E27FC236}">
                <a16:creationId xmlns:a16="http://schemas.microsoft.com/office/drawing/2014/main" id="{A2B7D52B-77B3-4EBE-B5E0-50F8D80C842D}"/>
              </a:ext>
            </a:extLst>
          </p:cNvPr>
          <p:cNvSpPr/>
          <p:nvPr/>
        </p:nvSpPr>
        <p:spPr>
          <a:xfrm>
            <a:off x="8027670" y="1368107"/>
            <a:ext cx="128954" cy="4540324"/>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4160133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EE88DB-4E6C-453A-A427-15A6BFE76297}"/>
              </a:ext>
            </a:extLst>
          </p:cNvPr>
          <p:cNvSpPr>
            <a:spLocks noGrp="1"/>
          </p:cNvSpPr>
          <p:nvPr>
            <p:ph type="title"/>
          </p:nvPr>
        </p:nvSpPr>
        <p:spPr/>
        <p:txBody>
          <a:bodyPr/>
          <a:lstStyle/>
          <a:p>
            <a:r>
              <a:rPr lang="en-GB" dirty="0"/>
              <a:t>Role of </a:t>
            </a:r>
            <a:r>
              <a:rPr lang="en-GB" dirty="0" err="1"/>
              <a:t>SoTL</a:t>
            </a:r>
            <a:r>
              <a:rPr lang="en-GB" dirty="0"/>
              <a:t> for educators</a:t>
            </a:r>
          </a:p>
        </p:txBody>
      </p:sp>
      <p:sp>
        <p:nvSpPr>
          <p:cNvPr id="3" name="Content Placeholder 2">
            <a:extLst>
              <a:ext uri="{FF2B5EF4-FFF2-40B4-BE49-F238E27FC236}">
                <a16:creationId xmlns:a16="http://schemas.microsoft.com/office/drawing/2014/main" id="{08E94C4E-29D0-47E2-92B5-725658B2EA64}"/>
              </a:ext>
            </a:extLst>
          </p:cNvPr>
          <p:cNvSpPr>
            <a:spLocks noGrp="1"/>
          </p:cNvSpPr>
          <p:nvPr>
            <p:ph sz="half" idx="1"/>
          </p:nvPr>
        </p:nvSpPr>
        <p:spPr>
          <a:xfrm>
            <a:off x="838199" y="1368107"/>
            <a:ext cx="6506183" cy="4808856"/>
          </a:xfrm>
        </p:spPr>
        <p:txBody>
          <a:bodyPr>
            <a:normAutofit/>
          </a:bodyPr>
          <a:lstStyle/>
          <a:p>
            <a:r>
              <a:rPr lang="en-GB" dirty="0" err="1"/>
              <a:t>SoTL</a:t>
            </a:r>
            <a:r>
              <a:rPr lang="en-GB" dirty="0"/>
              <a:t> enables educators to </a:t>
            </a:r>
            <a:r>
              <a:rPr lang="en-GB" i="1" dirty="0"/>
              <a:t>generate research from teaching</a:t>
            </a:r>
            <a:r>
              <a:rPr lang="en-GB" dirty="0"/>
              <a:t> initiatives</a:t>
            </a:r>
          </a:p>
          <a:p>
            <a:r>
              <a:rPr lang="en-GB" dirty="0" err="1"/>
              <a:t>SoTL</a:t>
            </a:r>
            <a:r>
              <a:rPr lang="en-GB" dirty="0"/>
              <a:t> provides </a:t>
            </a:r>
            <a:r>
              <a:rPr lang="en-GB" i="1" dirty="0"/>
              <a:t>intellectual nourishment </a:t>
            </a:r>
            <a:r>
              <a:rPr lang="en-GB" dirty="0"/>
              <a:t>for educators and </a:t>
            </a:r>
            <a:r>
              <a:rPr lang="en-GB" i="1" dirty="0"/>
              <a:t>affirms their professional identity </a:t>
            </a:r>
          </a:p>
          <a:p>
            <a:r>
              <a:rPr lang="en-GB" dirty="0" err="1"/>
              <a:t>SoTL</a:t>
            </a:r>
            <a:r>
              <a:rPr lang="en-GB" dirty="0"/>
              <a:t> activity creates </a:t>
            </a:r>
            <a:r>
              <a:rPr lang="en-GB" i="1" dirty="0"/>
              <a:t>synergies between research and teaching</a:t>
            </a:r>
            <a:r>
              <a:rPr lang="en-GB" dirty="0"/>
              <a:t>, and enables educators to move outside of </a:t>
            </a:r>
            <a:r>
              <a:rPr lang="en-GB" i="1" dirty="0"/>
              <a:t>traditional silos </a:t>
            </a:r>
            <a:r>
              <a:rPr lang="en-GB" dirty="0"/>
              <a:t>and into </a:t>
            </a:r>
            <a:r>
              <a:rPr lang="en-GB" i="1" dirty="0"/>
              <a:t>new communities</a:t>
            </a:r>
            <a:r>
              <a:rPr lang="en-GB" dirty="0"/>
              <a:t> that </a:t>
            </a:r>
            <a:r>
              <a:rPr lang="en-GB" dirty="0" err="1"/>
              <a:t>SoTL</a:t>
            </a:r>
            <a:r>
              <a:rPr lang="en-GB" dirty="0"/>
              <a:t> helps create</a:t>
            </a:r>
          </a:p>
        </p:txBody>
      </p:sp>
      <p:sp>
        <p:nvSpPr>
          <p:cNvPr id="4" name="Content Placeholder 3">
            <a:extLst>
              <a:ext uri="{FF2B5EF4-FFF2-40B4-BE49-F238E27FC236}">
                <a16:creationId xmlns:a16="http://schemas.microsoft.com/office/drawing/2014/main" id="{D1F3AE99-DC31-4C5F-A5C3-977BFD95FD44}"/>
              </a:ext>
            </a:extLst>
          </p:cNvPr>
          <p:cNvSpPr>
            <a:spLocks noGrp="1"/>
          </p:cNvSpPr>
          <p:nvPr>
            <p:ph sz="half" idx="2"/>
          </p:nvPr>
        </p:nvSpPr>
        <p:spPr>
          <a:xfrm>
            <a:off x="7811311" y="1368107"/>
            <a:ext cx="3647872" cy="4808856"/>
          </a:xfrm>
        </p:spPr>
        <p:txBody>
          <a:bodyPr/>
          <a:lstStyle/>
          <a:p>
            <a:r>
              <a:rPr lang="en-GB" dirty="0"/>
              <a:t>Although maintaining both a </a:t>
            </a:r>
            <a:r>
              <a:rPr lang="en-GB" dirty="0" err="1"/>
              <a:t>SoTL</a:t>
            </a:r>
            <a:r>
              <a:rPr lang="en-GB" dirty="0"/>
              <a:t> and discipline-specific research agenda for educators can be demanding, the rewards could be transformative as </a:t>
            </a:r>
            <a:r>
              <a:rPr lang="en-GB" dirty="0" err="1"/>
              <a:t>SoTL</a:t>
            </a:r>
            <a:r>
              <a:rPr lang="en-GB" dirty="0"/>
              <a:t> can strengthen the teaching and learning in their disciplines</a:t>
            </a:r>
          </a:p>
        </p:txBody>
      </p:sp>
      <p:sp>
        <p:nvSpPr>
          <p:cNvPr id="5" name="Date Placeholder 4">
            <a:extLst>
              <a:ext uri="{FF2B5EF4-FFF2-40B4-BE49-F238E27FC236}">
                <a16:creationId xmlns:a16="http://schemas.microsoft.com/office/drawing/2014/main" id="{236C332C-4E06-4F0E-8653-8ACD27600DAA}"/>
              </a:ext>
            </a:extLst>
          </p:cNvPr>
          <p:cNvSpPr>
            <a:spLocks noGrp="1"/>
          </p:cNvSpPr>
          <p:nvPr>
            <p:ph type="dt" sz="half" idx="10"/>
          </p:nvPr>
        </p:nvSpPr>
        <p:spPr/>
        <p:txBody>
          <a:bodyPr/>
          <a:lstStyle/>
          <a:p>
            <a:r>
              <a:rPr lang="en-US"/>
              <a:t>Thursday, 1st July 2021</a:t>
            </a:r>
            <a:endParaRPr lang="en-GB" dirty="0"/>
          </a:p>
        </p:txBody>
      </p:sp>
      <p:sp>
        <p:nvSpPr>
          <p:cNvPr id="6" name="Footer Placeholder 5">
            <a:extLst>
              <a:ext uri="{FF2B5EF4-FFF2-40B4-BE49-F238E27FC236}">
                <a16:creationId xmlns:a16="http://schemas.microsoft.com/office/drawing/2014/main" id="{9CA5D837-E9FB-4B0D-935D-37C1AFC6B033}"/>
              </a:ext>
            </a:extLst>
          </p:cNvPr>
          <p:cNvSpPr>
            <a:spLocks noGrp="1"/>
          </p:cNvSpPr>
          <p:nvPr>
            <p:ph type="ftr" sz="quarter" idx="11"/>
          </p:nvPr>
        </p:nvSpPr>
        <p:spPr/>
        <p:txBody>
          <a:bodyPr/>
          <a:lstStyle/>
          <a:p>
            <a:r>
              <a:rPr lang="en-US"/>
              <a:t>Celebrating the Impact of Scholarship in STEM</a:t>
            </a:r>
            <a:endParaRPr lang="en-GB" dirty="0"/>
          </a:p>
        </p:txBody>
      </p:sp>
      <p:sp>
        <p:nvSpPr>
          <p:cNvPr id="7" name="Slide Number Placeholder 6">
            <a:extLst>
              <a:ext uri="{FF2B5EF4-FFF2-40B4-BE49-F238E27FC236}">
                <a16:creationId xmlns:a16="http://schemas.microsoft.com/office/drawing/2014/main" id="{DCA880D0-B47C-4A3A-A4C5-C5941C7E4399}"/>
              </a:ext>
            </a:extLst>
          </p:cNvPr>
          <p:cNvSpPr>
            <a:spLocks noGrp="1"/>
          </p:cNvSpPr>
          <p:nvPr>
            <p:ph type="sldNum" sz="quarter" idx="12"/>
          </p:nvPr>
        </p:nvSpPr>
        <p:spPr/>
        <p:txBody>
          <a:bodyPr/>
          <a:lstStyle/>
          <a:p>
            <a:fld id="{341D4F6A-8D54-49B9-8B0E-EEA58E4D334B}" type="slidenum">
              <a:rPr lang="en-GB" smtClean="0"/>
              <a:t>5</a:t>
            </a:fld>
            <a:endParaRPr lang="en-GB"/>
          </a:p>
        </p:txBody>
      </p:sp>
      <p:sp>
        <p:nvSpPr>
          <p:cNvPr id="8" name="Right Brace 7">
            <a:extLst>
              <a:ext uri="{FF2B5EF4-FFF2-40B4-BE49-F238E27FC236}">
                <a16:creationId xmlns:a16="http://schemas.microsoft.com/office/drawing/2014/main" id="{FC589231-7582-4C2E-A448-F0BA13D1EA26}"/>
              </a:ext>
            </a:extLst>
          </p:cNvPr>
          <p:cNvSpPr/>
          <p:nvPr/>
        </p:nvSpPr>
        <p:spPr>
          <a:xfrm>
            <a:off x="7609381" y="1368107"/>
            <a:ext cx="98733" cy="3476267"/>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1232421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EE88DB-4E6C-453A-A427-15A6BFE76297}"/>
              </a:ext>
            </a:extLst>
          </p:cNvPr>
          <p:cNvSpPr>
            <a:spLocks noGrp="1"/>
          </p:cNvSpPr>
          <p:nvPr>
            <p:ph type="title"/>
          </p:nvPr>
        </p:nvSpPr>
        <p:spPr/>
        <p:txBody>
          <a:bodyPr/>
          <a:lstStyle/>
          <a:p>
            <a:r>
              <a:rPr lang="en-GB" dirty="0" err="1"/>
              <a:t>SoTL</a:t>
            </a:r>
            <a:r>
              <a:rPr lang="en-GB" dirty="0"/>
              <a:t> Impact</a:t>
            </a:r>
          </a:p>
        </p:txBody>
      </p:sp>
      <p:sp>
        <p:nvSpPr>
          <p:cNvPr id="3" name="Content Placeholder 2">
            <a:extLst>
              <a:ext uri="{FF2B5EF4-FFF2-40B4-BE49-F238E27FC236}">
                <a16:creationId xmlns:a16="http://schemas.microsoft.com/office/drawing/2014/main" id="{08E94C4E-29D0-47E2-92B5-725658B2EA64}"/>
              </a:ext>
            </a:extLst>
          </p:cNvPr>
          <p:cNvSpPr>
            <a:spLocks noGrp="1"/>
          </p:cNvSpPr>
          <p:nvPr>
            <p:ph sz="half" idx="1"/>
          </p:nvPr>
        </p:nvSpPr>
        <p:spPr>
          <a:xfrm>
            <a:off x="838200" y="1294217"/>
            <a:ext cx="5181600" cy="4808856"/>
          </a:xfrm>
        </p:spPr>
        <p:txBody>
          <a:bodyPr/>
          <a:lstStyle/>
          <a:p>
            <a:r>
              <a:rPr lang="en-US" dirty="0"/>
              <a:t>Impact implies demonstrable benefits that are directly attributable to that project</a:t>
            </a:r>
          </a:p>
          <a:p>
            <a:pPr lvl="1"/>
            <a:r>
              <a:rPr lang="en-US" dirty="0"/>
              <a:t>How </a:t>
            </a:r>
            <a:r>
              <a:rPr lang="en-US" i="1" dirty="0"/>
              <a:t>significant</a:t>
            </a:r>
            <a:r>
              <a:rPr lang="en-US" dirty="0"/>
              <a:t> are the benefits of the </a:t>
            </a:r>
            <a:r>
              <a:rPr lang="en-US" dirty="0" err="1"/>
              <a:t>SoTL</a:t>
            </a:r>
            <a:r>
              <a:rPr lang="en-US" dirty="0"/>
              <a:t> project and for whom?</a:t>
            </a:r>
          </a:p>
          <a:p>
            <a:pPr lvl="1"/>
            <a:r>
              <a:rPr lang="en-US" dirty="0"/>
              <a:t>How </a:t>
            </a:r>
            <a:r>
              <a:rPr lang="en-US" i="1" dirty="0"/>
              <a:t>far-reaching</a:t>
            </a:r>
            <a:r>
              <a:rPr lang="en-US" dirty="0"/>
              <a:t> are the outcomes of the </a:t>
            </a:r>
            <a:r>
              <a:rPr lang="en-US" dirty="0" err="1"/>
              <a:t>SoTL</a:t>
            </a:r>
            <a:r>
              <a:rPr lang="en-US" dirty="0"/>
              <a:t> project? </a:t>
            </a:r>
          </a:p>
          <a:p>
            <a:r>
              <a:rPr lang="en-US" dirty="0"/>
              <a:t>Evaluation for impact will involve finding out </a:t>
            </a:r>
            <a:r>
              <a:rPr lang="en-US" i="1" dirty="0"/>
              <a:t>who has benefited from </a:t>
            </a:r>
            <a:r>
              <a:rPr lang="en-US" i="1" dirty="0" err="1"/>
              <a:t>SoTL</a:t>
            </a:r>
            <a:r>
              <a:rPr lang="en-US" i="1" dirty="0"/>
              <a:t> </a:t>
            </a:r>
            <a:r>
              <a:rPr lang="en-US" dirty="0"/>
              <a:t>and how (i.e., collecting </a:t>
            </a:r>
            <a:r>
              <a:rPr lang="en-US" i="1" dirty="0"/>
              <a:t>evidence of significance </a:t>
            </a:r>
            <a:r>
              <a:rPr lang="en-US" dirty="0"/>
              <a:t>and </a:t>
            </a:r>
            <a:r>
              <a:rPr lang="en-US" i="1" dirty="0"/>
              <a:t>reach</a:t>
            </a:r>
            <a:r>
              <a:rPr lang="en-US" dirty="0"/>
              <a:t>) </a:t>
            </a:r>
          </a:p>
          <a:p>
            <a:endParaRPr lang="en-GB" dirty="0"/>
          </a:p>
        </p:txBody>
      </p:sp>
      <p:sp>
        <p:nvSpPr>
          <p:cNvPr id="5" name="Date Placeholder 4">
            <a:extLst>
              <a:ext uri="{FF2B5EF4-FFF2-40B4-BE49-F238E27FC236}">
                <a16:creationId xmlns:a16="http://schemas.microsoft.com/office/drawing/2014/main" id="{236C332C-4E06-4F0E-8653-8ACD27600DAA}"/>
              </a:ext>
            </a:extLst>
          </p:cNvPr>
          <p:cNvSpPr>
            <a:spLocks noGrp="1"/>
          </p:cNvSpPr>
          <p:nvPr>
            <p:ph type="dt" sz="half" idx="10"/>
          </p:nvPr>
        </p:nvSpPr>
        <p:spPr/>
        <p:txBody>
          <a:bodyPr/>
          <a:lstStyle/>
          <a:p>
            <a:r>
              <a:rPr lang="en-US"/>
              <a:t>Thursday, 1st July 2021</a:t>
            </a:r>
            <a:endParaRPr lang="en-GB" dirty="0"/>
          </a:p>
        </p:txBody>
      </p:sp>
      <p:sp>
        <p:nvSpPr>
          <p:cNvPr id="6" name="Footer Placeholder 5">
            <a:extLst>
              <a:ext uri="{FF2B5EF4-FFF2-40B4-BE49-F238E27FC236}">
                <a16:creationId xmlns:a16="http://schemas.microsoft.com/office/drawing/2014/main" id="{9CA5D837-E9FB-4B0D-935D-37C1AFC6B033}"/>
              </a:ext>
            </a:extLst>
          </p:cNvPr>
          <p:cNvSpPr>
            <a:spLocks noGrp="1"/>
          </p:cNvSpPr>
          <p:nvPr>
            <p:ph type="ftr" sz="quarter" idx="11"/>
          </p:nvPr>
        </p:nvSpPr>
        <p:spPr/>
        <p:txBody>
          <a:bodyPr/>
          <a:lstStyle/>
          <a:p>
            <a:r>
              <a:rPr lang="en-US"/>
              <a:t>Celebrating the Impact of Scholarship in STEM</a:t>
            </a:r>
            <a:endParaRPr lang="en-GB" dirty="0"/>
          </a:p>
        </p:txBody>
      </p:sp>
      <p:sp>
        <p:nvSpPr>
          <p:cNvPr id="7" name="Slide Number Placeholder 6">
            <a:extLst>
              <a:ext uri="{FF2B5EF4-FFF2-40B4-BE49-F238E27FC236}">
                <a16:creationId xmlns:a16="http://schemas.microsoft.com/office/drawing/2014/main" id="{DCA880D0-B47C-4A3A-A4C5-C5941C7E4399}"/>
              </a:ext>
            </a:extLst>
          </p:cNvPr>
          <p:cNvSpPr>
            <a:spLocks noGrp="1"/>
          </p:cNvSpPr>
          <p:nvPr>
            <p:ph type="sldNum" sz="quarter" idx="12"/>
          </p:nvPr>
        </p:nvSpPr>
        <p:spPr/>
        <p:txBody>
          <a:bodyPr/>
          <a:lstStyle/>
          <a:p>
            <a:fld id="{341D4F6A-8D54-49B9-8B0E-EEA58E4D334B}" type="slidenum">
              <a:rPr lang="en-GB" smtClean="0"/>
              <a:t>6</a:t>
            </a:fld>
            <a:endParaRPr lang="en-GB"/>
          </a:p>
        </p:txBody>
      </p:sp>
      <p:pic>
        <p:nvPicPr>
          <p:cNvPr id="8" name="Content Placeholder 12" descr="A picture containing text, person, indoor, group&#10;&#10;Description automatically generated">
            <a:extLst>
              <a:ext uri="{FF2B5EF4-FFF2-40B4-BE49-F238E27FC236}">
                <a16:creationId xmlns:a16="http://schemas.microsoft.com/office/drawing/2014/main" id="{EFE709B9-64DE-491D-9BF2-5E39AFF5A6E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310" t="3144" r="23460" b="33393"/>
          <a:stretch/>
        </p:blipFill>
        <p:spPr>
          <a:xfrm rot="176898">
            <a:off x="6270529" y="2133650"/>
            <a:ext cx="5013407" cy="2845618"/>
          </a:xfrm>
          <a:prstGeom prst="rect">
            <a:avLst/>
          </a:prstGeom>
          <a:ln w="6350">
            <a:solidFill>
              <a:schemeClr val="bg2">
                <a:lumMod val="75000"/>
              </a:schemeClr>
            </a:solidFill>
          </a:ln>
        </p:spPr>
      </p:pic>
    </p:spTree>
    <p:extLst>
      <p:ext uri="{BB962C8B-B14F-4D97-AF65-F5344CB8AC3E}">
        <p14:creationId xmlns:p14="http://schemas.microsoft.com/office/powerpoint/2010/main" val="39882632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4218FA0-0031-484F-B501-94472BA8F42F}"/>
              </a:ext>
            </a:extLst>
          </p:cNvPr>
          <p:cNvSpPr>
            <a:spLocks noGrp="1"/>
          </p:cNvSpPr>
          <p:nvPr>
            <p:ph type="title"/>
          </p:nvPr>
        </p:nvSpPr>
        <p:spPr/>
        <p:txBody>
          <a:bodyPr/>
          <a:lstStyle/>
          <a:p>
            <a:r>
              <a:rPr lang="en-GB" dirty="0"/>
              <a:t>Impact: Evaluate, integrate and transfer</a:t>
            </a:r>
          </a:p>
        </p:txBody>
      </p:sp>
      <p:sp>
        <p:nvSpPr>
          <p:cNvPr id="4" name="Date Placeholder 3">
            <a:extLst>
              <a:ext uri="{FF2B5EF4-FFF2-40B4-BE49-F238E27FC236}">
                <a16:creationId xmlns:a16="http://schemas.microsoft.com/office/drawing/2014/main" id="{25BAF4A3-3060-4E32-B0D2-CE97AB5C2B6E}"/>
              </a:ext>
            </a:extLst>
          </p:cNvPr>
          <p:cNvSpPr>
            <a:spLocks noGrp="1"/>
          </p:cNvSpPr>
          <p:nvPr>
            <p:ph type="dt" sz="half" idx="10"/>
          </p:nvPr>
        </p:nvSpPr>
        <p:spPr/>
        <p:txBody>
          <a:bodyPr/>
          <a:lstStyle/>
          <a:p>
            <a:r>
              <a:rPr lang="en-US"/>
              <a:t>Thursday, 1st July 2021</a:t>
            </a:r>
            <a:endParaRPr lang="en-GB" dirty="0"/>
          </a:p>
        </p:txBody>
      </p:sp>
      <p:sp>
        <p:nvSpPr>
          <p:cNvPr id="5" name="Footer Placeholder 4">
            <a:extLst>
              <a:ext uri="{FF2B5EF4-FFF2-40B4-BE49-F238E27FC236}">
                <a16:creationId xmlns:a16="http://schemas.microsoft.com/office/drawing/2014/main" id="{9508A78E-A8B3-4449-95B5-4E4FD08F2B27}"/>
              </a:ext>
            </a:extLst>
          </p:cNvPr>
          <p:cNvSpPr>
            <a:spLocks noGrp="1"/>
          </p:cNvSpPr>
          <p:nvPr>
            <p:ph type="ftr" sz="quarter" idx="11"/>
          </p:nvPr>
        </p:nvSpPr>
        <p:spPr/>
        <p:txBody>
          <a:bodyPr/>
          <a:lstStyle/>
          <a:p>
            <a:r>
              <a:rPr lang="en-US"/>
              <a:t>Celebrating the Impact of Scholarship in STEM</a:t>
            </a:r>
            <a:endParaRPr lang="en-GB"/>
          </a:p>
        </p:txBody>
      </p:sp>
      <p:sp>
        <p:nvSpPr>
          <p:cNvPr id="6" name="Slide Number Placeholder 5">
            <a:extLst>
              <a:ext uri="{FF2B5EF4-FFF2-40B4-BE49-F238E27FC236}">
                <a16:creationId xmlns:a16="http://schemas.microsoft.com/office/drawing/2014/main" id="{2D7A1CBB-8CFE-486D-94CB-6C8A6B67DA9F}"/>
              </a:ext>
            </a:extLst>
          </p:cNvPr>
          <p:cNvSpPr>
            <a:spLocks noGrp="1"/>
          </p:cNvSpPr>
          <p:nvPr>
            <p:ph type="sldNum" sz="quarter" idx="12"/>
          </p:nvPr>
        </p:nvSpPr>
        <p:spPr/>
        <p:txBody>
          <a:bodyPr/>
          <a:lstStyle/>
          <a:p>
            <a:fld id="{341D4F6A-8D54-49B9-8B0E-EEA58E4D334B}" type="slidenum">
              <a:rPr lang="en-GB" smtClean="0"/>
              <a:t>7</a:t>
            </a:fld>
            <a:endParaRPr lang="en-GB"/>
          </a:p>
        </p:txBody>
      </p:sp>
      <p:sp>
        <p:nvSpPr>
          <p:cNvPr id="8" name="Oval 7">
            <a:extLst>
              <a:ext uri="{FF2B5EF4-FFF2-40B4-BE49-F238E27FC236}">
                <a16:creationId xmlns:a16="http://schemas.microsoft.com/office/drawing/2014/main" id="{2C793B47-8475-4E9E-8D87-E76AF2840582}"/>
              </a:ext>
            </a:extLst>
          </p:cNvPr>
          <p:cNvSpPr/>
          <p:nvPr/>
        </p:nvSpPr>
        <p:spPr>
          <a:xfrm>
            <a:off x="689590" y="1340200"/>
            <a:ext cx="1758461" cy="1356527"/>
          </a:xfrm>
          <a:prstGeom prst="ellipse">
            <a:avLst/>
          </a:prstGeom>
          <a:solidFill>
            <a:schemeClr val="bg1"/>
          </a:solidFill>
          <a:ln w="6350">
            <a:solidFill>
              <a:srgbClr val="6E1B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9EB8E533-B7A4-4950-B552-9FB9E2F250D8}"/>
              </a:ext>
            </a:extLst>
          </p:cNvPr>
          <p:cNvSpPr txBox="1"/>
          <p:nvPr/>
        </p:nvSpPr>
        <p:spPr>
          <a:xfrm>
            <a:off x="935773" y="1733539"/>
            <a:ext cx="1266093" cy="646331"/>
          </a:xfrm>
          <a:prstGeom prst="rect">
            <a:avLst/>
          </a:prstGeom>
          <a:noFill/>
          <a:ln>
            <a:noFill/>
          </a:ln>
        </p:spPr>
        <p:txBody>
          <a:bodyPr wrap="square" rtlCol="0">
            <a:spAutoFit/>
          </a:bodyPr>
          <a:lstStyle/>
          <a:p>
            <a:pPr algn="ctr"/>
            <a:r>
              <a:rPr lang="en-GB" dirty="0">
                <a:solidFill>
                  <a:srgbClr val="000099"/>
                </a:solidFill>
                <a:latin typeface="Arial" panose="020B0604020202020204" pitchFamily="34" charset="0"/>
                <a:cs typeface="Arial" panose="020B0604020202020204" pitchFamily="34" charset="0"/>
              </a:rPr>
              <a:t>Diagnostic quizzes</a:t>
            </a:r>
          </a:p>
        </p:txBody>
      </p:sp>
      <p:sp>
        <p:nvSpPr>
          <p:cNvPr id="10" name="Oval 9">
            <a:extLst>
              <a:ext uri="{FF2B5EF4-FFF2-40B4-BE49-F238E27FC236}">
                <a16:creationId xmlns:a16="http://schemas.microsoft.com/office/drawing/2014/main" id="{F60CF215-321A-4ADB-A6B9-E0A470E38598}"/>
              </a:ext>
            </a:extLst>
          </p:cNvPr>
          <p:cNvSpPr/>
          <p:nvPr/>
        </p:nvSpPr>
        <p:spPr>
          <a:xfrm>
            <a:off x="3364127" y="1340200"/>
            <a:ext cx="1758461" cy="1356527"/>
          </a:xfrm>
          <a:prstGeom prst="ellipse">
            <a:avLst/>
          </a:prstGeom>
          <a:solidFill>
            <a:schemeClr val="bg1"/>
          </a:solidFill>
          <a:ln w="6350">
            <a:solidFill>
              <a:srgbClr val="6E1B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Box 10">
            <a:extLst>
              <a:ext uri="{FF2B5EF4-FFF2-40B4-BE49-F238E27FC236}">
                <a16:creationId xmlns:a16="http://schemas.microsoft.com/office/drawing/2014/main" id="{7AA0CBC5-D1A7-4047-A13B-3A4C778B5B83}"/>
              </a:ext>
            </a:extLst>
          </p:cNvPr>
          <p:cNvSpPr txBox="1"/>
          <p:nvPr/>
        </p:nvSpPr>
        <p:spPr>
          <a:xfrm>
            <a:off x="3610310" y="1727556"/>
            <a:ext cx="1266093" cy="646331"/>
          </a:xfrm>
          <a:prstGeom prst="rect">
            <a:avLst/>
          </a:prstGeom>
          <a:noFill/>
          <a:ln>
            <a:noFill/>
          </a:ln>
        </p:spPr>
        <p:txBody>
          <a:bodyPr wrap="square" rtlCol="0">
            <a:spAutoFit/>
          </a:bodyPr>
          <a:lstStyle/>
          <a:p>
            <a:pPr algn="ctr"/>
            <a:r>
              <a:rPr lang="en-GB" dirty="0">
                <a:solidFill>
                  <a:srgbClr val="000099"/>
                </a:solidFill>
                <a:latin typeface="Arial" panose="020B0604020202020204" pitchFamily="34" charset="0"/>
                <a:cs typeface="Arial" panose="020B0604020202020204" pitchFamily="34" charset="0"/>
              </a:rPr>
              <a:t>Early start on M140</a:t>
            </a:r>
          </a:p>
        </p:txBody>
      </p:sp>
      <p:sp>
        <p:nvSpPr>
          <p:cNvPr id="12" name="Plus 4">
            <a:extLst>
              <a:ext uri="{FF2B5EF4-FFF2-40B4-BE49-F238E27FC236}">
                <a16:creationId xmlns:a16="http://schemas.microsoft.com/office/drawing/2014/main" id="{532EF04D-F661-4D28-B9DA-CB9D2C5C4E7B}"/>
              </a:ext>
            </a:extLst>
          </p:cNvPr>
          <p:cNvSpPr/>
          <p:nvPr/>
        </p:nvSpPr>
        <p:spPr>
          <a:xfrm>
            <a:off x="2645670" y="1695297"/>
            <a:ext cx="527539" cy="519107"/>
          </a:xfrm>
          <a:prstGeom prst="mathPlus">
            <a:avLst/>
          </a:prstGeom>
          <a:solidFill>
            <a:srgbClr val="6E1B6E"/>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66"/>
              </a:solidFill>
            </a:endParaRPr>
          </a:p>
        </p:txBody>
      </p:sp>
      <p:sp>
        <p:nvSpPr>
          <p:cNvPr id="13" name="Right Arrow 9">
            <a:extLst>
              <a:ext uri="{FF2B5EF4-FFF2-40B4-BE49-F238E27FC236}">
                <a16:creationId xmlns:a16="http://schemas.microsoft.com/office/drawing/2014/main" id="{C4F48F3A-EF53-46F4-92B3-53DF73A1DE14}"/>
              </a:ext>
            </a:extLst>
          </p:cNvPr>
          <p:cNvSpPr/>
          <p:nvPr/>
        </p:nvSpPr>
        <p:spPr>
          <a:xfrm>
            <a:off x="5051019" y="5303188"/>
            <a:ext cx="3102809" cy="472272"/>
          </a:xfrm>
          <a:prstGeom prst="rightArrow">
            <a:avLst/>
          </a:prstGeom>
          <a:solidFill>
            <a:srgbClr val="6E1B6E"/>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a:extLst>
              <a:ext uri="{FF2B5EF4-FFF2-40B4-BE49-F238E27FC236}">
                <a16:creationId xmlns:a16="http://schemas.microsoft.com/office/drawing/2014/main" id="{8FA2BCDC-C926-46C3-A2C5-827151A4F77A}"/>
              </a:ext>
            </a:extLst>
          </p:cNvPr>
          <p:cNvSpPr/>
          <p:nvPr/>
        </p:nvSpPr>
        <p:spPr>
          <a:xfrm>
            <a:off x="6672007" y="1309037"/>
            <a:ext cx="1758461" cy="1356527"/>
          </a:xfrm>
          <a:prstGeom prst="ellipse">
            <a:avLst/>
          </a:prstGeom>
          <a:solidFill>
            <a:schemeClr val="bg1"/>
          </a:solidFill>
          <a:ln w="6350">
            <a:solidFill>
              <a:srgbClr val="6E1B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TextBox 14">
            <a:extLst>
              <a:ext uri="{FF2B5EF4-FFF2-40B4-BE49-F238E27FC236}">
                <a16:creationId xmlns:a16="http://schemas.microsoft.com/office/drawing/2014/main" id="{7A5364C9-D88C-42F2-9CB8-2B27925C3BD5}"/>
              </a:ext>
            </a:extLst>
          </p:cNvPr>
          <p:cNvSpPr txBox="1"/>
          <p:nvPr/>
        </p:nvSpPr>
        <p:spPr>
          <a:xfrm>
            <a:off x="6846936" y="1493119"/>
            <a:ext cx="1408602" cy="923330"/>
          </a:xfrm>
          <a:prstGeom prst="rect">
            <a:avLst/>
          </a:prstGeom>
          <a:noFill/>
          <a:ln>
            <a:noFill/>
          </a:ln>
        </p:spPr>
        <p:txBody>
          <a:bodyPr wrap="square" rtlCol="0">
            <a:spAutoFit/>
          </a:bodyPr>
          <a:lstStyle/>
          <a:p>
            <a:pPr algn="ctr"/>
            <a:r>
              <a:rPr lang="en-GB" dirty="0">
                <a:solidFill>
                  <a:srgbClr val="000099"/>
                </a:solidFill>
                <a:latin typeface="Arial" panose="020B0604020202020204" pitchFamily="34" charset="0"/>
                <a:cs typeface="Arial" panose="020B0604020202020204" pitchFamily="34" charset="0"/>
              </a:rPr>
              <a:t>Maths &amp; Statistics Subject Site</a:t>
            </a:r>
          </a:p>
        </p:txBody>
      </p:sp>
      <p:sp>
        <p:nvSpPr>
          <p:cNvPr id="16" name="Right Arrow 12">
            <a:extLst>
              <a:ext uri="{FF2B5EF4-FFF2-40B4-BE49-F238E27FC236}">
                <a16:creationId xmlns:a16="http://schemas.microsoft.com/office/drawing/2014/main" id="{69CE9274-8712-4D42-8B26-E5DEF97D3005}"/>
              </a:ext>
            </a:extLst>
          </p:cNvPr>
          <p:cNvSpPr/>
          <p:nvPr/>
        </p:nvSpPr>
        <p:spPr>
          <a:xfrm>
            <a:off x="8668881" y="1762090"/>
            <a:ext cx="978408" cy="579538"/>
          </a:xfrm>
          <a:prstGeom prst="rightArrow">
            <a:avLst/>
          </a:prstGeom>
          <a:solidFill>
            <a:srgbClr val="6E1B6E"/>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a:extLst>
              <a:ext uri="{FF2B5EF4-FFF2-40B4-BE49-F238E27FC236}">
                <a16:creationId xmlns:a16="http://schemas.microsoft.com/office/drawing/2014/main" id="{3127984F-80B5-42D3-BF53-AE18CCBAFC3B}"/>
              </a:ext>
            </a:extLst>
          </p:cNvPr>
          <p:cNvSpPr/>
          <p:nvPr/>
        </p:nvSpPr>
        <p:spPr>
          <a:xfrm>
            <a:off x="9834759" y="1330151"/>
            <a:ext cx="1758461" cy="1356527"/>
          </a:xfrm>
          <a:prstGeom prst="ellipse">
            <a:avLst/>
          </a:prstGeom>
          <a:solidFill>
            <a:schemeClr val="bg1"/>
          </a:solidFill>
          <a:ln w="6350">
            <a:solidFill>
              <a:srgbClr val="6E1B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extBox 17">
            <a:extLst>
              <a:ext uri="{FF2B5EF4-FFF2-40B4-BE49-F238E27FC236}">
                <a16:creationId xmlns:a16="http://schemas.microsoft.com/office/drawing/2014/main" id="{7FA3D231-3808-4BAF-8411-76055BF12954}"/>
              </a:ext>
            </a:extLst>
          </p:cNvPr>
          <p:cNvSpPr txBox="1"/>
          <p:nvPr/>
        </p:nvSpPr>
        <p:spPr>
          <a:xfrm>
            <a:off x="9965770" y="1571801"/>
            <a:ext cx="1496437" cy="830997"/>
          </a:xfrm>
          <a:prstGeom prst="rect">
            <a:avLst/>
          </a:prstGeom>
          <a:noFill/>
          <a:ln>
            <a:noFill/>
          </a:ln>
        </p:spPr>
        <p:txBody>
          <a:bodyPr wrap="square" rtlCol="0">
            <a:spAutoFit/>
          </a:bodyPr>
          <a:lstStyle/>
          <a:p>
            <a:pPr algn="ctr"/>
            <a:r>
              <a:rPr lang="en-GB" sz="1600" dirty="0">
                <a:solidFill>
                  <a:srgbClr val="000099"/>
                </a:solidFill>
                <a:latin typeface="Arial" panose="020B0604020202020204" pitchFamily="34" charset="0"/>
                <a:cs typeface="Arial" panose="020B0604020202020204" pitchFamily="34" charset="0"/>
              </a:rPr>
              <a:t>Qualification or Subject Sites in STEM</a:t>
            </a:r>
          </a:p>
        </p:txBody>
      </p:sp>
      <p:sp>
        <p:nvSpPr>
          <p:cNvPr id="19" name="Down Arrow 16">
            <a:extLst>
              <a:ext uri="{FF2B5EF4-FFF2-40B4-BE49-F238E27FC236}">
                <a16:creationId xmlns:a16="http://schemas.microsoft.com/office/drawing/2014/main" id="{74BC3124-97CB-4B8B-B6E8-9B6DCE3C216E}"/>
              </a:ext>
            </a:extLst>
          </p:cNvPr>
          <p:cNvSpPr/>
          <p:nvPr/>
        </p:nvSpPr>
        <p:spPr>
          <a:xfrm rot="2700000">
            <a:off x="3337743" y="2651624"/>
            <a:ext cx="493659" cy="997283"/>
          </a:xfrm>
          <a:prstGeom prst="downArrow">
            <a:avLst/>
          </a:prstGeom>
          <a:solidFill>
            <a:srgbClr val="FF0066"/>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66"/>
              </a:solidFill>
            </a:endParaRPr>
          </a:p>
        </p:txBody>
      </p:sp>
      <p:sp>
        <p:nvSpPr>
          <p:cNvPr id="20" name="Oval 19">
            <a:extLst>
              <a:ext uri="{FF2B5EF4-FFF2-40B4-BE49-F238E27FC236}">
                <a16:creationId xmlns:a16="http://schemas.microsoft.com/office/drawing/2014/main" id="{02728660-4554-4313-8AB4-010983B37B82}"/>
              </a:ext>
            </a:extLst>
          </p:cNvPr>
          <p:cNvSpPr/>
          <p:nvPr/>
        </p:nvSpPr>
        <p:spPr>
          <a:xfrm>
            <a:off x="1495138" y="3212858"/>
            <a:ext cx="1758461" cy="1356527"/>
          </a:xfrm>
          <a:prstGeom prst="ellipse">
            <a:avLst/>
          </a:prstGeom>
          <a:solidFill>
            <a:schemeClr val="bg1"/>
          </a:solidFill>
          <a:ln w="635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TextBox 20">
            <a:extLst>
              <a:ext uri="{FF2B5EF4-FFF2-40B4-BE49-F238E27FC236}">
                <a16:creationId xmlns:a16="http://schemas.microsoft.com/office/drawing/2014/main" id="{16B5446B-FE7A-4EC3-81D0-E1A7865BBCCB}"/>
              </a:ext>
            </a:extLst>
          </p:cNvPr>
          <p:cNvSpPr txBox="1"/>
          <p:nvPr/>
        </p:nvSpPr>
        <p:spPr>
          <a:xfrm>
            <a:off x="1741321" y="3435496"/>
            <a:ext cx="1266093" cy="923330"/>
          </a:xfrm>
          <a:prstGeom prst="rect">
            <a:avLst/>
          </a:prstGeom>
          <a:noFill/>
          <a:ln>
            <a:noFill/>
          </a:ln>
        </p:spPr>
        <p:txBody>
          <a:bodyPr wrap="square" rtlCol="0">
            <a:spAutoFit/>
          </a:bodyPr>
          <a:lstStyle/>
          <a:p>
            <a:pPr algn="ctr"/>
            <a:r>
              <a:rPr lang="en-GB" dirty="0">
                <a:solidFill>
                  <a:srgbClr val="FF0066"/>
                </a:solidFill>
                <a:latin typeface="Arial" panose="020B0604020202020204" pitchFamily="34" charset="0"/>
                <a:cs typeface="Arial" panose="020B0604020202020204" pitchFamily="34" charset="0"/>
              </a:rPr>
              <a:t>Early start on K118 (WELS)</a:t>
            </a:r>
          </a:p>
        </p:txBody>
      </p:sp>
      <p:sp>
        <p:nvSpPr>
          <p:cNvPr id="22" name="Down Arrow 22">
            <a:extLst>
              <a:ext uri="{FF2B5EF4-FFF2-40B4-BE49-F238E27FC236}">
                <a16:creationId xmlns:a16="http://schemas.microsoft.com/office/drawing/2014/main" id="{3C435821-7296-4829-8CE5-61CFDB42FFAF}"/>
              </a:ext>
            </a:extLst>
          </p:cNvPr>
          <p:cNvSpPr/>
          <p:nvPr/>
        </p:nvSpPr>
        <p:spPr>
          <a:xfrm rot="-2700000">
            <a:off x="4757409" y="2764786"/>
            <a:ext cx="533625" cy="988268"/>
          </a:xfrm>
          <a:prstGeom prst="downArrow">
            <a:avLst/>
          </a:prstGeom>
          <a:solidFill>
            <a:srgbClr val="6E1B6E"/>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solidFill>
                  <a:srgbClr val="FF0066"/>
                </a:solidFill>
              </a:ln>
              <a:solidFill>
                <a:srgbClr val="6E1B6E"/>
              </a:solidFill>
            </a:endParaRPr>
          </a:p>
        </p:txBody>
      </p:sp>
      <p:sp>
        <p:nvSpPr>
          <p:cNvPr id="23" name="Oval 22">
            <a:extLst>
              <a:ext uri="{FF2B5EF4-FFF2-40B4-BE49-F238E27FC236}">
                <a16:creationId xmlns:a16="http://schemas.microsoft.com/office/drawing/2014/main" id="{0779B856-AEBF-4C8B-8F89-B6AC0600F6BB}"/>
              </a:ext>
            </a:extLst>
          </p:cNvPr>
          <p:cNvSpPr/>
          <p:nvPr/>
        </p:nvSpPr>
        <p:spPr>
          <a:xfrm>
            <a:off x="5436219" y="3140219"/>
            <a:ext cx="1758461" cy="1356527"/>
          </a:xfrm>
          <a:prstGeom prst="ellipse">
            <a:avLst/>
          </a:prstGeom>
          <a:solidFill>
            <a:schemeClr val="bg1"/>
          </a:solidFill>
          <a:ln w="6350">
            <a:solidFill>
              <a:srgbClr val="6E1B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TextBox 23">
            <a:extLst>
              <a:ext uri="{FF2B5EF4-FFF2-40B4-BE49-F238E27FC236}">
                <a16:creationId xmlns:a16="http://schemas.microsoft.com/office/drawing/2014/main" id="{83745398-A2E7-4027-890E-E57AF367BFC4}"/>
              </a:ext>
            </a:extLst>
          </p:cNvPr>
          <p:cNvSpPr txBox="1"/>
          <p:nvPr/>
        </p:nvSpPr>
        <p:spPr>
          <a:xfrm>
            <a:off x="5682402" y="3252812"/>
            <a:ext cx="1266093" cy="1200329"/>
          </a:xfrm>
          <a:prstGeom prst="rect">
            <a:avLst/>
          </a:prstGeom>
          <a:noFill/>
          <a:ln>
            <a:noFill/>
          </a:ln>
        </p:spPr>
        <p:txBody>
          <a:bodyPr wrap="square" rtlCol="0">
            <a:spAutoFit/>
          </a:bodyPr>
          <a:lstStyle/>
          <a:p>
            <a:pPr algn="ctr"/>
            <a:r>
              <a:rPr lang="en-GB" dirty="0">
                <a:solidFill>
                  <a:srgbClr val="000099"/>
                </a:solidFill>
                <a:latin typeface="Arial" panose="020B0604020202020204" pitchFamily="34" charset="0"/>
                <a:cs typeface="Arial" panose="020B0604020202020204" pitchFamily="34" charset="0"/>
              </a:rPr>
              <a:t>Early start on S294 + Diagnostic quizzes</a:t>
            </a:r>
            <a:endParaRPr lang="en-GB" dirty="0">
              <a:solidFill>
                <a:srgbClr val="6E1B6E"/>
              </a:solidFill>
              <a:latin typeface="Arial" panose="020B0604020202020204" pitchFamily="34" charset="0"/>
              <a:cs typeface="Arial" panose="020B0604020202020204" pitchFamily="34" charset="0"/>
            </a:endParaRPr>
          </a:p>
        </p:txBody>
      </p:sp>
      <p:sp>
        <p:nvSpPr>
          <p:cNvPr id="25" name="Right Arrow 29">
            <a:extLst>
              <a:ext uri="{FF2B5EF4-FFF2-40B4-BE49-F238E27FC236}">
                <a16:creationId xmlns:a16="http://schemas.microsoft.com/office/drawing/2014/main" id="{6EBCC6AE-57DC-43BA-BB2E-2334C9064DAB}"/>
              </a:ext>
            </a:extLst>
          </p:cNvPr>
          <p:cNvSpPr/>
          <p:nvPr/>
        </p:nvSpPr>
        <p:spPr>
          <a:xfrm rot="-2700000">
            <a:off x="4409383" y="4248263"/>
            <a:ext cx="1053393" cy="530074"/>
          </a:xfrm>
          <a:prstGeom prst="rightArrow">
            <a:avLst/>
          </a:prstGeom>
          <a:solidFill>
            <a:srgbClr val="6E1B6E"/>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a:extLst>
              <a:ext uri="{FF2B5EF4-FFF2-40B4-BE49-F238E27FC236}">
                <a16:creationId xmlns:a16="http://schemas.microsoft.com/office/drawing/2014/main" id="{B7167940-AB1F-4D5B-963F-E3EFF6167A1B}"/>
              </a:ext>
            </a:extLst>
          </p:cNvPr>
          <p:cNvSpPr/>
          <p:nvPr/>
        </p:nvSpPr>
        <p:spPr>
          <a:xfrm>
            <a:off x="3069373" y="4879505"/>
            <a:ext cx="1758461" cy="1356527"/>
          </a:xfrm>
          <a:prstGeom prst="ellipse">
            <a:avLst/>
          </a:prstGeom>
          <a:solidFill>
            <a:schemeClr val="bg1"/>
          </a:solidFill>
          <a:ln w="6350">
            <a:solidFill>
              <a:srgbClr val="6E1B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TextBox 26">
            <a:extLst>
              <a:ext uri="{FF2B5EF4-FFF2-40B4-BE49-F238E27FC236}">
                <a16:creationId xmlns:a16="http://schemas.microsoft.com/office/drawing/2014/main" id="{39B6E530-2315-40D1-A12E-32EE13CD5E22}"/>
              </a:ext>
            </a:extLst>
          </p:cNvPr>
          <p:cNvSpPr txBox="1"/>
          <p:nvPr/>
        </p:nvSpPr>
        <p:spPr>
          <a:xfrm>
            <a:off x="3204611" y="5080200"/>
            <a:ext cx="1487984" cy="923330"/>
          </a:xfrm>
          <a:prstGeom prst="rect">
            <a:avLst/>
          </a:prstGeom>
          <a:noFill/>
          <a:ln>
            <a:noFill/>
          </a:ln>
        </p:spPr>
        <p:txBody>
          <a:bodyPr wrap="square" rtlCol="0">
            <a:spAutoFit/>
          </a:bodyPr>
          <a:lstStyle/>
          <a:p>
            <a:pPr algn="ctr"/>
            <a:r>
              <a:rPr lang="en-GB" dirty="0">
                <a:solidFill>
                  <a:srgbClr val="000099"/>
                </a:solidFill>
                <a:latin typeface="Arial" panose="020B0604020202020204" pitchFamily="34" charset="0"/>
                <a:cs typeface="Arial" panose="020B0604020202020204" pitchFamily="34" charset="0"/>
              </a:rPr>
              <a:t>Online journal clubs (OJCs)</a:t>
            </a:r>
          </a:p>
        </p:txBody>
      </p:sp>
      <p:sp>
        <p:nvSpPr>
          <p:cNvPr id="28" name="TextBox 27">
            <a:extLst>
              <a:ext uri="{FF2B5EF4-FFF2-40B4-BE49-F238E27FC236}">
                <a16:creationId xmlns:a16="http://schemas.microsoft.com/office/drawing/2014/main" id="{967464F5-D7AA-465F-9F7B-D22CCADEBFBF}"/>
              </a:ext>
            </a:extLst>
          </p:cNvPr>
          <p:cNvSpPr txBox="1"/>
          <p:nvPr/>
        </p:nvSpPr>
        <p:spPr>
          <a:xfrm>
            <a:off x="5350352" y="4513300"/>
            <a:ext cx="1356527" cy="646331"/>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Pilot of OJCs</a:t>
            </a:r>
          </a:p>
        </p:txBody>
      </p:sp>
      <p:sp>
        <p:nvSpPr>
          <p:cNvPr id="29" name="Right Arrow 33">
            <a:extLst>
              <a:ext uri="{FF2B5EF4-FFF2-40B4-BE49-F238E27FC236}">
                <a16:creationId xmlns:a16="http://schemas.microsoft.com/office/drawing/2014/main" id="{32A3FB1E-FE1A-4F68-8E4C-9391211E1812}"/>
              </a:ext>
            </a:extLst>
          </p:cNvPr>
          <p:cNvSpPr/>
          <p:nvPr/>
        </p:nvSpPr>
        <p:spPr>
          <a:xfrm>
            <a:off x="5396252" y="1748249"/>
            <a:ext cx="1065125" cy="578123"/>
          </a:xfrm>
          <a:prstGeom prst="rightArrow">
            <a:avLst/>
          </a:prstGeom>
          <a:solidFill>
            <a:srgbClr val="6E1B6E"/>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a:extLst>
              <a:ext uri="{FF2B5EF4-FFF2-40B4-BE49-F238E27FC236}">
                <a16:creationId xmlns:a16="http://schemas.microsoft.com/office/drawing/2014/main" id="{EC9D19AA-D02D-4663-831E-00E2100BB9F5}"/>
              </a:ext>
            </a:extLst>
          </p:cNvPr>
          <p:cNvSpPr/>
          <p:nvPr/>
        </p:nvSpPr>
        <p:spPr>
          <a:xfrm>
            <a:off x="8415253" y="4857125"/>
            <a:ext cx="1758461" cy="1333554"/>
          </a:xfrm>
          <a:prstGeom prst="ellipse">
            <a:avLst/>
          </a:prstGeom>
          <a:solidFill>
            <a:schemeClr val="bg1"/>
          </a:solidFill>
          <a:ln w="6350">
            <a:solidFill>
              <a:srgbClr val="6E1B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TextBox 30">
            <a:extLst>
              <a:ext uri="{FF2B5EF4-FFF2-40B4-BE49-F238E27FC236}">
                <a16:creationId xmlns:a16="http://schemas.microsoft.com/office/drawing/2014/main" id="{40E8E1E0-582D-4EB5-846C-AB43648FAD71}"/>
              </a:ext>
            </a:extLst>
          </p:cNvPr>
          <p:cNvSpPr txBox="1"/>
          <p:nvPr/>
        </p:nvSpPr>
        <p:spPr>
          <a:xfrm>
            <a:off x="8422860" y="5216158"/>
            <a:ext cx="1743246" cy="646331"/>
          </a:xfrm>
          <a:prstGeom prst="rect">
            <a:avLst/>
          </a:prstGeom>
          <a:noFill/>
          <a:ln>
            <a:noFill/>
          </a:ln>
        </p:spPr>
        <p:txBody>
          <a:bodyPr wrap="square" rtlCol="0">
            <a:spAutoFit/>
          </a:bodyPr>
          <a:lstStyle/>
          <a:p>
            <a:pPr algn="ctr"/>
            <a:r>
              <a:rPr lang="en-GB" dirty="0" err="1">
                <a:latin typeface="Arial" panose="020B0604020202020204" pitchFamily="34" charset="0"/>
                <a:cs typeface="Arial" panose="020B0604020202020204" pitchFamily="34" charset="0"/>
              </a:rPr>
              <a:t>SiSE</a:t>
            </a:r>
            <a:r>
              <a:rPr lang="en-GB" dirty="0">
                <a:latin typeface="Arial" panose="020B0604020202020204" pitchFamily="34" charset="0"/>
                <a:cs typeface="Arial" panose="020B0604020202020204" pitchFamily="34" charset="0"/>
              </a:rPr>
              <a:t>, S112, S294, SXE390</a:t>
            </a:r>
          </a:p>
        </p:txBody>
      </p:sp>
    </p:spTree>
    <p:extLst>
      <p:ext uri="{BB962C8B-B14F-4D97-AF65-F5344CB8AC3E}">
        <p14:creationId xmlns:p14="http://schemas.microsoft.com/office/powerpoint/2010/main" val="35058491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B1469AEB-5E39-4FD7-8F2D-9900793E4B1F}"/>
              </a:ext>
            </a:extLst>
          </p:cNvPr>
          <p:cNvSpPr>
            <a:spLocks noGrp="1"/>
          </p:cNvSpPr>
          <p:nvPr>
            <p:ph type="title"/>
          </p:nvPr>
        </p:nvSpPr>
        <p:spPr/>
        <p:txBody>
          <a:bodyPr/>
          <a:lstStyle/>
          <a:p>
            <a:r>
              <a:rPr lang="en-GB" dirty="0" err="1"/>
              <a:t>SoTL</a:t>
            </a:r>
            <a:r>
              <a:rPr lang="en-GB" dirty="0"/>
              <a:t> Impact Evaluation Framework (IEF)</a:t>
            </a:r>
          </a:p>
        </p:txBody>
      </p:sp>
      <p:sp>
        <p:nvSpPr>
          <p:cNvPr id="9" name="Content Placeholder 8">
            <a:extLst>
              <a:ext uri="{FF2B5EF4-FFF2-40B4-BE49-F238E27FC236}">
                <a16:creationId xmlns:a16="http://schemas.microsoft.com/office/drawing/2014/main" id="{177DFB69-5888-4CF1-A000-A8141A78272D}"/>
              </a:ext>
            </a:extLst>
          </p:cNvPr>
          <p:cNvSpPr>
            <a:spLocks noGrp="1"/>
          </p:cNvSpPr>
          <p:nvPr>
            <p:ph sz="half" idx="1"/>
          </p:nvPr>
        </p:nvSpPr>
        <p:spPr>
          <a:xfrm>
            <a:off x="838200" y="1191410"/>
            <a:ext cx="5181600" cy="5157001"/>
          </a:xfrm>
        </p:spPr>
        <p:txBody>
          <a:bodyPr vert="horz" lIns="91440" tIns="45720" rIns="91440" bIns="45720" rtlCol="0" anchor="t">
            <a:noAutofit/>
          </a:bodyPr>
          <a:lstStyle/>
          <a:p>
            <a:r>
              <a:rPr lang="en-GB" sz="2000" dirty="0"/>
              <a:t>IEF has 12 impact criteria </a:t>
            </a:r>
          </a:p>
          <a:p>
            <a:pPr lvl="1"/>
            <a:r>
              <a:rPr lang="en-GB" sz="1800" dirty="0"/>
              <a:t>Student experience</a:t>
            </a:r>
          </a:p>
          <a:p>
            <a:pPr lvl="1"/>
            <a:r>
              <a:rPr lang="en-GB" sz="1800" dirty="0"/>
              <a:t>Student retention and progression</a:t>
            </a:r>
          </a:p>
          <a:p>
            <a:pPr lvl="1"/>
            <a:r>
              <a:rPr lang="en-GB" sz="1800" dirty="0"/>
              <a:t>Excellence in teaching</a:t>
            </a:r>
          </a:p>
          <a:p>
            <a:pPr lvl="1"/>
            <a:r>
              <a:rPr lang="en-GB" sz="1800" dirty="0"/>
              <a:t>Discipline-based teaching, research and practice</a:t>
            </a:r>
          </a:p>
          <a:p>
            <a:pPr lvl="1"/>
            <a:r>
              <a:rPr lang="en-GB" sz="1800" dirty="0"/>
              <a:t>Dissemination of project outcomes</a:t>
            </a:r>
          </a:p>
          <a:p>
            <a:pPr lvl="1"/>
            <a:r>
              <a:rPr lang="en-GB" sz="1800" dirty="0"/>
              <a:t>Adoption of project outcomes</a:t>
            </a:r>
          </a:p>
          <a:p>
            <a:pPr lvl="1"/>
            <a:r>
              <a:rPr lang="en-GB" sz="1800" dirty="0"/>
              <a:t>Mutual stakeholder understanding</a:t>
            </a:r>
          </a:p>
          <a:p>
            <a:pPr lvl="1"/>
            <a:r>
              <a:rPr lang="en-GB" sz="1800" dirty="0"/>
              <a:t>Personal and professional development</a:t>
            </a:r>
          </a:p>
          <a:p>
            <a:pPr lvl="1"/>
            <a:r>
              <a:rPr lang="en-GB" sz="1800" dirty="0"/>
              <a:t>Recognition and rewards</a:t>
            </a:r>
          </a:p>
          <a:p>
            <a:pPr lvl="1"/>
            <a:r>
              <a:rPr lang="en-GB" sz="1800" dirty="0"/>
              <a:t>Fostering of </a:t>
            </a:r>
            <a:r>
              <a:rPr lang="en-GB" sz="1800" dirty="0" err="1"/>
              <a:t>SoTL</a:t>
            </a:r>
            <a:r>
              <a:rPr lang="en-GB" sz="1800" dirty="0"/>
              <a:t> culture</a:t>
            </a:r>
          </a:p>
          <a:p>
            <a:pPr lvl="1"/>
            <a:r>
              <a:rPr lang="en-GB" sz="1800" dirty="0"/>
              <a:t>Financial implications</a:t>
            </a:r>
          </a:p>
          <a:p>
            <a:pPr lvl="1"/>
            <a:r>
              <a:rPr lang="en-GB" sz="1800" dirty="0"/>
              <a:t>Funding opportunities</a:t>
            </a:r>
            <a:endParaRPr lang="en-GB" sz="900" dirty="0">
              <a:ea typeface="+mn-lt"/>
              <a:cs typeface="+mn-lt"/>
            </a:endParaRPr>
          </a:p>
          <a:p>
            <a:pPr lvl="1"/>
            <a:endParaRPr lang="en-GB" sz="1800" dirty="0">
              <a:cs typeface="Calibri"/>
            </a:endParaRPr>
          </a:p>
        </p:txBody>
      </p:sp>
      <p:graphicFrame>
        <p:nvGraphicFramePr>
          <p:cNvPr id="3" name="Table 3">
            <a:extLst>
              <a:ext uri="{FF2B5EF4-FFF2-40B4-BE49-F238E27FC236}">
                <a16:creationId xmlns:a16="http://schemas.microsoft.com/office/drawing/2014/main" id="{00A6F0B1-EA55-4ED5-B930-A64F2786863F}"/>
              </a:ext>
            </a:extLst>
          </p:cNvPr>
          <p:cNvGraphicFramePr>
            <a:graphicFrameLocks noGrp="1"/>
          </p:cNvGraphicFramePr>
          <p:nvPr>
            <p:ph sz="half" idx="2"/>
            <p:extLst>
              <p:ext uri="{D42A27DB-BD31-4B8C-83A1-F6EECF244321}">
                <p14:modId xmlns:p14="http://schemas.microsoft.com/office/powerpoint/2010/main" val="1366382255"/>
              </p:ext>
            </p:extLst>
          </p:nvPr>
        </p:nvGraphicFramePr>
        <p:xfrm>
          <a:off x="5911401" y="1306563"/>
          <a:ext cx="5705341" cy="5455159"/>
        </p:xfrm>
        <a:graphic>
          <a:graphicData uri="http://schemas.openxmlformats.org/drawingml/2006/table">
            <a:tbl>
              <a:tblPr firstRow="1" bandRow="1">
                <a:tableStyleId>{69CF1AB2-1976-4502-BF36-3FF5EA218861}</a:tableStyleId>
              </a:tblPr>
              <a:tblGrid>
                <a:gridCol w="1134175">
                  <a:extLst>
                    <a:ext uri="{9D8B030D-6E8A-4147-A177-3AD203B41FA5}">
                      <a16:colId xmlns:a16="http://schemas.microsoft.com/office/drawing/2014/main" val="1806330821"/>
                    </a:ext>
                  </a:extLst>
                </a:gridCol>
                <a:gridCol w="1609026">
                  <a:extLst>
                    <a:ext uri="{9D8B030D-6E8A-4147-A177-3AD203B41FA5}">
                      <a16:colId xmlns:a16="http://schemas.microsoft.com/office/drawing/2014/main" val="2585024629"/>
                    </a:ext>
                  </a:extLst>
                </a:gridCol>
                <a:gridCol w="2962140">
                  <a:extLst>
                    <a:ext uri="{9D8B030D-6E8A-4147-A177-3AD203B41FA5}">
                      <a16:colId xmlns:a16="http://schemas.microsoft.com/office/drawing/2014/main" val="979396972"/>
                    </a:ext>
                  </a:extLst>
                </a:gridCol>
              </a:tblGrid>
              <a:tr h="370840">
                <a:tc gridSpan="3">
                  <a:txBody>
                    <a:bodyPr/>
                    <a:lstStyle/>
                    <a:p>
                      <a:pPr>
                        <a:lnSpc>
                          <a:spcPct val="108000"/>
                        </a:lnSpc>
                        <a:spcBef>
                          <a:spcPts val="300"/>
                        </a:spcBef>
                        <a:spcAft>
                          <a:spcPts val="300"/>
                        </a:spcAft>
                      </a:pPr>
                      <a:r>
                        <a:rPr lang="en-GB" sz="1400" b="0" dirty="0">
                          <a:solidFill>
                            <a:srgbClr val="222222"/>
                          </a:solidFill>
                          <a:effectLst/>
                          <a:latin typeface="+mn-lt"/>
                          <a:ea typeface="Times New Roman" panose="02020603050405020304" pitchFamily="18" charset="0"/>
                          <a:cs typeface="Times New Roman" panose="02020603050405020304" pitchFamily="18" charset="0"/>
                        </a:rPr>
                        <a:t>Example case study: Early start on Introducing Statistics (M140)</a:t>
                      </a:r>
                    </a:p>
                  </a:txBody>
                  <a:tcPr/>
                </a:tc>
                <a:tc hMerge="1">
                  <a:txBody>
                    <a:bodyPr/>
                    <a:lstStyle/>
                    <a:p>
                      <a:pPr>
                        <a:lnSpc>
                          <a:spcPct val="108000"/>
                        </a:lnSpc>
                        <a:spcBef>
                          <a:spcPts val="300"/>
                        </a:spcBef>
                        <a:spcAft>
                          <a:spcPts val="300"/>
                        </a:spcAft>
                      </a:pPr>
                      <a:endParaRPr lang="en-GB" sz="1400" b="0" dirty="0">
                        <a:solidFill>
                          <a:srgbClr val="222222"/>
                        </a:solidFill>
                        <a:effectLst/>
                        <a:latin typeface="+mn-lt"/>
                        <a:ea typeface="Times New Roman" panose="02020603050405020304" pitchFamily="18" charset="0"/>
                        <a:cs typeface="Times New Roman" panose="02020603050405020304" pitchFamily="18" charset="0"/>
                      </a:endParaRPr>
                    </a:p>
                  </a:txBody>
                  <a:tcPr/>
                </a:tc>
                <a:tc hMerge="1">
                  <a:txBody>
                    <a:bodyPr/>
                    <a:lstStyle/>
                    <a:p>
                      <a:pPr>
                        <a:lnSpc>
                          <a:spcPct val="108000"/>
                        </a:lnSpc>
                        <a:spcBef>
                          <a:spcPts val="300"/>
                        </a:spcBef>
                        <a:spcAft>
                          <a:spcPts val="300"/>
                        </a:spcAft>
                      </a:pPr>
                      <a:endParaRPr lang="en-GB" sz="1400" b="0" dirty="0">
                        <a:solidFill>
                          <a:srgbClr val="222222"/>
                        </a:solidFill>
                        <a:effectLst/>
                        <a:latin typeface="+mn-lt"/>
                        <a:ea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832373514"/>
                  </a:ext>
                </a:extLst>
              </a:tr>
              <a:tr h="370840">
                <a:tc>
                  <a:txBody>
                    <a:bodyPr/>
                    <a:lstStyle/>
                    <a:p>
                      <a:pPr>
                        <a:lnSpc>
                          <a:spcPct val="108000"/>
                        </a:lnSpc>
                        <a:spcBef>
                          <a:spcPts val="300"/>
                        </a:spcBef>
                        <a:spcAft>
                          <a:spcPts val="300"/>
                        </a:spcAft>
                      </a:pPr>
                      <a:r>
                        <a:rPr lang="en-GB" sz="1400" b="1" i="0" dirty="0">
                          <a:solidFill>
                            <a:srgbClr val="222222"/>
                          </a:solidFill>
                          <a:effectLst/>
                        </a:rPr>
                        <a:t>Impact criteria</a:t>
                      </a:r>
                      <a:endParaRPr lang="en-GB" sz="1400" b="1" i="0" dirty="0">
                        <a:solidFill>
                          <a:srgbClr val="222222"/>
                        </a:solidFill>
                        <a:effectLst/>
                        <a:latin typeface="+mn-lt"/>
                        <a:ea typeface="Times New Roman" panose="02020603050405020304" pitchFamily="18" charset="0"/>
                        <a:cs typeface="Times New Roman" panose="02020603050405020304" pitchFamily="18" charset="0"/>
                      </a:endParaRPr>
                    </a:p>
                  </a:txBody>
                  <a:tcPr/>
                </a:tc>
                <a:tc>
                  <a:txBody>
                    <a:bodyPr/>
                    <a:lstStyle/>
                    <a:p>
                      <a:pPr>
                        <a:lnSpc>
                          <a:spcPct val="108000"/>
                        </a:lnSpc>
                        <a:spcBef>
                          <a:spcPts val="300"/>
                        </a:spcBef>
                        <a:spcAft>
                          <a:spcPts val="300"/>
                        </a:spcAft>
                      </a:pPr>
                      <a:r>
                        <a:rPr lang="en-GB" sz="1400" b="1" i="0" dirty="0">
                          <a:solidFill>
                            <a:srgbClr val="222222"/>
                          </a:solidFill>
                          <a:effectLst/>
                        </a:rPr>
                        <a:t>Attributes</a:t>
                      </a:r>
                      <a:endParaRPr lang="en-GB" sz="1400" b="1" i="0" dirty="0">
                        <a:solidFill>
                          <a:srgbClr val="222222"/>
                        </a:solidFill>
                        <a:effectLst/>
                        <a:latin typeface="+mn-lt"/>
                        <a:ea typeface="Times New Roman" panose="02020603050405020304" pitchFamily="18" charset="0"/>
                        <a:cs typeface="Times New Roman" panose="02020603050405020304" pitchFamily="18" charset="0"/>
                      </a:endParaRPr>
                    </a:p>
                  </a:txBody>
                  <a:tcPr/>
                </a:tc>
                <a:tc>
                  <a:txBody>
                    <a:bodyPr/>
                    <a:lstStyle/>
                    <a:p>
                      <a:pPr>
                        <a:lnSpc>
                          <a:spcPct val="108000"/>
                        </a:lnSpc>
                        <a:spcBef>
                          <a:spcPts val="300"/>
                        </a:spcBef>
                        <a:spcAft>
                          <a:spcPts val="300"/>
                        </a:spcAft>
                      </a:pPr>
                      <a:r>
                        <a:rPr lang="en-GB" sz="1400" b="1" i="0" dirty="0">
                          <a:solidFill>
                            <a:srgbClr val="222222"/>
                          </a:solidFill>
                          <a:effectLst/>
                        </a:rPr>
                        <a:t>Description</a:t>
                      </a:r>
                      <a:endParaRPr lang="en-GB" sz="1400" b="1" i="0" dirty="0">
                        <a:solidFill>
                          <a:srgbClr val="222222"/>
                        </a:solidFill>
                        <a:effectLst/>
                        <a:latin typeface="+mn-lt"/>
                        <a:ea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523577903"/>
                  </a:ext>
                </a:extLst>
              </a:tr>
              <a:tr h="434047">
                <a:tc>
                  <a:txBody>
                    <a:bodyPr/>
                    <a:lstStyle/>
                    <a:p>
                      <a:pPr>
                        <a:lnSpc>
                          <a:spcPct val="108000"/>
                        </a:lnSpc>
                        <a:spcBef>
                          <a:spcPts val="300"/>
                        </a:spcBef>
                        <a:spcAft>
                          <a:spcPts val="300"/>
                        </a:spcAft>
                      </a:pPr>
                      <a:r>
                        <a:rPr lang="en-GB" sz="1400" b="0" dirty="0">
                          <a:solidFill>
                            <a:schemeClr val="tx1"/>
                          </a:solidFill>
                          <a:effectLst/>
                        </a:rPr>
                        <a:t>1: Student experience</a:t>
                      </a:r>
                      <a:endParaRPr lang="en-GB" sz="1400" b="0" dirty="0">
                        <a:solidFill>
                          <a:schemeClr val="tx1"/>
                        </a:solidFill>
                        <a:effectLst/>
                        <a:latin typeface="+mn-lt"/>
                        <a:ea typeface="Times New Roman" panose="02020603050405020304" pitchFamily="18" charset="0"/>
                        <a:cs typeface="Times New Roman" panose="02020603050405020304" pitchFamily="18" charset="0"/>
                      </a:endParaRPr>
                    </a:p>
                  </a:txBody>
                  <a:tcPr/>
                </a:tc>
                <a:tc>
                  <a:txBody>
                    <a:bodyPr/>
                    <a:lstStyle/>
                    <a:p>
                      <a:pPr>
                        <a:lnSpc>
                          <a:spcPct val="108000"/>
                        </a:lnSpc>
                        <a:spcBef>
                          <a:spcPts val="300"/>
                        </a:spcBef>
                        <a:spcAft>
                          <a:spcPts val="300"/>
                        </a:spcAft>
                      </a:pPr>
                      <a:r>
                        <a:rPr lang="en-GB" sz="1400" b="0" dirty="0">
                          <a:solidFill>
                            <a:srgbClr val="222222"/>
                          </a:solidFill>
                          <a:effectLst/>
                        </a:rPr>
                        <a:t>Student engagement with the course content</a:t>
                      </a:r>
                    </a:p>
                    <a:p>
                      <a:pPr>
                        <a:lnSpc>
                          <a:spcPct val="108000"/>
                        </a:lnSpc>
                        <a:spcBef>
                          <a:spcPts val="300"/>
                        </a:spcBef>
                        <a:spcAft>
                          <a:spcPts val="300"/>
                        </a:spcAft>
                      </a:pPr>
                      <a:r>
                        <a:rPr lang="en-GB" sz="1400" b="0" dirty="0">
                          <a:solidFill>
                            <a:srgbClr val="222222"/>
                          </a:solidFill>
                          <a:effectLst/>
                        </a:rPr>
                        <a:t>Student satisfaction</a:t>
                      </a:r>
                      <a:endParaRPr lang="en-GB" sz="1400" b="0" dirty="0">
                        <a:solidFill>
                          <a:srgbClr val="222222"/>
                        </a:solidFill>
                        <a:effectLst/>
                        <a:latin typeface="+mn-lt"/>
                        <a:ea typeface="Times New Roman" panose="02020603050405020304" pitchFamily="18" charset="0"/>
                        <a:cs typeface="Times New Roman" panose="02020603050405020304" pitchFamily="18" charset="0"/>
                      </a:endParaRPr>
                    </a:p>
                  </a:txBody>
                  <a:tcPr/>
                </a:tc>
                <a:tc>
                  <a:txBody>
                    <a:bodyPr/>
                    <a:lstStyle/>
                    <a:p>
                      <a:pPr>
                        <a:lnSpc>
                          <a:spcPct val="108000"/>
                        </a:lnSpc>
                        <a:spcBef>
                          <a:spcPts val="300"/>
                        </a:spcBef>
                        <a:spcAft>
                          <a:spcPts val="300"/>
                        </a:spcAft>
                      </a:pPr>
                      <a:r>
                        <a:rPr lang="en-GB" sz="1400" b="0" dirty="0">
                          <a:solidFill>
                            <a:srgbClr val="222222"/>
                          </a:solidFill>
                          <a:effectLst/>
                        </a:rPr>
                        <a:t>Students have identified the benefits in terms of reduction in stress, better time management and a better understanding of how study at the OU is organised.</a:t>
                      </a:r>
                      <a:endParaRPr lang="en-GB" sz="1400" b="0" dirty="0">
                        <a:solidFill>
                          <a:srgbClr val="222222"/>
                        </a:solidFill>
                        <a:effectLst/>
                        <a:latin typeface="+mn-lt"/>
                        <a:ea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35211681"/>
                  </a:ext>
                </a:extLst>
              </a:tr>
              <a:tr h="370840">
                <a:tc>
                  <a:txBody>
                    <a:bodyPr/>
                    <a:lstStyle/>
                    <a:p>
                      <a:pPr>
                        <a:lnSpc>
                          <a:spcPct val="108000"/>
                        </a:lnSpc>
                        <a:spcBef>
                          <a:spcPts val="300"/>
                        </a:spcBef>
                        <a:spcAft>
                          <a:spcPts val="300"/>
                        </a:spcAft>
                      </a:pPr>
                      <a:r>
                        <a:rPr lang="en-GB" sz="1400" b="0" dirty="0">
                          <a:solidFill>
                            <a:schemeClr val="tx1"/>
                          </a:solidFill>
                          <a:effectLst/>
                        </a:rPr>
                        <a:t>2: Student retention and progression</a:t>
                      </a:r>
                      <a:endParaRPr lang="en-GB" sz="1400" b="0" dirty="0">
                        <a:solidFill>
                          <a:schemeClr val="tx1"/>
                        </a:solidFill>
                        <a:effectLst/>
                        <a:latin typeface="+mn-lt"/>
                        <a:ea typeface="Times New Roman" panose="02020603050405020304" pitchFamily="18" charset="0"/>
                        <a:cs typeface="Times New Roman" panose="02020603050405020304" pitchFamily="18" charset="0"/>
                      </a:endParaRPr>
                    </a:p>
                  </a:txBody>
                  <a:tcPr/>
                </a:tc>
                <a:tc>
                  <a:txBody>
                    <a:bodyPr/>
                    <a:lstStyle/>
                    <a:p>
                      <a:pPr>
                        <a:lnSpc>
                          <a:spcPct val="108000"/>
                        </a:lnSpc>
                        <a:spcBef>
                          <a:spcPts val="300"/>
                        </a:spcBef>
                        <a:spcAft>
                          <a:spcPts val="300"/>
                        </a:spcAft>
                      </a:pPr>
                      <a:r>
                        <a:rPr lang="en-GB" sz="1400" b="0" dirty="0">
                          <a:solidFill>
                            <a:srgbClr val="222222"/>
                          </a:solidFill>
                          <a:effectLst/>
                        </a:rPr>
                        <a:t>Student registrations</a:t>
                      </a:r>
                    </a:p>
                    <a:p>
                      <a:pPr>
                        <a:lnSpc>
                          <a:spcPct val="108000"/>
                        </a:lnSpc>
                        <a:spcBef>
                          <a:spcPts val="300"/>
                        </a:spcBef>
                        <a:spcAft>
                          <a:spcPts val="300"/>
                        </a:spcAft>
                      </a:pPr>
                      <a:r>
                        <a:rPr lang="en-GB" sz="1400" b="0" dirty="0">
                          <a:solidFill>
                            <a:srgbClr val="222222"/>
                          </a:solidFill>
                          <a:effectLst/>
                        </a:rPr>
                        <a:t>Student retention rate </a:t>
                      </a:r>
                      <a:endParaRPr lang="en-GB" sz="1400" b="0" dirty="0">
                        <a:solidFill>
                          <a:srgbClr val="222222"/>
                        </a:solidFill>
                        <a:effectLst/>
                        <a:latin typeface="+mn-lt"/>
                        <a:ea typeface="Times New Roman" panose="02020603050405020304" pitchFamily="18" charset="0"/>
                        <a:cs typeface="Times New Roman" panose="02020603050405020304" pitchFamily="18" charset="0"/>
                      </a:endParaRPr>
                    </a:p>
                  </a:txBody>
                  <a:tcPr/>
                </a:tc>
                <a:tc>
                  <a:txBody>
                    <a:bodyPr/>
                    <a:lstStyle/>
                    <a:p>
                      <a:pPr marL="0" lvl="0" indent="0">
                        <a:lnSpc>
                          <a:spcPct val="108000"/>
                        </a:lnSpc>
                        <a:spcBef>
                          <a:spcPts val="300"/>
                        </a:spcBef>
                        <a:spcAft>
                          <a:spcPts val="300"/>
                        </a:spcAft>
                        <a:buClr>
                          <a:srgbClr val="6E1B6E"/>
                        </a:buClr>
                        <a:buFont typeface="Sylfaen" panose="010A0502050306030303" pitchFamily="18" charset="0"/>
                        <a:buNone/>
                      </a:pPr>
                      <a:r>
                        <a:rPr lang="en-GB" sz="1400" b="0" dirty="0">
                          <a:effectLst/>
                        </a:rPr>
                        <a:t>Student retention has improved by 2‐3 percentage points between registration and module start.</a:t>
                      </a:r>
                    </a:p>
                    <a:p>
                      <a:pPr marL="0" lvl="0" indent="0">
                        <a:lnSpc>
                          <a:spcPct val="108000"/>
                        </a:lnSpc>
                        <a:spcBef>
                          <a:spcPts val="300"/>
                        </a:spcBef>
                        <a:spcAft>
                          <a:spcPts val="300"/>
                        </a:spcAft>
                        <a:buClr>
                          <a:srgbClr val="6E1B6E"/>
                        </a:buClr>
                        <a:buFont typeface="Sylfaen" panose="010A0502050306030303" pitchFamily="18" charset="0"/>
                        <a:buNone/>
                      </a:pPr>
                      <a:r>
                        <a:rPr lang="en-GB" sz="1400" b="0" dirty="0">
                          <a:effectLst/>
                        </a:rPr>
                        <a:t>40 more students passed M140 than would have been expected compared with registration numbers in 2015 and 2016.</a:t>
                      </a:r>
                      <a:endParaRPr lang="en-GB" sz="1400" b="0" dirty="0">
                        <a:effectLst/>
                        <a:latin typeface="+mn-lt"/>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2289218446"/>
                  </a:ext>
                </a:extLst>
              </a:tr>
              <a:tr h="370840">
                <a:tc>
                  <a:txBody>
                    <a:bodyPr/>
                    <a:lstStyle/>
                    <a:p>
                      <a:pPr>
                        <a:lnSpc>
                          <a:spcPct val="108000"/>
                        </a:lnSpc>
                        <a:spcBef>
                          <a:spcPts val="300"/>
                        </a:spcBef>
                        <a:spcAft>
                          <a:spcPts val="300"/>
                        </a:spcAft>
                      </a:pPr>
                      <a:r>
                        <a:rPr lang="en-GB" sz="1400" b="0" dirty="0">
                          <a:solidFill>
                            <a:schemeClr val="tx1"/>
                          </a:solidFill>
                          <a:effectLst/>
                        </a:rPr>
                        <a:t>3: Evidence-based excellence in teaching</a:t>
                      </a:r>
                      <a:endParaRPr lang="en-GB" sz="1400" b="0" dirty="0">
                        <a:solidFill>
                          <a:schemeClr val="tx1"/>
                        </a:solidFill>
                        <a:effectLst/>
                        <a:latin typeface="+mn-lt"/>
                        <a:ea typeface="Times New Roman" panose="02020603050405020304" pitchFamily="18" charset="0"/>
                        <a:cs typeface="Times New Roman" panose="02020603050405020304" pitchFamily="18" charset="0"/>
                      </a:endParaRPr>
                    </a:p>
                  </a:txBody>
                  <a:tcPr/>
                </a:tc>
                <a:tc>
                  <a:txBody>
                    <a:bodyPr/>
                    <a:lstStyle/>
                    <a:p>
                      <a:pPr>
                        <a:lnSpc>
                          <a:spcPct val="108000"/>
                        </a:lnSpc>
                        <a:spcBef>
                          <a:spcPts val="300"/>
                        </a:spcBef>
                        <a:spcAft>
                          <a:spcPts val="300"/>
                        </a:spcAft>
                      </a:pPr>
                      <a:r>
                        <a:rPr lang="en-GB" sz="1400" b="0" dirty="0">
                          <a:solidFill>
                            <a:srgbClr val="222222"/>
                          </a:solidFill>
                          <a:effectLst/>
                        </a:rPr>
                        <a:t>Inform policy development internally at the level of the sub-unit, faculty or University</a:t>
                      </a:r>
                      <a:endParaRPr lang="en-GB" sz="1400" b="0" dirty="0">
                        <a:solidFill>
                          <a:srgbClr val="222222"/>
                        </a:solidFill>
                        <a:effectLst/>
                        <a:latin typeface="+mn-lt"/>
                        <a:ea typeface="Times New Roman" panose="02020603050405020304" pitchFamily="18" charset="0"/>
                        <a:cs typeface="Times New Roman" panose="02020603050405020304" pitchFamily="18" charset="0"/>
                      </a:endParaRPr>
                    </a:p>
                  </a:txBody>
                  <a:tcPr/>
                </a:tc>
                <a:tc>
                  <a:txBody>
                    <a:bodyPr/>
                    <a:lstStyle/>
                    <a:p>
                      <a:pPr>
                        <a:lnSpc>
                          <a:spcPct val="108000"/>
                        </a:lnSpc>
                        <a:spcBef>
                          <a:spcPts val="300"/>
                        </a:spcBef>
                        <a:spcAft>
                          <a:spcPts val="300"/>
                        </a:spcAft>
                      </a:pPr>
                      <a:r>
                        <a:rPr lang="en-GB" sz="1400" b="0" dirty="0">
                          <a:solidFill>
                            <a:srgbClr val="222222"/>
                          </a:solidFill>
                          <a:effectLst/>
                        </a:rPr>
                        <a:t>The project has established that a substantial number of students are keen to take part in an opportunity to start M140 on a more flexible basis prior to the October module start. </a:t>
                      </a:r>
                      <a:r>
                        <a:rPr lang="en-GB" sz="1400" b="0" dirty="0">
                          <a:solidFill>
                            <a:srgbClr val="161616"/>
                          </a:solidFill>
                          <a:effectLst/>
                        </a:rPr>
                        <a:t> </a:t>
                      </a:r>
                      <a:endParaRPr lang="en-GB" sz="1400" b="0" dirty="0">
                        <a:solidFill>
                          <a:srgbClr val="222222"/>
                        </a:solidFill>
                        <a:effectLst/>
                        <a:latin typeface="+mn-lt"/>
                        <a:ea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485671108"/>
                  </a:ext>
                </a:extLst>
              </a:tr>
            </a:tbl>
          </a:graphicData>
        </a:graphic>
      </p:graphicFrame>
      <p:sp>
        <p:nvSpPr>
          <p:cNvPr id="10" name="Rectangle 9">
            <a:extLst>
              <a:ext uri="{FF2B5EF4-FFF2-40B4-BE49-F238E27FC236}">
                <a16:creationId xmlns:a16="http://schemas.microsoft.com/office/drawing/2014/main" id="{9328B86B-38E6-430F-B934-2693C6401995}"/>
              </a:ext>
            </a:extLst>
          </p:cNvPr>
          <p:cNvSpPr/>
          <p:nvPr/>
        </p:nvSpPr>
        <p:spPr>
          <a:xfrm>
            <a:off x="5785337" y="6218301"/>
            <a:ext cx="5934809" cy="5781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Date Placeholder 4">
            <a:extLst>
              <a:ext uri="{FF2B5EF4-FFF2-40B4-BE49-F238E27FC236}">
                <a16:creationId xmlns:a16="http://schemas.microsoft.com/office/drawing/2014/main" id="{E06EA659-790D-4A7F-BAC6-3A574A8B01FF}"/>
              </a:ext>
            </a:extLst>
          </p:cNvPr>
          <p:cNvSpPr>
            <a:spLocks noGrp="1"/>
          </p:cNvSpPr>
          <p:nvPr>
            <p:ph type="dt" sz="half" idx="10"/>
          </p:nvPr>
        </p:nvSpPr>
        <p:spPr/>
        <p:txBody>
          <a:bodyPr/>
          <a:lstStyle/>
          <a:p>
            <a:r>
              <a:rPr lang="en-US"/>
              <a:t>Thursday, 1st July 2021</a:t>
            </a:r>
            <a:endParaRPr lang="en-GB" dirty="0"/>
          </a:p>
        </p:txBody>
      </p:sp>
      <p:sp>
        <p:nvSpPr>
          <p:cNvPr id="4" name="Rectangle 3">
            <a:extLst>
              <a:ext uri="{FF2B5EF4-FFF2-40B4-BE49-F238E27FC236}">
                <a16:creationId xmlns:a16="http://schemas.microsoft.com/office/drawing/2014/main" id="{09F7EA91-7A31-4C14-AC46-C86D8DF5B65B}"/>
              </a:ext>
            </a:extLst>
          </p:cNvPr>
          <p:cNvSpPr/>
          <p:nvPr/>
        </p:nvSpPr>
        <p:spPr>
          <a:xfrm>
            <a:off x="5915490" y="5394706"/>
            <a:ext cx="5705341" cy="823595"/>
          </a:xfrm>
          <a:prstGeom prst="rect">
            <a:avLst/>
          </a:prstGeom>
          <a:gradFill flip="none" rotWithShape="1">
            <a:gsLst>
              <a:gs pos="0">
                <a:schemeClr val="accent5">
                  <a:lumMod val="5000"/>
                  <a:lumOff val="95000"/>
                  <a:alpha val="0"/>
                </a:schemeClr>
              </a:gs>
              <a:gs pos="100000">
                <a:schemeClr val="accent5">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Footer Placeholder 5">
            <a:extLst>
              <a:ext uri="{FF2B5EF4-FFF2-40B4-BE49-F238E27FC236}">
                <a16:creationId xmlns:a16="http://schemas.microsoft.com/office/drawing/2014/main" id="{46BD7023-9F52-4A75-A4C3-4305DEA87A77}"/>
              </a:ext>
            </a:extLst>
          </p:cNvPr>
          <p:cNvSpPr>
            <a:spLocks noGrp="1"/>
          </p:cNvSpPr>
          <p:nvPr>
            <p:ph type="ftr" sz="quarter" idx="11"/>
          </p:nvPr>
        </p:nvSpPr>
        <p:spPr/>
        <p:txBody>
          <a:bodyPr/>
          <a:lstStyle/>
          <a:p>
            <a:r>
              <a:rPr lang="en-US"/>
              <a:t>Celebrating the Impact of Scholarship in STEM</a:t>
            </a:r>
            <a:endParaRPr lang="en-GB"/>
          </a:p>
        </p:txBody>
      </p:sp>
      <p:sp>
        <p:nvSpPr>
          <p:cNvPr id="7" name="Slide Number Placeholder 6">
            <a:extLst>
              <a:ext uri="{FF2B5EF4-FFF2-40B4-BE49-F238E27FC236}">
                <a16:creationId xmlns:a16="http://schemas.microsoft.com/office/drawing/2014/main" id="{658AACC2-51B1-4D5B-9082-4DE09A5BCA76}"/>
              </a:ext>
            </a:extLst>
          </p:cNvPr>
          <p:cNvSpPr>
            <a:spLocks noGrp="1"/>
          </p:cNvSpPr>
          <p:nvPr>
            <p:ph type="sldNum" sz="quarter" idx="12"/>
          </p:nvPr>
        </p:nvSpPr>
        <p:spPr/>
        <p:txBody>
          <a:bodyPr/>
          <a:lstStyle/>
          <a:p>
            <a:fld id="{341D4F6A-8D54-49B9-8B0E-EEA58E4D334B}" type="slidenum">
              <a:rPr lang="en-GB" smtClean="0"/>
              <a:t>8</a:t>
            </a:fld>
            <a:endParaRPr lang="en-GB"/>
          </a:p>
        </p:txBody>
      </p:sp>
      <p:pic>
        <p:nvPicPr>
          <p:cNvPr id="11" name="Picture 10" descr="A picture containing text, clipart, sign&#10;&#10;Description automatically generated">
            <a:hlinkClick r:id="rId3"/>
            <a:extLst>
              <a:ext uri="{FF2B5EF4-FFF2-40B4-BE49-F238E27FC236}">
                <a16:creationId xmlns:a16="http://schemas.microsoft.com/office/drawing/2014/main" id="{775B2109-D750-43E9-AD7E-AE79A5624D4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7397" y="5837876"/>
            <a:ext cx="1087315" cy="380425"/>
          </a:xfrm>
          <a:prstGeom prst="rect">
            <a:avLst/>
          </a:prstGeom>
        </p:spPr>
      </p:pic>
    </p:spTree>
    <p:extLst>
      <p:ext uri="{BB962C8B-B14F-4D97-AF65-F5344CB8AC3E}">
        <p14:creationId xmlns:p14="http://schemas.microsoft.com/office/powerpoint/2010/main" val="34180162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252FB-54CC-4AB3-AA03-4E65A8D3283F}"/>
              </a:ext>
            </a:extLst>
          </p:cNvPr>
          <p:cNvSpPr>
            <a:spLocks noGrp="1"/>
          </p:cNvSpPr>
          <p:nvPr>
            <p:ph type="title"/>
          </p:nvPr>
        </p:nvSpPr>
        <p:spPr/>
        <p:txBody>
          <a:bodyPr/>
          <a:lstStyle/>
          <a:p>
            <a:r>
              <a:rPr lang="en-GB" dirty="0" err="1"/>
              <a:t>SoTL</a:t>
            </a:r>
            <a:r>
              <a:rPr lang="en-GB" dirty="0"/>
              <a:t> IEF: Guiding evaluation for impact</a:t>
            </a:r>
          </a:p>
        </p:txBody>
      </p:sp>
      <p:sp>
        <p:nvSpPr>
          <p:cNvPr id="3" name="Content Placeholder 2">
            <a:extLst>
              <a:ext uri="{FF2B5EF4-FFF2-40B4-BE49-F238E27FC236}">
                <a16:creationId xmlns:a16="http://schemas.microsoft.com/office/drawing/2014/main" id="{ADFA7654-3099-4C25-BB52-79EA6A2C0E52}"/>
              </a:ext>
            </a:extLst>
          </p:cNvPr>
          <p:cNvSpPr>
            <a:spLocks noGrp="1"/>
          </p:cNvSpPr>
          <p:nvPr>
            <p:ph sz="half" idx="1"/>
          </p:nvPr>
        </p:nvSpPr>
        <p:spPr/>
        <p:txBody>
          <a:bodyPr>
            <a:noAutofit/>
          </a:bodyPr>
          <a:lstStyle/>
          <a:p>
            <a:r>
              <a:rPr lang="en-US" sz="2000" dirty="0"/>
              <a:t>Learning and teaching</a:t>
            </a:r>
          </a:p>
          <a:p>
            <a:pPr lvl="1"/>
            <a:r>
              <a:rPr lang="en-US" sz="1800" dirty="0"/>
              <a:t>What has been the impact on </a:t>
            </a:r>
            <a:r>
              <a:rPr lang="en-US" sz="1800" i="1" dirty="0"/>
              <a:t>student experience</a:t>
            </a:r>
            <a:r>
              <a:rPr lang="en-US" sz="1800" dirty="0"/>
              <a:t>?</a:t>
            </a:r>
          </a:p>
          <a:p>
            <a:pPr lvl="1"/>
            <a:r>
              <a:rPr lang="en-US" sz="1800" dirty="0"/>
              <a:t>What has been the impact on </a:t>
            </a:r>
            <a:r>
              <a:rPr lang="en-US" sz="1800" i="1" dirty="0"/>
              <a:t>student retention and progression</a:t>
            </a:r>
            <a:r>
              <a:rPr lang="en-US" sz="1800" dirty="0"/>
              <a:t>?</a:t>
            </a:r>
          </a:p>
          <a:p>
            <a:pPr lvl="1"/>
            <a:r>
              <a:rPr lang="en-US" sz="1800" dirty="0"/>
              <a:t>Is there evidence of </a:t>
            </a:r>
            <a:r>
              <a:rPr lang="en-US" sz="1800" i="1" dirty="0"/>
              <a:t>excellence in teaching</a:t>
            </a:r>
            <a:r>
              <a:rPr lang="en-US" sz="1800" dirty="0"/>
              <a:t>?</a:t>
            </a:r>
          </a:p>
          <a:p>
            <a:r>
              <a:rPr lang="en-US" sz="2000" dirty="0"/>
              <a:t>Transfer to others</a:t>
            </a:r>
          </a:p>
          <a:p>
            <a:pPr lvl="1"/>
            <a:r>
              <a:rPr lang="en-US" sz="1800" dirty="0"/>
              <a:t>Has there been an influence on </a:t>
            </a:r>
            <a:r>
              <a:rPr lang="en-US" sz="1800" i="1" dirty="0"/>
              <a:t>discipline-based teaching, research and practice</a:t>
            </a:r>
            <a:r>
              <a:rPr lang="en-US" sz="1800" dirty="0"/>
              <a:t>?</a:t>
            </a:r>
          </a:p>
          <a:p>
            <a:pPr lvl="1"/>
            <a:r>
              <a:rPr lang="en-US" sz="1800" dirty="0"/>
              <a:t>Have you </a:t>
            </a:r>
            <a:r>
              <a:rPr lang="en-US" sz="1800" i="1" dirty="0"/>
              <a:t>disseminated the project’s outcomes</a:t>
            </a:r>
            <a:r>
              <a:rPr lang="en-US" sz="1800" dirty="0"/>
              <a:t>?</a:t>
            </a:r>
          </a:p>
          <a:p>
            <a:pPr lvl="1"/>
            <a:r>
              <a:rPr lang="en-US" sz="1800" dirty="0"/>
              <a:t>Have the outcomes of the project been </a:t>
            </a:r>
            <a:r>
              <a:rPr lang="en-US" sz="1800" i="1" dirty="0"/>
              <a:t>adopted by other educators</a:t>
            </a:r>
            <a:r>
              <a:rPr lang="en-US" sz="1800" dirty="0"/>
              <a:t>?</a:t>
            </a:r>
          </a:p>
          <a:p>
            <a:endParaRPr lang="en-US" sz="1800" dirty="0"/>
          </a:p>
          <a:p>
            <a:endParaRPr lang="en-GB" sz="1800" dirty="0"/>
          </a:p>
        </p:txBody>
      </p:sp>
      <p:sp>
        <p:nvSpPr>
          <p:cNvPr id="4" name="Content Placeholder 3">
            <a:extLst>
              <a:ext uri="{FF2B5EF4-FFF2-40B4-BE49-F238E27FC236}">
                <a16:creationId xmlns:a16="http://schemas.microsoft.com/office/drawing/2014/main" id="{37EE1E8D-30AD-4D17-9BA6-CB769BB6110D}"/>
              </a:ext>
            </a:extLst>
          </p:cNvPr>
          <p:cNvSpPr>
            <a:spLocks noGrp="1"/>
          </p:cNvSpPr>
          <p:nvPr>
            <p:ph sz="half" idx="2"/>
          </p:nvPr>
        </p:nvSpPr>
        <p:spPr>
          <a:xfrm>
            <a:off x="6172199" y="1368107"/>
            <a:ext cx="5297557" cy="4808856"/>
          </a:xfrm>
        </p:spPr>
        <p:txBody>
          <a:bodyPr>
            <a:noAutofit/>
          </a:bodyPr>
          <a:lstStyle/>
          <a:p>
            <a:r>
              <a:rPr lang="en-US" sz="2000" dirty="0"/>
              <a:t>Stakeholder benefits</a:t>
            </a:r>
          </a:p>
          <a:p>
            <a:pPr lvl="1"/>
            <a:r>
              <a:rPr lang="en-US" sz="1800" dirty="0"/>
              <a:t>Has the project enhanced </a:t>
            </a:r>
            <a:r>
              <a:rPr lang="en-US" sz="1800" i="1" dirty="0"/>
              <a:t>mutual stakeholder understanding</a:t>
            </a:r>
            <a:r>
              <a:rPr lang="en-US" sz="1800" dirty="0"/>
              <a:t>?</a:t>
            </a:r>
          </a:p>
          <a:p>
            <a:pPr lvl="1"/>
            <a:r>
              <a:rPr lang="en-US" sz="1800" dirty="0"/>
              <a:t>Has the project facilitated the </a:t>
            </a:r>
            <a:r>
              <a:rPr lang="en-US" sz="1800" i="1" dirty="0"/>
              <a:t>personal and professional development</a:t>
            </a:r>
            <a:r>
              <a:rPr lang="en-US" sz="1800" dirty="0"/>
              <a:t> of project team and associated stakeholders?</a:t>
            </a:r>
          </a:p>
          <a:p>
            <a:pPr lvl="1"/>
            <a:r>
              <a:rPr lang="en-US" sz="1800" dirty="0"/>
              <a:t>Has the project led to the </a:t>
            </a:r>
            <a:r>
              <a:rPr lang="en-US" sz="1800" i="1" dirty="0"/>
              <a:t>recognition of project team members and other stakeholders</a:t>
            </a:r>
            <a:r>
              <a:rPr lang="en-US" sz="1800" dirty="0"/>
              <a:t>?</a:t>
            </a:r>
          </a:p>
          <a:p>
            <a:r>
              <a:rPr lang="en-US" sz="2000" dirty="0"/>
              <a:t>Cultural and economic benefits</a:t>
            </a:r>
          </a:p>
          <a:p>
            <a:pPr lvl="1"/>
            <a:r>
              <a:rPr lang="en-US" sz="1800" dirty="0"/>
              <a:t>Has the project helped to </a:t>
            </a:r>
            <a:r>
              <a:rPr lang="en-US" sz="1800" i="1" dirty="0"/>
              <a:t>foster </a:t>
            </a:r>
            <a:r>
              <a:rPr lang="en-US" sz="1800" i="1" dirty="0" err="1"/>
              <a:t>SoTL</a:t>
            </a:r>
            <a:r>
              <a:rPr lang="en-US" sz="1800" i="1" dirty="0"/>
              <a:t> culture</a:t>
            </a:r>
            <a:r>
              <a:rPr lang="en-US" sz="1800" dirty="0"/>
              <a:t>?</a:t>
            </a:r>
          </a:p>
          <a:p>
            <a:pPr lvl="1"/>
            <a:r>
              <a:rPr lang="en-US" sz="1800" dirty="0"/>
              <a:t> Has the project had any </a:t>
            </a:r>
            <a:r>
              <a:rPr lang="en-US" sz="1800" i="1" dirty="0"/>
              <a:t>financial implications</a:t>
            </a:r>
            <a:r>
              <a:rPr lang="en-US" sz="1800" dirty="0"/>
              <a:t>? </a:t>
            </a:r>
          </a:p>
          <a:p>
            <a:pPr lvl="1"/>
            <a:r>
              <a:rPr lang="en-US" sz="1800" dirty="0"/>
              <a:t> Has the project led to </a:t>
            </a:r>
            <a:r>
              <a:rPr lang="en-US" sz="1800" i="1" dirty="0"/>
              <a:t>funding opportunities</a:t>
            </a:r>
            <a:r>
              <a:rPr lang="en-US" sz="1800" dirty="0"/>
              <a:t>?</a:t>
            </a:r>
          </a:p>
          <a:p>
            <a:endParaRPr lang="en-GB" sz="1800" dirty="0"/>
          </a:p>
        </p:txBody>
      </p:sp>
      <p:sp>
        <p:nvSpPr>
          <p:cNvPr id="5" name="Date Placeholder 4">
            <a:extLst>
              <a:ext uri="{FF2B5EF4-FFF2-40B4-BE49-F238E27FC236}">
                <a16:creationId xmlns:a16="http://schemas.microsoft.com/office/drawing/2014/main" id="{00990060-512A-4C50-B564-07B13FF99700}"/>
              </a:ext>
            </a:extLst>
          </p:cNvPr>
          <p:cNvSpPr>
            <a:spLocks noGrp="1"/>
          </p:cNvSpPr>
          <p:nvPr>
            <p:ph type="dt" sz="half" idx="10"/>
          </p:nvPr>
        </p:nvSpPr>
        <p:spPr/>
        <p:txBody>
          <a:bodyPr/>
          <a:lstStyle/>
          <a:p>
            <a:r>
              <a:rPr lang="en-US"/>
              <a:t>Thursday, 1st July 2021</a:t>
            </a:r>
            <a:endParaRPr lang="en-GB" dirty="0"/>
          </a:p>
        </p:txBody>
      </p:sp>
      <p:sp>
        <p:nvSpPr>
          <p:cNvPr id="6" name="Footer Placeholder 5">
            <a:extLst>
              <a:ext uri="{FF2B5EF4-FFF2-40B4-BE49-F238E27FC236}">
                <a16:creationId xmlns:a16="http://schemas.microsoft.com/office/drawing/2014/main" id="{B825D9E2-86BF-4A11-81AF-21BC519A3D88}"/>
              </a:ext>
            </a:extLst>
          </p:cNvPr>
          <p:cNvSpPr>
            <a:spLocks noGrp="1"/>
          </p:cNvSpPr>
          <p:nvPr>
            <p:ph type="ftr" sz="quarter" idx="11"/>
          </p:nvPr>
        </p:nvSpPr>
        <p:spPr/>
        <p:txBody>
          <a:bodyPr/>
          <a:lstStyle/>
          <a:p>
            <a:r>
              <a:rPr lang="en-US"/>
              <a:t>Celebrating the Impact of Scholarship in STEM</a:t>
            </a:r>
            <a:endParaRPr lang="en-US" dirty="0"/>
          </a:p>
        </p:txBody>
      </p:sp>
      <p:sp>
        <p:nvSpPr>
          <p:cNvPr id="7" name="Slide Number Placeholder 6">
            <a:extLst>
              <a:ext uri="{FF2B5EF4-FFF2-40B4-BE49-F238E27FC236}">
                <a16:creationId xmlns:a16="http://schemas.microsoft.com/office/drawing/2014/main" id="{1E3181F1-131B-457F-B2B9-D0BC56805A1E}"/>
              </a:ext>
            </a:extLst>
          </p:cNvPr>
          <p:cNvSpPr>
            <a:spLocks noGrp="1"/>
          </p:cNvSpPr>
          <p:nvPr>
            <p:ph type="sldNum" sz="quarter" idx="12"/>
          </p:nvPr>
        </p:nvSpPr>
        <p:spPr/>
        <p:txBody>
          <a:bodyPr/>
          <a:lstStyle/>
          <a:p>
            <a:fld id="{341D4F6A-8D54-49B9-8B0E-EEA58E4D334B}" type="slidenum">
              <a:rPr lang="en-GB" smtClean="0"/>
              <a:pPr/>
              <a:t>9</a:t>
            </a:fld>
            <a:endParaRPr lang="en-GB"/>
          </a:p>
        </p:txBody>
      </p:sp>
    </p:spTree>
    <p:extLst>
      <p:ext uri="{BB962C8B-B14F-4D97-AF65-F5344CB8AC3E}">
        <p14:creationId xmlns:p14="http://schemas.microsoft.com/office/powerpoint/2010/main" val="32792471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__MICROSOFT_TRANSLATOR_CLM_PRESENTATIONINFO" val="{&quot;DocumentId&quot;:&quot;29ad3a3ebe5e404357d4ecaf534720f0&quot;,&quot;LanguageCode&quot;:&quot;en-US&quot;,&quot;SlideGuids&quot;:[&quot;c9357629-6185-4467-a39f-3b7c432b5c10&quot;,&quot;a4878e81-4d15-4d43-9531-39680c84ecfd&quot;,&quot;f5b398ea-cf7c-4b3e-8177-824a4a8ab1cf&quot;,&quot;c49b6e99-fa39-4211-a779-fc7790e6eed6&quot;,&quot;dd196faf-b12c-483b-aa38-b2c4502e2f6b&quot;,&quot;18aba1ed-efdf-4f22-8d7a-ad6c440525cb&quot;,&quot;7158b587-1b31-406f-8257-87dc7fa3f787&quot;,&quot;05797c85-1add-41f0-b160-1fadf135e4cf&quot;,&quot;adaa4fae-b221-436f-8dba-057a16a6d2e7&quot;,&quot;e72066f0-097a-49a3-a904-6929ad9723e8&quot;,&quot;34c97da7-b5dc-453c-a409-7a366c37ccaf&quot;,&quot;6cc20db3-ea89-47d1-a321-ca87e78ad727&quot;,&quot;6538ee61-a74c-46f4-87b8-1761415f06fa&quot;],&quot;TimeStamp&quot;:&quot;2018-10-04T22:54:38.6356615+01:00&quot;}"/>
  <p:tag name="PRESGUID" val="fe79004d-4f7d-45e5-9776-86d8e8cba28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U Title">
  <a:themeElements>
    <a:clrScheme name="OU Theme Colours">
      <a:dk1>
        <a:srgbClr val="000000"/>
      </a:dk1>
      <a:lt1>
        <a:srgbClr val="FFFFFF"/>
      </a:lt1>
      <a:dk2>
        <a:srgbClr val="A7A9AC"/>
      </a:dk2>
      <a:lt2>
        <a:srgbClr val="CCCCCC"/>
      </a:lt2>
      <a:accent1>
        <a:srgbClr val="1D499B"/>
      </a:accent1>
      <a:accent2>
        <a:srgbClr val="F26522"/>
      </a:accent2>
      <a:accent3>
        <a:srgbClr val="ED2891"/>
      </a:accent3>
      <a:accent4>
        <a:srgbClr val="00B7B2"/>
      </a:accent4>
      <a:accent5>
        <a:srgbClr val="A7A9AC"/>
      </a:accent5>
      <a:accent6>
        <a:srgbClr val="000000"/>
      </a:accent6>
      <a:hlink>
        <a:srgbClr val="5490D0"/>
      </a:hlink>
      <a:folHlink>
        <a:srgbClr val="716FB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noAutofit/>
      </a:bodyPr>
      <a:lstStyle>
        <a:defPPr algn="l">
          <a:defRPr sz="1200" dirty="0"/>
        </a:defPPr>
      </a:lstStyle>
    </a:txDef>
  </a:objectDefaults>
  <a:extraClrSchemeLst/>
  <a:extLst>
    <a:ext uri="{05A4C25C-085E-4340-85A3-A5531E510DB2}">
      <thm15:themeFamily xmlns:thm15="http://schemas.microsoft.com/office/thememl/2012/main" name="73262_OU_Presentation_Template_WIDE_UK.pptx" id="{0D03CF9A-D069-4DB5-98CC-BA9287862A76}" vid="{EF1B13A4-813D-44E3-93C5-C503883F126B}"/>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2491</TotalTime>
  <Words>3064</Words>
  <Application>Microsoft Office PowerPoint</Application>
  <PresentationFormat>Widescreen</PresentationFormat>
  <Paragraphs>278</Paragraphs>
  <Slides>19</Slides>
  <Notes>8</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19</vt:i4>
      </vt:variant>
    </vt:vector>
  </HeadingPairs>
  <TitlesOfParts>
    <vt:vector size="25" baseType="lpstr">
      <vt:lpstr>Arial</vt:lpstr>
      <vt:lpstr>Calibri</vt:lpstr>
      <vt:lpstr>Calibri Light</vt:lpstr>
      <vt:lpstr>Sylfaen</vt:lpstr>
      <vt:lpstr>Office Theme</vt:lpstr>
      <vt:lpstr>OU Title</vt:lpstr>
      <vt:lpstr>Celebrating the Impact of Scholarship in STEM</vt:lpstr>
      <vt:lpstr>Overview</vt:lpstr>
      <vt:lpstr>Scholarship of Teaching and Learning (SoTL)</vt:lpstr>
      <vt:lpstr>Role of SoTL for the University</vt:lpstr>
      <vt:lpstr>Role of SoTL for educators</vt:lpstr>
      <vt:lpstr>SoTL Impact</vt:lpstr>
      <vt:lpstr>Impact: Evaluate, integrate and transfer</vt:lpstr>
      <vt:lpstr>SoTL Impact Evaluation Framework (IEF)</vt:lpstr>
      <vt:lpstr>SoTL IEF: Guiding evaluation for impact</vt:lpstr>
      <vt:lpstr>Learning and teaching</vt:lpstr>
      <vt:lpstr>Transfer to others</vt:lpstr>
      <vt:lpstr>Stakeholder benefits</vt:lpstr>
      <vt:lpstr>Cultural and economic benefits</vt:lpstr>
      <vt:lpstr>SoTL IEF: Guiding evaluation for impact</vt:lpstr>
      <vt:lpstr>Barriers to SoTL impact</vt:lpstr>
      <vt:lpstr>Strategies to facilitate SoTL impact</vt:lpstr>
      <vt:lpstr>Celebrating the Impact of Scholarship in STEM</vt:lpstr>
      <vt:lpstr>Case Study References</vt:lpstr>
      <vt:lpstr>Case Study References</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Embedding and sustaining inclusive STEM practices</dc:title>
  <dc:creator>Trevor Collins</dc:creator>
  <cp:lastModifiedBy>Diane.Ford</cp:lastModifiedBy>
  <cp:revision>72</cp:revision>
  <cp:lastPrinted>2021-06-02T09:24:45Z</cp:lastPrinted>
  <dcterms:created xsi:type="dcterms:W3CDTF">2017-05-06T04:58:44Z</dcterms:created>
  <dcterms:modified xsi:type="dcterms:W3CDTF">2021-07-12T12:06:03Z</dcterms:modified>
</cp:coreProperties>
</file>