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  <p:sldMasterId id="2147483725" r:id="rId2"/>
    <p:sldMasterId id="2147483781" r:id="rId3"/>
  </p:sldMasterIdLst>
  <p:notesMasterIdLst>
    <p:notesMasterId r:id="rId28"/>
  </p:notesMasterIdLst>
  <p:handoutMasterIdLst>
    <p:handoutMasterId r:id="rId29"/>
  </p:handoutMasterIdLst>
  <p:sldIdLst>
    <p:sldId id="256" r:id="rId4"/>
    <p:sldId id="282" r:id="rId5"/>
    <p:sldId id="301" r:id="rId6"/>
    <p:sldId id="303" r:id="rId7"/>
    <p:sldId id="302" r:id="rId8"/>
    <p:sldId id="276" r:id="rId9"/>
    <p:sldId id="290" r:id="rId10"/>
    <p:sldId id="285" r:id="rId11"/>
    <p:sldId id="305" r:id="rId12"/>
    <p:sldId id="306" r:id="rId13"/>
    <p:sldId id="307" r:id="rId14"/>
    <p:sldId id="309" r:id="rId15"/>
    <p:sldId id="310" r:id="rId16"/>
    <p:sldId id="313" r:id="rId17"/>
    <p:sldId id="304" r:id="rId18"/>
    <p:sldId id="291" r:id="rId19"/>
    <p:sldId id="267" r:id="rId20"/>
    <p:sldId id="314" r:id="rId21"/>
    <p:sldId id="312" r:id="rId22"/>
    <p:sldId id="269" r:id="rId23"/>
    <p:sldId id="270" r:id="rId24"/>
    <p:sldId id="273" r:id="rId25"/>
    <p:sldId id="275" r:id="rId26"/>
    <p:sldId id="298" r:id="rId27"/>
  </p:sldIdLst>
  <p:sldSz cx="9144000" cy="6858000" type="screen4x3"/>
  <p:notesSz cx="9296400" cy="70104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827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8" d="100"/>
          <a:sy n="128" d="100"/>
        </p:scale>
        <p:origin x="-848" y="-96"/>
      </p:cViewPr>
      <p:guideLst>
        <p:guide orient="horz" pos="2172"/>
        <p:guide orient="horz" pos="2208"/>
        <p:guide pos="2864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salvucci\Documents\Dropbox\DNEAP\4th%20Pov%20Assessment\figuras%20vari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salvucci\Documents\Dropbox\DNEAP\4th%20Pov%20Assessment\figuras%20vari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salvucci\Documents\Dropbox\DNEAP\4th%20Pov%20Assessment\figuras%20varias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1.4 </a:t>
            </a:r>
            <a:r>
              <a:rPr lang="en-US" sz="1800" b="1" i="0" baseline="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Número</a:t>
            </a:r>
            <a:r>
              <a:rPr lang="en-US" sz="1800" b="1" i="0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de </a:t>
            </a:r>
            <a:r>
              <a:rPr lang="en-US" sz="1800" b="1" i="0" baseline="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pessoas</a:t>
            </a:r>
            <a:r>
              <a:rPr lang="en-US" sz="1800" b="1" i="0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1800" b="1" i="0" baseline="0" dirty="0" err="1" smtClean="0">
                <a:solidFill>
                  <a:schemeClr val="accent6">
                    <a:lumMod val="75000"/>
                  </a:schemeClr>
                </a:solidFill>
                <a:effectLst/>
              </a:rPr>
              <a:t>pobres</a:t>
            </a:r>
            <a:endParaRPr lang="en-US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357399763940602"/>
          <c:y val="0.0"/>
        </c:manualLayout>
      </c:layout>
      <c:overlay val="1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'pobreza consumo'!$C$42</c:f>
              <c:strCache>
                <c:ptCount val="1"/>
                <c:pt idx="0">
                  <c:v>IAF96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consumo'!$B$43:$B$45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consumo'!$C$43:$C$45</c:f>
              <c:numCache>
                <c:formatCode>#,##0</c:formatCode>
                <c:ptCount val="3"/>
                <c:pt idx="0">
                  <c:v>1.2075464E7</c:v>
                </c:pt>
                <c:pt idx="1">
                  <c:v>2.250852E6</c:v>
                </c:pt>
                <c:pt idx="2">
                  <c:v>9.824613E6</c:v>
                </c:pt>
              </c:numCache>
            </c:numRef>
          </c:val>
        </c:ser>
        <c:ser>
          <c:idx val="1"/>
          <c:order val="1"/>
          <c:tx>
            <c:strRef>
              <c:f>'pobreza consumo'!$D$42</c:f>
              <c:strCache>
                <c:ptCount val="1"/>
                <c:pt idx="0">
                  <c:v>IAF02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consumo'!$B$43:$B$45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consumo'!$D$43:$D$45</c:f>
              <c:numCache>
                <c:formatCode>#,##0</c:formatCode>
                <c:ptCount val="3"/>
                <c:pt idx="0">
                  <c:v>9.666162E6</c:v>
                </c:pt>
                <c:pt idx="1">
                  <c:v>2.831809E6</c:v>
                </c:pt>
                <c:pt idx="2">
                  <c:v>6.834353E6</c:v>
                </c:pt>
              </c:numCache>
            </c:numRef>
          </c:val>
        </c:ser>
        <c:ser>
          <c:idx val="2"/>
          <c:order val="2"/>
          <c:tx>
            <c:strRef>
              <c:f>'pobreza consumo'!$E$42</c:f>
              <c:strCache>
                <c:ptCount val="1"/>
                <c:pt idx="0">
                  <c:v>IOF08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consumo'!$B$43:$B$45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consumo'!$E$43:$E$45</c:f>
              <c:numCache>
                <c:formatCode>#,##0</c:formatCode>
                <c:ptCount val="3"/>
                <c:pt idx="0">
                  <c:v>1.1136448E7</c:v>
                </c:pt>
                <c:pt idx="1">
                  <c:v>3.065169E6</c:v>
                </c:pt>
                <c:pt idx="2">
                  <c:v>8.071279E6</c:v>
                </c:pt>
              </c:numCache>
            </c:numRef>
          </c:val>
        </c:ser>
        <c:ser>
          <c:idx val="3"/>
          <c:order val="3"/>
          <c:tx>
            <c:strRef>
              <c:f>'pobreza consumo'!$F$42</c:f>
              <c:strCache>
                <c:ptCount val="1"/>
                <c:pt idx="0">
                  <c:v>IOF14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8,8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consumo'!$B$43:$B$45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consumo'!$F$43:$F$45</c:f>
              <c:numCache>
                <c:formatCode>#,##0</c:formatCode>
                <c:ptCount val="3"/>
                <c:pt idx="0">
                  <c:v>1.182628E7</c:v>
                </c:pt>
                <c:pt idx="1">
                  <c:v>3.038517E6</c:v>
                </c:pt>
                <c:pt idx="2">
                  <c:v>8.787763E6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0768184"/>
        <c:axId val="2130764536"/>
      </c:barChart>
      <c:catAx>
        <c:axId val="2130768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764536"/>
        <c:crosses val="autoZero"/>
        <c:auto val="1"/>
        <c:lblAlgn val="ctr"/>
        <c:lblOffset val="100"/>
        <c:noMultiLvlLbl val="0"/>
      </c:catAx>
      <c:valAx>
        <c:axId val="21307645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768184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it-IT" b="0" dirty="0" smtClean="0"/>
                    <a:t>Milhões</a:t>
                  </a:r>
                  <a:endParaRPr lang="it-IT" b="0" dirty="0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1.3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Profundidade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pobreza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'pobreza consumo'!$C$64</c:f>
              <c:strCache>
                <c:ptCount val="1"/>
                <c:pt idx="0">
                  <c:v>IAF96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26,3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consumo'!$B$65:$B$67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consumo'!$C$65:$C$67</c:f>
              <c:numCache>
                <c:formatCode>General</c:formatCode>
                <c:ptCount val="3"/>
                <c:pt idx="0">
                  <c:v>29.3</c:v>
                </c:pt>
                <c:pt idx="1">
                  <c:v>26.3</c:v>
                </c:pt>
                <c:pt idx="2">
                  <c:v>30.1</c:v>
                </c:pt>
              </c:numCache>
            </c:numRef>
          </c:val>
        </c:ser>
        <c:ser>
          <c:idx val="1"/>
          <c:order val="1"/>
          <c:tx>
            <c:strRef>
              <c:f>'pobreza consumo'!$D$64</c:f>
              <c:strCache>
                <c:ptCount val="1"/>
                <c:pt idx="0">
                  <c:v>IAF02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19,4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'pobreza consumo'!$B$65:$B$67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consumo'!$D$65:$D$67</c:f>
              <c:numCache>
                <c:formatCode>General</c:formatCode>
                <c:ptCount val="3"/>
                <c:pt idx="0">
                  <c:v>19.4</c:v>
                </c:pt>
                <c:pt idx="1">
                  <c:v>18.1</c:v>
                </c:pt>
                <c:pt idx="2">
                  <c:v>20.0</c:v>
                </c:pt>
              </c:numCache>
            </c:numRef>
          </c:val>
        </c:ser>
        <c:ser>
          <c:idx val="2"/>
          <c:order val="2"/>
          <c:tx>
            <c:strRef>
              <c:f>'pobreza consumo'!$E$64</c:f>
              <c:strCache>
                <c:ptCount val="1"/>
                <c:pt idx="0">
                  <c:v>IOF08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19,2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17,3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20,1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consumo'!$B$65:$B$67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consumo'!$E$65:$E$67</c:f>
              <c:numCache>
                <c:formatCode>General</c:formatCode>
                <c:ptCount val="3"/>
                <c:pt idx="0">
                  <c:v>19.2</c:v>
                </c:pt>
                <c:pt idx="1">
                  <c:v>17.3</c:v>
                </c:pt>
                <c:pt idx="2">
                  <c:v>20.1</c:v>
                </c:pt>
              </c:numCache>
            </c:numRef>
          </c:val>
        </c:ser>
        <c:ser>
          <c:idx val="3"/>
          <c:order val="3"/>
          <c:tx>
            <c:strRef>
              <c:f>'pobreza consumo'!$F$64</c:f>
              <c:strCache>
                <c:ptCount val="1"/>
                <c:pt idx="0">
                  <c:v>IOF14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17,7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'pobreza consumo'!$B$65:$B$67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'pobreza consumo'!$F$65:$F$67</c:f>
              <c:numCache>
                <c:formatCode>General</c:formatCode>
                <c:ptCount val="3"/>
                <c:pt idx="0">
                  <c:v>16.7</c:v>
                </c:pt>
                <c:pt idx="1">
                  <c:v>14.6</c:v>
                </c:pt>
                <c:pt idx="2">
                  <c:v>17.7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470552"/>
        <c:axId val="2134474328"/>
      </c:barChart>
      <c:catAx>
        <c:axId val="2134470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474328"/>
        <c:crosses val="autoZero"/>
        <c:auto val="1"/>
        <c:lblAlgn val="ctr"/>
        <c:lblOffset val="100"/>
        <c:noMultiLvlLbl val="0"/>
      </c:catAx>
      <c:valAx>
        <c:axId val="2134474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 dirty="0" err="1" smtClean="0"/>
                  <a:t>Percentagem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0107282179162929"/>
              <c:y val="0.06324096265424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47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Índice</a:t>
            </a:r>
            <a:r>
              <a:rPr lang="en-US" dirty="0" smtClean="0"/>
              <a:t> de Gini</a:t>
            </a:r>
            <a:endParaRPr lang="en-US" dirty="0"/>
          </a:p>
        </c:rich>
      </c:tx>
      <c:layout>
        <c:manualLayout>
          <c:xMode val="edge"/>
          <c:yMode val="edge"/>
          <c:x val="0.157236238342712"/>
          <c:y val="0.0992828880294975"/>
        </c:manualLayout>
      </c:layout>
      <c:overlay val="1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desigualdade!$B$39</c:f>
              <c:strCache>
                <c:ptCount val="1"/>
                <c:pt idx="0">
                  <c:v>IAF96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0,40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0,47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0,37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desigualdade!$C$38:$E$38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desigualdade!$C$39:$E$39</c:f>
              <c:numCache>
                <c:formatCode>0.00</c:formatCode>
                <c:ptCount val="3"/>
                <c:pt idx="0">
                  <c:v>0.4</c:v>
                </c:pt>
                <c:pt idx="1">
                  <c:v>0.47</c:v>
                </c:pt>
                <c:pt idx="2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desigualdade!$B$40</c:f>
              <c:strCache>
                <c:ptCount val="1"/>
                <c:pt idx="0">
                  <c:v>IAF02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0944835447607237"/>
                  <c:y val="-0.01574725824114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0,42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77934179042895"/>
                  <c:y val="-0.0220461615376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0,49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0,36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desigualdade!$C$38:$E$38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desigualdade!$C$40:$E$40</c:f>
              <c:numCache>
                <c:formatCode>0.00</c:formatCode>
                <c:ptCount val="3"/>
                <c:pt idx="0">
                  <c:v>0.42</c:v>
                </c:pt>
                <c:pt idx="1">
                  <c:v>0.49</c:v>
                </c:pt>
                <c:pt idx="2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desigualdade!$B$41</c:f>
              <c:strCache>
                <c:ptCount val="1"/>
                <c:pt idx="0">
                  <c:v>IOF08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6435662068325E-17"/>
                  <c:y val="-0.05039122637167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0,42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0,48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75586835808579"/>
                  <c:y val="-0.01574725824114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desigualdade!$C$38:$E$38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desigualdade!$C$41:$E$41</c:f>
              <c:numCache>
                <c:formatCode>0.00</c:formatCode>
                <c:ptCount val="3"/>
                <c:pt idx="0">
                  <c:v>0.42</c:v>
                </c:pt>
                <c:pt idx="1">
                  <c:v>0.48</c:v>
                </c:pt>
                <c:pt idx="2">
                  <c:v>0.37</c:v>
                </c:pt>
              </c:numCache>
            </c:numRef>
          </c:val>
        </c:ser>
        <c:ser>
          <c:idx val="3"/>
          <c:order val="3"/>
          <c:tx>
            <c:strRef>
              <c:f>desigualdade!$B$42</c:f>
              <c:strCache>
                <c:ptCount val="1"/>
                <c:pt idx="0">
                  <c:v>IOF14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0,47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0,55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88967089521448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desigualdade!$C$38:$E$38</c:f>
              <c:strCache>
                <c:ptCount val="3"/>
                <c:pt idx="0">
                  <c:v>Nacional</c:v>
                </c:pt>
                <c:pt idx="1">
                  <c:v>Urbano</c:v>
                </c:pt>
                <c:pt idx="2">
                  <c:v>Rural</c:v>
                </c:pt>
              </c:strCache>
            </c:strRef>
          </c:cat>
          <c:val>
            <c:numRef>
              <c:f>desigualdade!$C$42:$E$42</c:f>
              <c:numCache>
                <c:formatCode>0.00</c:formatCode>
                <c:ptCount val="3"/>
                <c:pt idx="0">
                  <c:v>0.47</c:v>
                </c:pt>
                <c:pt idx="1">
                  <c:v>0.55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4561624"/>
        <c:axId val="2134565576"/>
      </c:barChart>
      <c:catAx>
        <c:axId val="2134561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565576"/>
        <c:crosses val="autoZero"/>
        <c:auto val="1"/>
        <c:lblAlgn val="ctr"/>
        <c:lblOffset val="100"/>
        <c:noMultiLvlLbl val="0"/>
      </c:catAx>
      <c:valAx>
        <c:axId val="2134565576"/>
        <c:scaling>
          <c:orientation val="minMax"/>
          <c:min val="0.3"/>
        </c:scaling>
        <c:delete val="0"/>
        <c:axPos val="l"/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56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C9A8C2-FD19-F741-8BFE-F6B90B318A27}" type="datetime1">
              <a:rPr lang="fi-FI" smtClean="0"/>
              <a:pPr/>
              <a:t>29/10/2016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4A56E2-FB66-0D45-A68A-DB32D5B1B71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103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897A43-C841-3248-A470-60EEB4B09855}" type="datetime1">
              <a:rPr lang="fi-FI" smtClean="0"/>
              <a:pPr/>
              <a:t>29/10/2016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5496CD-AE48-5F40-B191-0B724F69E0F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557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496CD-AE48-5F40-B191-0B724F69E0F6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4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496CD-AE48-5F40-B191-0B724F69E0F6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37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496CD-AE48-5F40-B191-0B724F69E0F6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358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A62EC-1AC8-41E4-A271-024DD98ED63E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012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59868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latin typeface="Arial (Headings)"/>
              </a:defRPr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351563"/>
            <a:ext cx="6033407" cy="18253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5318" y="6356346"/>
            <a:ext cx="2133600" cy="365125"/>
          </a:xfrm>
        </p:spPr>
        <p:txBody>
          <a:bodyPr/>
          <a:lstStyle/>
          <a:p>
            <a:fld id="{263D4826-29D1-4E89-8468-DEBEA582DC97}" type="datetimeFigureOut">
              <a:rPr lang="en-GB" smtClean="0"/>
              <a:pPr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23757" y="6356347"/>
            <a:ext cx="2895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5364" y="6356349"/>
            <a:ext cx="2275115" cy="365125"/>
          </a:xfrm>
        </p:spPr>
        <p:txBody>
          <a:bodyPr/>
          <a:lstStyle>
            <a:lvl1pPr algn="l">
              <a:defRPr/>
            </a:lvl1pPr>
          </a:lstStyle>
          <a:p>
            <a:fld id="{12990EDF-4DD0-49B0-ABAD-51A3DBD952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37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4826-29D1-4E89-8468-DEBEA582DC97}" type="datetimeFigureOut">
              <a:rPr lang="en-GB" smtClean="0"/>
              <a:pPr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0EDF-4DD0-49B0-ABAD-51A3DBD95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4826-29D1-4E89-8468-DEBEA582DC97}" type="datetimeFigureOut">
              <a:rPr lang="en-GB" smtClean="0"/>
              <a:pPr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0EDF-4DD0-49B0-ABAD-51A3DBD952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4826-29D1-4E89-8468-DEBEA582DC97}" type="datetimeFigureOut">
              <a:rPr lang="en-GB" smtClean="0"/>
              <a:pPr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0EDF-4DD0-49B0-ABAD-51A3DBD95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8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61" y="5070021"/>
            <a:ext cx="1213093" cy="13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402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7639" y="63563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4826-29D1-4E89-8468-DEBEA582DC97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536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27914" y="6356349"/>
            <a:ext cx="2275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CD37-6355-439A-B1CB-3811F899872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882" y="5819775"/>
            <a:ext cx="823695" cy="8855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29" r:id="rId2"/>
    <p:sldLayoutId id="2147483734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6">
              <a:lumMod val="75000"/>
            </a:schemeClr>
          </a:solidFill>
          <a:latin typeface="Arial (Headings)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–"/>
        <a:defRPr sz="3200" kern="120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402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742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4826-29D1-4E89-8468-DEBEA582DC97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8177" y="635272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1743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0EDF-4DD0-49B0-ABAD-51A3DBD952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84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6">
              <a:lumMod val="75000"/>
            </a:schemeClr>
          </a:solidFill>
          <a:latin typeface="Arial (Headings)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–"/>
        <a:defRPr sz="3200" kern="120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12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Quarta Avaliação Nacional da Pobreza e Bem-Estar em Moçambique, 2014-15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Ministério da Economia e Finanças</a:t>
            </a:r>
          </a:p>
          <a:p>
            <a:pPr marL="0" indent="0">
              <a:buNone/>
            </a:pPr>
            <a:endParaRPr lang="pt-PT" sz="1800" dirty="0" smtClean="0"/>
          </a:p>
          <a:p>
            <a:pPr marL="0" indent="0">
              <a:buNone/>
            </a:pPr>
            <a:r>
              <a:rPr lang="pt-PT" dirty="0" smtClean="0"/>
              <a:t>Outubro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4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1.2 Resultados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PT" dirty="0" smtClean="0"/>
              <a:t>Resultados </a:t>
            </a:r>
            <a:r>
              <a:rPr lang="pt-PT" u="sng" dirty="0" smtClean="0"/>
              <a:t>depois</a:t>
            </a:r>
            <a:r>
              <a:rPr lang="pt-PT" dirty="0" smtClean="0"/>
              <a:t> dos ajustes acima mencionados (que passa a ser referência para as futuras Avaliações)</a:t>
            </a:r>
            <a:endParaRPr lang="fi-FI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834643"/>
              </p:ext>
            </p:extLst>
          </p:nvPr>
        </p:nvGraphicFramePr>
        <p:xfrm>
          <a:off x="1143000" y="2431474"/>
          <a:ext cx="6858000" cy="3694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8616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dirty="0" smtClean="0"/>
                        <a:t>Percentagem da população abaixo da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dirty="0" smtClean="0"/>
                        <a:t>linha de pobreza (por</a:t>
                      </a:r>
                      <a:r>
                        <a:rPr lang="pt-PT" sz="2400" b="1" baseline="0" dirty="0" smtClean="0"/>
                        <a:t> Avaliação)</a:t>
                      </a:r>
                      <a:endParaRPr lang="pt-PT" sz="2400" b="1" dirty="0" smtClean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61629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 smtClean="0">
                          <a:effectLst/>
                        </a:rPr>
                        <a:t>Área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96/97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02/03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08/09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14/15</a:t>
                      </a:r>
                    </a:p>
                  </a:txBody>
                  <a:tcPr marL="9525" marR="9525" marT="9525" marB="0" anchor="ctr"/>
                </a:tc>
              </a:tr>
              <a:tr h="646372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Nacional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69,7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52,8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51,7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46,1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6372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Urbano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61,8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48,2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46,8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37,4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</a:tr>
              <a:tr h="678688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Rural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71,8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55,0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53,8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solidFill>
                            <a:srgbClr val="464646"/>
                          </a:solidFill>
                          <a:effectLst/>
                        </a:rPr>
                        <a:t>50,1</a:t>
                      </a:r>
                      <a:endParaRPr lang="pt-PT" sz="2400" b="0" i="0" u="none" strike="noStrike" dirty="0">
                        <a:solidFill>
                          <a:srgbClr val="464646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7780" marB="17780" anchor="ctr"/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865257" y="4145973"/>
            <a:ext cx="841829" cy="6130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3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1.2 Resultados</a:t>
            </a:r>
            <a:br>
              <a:rPr lang="pt-PT" dirty="0" smtClean="0"/>
            </a:br>
            <a:r>
              <a:rPr lang="pt-PT" sz="2000" dirty="0">
                <a:solidFill>
                  <a:srgbClr val="70AD47">
                    <a:lumMod val="75000"/>
                  </a:srgbClr>
                </a:solidFill>
              </a:rPr>
              <a:t>(depois dos ajustes mencionados)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1085149"/>
              </p:ext>
            </p:extLst>
          </p:nvPr>
        </p:nvGraphicFramePr>
        <p:xfrm>
          <a:off x="457200" y="1600200"/>
          <a:ext cx="8229234" cy="4886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390"/>
                <a:gridCol w="1408211"/>
                <a:gridCol w="1408211"/>
                <a:gridCol w="1408211"/>
                <a:gridCol w="140821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Área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96/97</a:t>
                      </a:r>
                      <a:endParaRPr lang="pt-PT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02/03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08/09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14/15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Nacional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69,7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52,8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51,7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46,1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Urbano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61,8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48,2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46,8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37,4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Rural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71,8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55,0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53,8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50,1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Niassa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71,9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48,3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33,0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60,6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Cabo Delgado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59,1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60,3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39,0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44,8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Nampula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69,4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49,1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51,4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57,1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Zambézia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67,6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49,7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67,2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56,5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Tete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81,9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60,5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41,0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31,8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Manica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62,4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44,7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52,8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41,0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Sofala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87,8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41,3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54,4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44,2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Inhambane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83,0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78,1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54,6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48,6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Gaza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64,8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55,4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61,0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51,2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Maputo Província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65,6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59,0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+mn-lt"/>
                        </a:rPr>
                        <a:t>55,9</a:t>
                      </a:r>
                      <a:endParaRPr lang="en-US" sz="200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18,9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Maputo Cidade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47,1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42,9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+mn-lt"/>
                        </a:rPr>
                        <a:t>29,9</a:t>
                      </a:r>
                      <a:endParaRPr lang="en-US" sz="20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b="1" dirty="0">
                          <a:effectLst/>
                          <a:latin typeface="+mn-lt"/>
                        </a:rPr>
                        <a:t>11,6</a:t>
                      </a:r>
                      <a:endParaRPr lang="en-US" sz="2000" b="1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Possíveis razões de aumento da pobreza em Niassa, Cabo Delgado e Nampula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42196"/>
            <a:ext cx="8229600" cy="2518175"/>
          </a:xfrm>
        </p:spPr>
        <p:txBody>
          <a:bodyPr>
            <a:normAutofit/>
          </a:bodyPr>
          <a:lstStyle/>
          <a:p>
            <a:r>
              <a:rPr lang="pt-PT" dirty="0" smtClean="0"/>
              <a:t>Houve uma queda do consumo, em particular no II trimestre do IOF, devido a:</a:t>
            </a:r>
          </a:p>
          <a:p>
            <a:pPr lvl="1"/>
            <a:r>
              <a:rPr lang="pt-PT" dirty="0" smtClean="0"/>
              <a:t>Cheias que </a:t>
            </a:r>
            <a:r>
              <a:rPr lang="pt-PT" dirty="0" err="1" smtClean="0"/>
              <a:t>afectaram</a:t>
            </a:r>
            <a:r>
              <a:rPr lang="pt-PT" dirty="0" smtClean="0"/>
              <a:t> as províncias de Niassa, Cabo Delgado e Nampula, para além da</a:t>
            </a:r>
            <a:r>
              <a:rPr lang="pt-PT" dirty="0"/>
              <a:t> </a:t>
            </a:r>
            <a:r>
              <a:rPr lang="pt-PT" dirty="0" smtClean="0"/>
              <a:t>Zambézia </a:t>
            </a:r>
          </a:p>
          <a:p>
            <a:pPr lvl="1"/>
            <a:r>
              <a:rPr lang="pt-PT" dirty="0" smtClean="0"/>
              <a:t>Isso reflecte-se em altas taxas de pobreza no II trimestre: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330983"/>
              </p:ext>
            </p:extLst>
          </p:nvPr>
        </p:nvGraphicFramePr>
        <p:xfrm>
          <a:off x="880281" y="4030557"/>
          <a:ext cx="6858000" cy="2534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224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</a:rPr>
                        <a:t>Trimestre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</a:tr>
              <a:tr h="42245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i-FI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fi-FI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fi-FI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IOF14</a:t>
                      </a:r>
                      <a:endParaRPr lang="fi-FI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>
                    <a:solidFill>
                      <a:schemeClr val="accent1"/>
                    </a:solidFill>
                  </a:tcPr>
                </a:tc>
              </a:tr>
              <a:tr h="4224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Niassa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60.1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69.5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58.0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60.6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</a:tr>
              <a:tr h="4224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Cabo Delgado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45.5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54.4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40.8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44.8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</a:tr>
              <a:tr h="4224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Nampula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54.4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68.8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51.9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57.1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</a:tr>
              <a:tr h="4224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Zambézia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54.2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62.9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</a:rPr>
                        <a:t>56.1</a:t>
                      </a:r>
                      <a:endParaRPr lang="fi-FI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56.5</a:t>
                      </a:r>
                      <a:endParaRPr lang="fi-FI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705" marR="68705" marT="29778" marB="29778" anchor="b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940791" y="4920343"/>
            <a:ext cx="682388" cy="16449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809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Possíveis razões de aumento da pobreza em Niassa, Cabo Delgado e Nampula</a:t>
            </a:r>
            <a:endParaRPr lang="fi-FI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PT" dirty="0"/>
              <a:t>Danos às </a:t>
            </a:r>
            <a:r>
              <a:rPr lang="pt-PT" dirty="0" err="1" smtClean="0"/>
              <a:t>infraestructuras</a:t>
            </a:r>
            <a:r>
              <a:rPr lang="pt-PT" dirty="0" smtClean="0"/>
              <a:t> </a:t>
            </a:r>
            <a:r>
              <a:rPr lang="pt-PT" dirty="0" err="1" smtClean="0"/>
              <a:t>eléctricas</a:t>
            </a:r>
            <a:r>
              <a:rPr lang="pt-PT" dirty="0" smtClean="0"/>
              <a:t> que deixaram as províncias de Niassa, Cabo Delgado e Nampula sem energia por três meses</a:t>
            </a:r>
          </a:p>
          <a:p>
            <a:pPr lvl="2"/>
            <a:r>
              <a:rPr lang="pt-PT" dirty="0" smtClean="0"/>
              <a:t>Em Nampula especificamente foram destruídos cerca de 34 pontes e 24 estradas </a:t>
            </a:r>
            <a:r>
              <a:rPr lang="pt-PT" dirty="0" err="1" smtClean="0"/>
              <a:t>afectadas</a:t>
            </a:r>
            <a:endParaRPr lang="pt-PT" dirty="0" smtClean="0"/>
          </a:p>
          <a:p>
            <a:pPr lvl="1"/>
            <a:r>
              <a:rPr lang="pt-PT" dirty="0" smtClean="0"/>
              <a:t>Em</a:t>
            </a:r>
            <a:r>
              <a:rPr lang="en-US" dirty="0" smtClean="0"/>
              <a:t> </a:t>
            </a:r>
            <a:r>
              <a:rPr lang="en-US" dirty="0" err="1"/>
              <a:t>Nampula</a:t>
            </a:r>
            <a:r>
              <a:rPr lang="en-US" dirty="0"/>
              <a:t> </a:t>
            </a:r>
            <a:r>
              <a:rPr lang="en-US" dirty="0" smtClean="0"/>
              <a:t>e N</a:t>
            </a:r>
            <a:r>
              <a:rPr lang="pt-PT" dirty="0" err="1" smtClean="0"/>
              <a:t>iassa</a:t>
            </a:r>
            <a:r>
              <a:rPr lang="pt-PT" dirty="0" smtClean="0"/>
              <a:t> 3,476 casas foram destruídas, 443 salas de aulas e 5 centros de saúde foram afectados</a:t>
            </a:r>
          </a:p>
          <a:p>
            <a:pPr lvl="1"/>
            <a:r>
              <a:rPr lang="pt-PT" dirty="0"/>
              <a:t>De acordo com o Ministério da Agricultura e seus parceiros, a perda da colheita afectou cerca de 65.000 hectares de </a:t>
            </a:r>
            <a:r>
              <a:rPr lang="pt-PT" dirty="0" smtClean="0"/>
              <a:t>culturas, tais como o arroz</a:t>
            </a:r>
            <a:r>
              <a:rPr lang="pt-PT" dirty="0"/>
              <a:t>, milho, feijões, vegetais e mandioca</a:t>
            </a:r>
          </a:p>
          <a:p>
            <a:pPr lvl="1"/>
            <a:r>
              <a:rPr lang="pt-PT" dirty="0"/>
              <a:t>Para muitas famílias a colheita foi perdida por </a:t>
            </a:r>
            <a:r>
              <a:rPr lang="pt-PT" dirty="0" smtClean="0"/>
              <a:t>completo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50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57425"/>
            <a:ext cx="830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profundidade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pt-PT" dirty="0" smtClean="0"/>
              <a:t>é a distância média do consumo dos indivíduos abaixo da linha da pobreza em relação à linha da pobreza (em termos percentuais)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0181620"/>
              </p:ext>
            </p:extLst>
          </p:nvPr>
        </p:nvGraphicFramePr>
        <p:xfrm>
          <a:off x="960574" y="4113857"/>
          <a:ext cx="7102764" cy="274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323854"/>
              </p:ext>
            </p:extLst>
          </p:nvPr>
        </p:nvGraphicFramePr>
        <p:xfrm>
          <a:off x="960574" y="422730"/>
          <a:ext cx="7102764" cy="279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76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95786"/>
            <a:ext cx="8229600" cy="5730378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0" indent="0" algn="ctr">
              <a:buNone/>
            </a:pPr>
            <a:r>
              <a:rPr lang="pt-PT" sz="4400" b="1" dirty="0" smtClean="0"/>
              <a:t>2.	A Desigualdade</a:t>
            </a:r>
            <a:endParaRPr lang="pt-PT" sz="4400" b="1" dirty="0"/>
          </a:p>
        </p:txBody>
      </p:sp>
    </p:spTree>
    <p:extLst>
      <p:ext uri="{BB962C8B-B14F-4D97-AF65-F5344CB8AC3E}">
        <p14:creationId xmlns:p14="http://schemas.microsoft.com/office/powerpoint/2010/main" val="178311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2.1	Metodologia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Refere-se </a:t>
            </a:r>
            <a:r>
              <a:rPr lang="pt-PT" dirty="0"/>
              <a:t>ás diferenças nos níveis de consumo dos indivíduos</a:t>
            </a:r>
          </a:p>
          <a:p>
            <a:r>
              <a:rPr lang="pt-PT" dirty="0" smtClean="0"/>
              <a:t>É medida através do índice de </a:t>
            </a:r>
            <a:r>
              <a:rPr lang="pt-PT" dirty="0" err="1" smtClean="0"/>
              <a:t>Gini</a:t>
            </a:r>
            <a:endParaRPr lang="pt-PT" dirty="0" smtClean="0"/>
          </a:p>
          <a:p>
            <a:pPr lvl="1"/>
            <a:r>
              <a:rPr lang="pt-PT" dirty="0" smtClean="0"/>
              <a:t>Se todos os indivíduos têm o mesmo nível de consumo o índice é igual a 0</a:t>
            </a:r>
          </a:p>
          <a:p>
            <a:pPr lvl="1"/>
            <a:r>
              <a:rPr lang="pt-PT" dirty="0"/>
              <a:t>Se </a:t>
            </a:r>
            <a:r>
              <a:rPr lang="pt-PT" dirty="0" smtClean="0"/>
              <a:t>apenas um indivíduo tem tudo e os outros não consomem nada o </a:t>
            </a:r>
            <a:r>
              <a:rPr lang="pt-PT" dirty="0"/>
              <a:t>índice é igual a </a:t>
            </a:r>
            <a:r>
              <a:rPr lang="pt-PT" dirty="0" smtClean="0"/>
              <a:t>1</a:t>
            </a:r>
            <a:endParaRPr lang="pt-PT" dirty="0"/>
          </a:p>
          <a:p>
            <a:endParaRPr lang="pt-PT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142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/>
          <a:lstStyle/>
          <a:p>
            <a:r>
              <a:rPr lang="pt-PT" dirty="0" smtClean="0"/>
              <a:t>2.2 Resultados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3041326"/>
              </p:ext>
            </p:extLst>
          </p:nvPr>
        </p:nvGraphicFramePr>
        <p:xfrm>
          <a:off x="515203" y="832276"/>
          <a:ext cx="8113594" cy="3709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651060"/>
            <a:ext cx="8229600" cy="1705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 sz="2400" kern="120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A desigualdade nas áreas urbanas devido a diferenças culturais, educacionais e de rendimento</a:t>
            </a:r>
          </a:p>
          <a:p>
            <a:r>
              <a:rPr lang="pt-PT" dirty="0" smtClean="0"/>
              <a:t>A desigualdade ficou estável nas áreas rurais. Aqui a cultura tende a homogeneizar o consumo das famílias</a:t>
            </a:r>
          </a:p>
        </p:txBody>
      </p:sp>
    </p:spTree>
    <p:extLst>
      <p:ext uri="{BB962C8B-B14F-4D97-AF65-F5344CB8AC3E}">
        <p14:creationId xmlns:p14="http://schemas.microsoft.com/office/powerpoint/2010/main" val="198183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443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sz="4400" b="1" dirty="0" smtClean="0"/>
              <a:t>3.	A Pobreza Multidimensional</a:t>
            </a:r>
            <a:endParaRPr lang="pt-PT" sz="4400" b="1" dirty="0"/>
          </a:p>
        </p:txBody>
      </p:sp>
    </p:spTree>
    <p:extLst>
      <p:ext uri="{BB962C8B-B14F-4D97-AF65-F5344CB8AC3E}">
        <p14:creationId xmlns:p14="http://schemas.microsoft.com/office/powerpoint/2010/main" val="226695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55362"/>
            <a:ext cx="8167688" cy="1143000"/>
          </a:xfrm>
        </p:spPr>
        <p:txBody>
          <a:bodyPr>
            <a:normAutofit/>
          </a:bodyPr>
          <a:lstStyle/>
          <a:p>
            <a:r>
              <a:rPr lang="pt-PT" sz="4000" dirty="0" smtClean="0"/>
              <a:t>3.1	Metodologia</a:t>
            </a:r>
            <a:endParaRPr lang="fi-FI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71500" indent="-457200"/>
            <a:r>
              <a:rPr lang="pt-PT" sz="2400" dirty="0" smtClean="0"/>
              <a:t>Refere </a:t>
            </a:r>
            <a:r>
              <a:rPr lang="pt-PT" sz="2400" dirty="0"/>
              <a:t>á um conjunto de privações sofridas pelos indivíduos ou famílias como por exemplo não ter acesso à água potável, a uma habitação condigna, à educação, aos cuidados de saúde,     saneamento </a:t>
            </a:r>
            <a:r>
              <a:rPr lang="pt-PT" sz="2400" dirty="0" smtClean="0"/>
              <a:t>adequado</a:t>
            </a:r>
          </a:p>
          <a:p>
            <a:pPr marL="571500" indent="-457200"/>
            <a:r>
              <a:rPr lang="pt-PT" sz="2400" dirty="0" smtClean="0"/>
              <a:t>A metodologia difere da do consumo porque é possível garantir-se o consumo básico mas não se poder adquirir uma série de bens e serviços. Por exemplo, os mendigos têm o que comer e por vezes transporte ou residência. Mas ele pode não ter casa, educação, saúde…</a:t>
            </a:r>
          </a:p>
          <a:p>
            <a:r>
              <a:rPr lang="pt-PT" sz="2400" dirty="0" smtClean="0"/>
              <a:t>É uma estimativa da pobreza complementar à pobreza do consumo.</a:t>
            </a:r>
          </a:p>
        </p:txBody>
      </p:sp>
    </p:spTree>
    <p:extLst>
      <p:ext uri="{BB962C8B-B14F-4D97-AF65-F5344CB8AC3E}">
        <p14:creationId xmlns:p14="http://schemas.microsoft.com/office/powerpoint/2010/main" val="25303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PARP </a:t>
            </a:r>
            <a:r>
              <a:rPr lang="pt-BR" dirty="0"/>
              <a:t>2011-2014 </a:t>
            </a:r>
            <a:r>
              <a:rPr lang="pt-BR" dirty="0" smtClean="0"/>
              <a:t>estabelece que </a:t>
            </a:r>
            <a:r>
              <a:rPr lang="pt-BR" i="1" dirty="0" smtClean="0"/>
              <a:t>“A </a:t>
            </a:r>
            <a:r>
              <a:rPr lang="pt-BR" i="1" dirty="0"/>
              <a:t>avaliação do </a:t>
            </a:r>
            <a:r>
              <a:rPr lang="fi-FI" i="1" dirty="0"/>
              <a:t>PARP 2011-2014 </a:t>
            </a:r>
            <a:r>
              <a:rPr lang="pt-BR" i="1" dirty="0" smtClean="0"/>
              <a:t>[…] </a:t>
            </a:r>
            <a:r>
              <a:rPr lang="pt-BR" i="1" dirty="0"/>
              <a:t>será efectuada </a:t>
            </a:r>
            <a:r>
              <a:rPr lang="pt-BR" i="1" dirty="0" smtClean="0"/>
              <a:t>em 2015</a:t>
            </a:r>
            <a:r>
              <a:rPr lang="pt-BR" i="1" dirty="0"/>
              <a:t>, através da </a:t>
            </a:r>
            <a:r>
              <a:rPr lang="pt-BR" i="1" dirty="0" smtClean="0"/>
              <a:t>Quarta </a:t>
            </a:r>
            <a:r>
              <a:rPr lang="pt-BR" i="1" dirty="0"/>
              <a:t>Avaliação Nacional sobre Pobreza e Bem-Estar, que faz uma </a:t>
            </a:r>
            <a:r>
              <a:rPr lang="pt-BR" i="1" dirty="0" smtClean="0"/>
              <a:t>avaliação</a:t>
            </a:r>
            <a:r>
              <a:rPr lang="pt-BR" i="1" dirty="0"/>
              <a:t> quantitativa da situação da pobreza em Moçambique e suas tendências </a:t>
            </a:r>
            <a:r>
              <a:rPr lang="pt-BR" i="1" dirty="0" smtClean="0"/>
              <a:t>associadas”</a:t>
            </a:r>
          </a:p>
          <a:p>
            <a:r>
              <a:rPr lang="pt-BR" dirty="0" smtClean="0"/>
              <a:t>Este compromisso está também estabelecido no âmbito do Quadro de Avaliação do Desempenho (QAD) com os parceiros do desenvolvimento, e da monitoria geral dos programas do Governo (PES, PQG)</a:t>
            </a:r>
          </a:p>
          <a:p>
            <a:r>
              <a:rPr lang="pt-BR" dirty="0" smtClean="0"/>
              <a:t>É neste contexto que apresentamos o presente relatório que cobre diferentes aspectos do bem-estar no país desde 1996 até 2015</a:t>
            </a:r>
          </a:p>
        </p:txBody>
      </p:sp>
    </p:spTree>
    <p:extLst>
      <p:ext uri="{BB962C8B-B14F-4D97-AF65-F5344CB8AC3E}">
        <p14:creationId xmlns:p14="http://schemas.microsoft.com/office/powerpoint/2010/main" val="5328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3.1 Metodologia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251856"/>
          </a:xfrm>
        </p:spPr>
        <p:txBody>
          <a:bodyPr>
            <a:normAutofit/>
          </a:bodyPr>
          <a:lstStyle/>
          <a:p>
            <a:r>
              <a:rPr lang="pt-PT" dirty="0" smtClean="0"/>
              <a:t>É considerado pobre o agregado familiar privado em pelo menos 4 dos 6 indicadores seguintes: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801775"/>
              </p:ext>
            </p:extLst>
          </p:nvPr>
        </p:nvGraphicFramePr>
        <p:xfrm>
          <a:off x="181428" y="2852056"/>
          <a:ext cx="8781143" cy="328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296"/>
                <a:gridCol w="5192847"/>
              </a:tblGrid>
              <a:tr h="415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Dimensão</a:t>
                      </a:r>
                      <a:endParaRPr lang="en-US" sz="24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Indicador</a:t>
                      </a:r>
                      <a:endParaRPr lang="en-US" sz="24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794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Educação</a:t>
                      </a:r>
                      <a:endParaRPr lang="en-US" sz="24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  <a:latin typeface="+mn-lt"/>
                        </a:rPr>
                        <a:t>Alguém no Agregado Familiar concluiu </a:t>
                      </a:r>
                      <a:r>
                        <a:rPr lang="pt-PT" sz="2400" dirty="0" smtClean="0">
                          <a:effectLst/>
                          <a:latin typeface="+mn-lt"/>
                        </a:rPr>
                        <a:t>a EP1</a:t>
                      </a:r>
                      <a:endParaRPr lang="en-US" sz="2400" dirty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41553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Determinantes de </a:t>
                      </a:r>
                      <a:r>
                        <a:rPr lang="pt-PT" sz="2400" dirty="0" smtClean="0">
                          <a:effectLst/>
                        </a:rPr>
                        <a:t>saúde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Fonte de Água </a:t>
                      </a:r>
                      <a:r>
                        <a:rPr lang="pt-PT" sz="2400" dirty="0" smtClean="0">
                          <a:effectLst/>
                        </a:rPr>
                        <a:t>Segura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41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Saneamento </a:t>
                      </a:r>
                      <a:r>
                        <a:rPr lang="pt-PT" sz="2400" dirty="0" smtClean="0">
                          <a:effectLst/>
                        </a:rPr>
                        <a:t>Seguro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41553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Condições </a:t>
                      </a:r>
                      <a:r>
                        <a:rPr lang="pt-PT" sz="2400" dirty="0" smtClean="0">
                          <a:effectLst/>
                        </a:rPr>
                        <a:t>Habitacionais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Cobertura de Material </a:t>
                      </a:r>
                      <a:r>
                        <a:rPr lang="pt-PT" sz="2400" dirty="0" smtClean="0">
                          <a:effectLst/>
                        </a:rPr>
                        <a:t>Convencional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41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Acesso à </a:t>
                      </a:r>
                      <a:r>
                        <a:rPr lang="pt-PT" sz="2400" dirty="0" smtClean="0">
                          <a:effectLst/>
                        </a:rPr>
                        <a:t>eletricidade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  <a:tr h="415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Bens </a:t>
                      </a:r>
                      <a:r>
                        <a:rPr lang="pt-PT" sz="2400" dirty="0" smtClean="0">
                          <a:effectLst/>
                        </a:rPr>
                        <a:t>Duráveis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</a:rPr>
                        <a:t>Posse de Bens </a:t>
                      </a:r>
                      <a:r>
                        <a:rPr lang="pt-PT" sz="2400" dirty="0" smtClean="0">
                          <a:effectLst/>
                        </a:rPr>
                        <a:t>Duráveis</a:t>
                      </a:r>
                      <a:endParaRPr lang="en-US" sz="2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10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3.3 Resultados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2728802"/>
              </p:ext>
            </p:extLst>
          </p:nvPr>
        </p:nvGraphicFramePr>
        <p:xfrm>
          <a:off x="457200" y="1387475"/>
          <a:ext cx="5615600" cy="5333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240"/>
                <a:gridCol w="1005840"/>
                <a:gridCol w="1005840"/>
                <a:gridCol w="1005840"/>
                <a:gridCol w="100584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Em termos percentuais</a:t>
                      </a:r>
                      <a:endParaRPr lang="pt-PT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96/97</a:t>
                      </a:r>
                      <a:endParaRPr lang="pt-PT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02/03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08/09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4ª Aval.</a:t>
                      </a:r>
                    </a:p>
                    <a:p>
                      <a:pPr algn="ctr" fontAlgn="ctr"/>
                      <a:r>
                        <a:rPr lang="pt-PT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14/15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País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Urbano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Rural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Niassa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Cabo Delgado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Nampula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Zambézia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Tete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Manica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Sofala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Inhambane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Gaza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Maputo Pr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+mn-lt"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Maputo Cd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5226" marR="15226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38686" y="1386355"/>
            <a:ext cx="30053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É considerado pobre o agregado familiar privado em 4 dos 6 indicadores</a:t>
            </a:r>
          </a:p>
          <a:p>
            <a:endParaRPr lang="pt-PT" sz="2000" dirty="0" smtClean="0"/>
          </a:p>
          <a:p>
            <a:r>
              <a:rPr lang="pt-PT" sz="2000" dirty="0"/>
              <a:t>Os resultados mostram </a:t>
            </a:r>
            <a:r>
              <a:rPr lang="pt-PT" sz="2000" dirty="0" smtClean="0"/>
              <a:t> uma </a:t>
            </a:r>
            <a:r>
              <a:rPr lang="pt-PT" sz="2000" dirty="0"/>
              <a:t>forte redução da pobreza multidimensional</a:t>
            </a:r>
          </a:p>
          <a:p>
            <a:endParaRPr lang="pt-PT" sz="2000" dirty="0" smtClean="0"/>
          </a:p>
          <a:p>
            <a:r>
              <a:rPr lang="pt-PT" sz="2000" dirty="0" smtClean="0"/>
              <a:t>Nas </a:t>
            </a:r>
            <a:r>
              <a:rPr lang="pt-PT" sz="2000" dirty="0"/>
              <a:t>áreas rurais persistem níveis muito altos de privação, em relação as urbanas </a:t>
            </a:r>
          </a:p>
        </p:txBody>
      </p:sp>
    </p:spTree>
    <p:extLst>
      <p:ext uri="{BB962C8B-B14F-4D97-AF65-F5344CB8AC3E}">
        <p14:creationId xmlns:p14="http://schemas.microsoft.com/office/powerpoint/2010/main" val="13687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pt-PT" dirty="0" smtClean="0"/>
              <a:t>3.3 Resultados</a:t>
            </a:r>
            <a:br>
              <a:rPr lang="pt-PT" dirty="0" smtClean="0"/>
            </a:br>
            <a:r>
              <a:rPr lang="pt-PT" sz="2200" dirty="0" smtClean="0"/>
              <a:t>(número de privações sofridas– percentagem da população)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6372569"/>
              </p:ext>
            </p:extLst>
          </p:nvPr>
        </p:nvGraphicFramePr>
        <p:xfrm>
          <a:off x="115936" y="2085884"/>
          <a:ext cx="8912128" cy="1789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211"/>
                <a:gridCol w="1188720"/>
                <a:gridCol w="1188720"/>
                <a:gridCol w="1188720"/>
                <a:gridCol w="1188720"/>
                <a:gridCol w="22360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/>
                        <a:t>Privações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1ª Aval.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96/97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2ª Aval.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02/03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3ª Aval.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08/09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4ª Aval.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14/15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Variação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 smtClean="0">
                          <a:effectLst/>
                          <a:latin typeface="+mn-lt"/>
                        </a:rPr>
                        <a:t>96/97-14/15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  <a:latin typeface="+mn-lt"/>
                        </a:rPr>
                        <a:t>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10774" marR="10774" marT="9525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effectLst/>
                          <a:latin typeface="+mn-lt"/>
                        </a:rPr>
                        <a:t>6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77575" marR="77575" marT="17780" marB="1778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10774" marR="10774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-32,1</a:t>
                      </a:r>
                    </a:p>
                  </a:txBody>
                  <a:tcPr marL="10774" marR="10774" marT="9525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7415" y="4149179"/>
            <a:ext cx="8229600" cy="886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6">
                    <a:lumMod val="75000"/>
                  </a:schemeClr>
                </a:solidFill>
                <a:latin typeface="Arial (Headings)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</a:pPr>
            <a:r>
              <a:rPr lang="pt-PT" b="0" dirty="0">
                <a:solidFill>
                  <a:schemeClr val="tx1"/>
                </a:solidFill>
              </a:rPr>
              <a:t>Há mais pessoas sem nenhuma privação, e há muito menos pessoas privadas em todos os indicadores </a:t>
            </a:r>
            <a:r>
              <a:rPr lang="pt-PT" b="0" dirty="0" smtClean="0">
                <a:solidFill>
                  <a:schemeClr val="tx1"/>
                </a:solidFill>
              </a:rPr>
              <a:t>considerados</a:t>
            </a:r>
          </a:p>
        </p:txBody>
      </p:sp>
    </p:spTree>
    <p:extLst>
      <p:ext uri="{BB962C8B-B14F-4D97-AF65-F5344CB8AC3E}">
        <p14:creationId xmlns:p14="http://schemas.microsoft.com/office/powerpoint/2010/main" val="428986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Independentemente da metodologia usada (de consumo ou multidimensional), há uma redução da pobreza, sendo de destacar que comparando com 2008/9 os níveis da pobreza de consumo reduziram em 5 pp.</a:t>
            </a:r>
          </a:p>
          <a:p>
            <a:r>
              <a:rPr lang="pt-PT" dirty="0" smtClean="0"/>
              <a:t>Persistem diferenças entre áreas rurais e urbanas e entre províncias </a:t>
            </a:r>
          </a:p>
          <a:p>
            <a:r>
              <a:rPr lang="pt-PT" dirty="0" smtClean="0"/>
              <a:t>Há um aumento significativo da desigualdade, nas áreas urbanas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Recomendações 	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5146935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Intensificar a educação nutricional para melhorar a qualidade do consumo dos alimentos</a:t>
            </a:r>
          </a:p>
          <a:p>
            <a:r>
              <a:rPr lang="pt-PT" dirty="0" smtClean="0"/>
              <a:t>Maximizar o impacto das iniciativas existentes para melhoria </a:t>
            </a:r>
            <a:r>
              <a:rPr lang="pt-PT" dirty="0"/>
              <a:t>da produção e </a:t>
            </a:r>
            <a:r>
              <a:rPr lang="pt-PT" dirty="0" err="1"/>
              <a:t>productividade</a:t>
            </a:r>
            <a:r>
              <a:rPr lang="pt-PT" dirty="0"/>
              <a:t> agrícola (como os “7 milhões”, FDA, </a:t>
            </a:r>
            <a:r>
              <a:rPr lang="pt-PT" dirty="0" err="1"/>
              <a:t>CepAgri</a:t>
            </a:r>
            <a:r>
              <a:rPr lang="pt-PT" dirty="0" smtClean="0"/>
              <a:t>) sobre os agricultores de subsistência, directamente ou indirectamente</a:t>
            </a:r>
          </a:p>
          <a:p>
            <a:r>
              <a:rPr lang="pt-PT" dirty="0" smtClean="0"/>
              <a:t>Implementar as prioridades definidas no PQG, particularmente as referentes às prioridade 2, 3 e 4 sobre:</a:t>
            </a:r>
          </a:p>
          <a:p>
            <a:pPr lvl="1"/>
            <a:r>
              <a:rPr lang="pt-PT" dirty="0" smtClean="0"/>
              <a:t>o desenvolvimento do capital humano e social</a:t>
            </a:r>
          </a:p>
          <a:p>
            <a:pPr lvl="1"/>
            <a:r>
              <a:rPr lang="pt-BR" dirty="0" smtClean="0"/>
              <a:t>A promoção do emprego e melhoria da produtividade e competitividade</a:t>
            </a:r>
          </a:p>
          <a:p>
            <a:pPr lvl="1"/>
            <a:r>
              <a:rPr lang="pt-BR" dirty="0" smtClean="0"/>
              <a:t>O Desenvolvimento das infraestruturas económicas e sociais</a:t>
            </a:r>
          </a:p>
          <a:p>
            <a:pPr marL="514350" indent="-457200"/>
            <a:r>
              <a:rPr lang="pt-PT" dirty="0" smtClean="0"/>
              <a:t>Definir e implementar a política de conteúdo local e a estratégia de desenvolvimento industrial como contribuição para o aumento do emprego produtivo</a:t>
            </a:r>
            <a:endParaRPr lang="pt-PT" dirty="0"/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98449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dirty="0" smtClean="0"/>
              <a:t>São apresentados os resultados em relação à:</a:t>
            </a:r>
          </a:p>
          <a:p>
            <a:r>
              <a:rPr lang="pt-PT" dirty="0" smtClean="0"/>
              <a:t>A Pobreza do Consumo</a:t>
            </a:r>
          </a:p>
          <a:p>
            <a:r>
              <a:rPr lang="pt-PT" dirty="0" smtClean="0"/>
              <a:t>A Desigualdade</a:t>
            </a:r>
          </a:p>
          <a:p>
            <a:r>
              <a:rPr lang="pt-PT" dirty="0" smtClean="0"/>
              <a:t>A Pobreza Multi-dimensional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512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5092344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/>
              <a:t>Relatório baseado nos dados do IOF 2014/15</a:t>
            </a:r>
          </a:p>
          <a:p>
            <a:pPr lvl="1" algn="just"/>
            <a:r>
              <a:rPr lang="pt-PT" sz="2000" dirty="0" smtClean="0"/>
              <a:t>O IOF 2014/15 </a:t>
            </a:r>
            <a:r>
              <a:rPr lang="pt-PT" sz="2000" dirty="0"/>
              <a:t>contém dados </a:t>
            </a:r>
            <a:r>
              <a:rPr lang="pt-PT" sz="2000" dirty="0" smtClean="0"/>
              <a:t>relativos a </a:t>
            </a:r>
            <a:r>
              <a:rPr lang="pt-PT" sz="2000" dirty="0"/>
              <a:t>características </a:t>
            </a:r>
            <a:r>
              <a:rPr lang="pt-PT" sz="2000" dirty="0" smtClean="0"/>
              <a:t>demográficas, </a:t>
            </a:r>
            <a:r>
              <a:rPr lang="pt-PT" sz="2000" dirty="0"/>
              <a:t>emprego, despesas diárias e consumo doméstico, posse de bens duráveis, condições habitacionais, ofertas e transferências recebidas e pagas, receitas de várias fontes, </a:t>
            </a:r>
            <a:r>
              <a:rPr lang="pt-PT" sz="2000" dirty="0" smtClean="0"/>
              <a:t>calamidades naturais, nutrição das crianças, turismo</a:t>
            </a:r>
          </a:p>
          <a:p>
            <a:pPr lvl="1" algn="just"/>
            <a:r>
              <a:rPr lang="pt-PT" sz="2000" dirty="0" smtClean="0"/>
              <a:t>Amostra de </a:t>
            </a:r>
            <a:r>
              <a:rPr lang="pt-PT" sz="2000" dirty="0"/>
              <a:t>cerca de 11.000 famílias.  </a:t>
            </a:r>
            <a:r>
              <a:rPr lang="pt-PT" sz="2000" dirty="0" smtClean="0"/>
              <a:t>É </a:t>
            </a:r>
            <a:r>
              <a:rPr lang="pt-PT" sz="2000" dirty="0"/>
              <a:t>representativa </a:t>
            </a:r>
            <a:r>
              <a:rPr lang="pt-PT" sz="2000" dirty="0" smtClean="0"/>
              <a:t>nas zonas </a:t>
            </a:r>
            <a:r>
              <a:rPr lang="pt-PT" sz="2000" dirty="0"/>
              <a:t>rurais e urbanas e </a:t>
            </a:r>
            <a:r>
              <a:rPr lang="pt-PT" sz="2000" dirty="0" smtClean="0"/>
              <a:t>todas as províncias</a:t>
            </a:r>
          </a:p>
          <a:p>
            <a:pPr algn="just"/>
            <a:r>
              <a:rPr lang="pt-PT" dirty="0" smtClean="0"/>
              <a:t>Os resultados de 2014/15 são comparados com os resultados das avaliações anteriores (1996/97, 2002/03 e 2008/09)</a:t>
            </a:r>
          </a:p>
          <a:p>
            <a:pPr lvl="1" algn="just"/>
            <a:r>
              <a:rPr lang="pt-PT" dirty="0" smtClean="0"/>
              <a:t>Nota: porque os dados só foram colhidos até Agosto 2015, o presente relatório não cobre as questões da conjuntura            </a:t>
            </a:r>
            <a:r>
              <a:rPr lang="pt-PT" dirty="0" err="1" smtClean="0"/>
              <a:t>actual</a:t>
            </a: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4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82138"/>
            <a:ext cx="8229600" cy="5744026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</a:t>
            </a:r>
          </a:p>
          <a:p>
            <a:pPr marL="0" indent="0" algn="ctr">
              <a:buNone/>
            </a:pPr>
            <a:r>
              <a:rPr lang="pt-PT" sz="4400" b="1" dirty="0" smtClean="0"/>
              <a:t>1. A Pobreza do Consumo</a:t>
            </a:r>
            <a:endParaRPr lang="pt-PT" sz="4400" b="1" dirty="0"/>
          </a:p>
        </p:txBody>
      </p:sp>
    </p:spTree>
    <p:extLst>
      <p:ext uri="{BB962C8B-B14F-4D97-AF65-F5344CB8AC3E}">
        <p14:creationId xmlns:p14="http://schemas.microsoft.com/office/powerpoint/2010/main" val="164691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2" y="46038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1.1 Metodologia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pt-PT" sz="3400" b="1" dirty="0" smtClean="0"/>
              <a:t>Por Pobreza </a:t>
            </a:r>
            <a:r>
              <a:rPr lang="pt-PT" sz="3400" b="1" dirty="0"/>
              <a:t>de </a:t>
            </a:r>
            <a:r>
              <a:rPr lang="pt-PT" sz="3400" b="1" dirty="0" smtClean="0"/>
              <a:t>consumo  </a:t>
            </a:r>
            <a:r>
              <a:rPr lang="pt-PT" sz="3400" dirty="0" smtClean="0"/>
              <a:t>–</a:t>
            </a:r>
          </a:p>
          <a:p>
            <a:pPr marL="457200" lvl="1" indent="0">
              <a:buNone/>
            </a:pPr>
            <a:r>
              <a:rPr lang="pt-PT" sz="3400" dirty="0"/>
              <a:t>E</a:t>
            </a:r>
            <a:r>
              <a:rPr lang="pt-PT" sz="3400" dirty="0" smtClean="0"/>
              <a:t>ntende-se a </a:t>
            </a:r>
            <a:r>
              <a:rPr lang="pt-PT" sz="3400" dirty="0"/>
              <a:t>incapacidade de aquisição (em termos de valores monetários) de um conjunto de bens alimentares e não alimentares que satisfaçam as necessidades básicas do indivíduo ou família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Em termos de medição ela refere-se a percentagem da população que vive abaixo da linha de pobreza:</a:t>
            </a:r>
          </a:p>
          <a:p>
            <a:pPr lvl="1"/>
            <a:r>
              <a:rPr lang="pt-PT" dirty="0" smtClean="0"/>
              <a:t>A linha de pobreza reflecte o custo de aquisição de um cabaz básico alimentar de 2150 calorias por pessoa por dia, </a:t>
            </a:r>
            <a:r>
              <a:rPr lang="pt-PT" dirty="0"/>
              <a:t>mais o custo de </a:t>
            </a:r>
            <a:r>
              <a:rPr lang="pt-PT" dirty="0" smtClean="0"/>
              <a:t>aquisição </a:t>
            </a:r>
            <a:r>
              <a:rPr lang="pt-PT" dirty="0"/>
              <a:t>de </a:t>
            </a:r>
            <a:r>
              <a:rPr lang="pt-PT" dirty="0" smtClean="0"/>
              <a:t>bens básicos não alimentares (como as despesas escolares, compra de medicamentos, vestuário, calçado)</a:t>
            </a:r>
          </a:p>
          <a:p>
            <a:pPr lvl="1"/>
            <a:r>
              <a:rPr lang="pt-PT" dirty="0" smtClean="0"/>
              <a:t>Por exemplo, se a linha de pobreza </a:t>
            </a:r>
            <a:r>
              <a:rPr lang="pt-PT" dirty="0"/>
              <a:t>é em média de </a:t>
            </a:r>
            <a:r>
              <a:rPr lang="pt-PT" dirty="0" smtClean="0"/>
              <a:t>30 </a:t>
            </a:r>
            <a:r>
              <a:rPr lang="pt-PT" dirty="0" err="1" smtClean="0"/>
              <a:t>Mt</a:t>
            </a:r>
            <a:r>
              <a:rPr lang="pt-PT" dirty="0" smtClean="0"/>
              <a:t>/dia todo aquele indivíduo cujo consumo está abaixo deste valor é considerado pobre, </a:t>
            </a:r>
            <a:r>
              <a:rPr lang="pt-PT" u="sng" dirty="0" smtClean="0"/>
              <a:t>independentemente da forma como ele gasta</a:t>
            </a:r>
            <a:r>
              <a:rPr lang="pt-PT" dirty="0" smtClean="0"/>
              <a:t> (se comprou comida e roupa ou se comprou “</a:t>
            </a:r>
            <a:r>
              <a:rPr lang="pt-PT" i="1" dirty="0" smtClean="0"/>
              <a:t>uma cerveja, um bloco</a:t>
            </a:r>
            <a:r>
              <a:rPr lang="pt-PT" dirty="0" smtClean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9556F-349B-487C-BFA1-A4D291D430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2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6398"/>
            <a:ext cx="8229600" cy="1143000"/>
          </a:xfrm>
        </p:spPr>
        <p:txBody>
          <a:bodyPr>
            <a:noAutofit/>
          </a:bodyPr>
          <a:lstStyle/>
          <a:p>
            <a:r>
              <a:rPr lang="pt-PT" sz="2400" b="0" dirty="0" smtClean="0">
                <a:solidFill>
                  <a:schemeClr val="tx1"/>
                </a:solidFill>
                <a:latin typeface="+mn-lt"/>
              </a:rPr>
              <a:t>São </a:t>
            </a:r>
            <a:r>
              <a:rPr lang="pt-PT" sz="2400" b="0" dirty="0">
                <a:solidFill>
                  <a:schemeClr val="tx1"/>
                </a:solidFill>
                <a:latin typeface="+mn-lt"/>
              </a:rPr>
              <a:t>consideradas 13 linhas de pobreza para ter em conta as diferenças entre províncias e áreas de residência (urbano/rural)</a:t>
            </a:r>
            <a:br>
              <a:rPr lang="pt-PT" sz="2400" b="0" dirty="0">
                <a:solidFill>
                  <a:schemeClr val="tx1"/>
                </a:solidFill>
                <a:latin typeface="+mn-lt"/>
              </a:rPr>
            </a:br>
            <a:endParaRPr lang="fi-FI" sz="2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2278771"/>
              </p:ext>
            </p:extLst>
          </p:nvPr>
        </p:nvGraphicFramePr>
        <p:xfrm>
          <a:off x="281210" y="1091816"/>
          <a:ext cx="8581579" cy="5664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0843"/>
                <a:gridCol w="1746912"/>
                <a:gridCol w="1746912"/>
                <a:gridCol w="1746912"/>
              </a:tblGrid>
              <a:tr h="8114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Domínio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espacial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Linhas de pobreza alimentar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Linhas de pobreza não alimentar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Linhas de pobreza total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Niassa &amp; Cabo Delgado-rural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22,4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7,3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29,6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Niassa &amp; Cabo Delgado-urbano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23,0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10,6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33,6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Nampula-rural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14,9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4,8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19,7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Nampula-urbano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18,7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8,0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26,7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Sofala &amp; Zambézia-rural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15,1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4,5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19,6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Sofala &amp; Zambézia-urbano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18,7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8,1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26,9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Manica &amp; Tete-rural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18,2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6,3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24,5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Manica &amp; Tete-urbano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23,0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10,9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34,0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Gaza &amp; Inhambane-rural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18,6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9,6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28,2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Gaza &amp; Inhambane-urbano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21,0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11,7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32,7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Maputo Província-rural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24,5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13,1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37,6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Maputo Província -urbano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26,9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14,8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41,7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  <a:tr h="2945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Maputo Cidade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25,2</a:t>
                      </a:r>
                      <a:endParaRPr lang="fi-FI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15,0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40,2</a:t>
                      </a:r>
                      <a:endParaRPr lang="fi-FI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4985" marR="84985" marT="22033" marB="220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6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266700"/>
            <a:ext cx="8229600" cy="1143000"/>
          </a:xfrm>
        </p:spPr>
        <p:txBody>
          <a:bodyPr>
            <a:normAutofit/>
          </a:bodyPr>
          <a:lstStyle/>
          <a:p>
            <a:r>
              <a:rPr lang="pt-PT" dirty="0" smtClean="0"/>
              <a:t>1.1 Metodologia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Em relação às avaliações anteriores, a Quarta Avaliação introduziu alguns ajustamentos para harmonizar os cabazes das várias áreas do país</a:t>
            </a:r>
          </a:p>
          <a:p>
            <a:pPr lvl="1"/>
            <a:r>
              <a:rPr lang="pt-PT" dirty="0" smtClean="0"/>
              <a:t>Todos os cabazes têm que ter a mesma qualidade</a:t>
            </a:r>
          </a:p>
          <a:p>
            <a:pPr lvl="1"/>
            <a:r>
              <a:rPr lang="pt-PT" dirty="0" smtClean="0"/>
              <a:t>Até </a:t>
            </a:r>
            <a:r>
              <a:rPr lang="pt-PT" dirty="0"/>
              <a:t>2008/09 </a:t>
            </a:r>
            <a:r>
              <a:rPr lang="pt-PT" dirty="0" smtClean="0"/>
              <a:t>em particular Maputo Província e Maputo Cidade apresentavam cabazes de mais alta qualidade comparativamente às outras províncias</a:t>
            </a:r>
          </a:p>
          <a:p>
            <a:r>
              <a:rPr lang="pt-PT" dirty="0" smtClean="0"/>
              <a:t>A metodologia usada é baseada no Custo das Necessidades Básicas</a:t>
            </a:r>
          </a:p>
          <a:p>
            <a:pPr lvl="1"/>
            <a:endParaRPr lang="pt-PT" dirty="0" smtClean="0"/>
          </a:p>
          <a:p>
            <a:pPr lvl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05069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1.2 Resultados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pt-PT" dirty="0" smtClean="0"/>
              <a:t>Resultados antes dos ajustes acima mencionados</a:t>
            </a:r>
            <a:endParaRPr lang="fi-FI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967895"/>
              </p:ext>
            </p:extLst>
          </p:nvPr>
        </p:nvGraphicFramePr>
        <p:xfrm>
          <a:off x="1143000" y="2098965"/>
          <a:ext cx="6858000" cy="379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88448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dirty="0" smtClean="0"/>
                        <a:t>Percentagem da população abaixo da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1" dirty="0" smtClean="0"/>
                        <a:t>linha de pobreza (por</a:t>
                      </a:r>
                      <a:r>
                        <a:rPr lang="pt-PT" sz="2400" b="1" baseline="0" dirty="0" smtClean="0"/>
                        <a:t> Avaliação)</a:t>
                      </a:r>
                      <a:endParaRPr lang="pt-PT" sz="2400" b="1" dirty="0" smtClean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84481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 smtClean="0">
                          <a:effectLst/>
                        </a:rPr>
                        <a:t>Área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1ª 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96/97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02/03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08/09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4ª</a:t>
                      </a:r>
                    </a:p>
                    <a:p>
                      <a:pPr algn="ctr" fontAlgn="ctr"/>
                      <a:r>
                        <a:rPr lang="pt-P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14/15</a:t>
                      </a:r>
                    </a:p>
                  </a:txBody>
                  <a:tcPr marL="9525" marR="9525" marT="9525" marB="0" anchor="ctr"/>
                </a:tc>
              </a:tr>
              <a:tr h="663515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Nacional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69,4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54,1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54,7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49,2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63515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Urbano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>
                          <a:effectLst/>
                        </a:rPr>
                        <a:t>62,0</a:t>
                      </a:r>
                      <a:endParaRPr lang="pt-PT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>
                          <a:effectLst/>
                        </a:rPr>
                        <a:t>51,5</a:t>
                      </a:r>
                      <a:endParaRPr lang="pt-PT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49,6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40,7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6688">
                <a:tc>
                  <a:txBody>
                    <a:bodyPr/>
                    <a:lstStyle/>
                    <a:p>
                      <a:pPr algn="just" fontAlgn="ctr"/>
                      <a:r>
                        <a:rPr lang="pt-PT" sz="2400" b="1" u="none" strike="noStrike" dirty="0">
                          <a:effectLst/>
                        </a:rPr>
                        <a:t>Rural</a:t>
                      </a:r>
                      <a:endParaRPr lang="pt-PT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>
                          <a:effectLst/>
                        </a:rPr>
                        <a:t>71,3</a:t>
                      </a:r>
                      <a:endParaRPr lang="pt-PT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>
                          <a:effectLst/>
                        </a:rPr>
                        <a:t>55,3</a:t>
                      </a:r>
                      <a:endParaRPr lang="pt-PT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>
                          <a:effectLst/>
                        </a:rPr>
                        <a:t>56,9</a:t>
                      </a:r>
                      <a:endParaRPr lang="pt-PT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400" u="none" strike="noStrike" dirty="0">
                          <a:effectLst/>
                        </a:rPr>
                        <a:t>53,1</a:t>
                      </a:r>
                      <a:endParaRPr lang="pt-PT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1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U-WIDER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1749</Words>
  <Application>Microsoft Macintosh PowerPoint</Application>
  <PresentationFormat>On-screen Show (4:3)</PresentationFormat>
  <Paragraphs>474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1_Custom Design</vt:lpstr>
      <vt:lpstr>UNU-WIDER logo</vt:lpstr>
      <vt:lpstr>Blank page</vt:lpstr>
      <vt:lpstr>Quarta Avaliação Nacional da Pobreza e Bem-Estar em Moçambique, 2014-15</vt:lpstr>
      <vt:lpstr>Introdução</vt:lpstr>
      <vt:lpstr>Introdução</vt:lpstr>
      <vt:lpstr>Introdução</vt:lpstr>
      <vt:lpstr>PowerPoint Presentation</vt:lpstr>
      <vt:lpstr>1.1 Metodologia</vt:lpstr>
      <vt:lpstr>São consideradas 13 linhas de pobreza para ter em conta as diferenças entre províncias e áreas de residência (urbano/rural) </vt:lpstr>
      <vt:lpstr>1.1 Metodologia</vt:lpstr>
      <vt:lpstr>1.2 Resultados</vt:lpstr>
      <vt:lpstr>1.2 Resultados</vt:lpstr>
      <vt:lpstr>1.2 Resultados (depois dos ajustes mencionados)</vt:lpstr>
      <vt:lpstr>Possíveis razões de aumento da pobreza em Niassa, Cabo Delgado e Nampula</vt:lpstr>
      <vt:lpstr>Possíveis razões de aumento da pobreza em Niassa, Cabo Delgado e Nampula</vt:lpstr>
      <vt:lpstr>PowerPoint Presentation</vt:lpstr>
      <vt:lpstr>PowerPoint Presentation</vt:lpstr>
      <vt:lpstr>2.1 Metodologia</vt:lpstr>
      <vt:lpstr>2.2 Resultados</vt:lpstr>
      <vt:lpstr>PowerPoint Presentation</vt:lpstr>
      <vt:lpstr>3.1 Metodologia</vt:lpstr>
      <vt:lpstr>3.1 Metodologia</vt:lpstr>
      <vt:lpstr>3.3 Resultados</vt:lpstr>
      <vt:lpstr>3.3 Resultados (número de privações sofridas– percentagem da população)</vt:lpstr>
      <vt:lpstr>Conclusões </vt:lpstr>
      <vt:lpstr>Recomendações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ispum dolor lorem ipsum dolor amet</dc:title>
  <dc:creator>Carita Elshout</dc:creator>
  <cp:lastModifiedBy>Joseph Hanlon</cp:lastModifiedBy>
  <cp:revision>191</cp:revision>
  <cp:lastPrinted>2016-10-29T09:59:47Z</cp:lastPrinted>
  <dcterms:created xsi:type="dcterms:W3CDTF">2012-07-02T12:01:42Z</dcterms:created>
  <dcterms:modified xsi:type="dcterms:W3CDTF">2016-10-29T18:43:29Z</dcterms:modified>
</cp:coreProperties>
</file>