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401" r:id="rId6"/>
    <p:sldId id="422" r:id="rId7"/>
    <p:sldId id="418" r:id="rId8"/>
    <p:sldId id="3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973"/>
    <a:srgbClr val="F8BB23"/>
    <a:srgbClr val="38965F"/>
    <a:srgbClr val="0094DA"/>
    <a:srgbClr val="10659B"/>
    <a:srgbClr val="FDB4D2"/>
    <a:srgbClr val="01C4E4"/>
    <a:srgbClr val="FC602F"/>
    <a:srgbClr val="33C4C9"/>
    <a:srgbClr val="FDD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BCC6D-3D13-4447-BFD1-0D791B171ECF}" v="187" dt="2022-05-19T08:43:03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4" autoAdjust="0"/>
    <p:restoredTop sz="94557" autoAdjust="0"/>
  </p:normalViewPr>
  <p:slideViewPr>
    <p:cSldViewPr snapToGrid="0" showGuides="1">
      <p:cViewPr varScale="1">
        <p:scale>
          <a:sx n="67" d="100"/>
          <a:sy n="67" d="100"/>
        </p:scale>
        <p:origin x="1170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4F0C-C79A-4481-8706-66CCDC11AD56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D80DE-E23A-4FC1-91A8-7B0ABE29B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37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D80DE-E23A-4FC1-91A8-7B0ABE29BE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4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D80DE-E23A-4FC1-91A8-7B0ABE29BEB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2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3E06D02-82B7-414B-96E2-C0D2579E41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512763"/>
            <a:ext cx="12192000" cy="6345237"/>
          </a:xfrm>
        </p:spPr>
        <p:txBody>
          <a:bodyPr anchor="ctr"/>
          <a:lstStyle>
            <a:lvl1pPr algn="ctr">
              <a:defRPr sz="1800"/>
            </a:lvl1pPr>
          </a:lstStyle>
          <a:p>
            <a:endParaRPr lang="en-GB" dirty="0"/>
          </a:p>
          <a:p>
            <a:r>
              <a:rPr lang="en-GB" dirty="0"/>
              <a:t>Click on the icon to insert an image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49032CCF-A8A4-4FE9-BF14-FD9C9C82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21074"/>
            <a:ext cx="6096000" cy="6336925"/>
          </a:xfrm>
          <a:solidFill>
            <a:schemeClr val="accent2">
              <a:alpha val="66000"/>
            </a:schemeClr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183FC-777C-4DC2-AF7B-FFA89EEAB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4" y="2049929"/>
            <a:ext cx="3973606" cy="1896596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6C1A07-A85A-4B2D-B4E8-5F58FDA18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4135438"/>
            <a:ext cx="2662237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22B2DA-D201-4029-B538-3BCBD7E1687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857F4-0327-4ABB-BFE3-6410D30A19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AB40A9-C1B9-4CB6-A140-6961DC2D6AC1}"/>
              </a:ext>
            </a:extLst>
          </p:cNvPr>
          <p:cNvCxnSpPr/>
          <p:nvPr userDrawn="1"/>
        </p:nvCxnSpPr>
        <p:spPr>
          <a:xfrm flipV="1">
            <a:off x="0" y="517474"/>
            <a:ext cx="12186863" cy="1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60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B2353C7-480D-473F-B19F-583239F2F3C3}"/>
              </a:ext>
            </a:extLst>
          </p:cNvPr>
          <p:cNvSpPr/>
          <p:nvPr userDrawn="1"/>
        </p:nvSpPr>
        <p:spPr>
          <a:xfrm>
            <a:off x="-224515" y="531711"/>
            <a:ext cx="6309791" cy="6351163"/>
          </a:xfrm>
          <a:prstGeom prst="rect">
            <a:avLst/>
          </a:prstGeom>
          <a:solidFill>
            <a:srgbClr val="FDB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19F4E1-BF31-4040-A931-880FB4DAE5C8}"/>
              </a:ext>
            </a:extLst>
          </p:cNvPr>
          <p:cNvSpPr/>
          <p:nvPr userDrawn="1"/>
        </p:nvSpPr>
        <p:spPr>
          <a:xfrm>
            <a:off x="-243565" y="533937"/>
            <a:ext cx="6309791" cy="6503563"/>
          </a:xfrm>
          <a:prstGeom prst="rect">
            <a:avLst/>
          </a:prstGeom>
          <a:solidFill>
            <a:srgbClr val="40404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3948" y="537690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 dirty="0"/>
          </a:p>
          <a:p>
            <a:r>
              <a:rPr lang="en-GB" dirty="0"/>
              <a:t>Click on the icon to insert an image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2185" y="1682617"/>
            <a:ext cx="4608001" cy="465430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rgbClr val="33C4C9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6527860-6CC4-48DD-B20C-0AFEC5C8ADA8}"/>
              </a:ext>
            </a:extLst>
          </p:cNvPr>
          <p:cNvSpPr txBox="1">
            <a:spLocks/>
          </p:cNvSpPr>
          <p:nvPr userDrawn="1"/>
        </p:nvSpPr>
        <p:spPr>
          <a:xfrm>
            <a:off x="333821" y="2120520"/>
            <a:ext cx="5294720" cy="193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6F3B2B-C907-490B-B1C1-E477DACADA2D}"/>
              </a:ext>
            </a:extLst>
          </p:cNvPr>
          <p:cNvCxnSpPr/>
          <p:nvPr userDrawn="1"/>
        </p:nvCxnSpPr>
        <p:spPr>
          <a:xfrm flipV="1">
            <a:off x="0" y="517474"/>
            <a:ext cx="12186863" cy="1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63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ide Half + Half &l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D3BF987-2FF4-4A0A-93A5-FF15226A180E}"/>
              </a:ext>
            </a:extLst>
          </p:cNvPr>
          <p:cNvGrpSpPr/>
          <p:nvPr userDrawn="1"/>
        </p:nvGrpSpPr>
        <p:grpSpPr>
          <a:xfrm>
            <a:off x="-10273" y="521075"/>
            <a:ext cx="6101136" cy="6354386"/>
            <a:chOff x="6399" y="521075"/>
            <a:chExt cx="6084464" cy="635438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700AD16-07E2-45A5-B9BB-E0BC8E96CC3D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232082-2723-43A8-A69C-908016532368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0B4ED63-3571-4391-86DF-B78C54B4F78A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5727EF2D-860E-4976-8339-5FD4632411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887" y="1700949"/>
            <a:ext cx="4608001" cy="411231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5B660C-A6FF-4C52-A872-FA73E91C40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3B48047D-5387-4AA6-AAA1-4D7376706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2315E9B-1BC1-4E8B-B834-B96C25B8A8F5}"/>
              </a:ext>
            </a:extLst>
          </p:cNvPr>
          <p:cNvGrpSpPr/>
          <p:nvPr userDrawn="1"/>
        </p:nvGrpSpPr>
        <p:grpSpPr>
          <a:xfrm flipH="1">
            <a:off x="6090864" y="515674"/>
            <a:ext cx="6101136" cy="6354386"/>
            <a:chOff x="6399" y="521075"/>
            <a:chExt cx="6084464" cy="635438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FD4840B-D6B1-4DC2-A6A1-A6C6C0FC471B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74E8E88-7526-4232-BFEF-63CE1C7BE78F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5726FB57-B5B3-44C1-BD81-72740C2E778C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Text Placeholder 33">
            <a:extLst>
              <a:ext uri="{FF2B5EF4-FFF2-40B4-BE49-F238E27FC236}">
                <a16:creationId xmlns:a16="http://schemas.microsoft.com/office/drawing/2014/main" id="{F6FC4619-B9BB-430A-8E2B-7C3DA36BC9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67024" y="1634348"/>
            <a:ext cx="4608001" cy="411231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</p:spTree>
    <p:extLst>
      <p:ext uri="{BB962C8B-B14F-4D97-AF65-F5344CB8AC3E}">
        <p14:creationId xmlns:p14="http://schemas.microsoft.com/office/powerpoint/2010/main" val="2117429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Key 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F6A44-9FA5-4175-B37C-32E2862D6BDC}"/>
              </a:ext>
            </a:extLst>
          </p:cNvPr>
          <p:cNvSpPr/>
          <p:nvPr userDrawn="1"/>
        </p:nvSpPr>
        <p:spPr>
          <a:xfrm>
            <a:off x="0" y="519953"/>
            <a:ext cx="12192000" cy="6338047"/>
          </a:xfrm>
          <a:prstGeom prst="rect">
            <a:avLst/>
          </a:prstGeom>
          <a:gradFill>
            <a:gsLst>
              <a:gs pos="76000">
                <a:srgbClr val="5D5B5C"/>
              </a:gs>
              <a:gs pos="43000">
                <a:srgbClr val="40404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98FF09-CD40-4B09-A0CE-DA79ADB9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C565379-3DEE-4028-93C0-B04A91053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01B8CD9-BBC8-4E50-B0C9-4AC4FF2B88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688" y="6192729"/>
            <a:ext cx="3838575" cy="199014"/>
          </a:xfrm>
        </p:spPr>
        <p:txBody>
          <a:bodyPr anchor="b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ACAA4FC-1E53-4F56-8765-6299524233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449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EE273024-E7BC-412B-BE52-1D3E7EB5F9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9256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65C5EC4D-FFED-4DFC-B7B1-37A6C5519E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2488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02C29C2A-A959-4C19-85AD-AC3608A606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7145" y="3439652"/>
            <a:ext cx="2592000" cy="18288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5D9B4ECC-1B95-4274-BF33-8F552038E1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48157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5C967B13-2274-4FFB-A658-4942B67D37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37453" y="3105432"/>
            <a:ext cx="10800" cy="9731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FC640863-EBF0-4968-9908-5195D1EE80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9309" y="3105432"/>
            <a:ext cx="10800" cy="973138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BD4C796-2FD9-4BE8-A5A3-34ADDD7EE6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7449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CFB997-1059-4374-A50C-2DD4F6FE97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49256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BD6DDE3-F29B-407E-81A8-0A8680425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62488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EC8E044-4CF7-4214-A993-1DFDAB14C0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47145" y="2380824"/>
            <a:ext cx="2592000" cy="1129634"/>
          </a:xfrm>
        </p:spPr>
        <p:txBody>
          <a:bodyPr anchor="b"/>
          <a:lstStyle>
            <a:lvl1pPr algn="ctr">
              <a:defRPr sz="30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22806E0-5698-4BE0-BD76-D44B20E09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B65EEE9-7A20-44E2-B27C-E11FAE7B68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E71B51C-9E5D-48D3-9D90-C41780BE94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94599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269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D393B81-567B-43CA-BE57-322498CD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893" y="6448427"/>
            <a:ext cx="4114800" cy="40957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11CBA2FF-DAD6-425D-BBC7-320D62D3DEC4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DF117EE-3F9E-4AA3-B8C0-F95CF1622E62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3389D1DF-8EAF-4405-95D3-240A33F4EA3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93595" y="850927"/>
            <a:ext cx="5802405" cy="462570"/>
          </a:xfrm>
        </p:spPr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360CA-BB1D-4AA8-BF4B-B44023F280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2450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0DA024-DCE4-4F37-8514-17819FD887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3651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708105C-1D58-4A67-8982-87C5E79F10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27652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9CBA6C3-D709-4AAF-AEF1-C8BE5890FB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34925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E8D4E42-A144-4CC2-89F7-B9A123B33C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5274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B23F6A0-BB53-4F89-ABD5-AC6BAC524A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06000" y="1743075"/>
            <a:ext cx="7200" cy="447675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323CBF6-E744-4B19-9F51-246B4EC822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5400000">
            <a:off x="6077263" y="-2838707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3592B09-8F92-4D3C-89DC-64EBF3B1E9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6092400" y="-1565455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447C49B5-BB83-4EB2-936A-2FEE25425A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5400000">
            <a:off x="6077263" y="-283013"/>
            <a:ext cx="7200" cy="11016000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85EB89-2E05-45F3-9783-67469D4D324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29941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889A61B7-3490-457D-92B0-F89EE26F8CC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346322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758CC048-A015-4C39-8002-5941C072448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70323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CE5B3356-4BA6-42A8-ABCF-D5BAEA1F770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387124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2D360765-B64D-44B9-866A-02BC716521C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910067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D0070C1A-E664-4D09-8F2F-8B3F36F3972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453117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A3557702-EC0E-45C6-80A9-7F0B7AF67D8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975848" y="151131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5386CDB8-06E5-4854-82BC-1D6A67B5900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29941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139CEDAF-431E-4089-B634-D2719412AA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346322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ABE80C26-A89A-45AB-9DF0-CC15D2A6D87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870323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ABE0833B-1567-4833-8804-2273897AC67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387124" y="281444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2CB67673-12C5-4C4C-9B6C-1DC98D315BC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910067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CEB0C748-E42E-42E7-A8CB-DBAEE7F9D96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53117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70F84E29-E606-4C0E-80AE-86F8BDC4BD6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975848" y="2794433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54" name="Picture Placeholder 5">
            <a:extLst>
              <a:ext uri="{FF2B5EF4-FFF2-40B4-BE49-F238E27FC236}">
                <a16:creationId xmlns:a16="http://schemas.microsoft.com/office/drawing/2014/main" id="{D2612562-E66C-4638-9685-8D1280C9555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941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55" name="Picture Placeholder 5">
            <a:extLst>
              <a:ext uri="{FF2B5EF4-FFF2-40B4-BE49-F238E27FC236}">
                <a16:creationId xmlns:a16="http://schemas.microsoft.com/office/drawing/2014/main" id="{CED405CA-BDF6-4D5F-AE2E-877051D91C92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346322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56" name="Picture Placeholder 5">
            <a:extLst>
              <a:ext uri="{FF2B5EF4-FFF2-40B4-BE49-F238E27FC236}">
                <a16:creationId xmlns:a16="http://schemas.microsoft.com/office/drawing/2014/main" id="{E560A414-6722-4403-86A3-B57D5A11914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870323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57" name="Picture Placeholder 5">
            <a:extLst>
              <a:ext uri="{FF2B5EF4-FFF2-40B4-BE49-F238E27FC236}">
                <a16:creationId xmlns:a16="http://schemas.microsoft.com/office/drawing/2014/main" id="{A42F0886-825E-47B0-8BB8-B133D5DA8EC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387124" y="4076484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0D1520F5-B89B-4BF6-953C-394D483AF71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910067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59" name="Picture Placeholder 5">
            <a:extLst>
              <a:ext uri="{FF2B5EF4-FFF2-40B4-BE49-F238E27FC236}">
                <a16:creationId xmlns:a16="http://schemas.microsoft.com/office/drawing/2014/main" id="{DB709F3F-C540-40B2-BEB2-48E964FAB4F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53117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60" name="Picture Placeholder 5">
            <a:extLst>
              <a:ext uri="{FF2B5EF4-FFF2-40B4-BE49-F238E27FC236}">
                <a16:creationId xmlns:a16="http://schemas.microsoft.com/office/drawing/2014/main" id="{50F7289C-F410-48FF-837D-7B4833D05FF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975848" y="4077550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61" name="Picture Placeholder 5">
            <a:extLst>
              <a:ext uri="{FF2B5EF4-FFF2-40B4-BE49-F238E27FC236}">
                <a16:creationId xmlns:a16="http://schemas.microsoft.com/office/drawing/2014/main" id="{CD51B674-EAF6-4E4A-8392-FA358AAE150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29941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74CC8369-D541-4939-8032-1AFE3A95DE2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346322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63" name="Picture Placeholder 5">
            <a:extLst>
              <a:ext uri="{FF2B5EF4-FFF2-40B4-BE49-F238E27FC236}">
                <a16:creationId xmlns:a16="http://schemas.microsoft.com/office/drawing/2014/main" id="{6E454D12-1EC1-49F1-9832-2FD1630240E5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870323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64" name="Picture Placeholder 5">
            <a:extLst>
              <a:ext uri="{FF2B5EF4-FFF2-40B4-BE49-F238E27FC236}">
                <a16:creationId xmlns:a16="http://schemas.microsoft.com/office/drawing/2014/main" id="{7732846C-B139-40B9-886F-8B83FD445A1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387124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65" name="Picture Placeholder 5">
            <a:extLst>
              <a:ext uri="{FF2B5EF4-FFF2-40B4-BE49-F238E27FC236}">
                <a16:creationId xmlns:a16="http://schemas.microsoft.com/office/drawing/2014/main" id="{9606E8E2-E7D0-43C8-B8E6-3892A899AF77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6910067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66" name="Picture Placeholder 5">
            <a:extLst>
              <a:ext uri="{FF2B5EF4-FFF2-40B4-BE49-F238E27FC236}">
                <a16:creationId xmlns:a16="http://schemas.microsoft.com/office/drawing/2014/main" id="{1809FF5A-FD40-45A3-886E-449FD35997B0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8453117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67" name="Picture Placeholder 5">
            <a:extLst>
              <a:ext uri="{FF2B5EF4-FFF2-40B4-BE49-F238E27FC236}">
                <a16:creationId xmlns:a16="http://schemas.microsoft.com/office/drawing/2014/main" id="{BAA96027-B199-4FF8-A1B5-C3F9647E2D8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9975848" y="5360666"/>
            <a:ext cx="1387479" cy="1012825"/>
          </a:xfrm>
        </p:spPr>
        <p:txBody>
          <a:bodyPr anchor="b"/>
          <a:lstStyle>
            <a:lvl1pPr algn="ctr">
              <a:defRPr sz="1100"/>
            </a:lvl1pPr>
          </a:lstStyle>
          <a:p>
            <a:r>
              <a:rPr lang="en-GB" dirty="0"/>
              <a:t>Click to add image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29FA737-08C6-4D15-8E6B-A3C597B3FC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438" y="6502400"/>
            <a:ext cx="3600" cy="324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5603DECD-7C90-4D35-BFE8-89FB98650A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6089063" y="766024"/>
            <a:ext cx="3600" cy="11412000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896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1D0381A-7949-4BB4-BC87-F2344D13E809}"/>
              </a:ext>
            </a:extLst>
          </p:cNvPr>
          <p:cNvGrpSpPr/>
          <p:nvPr userDrawn="1"/>
        </p:nvGrpSpPr>
        <p:grpSpPr>
          <a:xfrm>
            <a:off x="-10274" y="503614"/>
            <a:ext cx="12202273" cy="6461486"/>
            <a:chOff x="6399" y="521075"/>
            <a:chExt cx="6084464" cy="6354386"/>
          </a:xfrm>
          <a:solidFill>
            <a:srgbClr val="10659B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79D6D3A-C79C-4793-BE23-9DFE7421CDF2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73449A4-7E9F-42FF-A74F-E4BE5325A7B3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4651EF08-0E6D-4516-9D39-DEF6A4D7748A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6" y="512762"/>
            <a:ext cx="6104163" cy="6450575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 dirty="0"/>
          </a:p>
          <a:p>
            <a:r>
              <a:rPr lang="en-GB" dirty="0"/>
              <a:t>Click on the icon to insert an image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2185" y="1682617"/>
            <a:ext cx="4608001" cy="465430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4"/>
            <a:ext cx="1136756" cy="108765"/>
          </a:xfrm>
          <a:solidFill>
            <a:srgbClr val="F8BB23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911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E1D0381A-7949-4BB4-BC87-F2344D13E809}"/>
              </a:ext>
            </a:extLst>
          </p:cNvPr>
          <p:cNvGrpSpPr/>
          <p:nvPr userDrawn="1"/>
        </p:nvGrpSpPr>
        <p:grpSpPr>
          <a:xfrm>
            <a:off x="-10273" y="503614"/>
            <a:ext cx="6101136" cy="6461486"/>
            <a:chOff x="6399" y="521075"/>
            <a:chExt cx="6084464" cy="635438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79D6D3A-C79C-4793-BE23-9DFE7421CDF2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73449A4-7E9F-42FF-A74F-E4BE5325A7B3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4651EF08-0E6D-4516-9D39-DEF6A4D7748A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 dirty="0"/>
          </a:p>
          <a:p>
            <a:r>
              <a:rPr lang="en-GB" dirty="0"/>
              <a:t>Click on the icon to insert an image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2185" y="1682617"/>
            <a:ext cx="4608001" cy="465430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3F7DEB-3C55-4BA2-8947-DEBC708EDE29}"/>
              </a:ext>
            </a:extLst>
          </p:cNvPr>
          <p:cNvCxnSpPr/>
          <p:nvPr userDrawn="1"/>
        </p:nvCxnSpPr>
        <p:spPr>
          <a:xfrm flipV="1">
            <a:off x="0" y="517474"/>
            <a:ext cx="12186863" cy="1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E018423E-5946-49E6-9885-471856299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63" y="942181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39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Half + Half 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39">
            <a:extLst>
              <a:ext uri="{FF2B5EF4-FFF2-40B4-BE49-F238E27FC236}">
                <a16:creationId xmlns:a16="http://schemas.microsoft.com/office/drawing/2014/main" id="{1441765F-5E32-4EF7-ACC1-B0F6AE7BA2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513875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 dirty="0"/>
          </a:p>
          <a:p>
            <a:r>
              <a:rPr lang="en-GB" dirty="0"/>
              <a:t>Click on the icon to insert an image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069ACFA-492D-415F-BEF4-17E72B8BECCC}"/>
              </a:ext>
            </a:extLst>
          </p:cNvPr>
          <p:cNvGrpSpPr/>
          <p:nvPr userDrawn="1"/>
        </p:nvGrpSpPr>
        <p:grpSpPr>
          <a:xfrm>
            <a:off x="6093412" y="521075"/>
            <a:ext cx="6101136" cy="6354386"/>
            <a:chOff x="6399" y="521075"/>
            <a:chExt cx="6084464" cy="635438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32C9A7-121D-459F-ABA9-B923CCE8493D}"/>
                </a:ext>
              </a:extLst>
            </p:cNvPr>
            <p:cNvSpPr/>
            <p:nvPr userDrawn="1"/>
          </p:nvSpPr>
          <p:spPr>
            <a:xfrm rot="10800000">
              <a:off x="103180" y="521075"/>
              <a:ext cx="5987683" cy="4061461"/>
            </a:xfrm>
            <a:custGeom>
              <a:avLst/>
              <a:gdLst>
                <a:gd name="connsiteX0" fmla="*/ 5987683 w 5987683"/>
                <a:gd name="connsiteY0" fmla="*/ 4061461 h 4061461"/>
                <a:gd name="connsiteX1" fmla="*/ 0 w 5987683"/>
                <a:gd name="connsiteY1" fmla="*/ 4061461 h 4061461"/>
                <a:gd name="connsiteX2" fmla="*/ 0 w 5987683"/>
                <a:gd name="connsiteY2" fmla="*/ 1810194 h 4061461"/>
                <a:gd name="connsiteX3" fmla="*/ 1845965 w 5987683"/>
                <a:gd name="connsiteY3" fmla="*/ 0 h 40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87683" h="4061461">
                  <a:moveTo>
                    <a:pt x="5987683" y="4061461"/>
                  </a:moveTo>
                  <a:lnTo>
                    <a:pt x="0" y="4061461"/>
                  </a:lnTo>
                  <a:lnTo>
                    <a:pt x="0" y="1810194"/>
                  </a:lnTo>
                  <a:lnTo>
                    <a:pt x="1845965" y="0"/>
                  </a:lnTo>
                  <a:close/>
                </a:path>
              </a:pathLst>
            </a:custGeom>
            <a:solidFill>
              <a:srgbClr val="5D6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5513938-4AAF-4CB8-B9E4-E83552B6B792}"/>
                </a:ext>
              </a:extLst>
            </p:cNvPr>
            <p:cNvSpPr/>
            <p:nvPr userDrawn="1"/>
          </p:nvSpPr>
          <p:spPr>
            <a:xfrm rot="5400000">
              <a:off x="-123197" y="650671"/>
              <a:ext cx="6343656" cy="6084464"/>
            </a:xfrm>
            <a:custGeom>
              <a:avLst/>
              <a:gdLst>
                <a:gd name="connsiteX0" fmla="*/ 0 w 6343656"/>
                <a:gd name="connsiteY0" fmla="*/ 6084464 h 6084464"/>
                <a:gd name="connsiteX1" fmla="*/ 0 w 6343656"/>
                <a:gd name="connsiteY1" fmla="*/ 5038505 h 6084464"/>
                <a:gd name="connsiteX2" fmla="*/ 6343656 w 6343656"/>
                <a:gd name="connsiteY2" fmla="*/ 0 h 6084464"/>
                <a:gd name="connsiteX3" fmla="*/ 6343656 w 6343656"/>
                <a:gd name="connsiteY3" fmla="*/ 6084464 h 608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3656" h="6084464">
                  <a:moveTo>
                    <a:pt x="0" y="6084464"/>
                  </a:moveTo>
                  <a:lnTo>
                    <a:pt x="0" y="5038505"/>
                  </a:lnTo>
                  <a:lnTo>
                    <a:pt x="6343656" y="0"/>
                  </a:lnTo>
                  <a:lnTo>
                    <a:pt x="6343656" y="6084464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BE667441-21A8-46CE-AB79-EBF5A242F431}"/>
                </a:ext>
              </a:extLst>
            </p:cNvPr>
            <p:cNvSpPr/>
            <p:nvPr userDrawn="1"/>
          </p:nvSpPr>
          <p:spPr>
            <a:xfrm>
              <a:off x="1887531" y="2763142"/>
              <a:ext cx="4203283" cy="4112319"/>
            </a:xfrm>
            <a:prstGeom prst="triangle">
              <a:avLst>
                <a:gd name="adj" fmla="val 100000"/>
              </a:avLst>
            </a:prstGeom>
            <a:solidFill>
              <a:srgbClr val="565E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C8AC2A98-AB57-471F-84EE-A09A799155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9572" y="1643349"/>
            <a:ext cx="5546657" cy="451070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330DA6B0-29F2-4A13-BEAB-643CF2E334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8548" y="1362985"/>
            <a:ext cx="1136756" cy="28800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DD0674-0C8C-4875-828E-958907B39E2E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B438E5A7-23EB-4CAA-AC88-46F98BC1C8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58" name="Title 2">
            <a:extLst>
              <a:ext uri="{FF2B5EF4-FFF2-40B4-BE49-F238E27FC236}">
                <a16:creationId xmlns:a16="http://schemas.microsoft.com/office/drawing/2014/main" id="{0B48A697-95BB-4270-AE9A-84DEC06B1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280" y="850927"/>
            <a:ext cx="5546657" cy="46257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455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 dirty="0"/>
          </a:p>
          <a:p>
            <a:r>
              <a:rPr lang="en-GB" dirty="0"/>
              <a:t>Click on the icon to insert an image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CC06F5-19C5-4BBE-B527-1AC0AB16424B}"/>
              </a:ext>
            </a:extLst>
          </p:cNvPr>
          <p:cNvSpPr/>
          <p:nvPr userDrawn="1"/>
        </p:nvSpPr>
        <p:spPr>
          <a:xfrm>
            <a:off x="-173715" y="531711"/>
            <a:ext cx="6309791" cy="6351163"/>
          </a:xfrm>
          <a:prstGeom prst="rect">
            <a:avLst/>
          </a:prstGeom>
          <a:solidFill>
            <a:srgbClr val="FDD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DF93C1-25CD-4C47-AC7A-C0EB4996C12D}"/>
              </a:ext>
            </a:extLst>
          </p:cNvPr>
          <p:cNvSpPr/>
          <p:nvPr userDrawn="1"/>
        </p:nvSpPr>
        <p:spPr>
          <a:xfrm>
            <a:off x="-178851" y="515674"/>
            <a:ext cx="6309791" cy="6503563"/>
          </a:xfrm>
          <a:prstGeom prst="rect">
            <a:avLst/>
          </a:prstGeom>
          <a:solidFill>
            <a:srgbClr val="40404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2185" y="1682617"/>
            <a:ext cx="4608001" cy="465430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rgbClr val="33C4C9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6527860-6CC4-48DD-B20C-0AFEC5C8ADA8}"/>
              </a:ext>
            </a:extLst>
          </p:cNvPr>
          <p:cNvSpPr txBox="1">
            <a:spLocks/>
          </p:cNvSpPr>
          <p:nvPr userDrawn="1"/>
        </p:nvSpPr>
        <p:spPr>
          <a:xfrm>
            <a:off x="333821" y="2120520"/>
            <a:ext cx="5294720" cy="193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D313E7-6C40-4E33-83F0-590AFD733ECF}"/>
              </a:ext>
            </a:extLst>
          </p:cNvPr>
          <p:cNvCxnSpPr>
            <a:endCxn id="24" idx="3"/>
          </p:cNvCxnSpPr>
          <p:nvPr userDrawn="1"/>
        </p:nvCxnSpPr>
        <p:spPr>
          <a:xfrm flipV="1">
            <a:off x="0" y="517474"/>
            <a:ext cx="12186863" cy="1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52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741DDC9-01E3-4EFE-8720-EDECB9C7D969}"/>
              </a:ext>
            </a:extLst>
          </p:cNvPr>
          <p:cNvSpPr/>
          <p:nvPr userDrawn="1"/>
        </p:nvSpPr>
        <p:spPr>
          <a:xfrm>
            <a:off x="-173715" y="531711"/>
            <a:ext cx="6309791" cy="6351163"/>
          </a:xfrm>
          <a:prstGeom prst="rect">
            <a:avLst/>
          </a:prstGeom>
          <a:solidFill>
            <a:srgbClr val="90E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AD7A8F-7B8D-44F2-AEBF-2A40ABC71F06}"/>
              </a:ext>
            </a:extLst>
          </p:cNvPr>
          <p:cNvSpPr/>
          <p:nvPr userDrawn="1"/>
        </p:nvSpPr>
        <p:spPr>
          <a:xfrm>
            <a:off x="-164791" y="517751"/>
            <a:ext cx="6309791" cy="6503563"/>
          </a:xfrm>
          <a:prstGeom prst="rect">
            <a:avLst/>
          </a:prstGeom>
          <a:solidFill>
            <a:srgbClr val="40404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 dirty="0"/>
          </a:p>
          <a:p>
            <a:r>
              <a:rPr lang="en-GB" dirty="0"/>
              <a:t>Click on the icon to insert an image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2185" y="1682617"/>
            <a:ext cx="4608001" cy="465430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rgbClr val="33C4C9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6527860-6CC4-48DD-B20C-0AFEC5C8ADA8}"/>
              </a:ext>
            </a:extLst>
          </p:cNvPr>
          <p:cNvSpPr txBox="1">
            <a:spLocks/>
          </p:cNvSpPr>
          <p:nvPr userDrawn="1"/>
        </p:nvSpPr>
        <p:spPr>
          <a:xfrm>
            <a:off x="333821" y="2120520"/>
            <a:ext cx="5294720" cy="193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9C3393-7577-4A8F-AAD7-61E0A464FE66}"/>
              </a:ext>
            </a:extLst>
          </p:cNvPr>
          <p:cNvCxnSpPr/>
          <p:nvPr userDrawn="1"/>
        </p:nvCxnSpPr>
        <p:spPr>
          <a:xfrm flipV="1">
            <a:off x="0" y="517474"/>
            <a:ext cx="12186863" cy="1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316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B2353C7-480D-473F-B19F-583239F2F3C3}"/>
              </a:ext>
            </a:extLst>
          </p:cNvPr>
          <p:cNvSpPr/>
          <p:nvPr userDrawn="1"/>
        </p:nvSpPr>
        <p:spPr>
          <a:xfrm>
            <a:off x="-173715" y="531711"/>
            <a:ext cx="6309791" cy="6351163"/>
          </a:xfrm>
          <a:prstGeom prst="rect">
            <a:avLst/>
          </a:prstGeom>
          <a:solidFill>
            <a:srgbClr val="8D6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19F4E1-BF31-4040-A931-880FB4DAE5C8}"/>
              </a:ext>
            </a:extLst>
          </p:cNvPr>
          <p:cNvSpPr/>
          <p:nvPr userDrawn="1"/>
        </p:nvSpPr>
        <p:spPr>
          <a:xfrm>
            <a:off x="-163443" y="519274"/>
            <a:ext cx="6309791" cy="6503563"/>
          </a:xfrm>
          <a:prstGeom prst="rect">
            <a:avLst/>
          </a:prstGeom>
          <a:solidFill>
            <a:srgbClr val="40404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 dirty="0"/>
          </a:p>
          <a:p>
            <a:r>
              <a:rPr lang="en-GB" dirty="0"/>
              <a:t>Click on the icon to insert an image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2185" y="1682617"/>
            <a:ext cx="4608001" cy="465430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rgbClr val="33C4C9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6527860-6CC4-48DD-B20C-0AFEC5C8ADA8}"/>
              </a:ext>
            </a:extLst>
          </p:cNvPr>
          <p:cNvSpPr txBox="1">
            <a:spLocks/>
          </p:cNvSpPr>
          <p:nvPr userDrawn="1"/>
        </p:nvSpPr>
        <p:spPr>
          <a:xfrm>
            <a:off x="333821" y="2120520"/>
            <a:ext cx="5294720" cy="193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0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027E20-280C-4ECD-B8F3-ED5A72D156D9}"/>
              </a:ext>
            </a:extLst>
          </p:cNvPr>
          <p:cNvCxnSpPr/>
          <p:nvPr userDrawn="1"/>
        </p:nvCxnSpPr>
        <p:spPr>
          <a:xfrm flipV="1">
            <a:off x="0" y="517474"/>
            <a:ext cx="12186863" cy="1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24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B2353C7-480D-473F-B19F-583239F2F3C3}"/>
              </a:ext>
            </a:extLst>
          </p:cNvPr>
          <p:cNvSpPr/>
          <p:nvPr userDrawn="1"/>
        </p:nvSpPr>
        <p:spPr>
          <a:xfrm>
            <a:off x="-173715" y="531711"/>
            <a:ext cx="6309791" cy="6351163"/>
          </a:xfrm>
          <a:prstGeom prst="rect">
            <a:avLst/>
          </a:prstGeom>
          <a:solidFill>
            <a:srgbClr val="FC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19F4E1-BF31-4040-A931-880FB4DAE5C8}"/>
              </a:ext>
            </a:extLst>
          </p:cNvPr>
          <p:cNvSpPr/>
          <p:nvPr userDrawn="1"/>
        </p:nvSpPr>
        <p:spPr>
          <a:xfrm>
            <a:off x="-173715" y="501540"/>
            <a:ext cx="6309791" cy="6503563"/>
          </a:xfrm>
          <a:prstGeom prst="rect">
            <a:avLst/>
          </a:prstGeom>
          <a:solidFill>
            <a:srgbClr val="40404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7836" y="512762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 dirty="0"/>
          </a:p>
          <a:p>
            <a:r>
              <a:rPr lang="en-GB" dirty="0"/>
              <a:t>Click on the icon to insert an image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2185" y="1682617"/>
            <a:ext cx="4608001" cy="465430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rgbClr val="33C4C9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A422A1-3009-42F6-AFAC-2D468FAA79C1}"/>
              </a:ext>
            </a:extLst>
          </p:cNvPr>
          <p:cNvCxnSpPr/>
          <p:nvPr userDrawn="1"/>
        </p:nvCxnSpPr>
        <p:spPr>
          <a:xfrm flipV="1">
            <a:off x="0" y="517474"/>
            <a:ext cx="12186863" cy="1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29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B2353C7-480D-473F-B19F-583239F2F3C3}"/>
              </a:ext>
            </a:extLst>
          </p:cNvPr>
          <p:cNvSpPr/>
          <p:nvPr userDrawn="1"/>
        </p:nvSpPr>
        <p:spPr>
          <a:xfrm>
            <a:off x="-224515" y="531711"/>
            <a:ext cx="6309791" cy="6351163"/>
          </a:xfrm>
          <a:prstGeom prst="rect">
            <a:avLst/>
          </a:prstGeom>
          <a:solidFill>
            <a:srgbClr val="01C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19F4E1-BF31-4040-A931-880FB4DAE5C8}"/>
              </a:ext>
            </a:extLst>
          </p:cNvPr>
          <p:cNvSpPr/>
          <p:nvPr userDrawn="1"/>
        </p:nvSpPr>
        <p:spPr>
          <a:xfrm>
            <a:off x="-218165" y="533937"/>
            <a:ext cx="6309791" cy="6503563"/>
          </a:xfrm>
          <a:prstGeom prst="rect">
            <a:avLst/>
          </a:prstGeom>
          <a:solidFill>
            <a:srgbClr val="40404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61E70D7-EB28-4736-A0B7-BF597687F65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3948" y="537690"/>
            <a:ext cx="6104163" cy="6354763"/>
          </a:xfrm>
        </p:spPr>
        <p:txBody>
          <a:bodyPr anchor="ctr"/>
          <a:lstStyle>
            <a:lvl1pPr algn="ctr">
              <a:defRPr sz="2000"/>
            </a:lvl1pPr>
          </a:lstStyle>
          <a:p>
            <a:endParaRPr lang="en-GB" dirty="0"/>
          </a:p>
          <a:p>
            <a:r>
              <a:rPr lang="en-GB" dirty="0"/>
              <a:t>Click on the icon to insert an image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90CA96-B26A-4AD6-80DF-F9F93085E0E5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C6E24DD-6297-45B7-BC01-A9A8F3B83B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5137" y="515674"/>
            <a:ext cx="12192000" cy="36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EE9058B-9A97-4DE2-9270-2C0E09BF04D3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62185" y="1682617"/>
            <a:ext cx="4608001" cy="465430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enter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5EA5C46A-7BDD-4D29-8915-27FD4E81AEE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84863" y="1362985"/>
            <a:ext cx="1136756" cy="28800"/>
          </a:xfrm>
          <a:solidFill>
            <a:srgbClr val="33C4C9"/>
          </a:solid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38FD2C8-F05F-41B4-B9F3-E88EADF4E1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595" y="850927"/>
            <a:ext cx="5790869" cy="462570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6527860-6CC4-48DD-B20C-0AFEC5C8ADA8}"/>
              </a:ext>
            </a:extLst>
          </p:cNvPr>
          <p:cNvSpPr txBox="1">
            <a:spLocks/>
          </p:cNvSpPr>
          <p:nvPr userDrawn="1"/>
        </p:nvSpPr>
        <p:spPr>
          <a:xfrm>
            <a:off x="333821" y="2120520"/>
            <a:ext cx="5294720" cy="193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195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29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43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0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6F3B2B-C907-490B-B1C1-E477DACADA2D}"/>
              </a:ext>
            </a:extLst>
          </p:cNvPr>
          <p:cNvCxnSpPr/>
          <p:nvPr userDrawn="1"/>
        </p:nvCxnSpPr>
        <p:spPr>
          <a:xfrm flipV="1">
            <a:off x="0" y="517474"/>
            <a:ext cx="12186863" cy="18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044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94719-41A7-46EE-95E0-D9381D54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088"/>
            <a:ext cx="10515600" cy="1098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CAB6D-F4AC-45EF-9C44-C7758EAF1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9C15F-B85E-4D0F-8D20-06D8FBF3D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48800" y="6448426"/>
            <a:ext cx="2743200" cy="394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29BD-36F4-47C6-8297-95C407022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1893" y="6448427"/>
            <a:ext cx="4114800" cy="409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14F0E4-017E-4AD9-9DF6-98AC90894009}"/>
              </a:ext>
            </a:extLst>
          </p:cNvPr>
          <p:cNvSpPr/>
          <p:nvPr userDrawn="1"/>
        </p:nvSpPr>
        <p:spPr>
          <a:xfrm>
            <a:off x="-1" y="0"/>
            <a:ext cx="12192001" cy="512763"/>
          </a:xfrm>
          <a:prstGeom prst="rect">
            <a:avLst/>
          </a:prstGeom>
          <a:solidFill>
            <a:srgbClr val="1A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8AC2FB-D416-4298-A93D-2CD05FC4D6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48" y="79325"/>
            <a:ext cx="1054640" cy="35411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B5DF42-D985-4DDD-944F-8A016B14BD52}"/>
              </a:ext>
            </a:extLst>
          </p:cNvPr>
          <p:cNvSpPr/>
          <p:nvPr userDrawn="1"/>
        </p:nvSpPr>
        <p:spPr>
          <a:xfrm>
            <a:off x="0" y="513875"/>
            <a:ext cx="12192000" cy="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3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740" r:id="rId3"/>
    <p:sldLayoutId id="2147483675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33" r:id="rId11"/>
    <p:sldLayoutId id="2147483679" r:id="rId12"/>
    <p:sldLayoutId id="214748366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None/>
        <a:defRPr sz="44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decorative blue background">
            <a:extLst>
              <a:ext uri="{FF2B5EF4-FFF2-40B4-BE49-F238E27FC236}">
                <a16:creationId xmlns:a16="http://schemas.microsoft.com/office/drawing/2014/main" id="{F568EE1C-3024-49F5-A5E6-7F52835911AB}"/>
              </a:ext>
            </a:extLst>
          </p:cNvPr>
          <p:cNvSpPr/>
          <p:nvPr/>
        </p:nvSpPr>
        <p:spPr>
          <a:xfrm>
            <a:off x="0" y="0"/>
            <a:ext cx="12332043" cy="6858000"/>
          </a:xfrm>
          <a:prstGeom prst="rect">
            <a:avLst/>
          </a:prstGeom>
          <a:solidFill>
            <a:srgbClr val="1A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roup of students on coloured backgrounds">
            <a:extLst>
              <a:ext uri="{FF2B5EF4-FFF2-40B4-BE49-F238E27FC236}">
                <a16:creationId xmlns:a16="http://schemas.microsoft.com/office/drawing/2014/main" id="{651671A5-8010-440B-869E-B14E65E74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00959"/>
            <a:ext cx="7968116" cy="448206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A10BD01-D474-460D-A0E4-687464A4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8" y="136885"/>
            <a:ext cx="11249390" cy="2343627"/>
          </a:xfrm>
        </p:spPr>
        <p:txBody>
          <a:bodyPr/>
          <a:lstStyle/>
          <a:p>
            <a:r>
              <a:rPr lang="en-GB" sz="4000" dirty="0"/>
              <a:t>Digital Inclusion: </a:t>
            </a:r>
            <a:br>
              <a:rPr lang="en-GB" sz="4000" dirty="0"/>
            </a:br>
            <a:r>
              <a:rPr lang="en-GB" sz="4000" dirty="0"/>
              <a:t>From School to University, a case study</a:t>
            </a:r>
            <a:br>
              <a:rPr lang="en-GB" dirty="0"/>
            </a:b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BDD80-6BBF-4757-87A4-31BEC03A8494}"/>
              </a:ext>
            </a:extLst>
          </p:cNvPr>
          <p:cNvSpPr txBox="1"/>
          <p:nvPr/>
        </p:nvSpPr>
        <p:spPr>
          <a:xfrm>
            <a:off x="626812" y="4549676"/>
            <a:ext cx="38607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Dr Andrew Ross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1400" b="0" dirty="0">
                <a:solidFill>
                  <a:schemeClr val="bg1"/>
                </a:solidFill>
              </a:rPr>
              <a:t>Head of Widening Access and Participation</a:t>
            </a:r>
            <a:br>
              <a:rPr lang="en-GB" sz="1400" b="0" dirty="0">
                <a:solidFill>
                  <a:schemeClr val="bg1"/>
                </a:solidFill>
              </a:rPr>
            </a:br>
            <a:r>
              <a:rPr lang="en-GB" sz="1400" b="0" dirty="0">
                <a:solidFill>
                  <a:schemeClr val="bg1"/>
                </a:solidFill>
              </a:rPr>
              <a:t>The University of Bath </a:t>
            </a:r>
            <a:br>
              <a:rPr lang="en-GB" sz="1800" b="0" dirty="0">
                <a:solidFill>
                  <a:schemeClr val="bg1"/>
                </a:solidFill>
              </a:rPr>
            </a:br>
            <a:br>
              <a:rPr lang="en-GB" sz="1800" b="0" dirty="0">
                <a:solidFill>
                  <a:schemeClr val="bg1"/>
                </a:solidFill>
              </a:rPr>
            </a:br>
            <a:br>
              <a:rPr lang="en-GB" sz="1800" b="0" dirty="0">
                <a:solidFill>
                  <a:schemeClr val="bg1"/>
                </a:solidFill>
              </a:rPr>
            </a:br>
            <a:r>
              <a:rPr lang="en-GB" sz="1400" b="0" dirty="0">
                <a:solidFill>
                  <a:schemeClr val="bg1"/>
                </a:solidFill>
              </a:rPr>
              <a:t>a.j.ross@bath.ac.uk </a:t>
            </a:r>
            <a:br>
              <a:rPr lang="en-GB" sz="1400" b="0" dirty="0">
                <a:solidFill>
                  <a:schemeClr val="bg1"/>
                </a:solidFill>
              </a:rPr>
            </a:br>
            <a:r>
              <a:rPr lang="en-GB" sz="1400" b="0" dirty="0">
                <a:solidFill>
                  <a:schemeClr val="bg1"/>
                </a:solidFill>
              </a:rPr>
              <a:t>@drandrewross</a:t>
            </a:r>
            <a:br>
              <a:rPr lang="en-GB" sz="1400" b="0" dirty="0">
                <a:solidFill>
                  <a:schemeClr val="bg1"/>
                </a:solidFill>
              </a:rPr>
            </a:br>
            <a:r>
              <a:rPr lang="en-GB" sz="1400" b="0" dirty="0">
                <a:solidFill>
                  <a:schemeClr val="bg1"/>
                </a:solidFill>
              </a:rPr>
              <a:t>go.bath.ac.uk/</a:t>
            </a:r>
            <a:r>
              <a:rPr lang="en-GB" sz="1400" b="0" dirty="0" err="1">
                <a:solidFill>
                  <a:schemeClr val="bg1"/>
                </a:solidFill>
              </a:rPr>
              <a:t>andrew</a:t>
            </a:r>
            <a:r>
              <a:rPr lang="en-GB" sz="1400" b="0" dirty="0">
                <a:solidFill>
                  <a:schemeClr val="bg1"/>
                </a:solidFill>
              </a:rPr>
              <a:t>-ross</a:t>
            </a:r>
            <a:br>
              <a:rPr lang="en-GB" sz="2000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 of the University of Bath">
            <a:extLst>
              <a:ext uri="{FF2B5EF4-FFF2-40B4-BE49-F238E27FC236}">
                <a16:creationId xmlns:a16="http://schemas.microsoft.com/office/drawing/2014/main" id="{4F914AF2-08D6-40C8-8ECD-250784FE3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173" y="293510"/>
            <a:ext cx="2020915" cy="6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4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0">
            <a:extLst>
              <a:ext uri="{FF2B5EF4-FFF2-40B4-BE49-F238E27FC236}">
                <a16:creationId xmlns:a16="http://schemas.microsoft.com/office/drawing/2014/main" id="{41FC8718-613D-4930-951B-44F95053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Digital Divide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07A86-D7B5-4F6E-AD3B-0D06D0E36C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04520" y="2072941"/>
            <a:ext cx="9972678" cy="24464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Used convening power of a Uni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Bought together charities, companies, schools, unis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Tried to encourage movement – was hard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Now there are lots of companies working on this (good – finally being addressed) 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2FC67-92E0-4A42-B2E2-03A107FCE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E4AD78-3826-442D-8715-14F00630A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695614-C644-4545-95E8-1063AA74C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484" y="5604573"/>
            <a:ext cx="1305017" cy="7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A8958D5-AB3D-4E9F-901A-8E20D05CB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075" y="5604573"/>
            <a:ext cx="771410" cy="7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993DB4F-7E6E-459D-A744-FB675C0F2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41" y="5604574"/>
            <a:ext cx="1629740" cy="7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800A06E-38A7-4778-8E19-DA7EDE545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2" y="5571692"/>
            <a:ext cx="2297205" cy="5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3B315-91B4-45F5-AE7D-7363F2783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3420" y="5694052"/>
            <a:ext cx="642873" cy="642873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BA2B74F-0A01-4114-9327-4F8DFDE5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23" y="5655854"/>
            <a:ext cx="1238751" cy="6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2EEBFF-B531-4DCA-A0CF-E326F753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474" y="5653323"/>
            <a:ext cx="1238751" cy="6951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D491587-7C4E-4F6C-A3C5-8E384BC37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1635" y="6175610"/>
            <a:ext cx="1142243" cy="530435"/>
            <a:chOff x="1536274" y="6004898"/>
            <a:chExt cx="1142243" cy="5304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0BDCE2-2FA4-476C-A5E7-BAAED463D5FA}"/>
                </a:ext>
              </a:extLst>
            </p:cNvPr>
            <p:cNvSpPr/>
            <p:nvPr/>
          </p:nvSpPr>
          <p:spPr>
            <a:xfrm>
              <a:off x="1536274" y="6007073"/>
              <a:ext cx="1142243" cy="528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7E535C-F726-4F3E-8DD3-A1F617FC1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48134" y="6004898"/>
              <a:ext cx="1106905" cy="49580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5BAEB99-1C17-4D98-A517-DACFE2104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685" t="14534" r="5585" b="50000"/>
          <a:stretch/>
        </p:blipFill>
        <p:spPr>
          <a:xfrm>
            <a:off x="565997" y="6167984"/>
            <a:ext cx="1155638" cy="53806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F141A4-CB77-4FC3-B0DE-696AB133492B}"/>
              </a:ext>
            </a:extLst>
          </p:cNvPr>
          <p:cNvSpPr txBox="1"/>
          <p:nvPr/>
        </p:nvSpPr>
        <p:spPr>
          <a:xfrm>
            <a:off x="584892" y="5197460"/>
            <a:ext cx="2523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Lobbying/coordination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BAB779-65F1-4ECF-B39B-12F84B84CCF4}"/>
              </a:ext>
            </a:extLst>
          </p:cNvPr>
          <p:cNvSpPr txBox="1"/>
          <p:nvPr/>
        </p:nvSpPr>
        <p:spPr>
          <a:xfrm>
            <a:off x="3853420" y="5202360"/>
            <a:ext cx="1238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F1668C-CF19-4CCD-9A71-6D74856A237A}"/>
              </a:ext>
            </a:extLst>
          </p:cNvPr>
          <p:cNvSpPr txBox="1"/>
          <p:nvPr/>
        </p:nvSpPr>
        <p:spPr>
          <a:xfrm>
            <a:off x="5701655" y="6404399"/>
            <a:ext cx="150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Plus more…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CD8E8A-D1C0-4E45-BC01-F75BB7EE58DA}"/>
              </a:ext>
            </a:extLst>
          </p:cNvPr>
          <p:cNvSpPr txBox="1"/>
          <p:nvPr/>
        </p:nvSpPr>
        <p:spPr>
          <a:xfrm>
            <a:off x="7599251" y="5202360"/>
            <a:ext cx="1238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Devices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161C08-5E0B-40F3-9FAC-8D2AC8FD95BA}"/>
              </a:ext>
            </a:extLst>
          </p:cNvPr>
          <p:cNvSpPr txBox="1"/>
          <p:nvPr/>
        </p:nvSpPr>
        <p:spPr>
          <a:xfrm>
            <a:off x="9983798" y="6404399"/>
            <a:ext cx="1508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Plus more…</a:t>
            </a:r>
          </a:p>
        </p:txBody>
      </p:sp>
    </p:spTree>
    <p:extLst>
      <p:ext uri="{BB962C8B-B14F-4D97-AF65-F5344CB8AC3E}">
        <p14:creationId xmlns:p14="http://schemas.microsoft.com/office/powerpoint/2010/main" val="415235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A51908-A386-4910-9FBB-DDF4EDD8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Digital Divide at Bath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E47C-BA33-4F92-9195-7A4692973B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97633" y="1806185"/>
            <a:ext cx="6781166" cy="46543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Donating laptops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Laptops loans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Early bursary payments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Digital Skills audits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Training for students – this has lead to restructured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New digital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48BBA-E223-44E6-B305-266441E3E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0EC5B1-BBE4-4966-BBC7-A033BE7D2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48BF90-5397-45E5-8629-134A0FF64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3785" y="2343801"/>
            <a:ext cx="2186099" cy="3138344"/>
          </a:xfrm>
          <a:prstGeom prst="rect">
            <a:avLst/>
          </a:prstGeom>
          <a:solidFill>
            <a:srgbClr val="F8B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BD5054-39C2-4277-9CEA-A4CEA36A7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1" b="7749"/>
          <a:stretch/>
        </p:blipFill>
        <p:spPr>
          <a:xfrm>
            <a:off x="6568591" y="2073875"/>
            <a:ext cx="2553166" cy="2710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6593C-6C09-4554-8953-25A5B7EF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r="20124"/>
          <a:stretch/>
        </p:blipFill>
        <p:spPr>
          <a:xfrm>
            <a:off x="9015012" y="789200"/>
            <a:ext cx="2553166" cy="2706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7C388-787E-4923-BAE6-1E5ABA557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0" t="115" b="-115"/>
          <a:stretch/>
        </p:blipFill>
        <p:spPr>
          <a:xfrm>
            <a:off x="9376649" y="3912973"/>
            <a:ext cx="2553166" cy="27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6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56DBCA-8BB0-40E0-81A6-AA81E186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95" y="850927"/>
            <a:ext cx="8088405" cy="462570"/>
          </a:xfrm>
        </p:spPr>
        <p:txBody>
          <a:bodyPr/>
          <a:lstStyle/>
          <a:p>
            <a:r>
              <a:rPr lang="en-GB" dirty="0"/>
              <a:t>Incorporating tech into delivery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A0DB-2AED-4D76-B95D-700BC8C585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2185" y="1682616"/>
            <a:ext cx="5424741" cy="5175383"/>
          </a:xfrm>
        </p:spPr>
        <p:txBody>
          <a:bodyPr>
            <a:normAutofit fontScale="92500"/>
          </a:bodyPr>
          <a:lstStyle/>
          <a:p>
            <a:r>
              <a:rPr lang="en-GB" dirty="0"/>
              <a:t>Increased acceptance of online activity </a:t>
            </a:r>
          </a:p>
          <a:p>
            <a:endParaRPr lang="en-GB" dirty="0"/>
          </a:p>
          <a:p>
            <a:r>
              <a:rPr lang="en-GB" dirty="0"/>
              <a:t>Outreach – dedicated online activity/programmes allows broader reach</a:t>
            </a:r>
          </a:p>
          <a:p>
            <a:r>
              <a:rPr lang="en-GB" dirty="0"/>
              <a:t>Mentoring</a:t>
            </a:r>
          </a:p>
          <a:p>
            <a:endParaRPr lang="en-GB" dirty="0"/>
          </a:p>
          <a:p>
            <a:r>
              <a:rPr lang="en-GB" dirty="0"/>
              <a:t>Online assessments </a:t>
            </a:r>
          </a:p>
          <a:p>
            <a:r>
              <a:rPr lang="en-GB" dirty="0"/>
              <a:t>Curriculum Transformation </a:t>
            </a:r>
          </a:p>
          <a:p>
            <a:r>
              <a:rPr lang="en-GB" dirty="0"/>
              <a:t>Value for certain groups, challenge for others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Online meetings – conversations with the sector, less travel (Environment)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E7FF3-44DF-4FCD-9A71-5C6F8BEEE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5B966-7CE0-476E-B69E-5F06EC9E6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3692A1-191F-4796-8E7A-6060EF07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4347" y="2438625"/>
            <a:ext cx="3081630" cy="3138344"/>
          </a:xfrm>
          <a:prstGeom prst="rect">
            <a:avLst/>
          </a:prstGeom>
          <a:solidFill>
            <a:srgbClr val="389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541B1-CBD0-4CEE-A8F4-7BA89D89E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b="17355"/>
          <a:stretch/>
        </p:blipFill>
        <p:spPr>
          <a:xfrm>
            <a:off x="9248710" y="1471749"/>
            <a:ext cx="2743784" cy="2821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028F30-B7B2-44C7-9BCD-E625A64BE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-511" r="25078" b="511"/>
          <a:stretch/>
        </p:blipFill>
        <p:spPr>
          <a:xfrm>
            <a:off x="6732455" y="3027833"/>
            <a:ext cx="2743784" cy="281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6B0EC-A265-48E8-819B-EA9D09BFDB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43B7F4-254D-475A-9FA7-3B1282FD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7" name="Picture 6" descr="3 students smiling at the camera on coloured backgrounds">
            <a:extLst>
              <a:ext uri="{FF2B5EF4-FFF2-40B4-BE49-F238E27FC236}">
                <a16:creationId xmlns:a16="http://schemas.microsoft.com/office/drawing/2014/main" id="{F25FD8DD-D185-4E86-83CB-45548668E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098" y="0"/>
            <a:ext cx="13069961" cy="7351853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University of Bath logo">
            <a:extLst>
              <a:ext uri="{FF2B5EF4-FFF2-40B4-BE49-F238E27FC236}">
                <a16:creationId xmlns:a16="http://schemas.microsoft.com/office/drawing/2014/main" id="{86A0C2AD-A34B-41D0-8B4E-10B8328CF2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173" y="293510"/>
            <a:ext cx="2020915" cy="6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14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Checklist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B7BA"/>
      </a:accent1>
      <a:accent2>
        <a:srgbClr val="404040"/>
      </a:accent2>
      <a:accent3>
        <a:srgbClr val="A0A0A0"/>
      </a:accent3>
      <a:accent4>
        <a:srgbClr val="CCCCCC"/>
      </a:accent4>
      <a:accent5>
        <a:srgbClr val="4F5560"/>
      </a:accent5>
      <a:accent6>
        <a:srgbClr val="9DADAD"/>
      </a:accent6>
      <a:hlink>
        <a:srgbClr val="0563C1"/>
      </a:hlink>
      <a:folHlink>
        <a:srgbClr val="954F72"/>
      </a:folHlink>
    </a:clrScheme>
    <a:fontScheme name="Bath Univers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spcAft>
            <a:spcPts val="600"/>
          </a:spcAft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th_University_1.3" id="{3ADB5C85-C8AE-4129-B2FD-6AF59EF10A19}" vid="{11656426-D909-4F15-8D64-EF3C2CCACC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D3542994E4E49A573404448C07390" ma:contentTypeVersion="8" ma:contentTypeDescription="Create a new document." ma:contentTypeScope="" ma:versionID="f227f875d78903a7598923b543b4a60f">
  <xsd:schema xmlns:xsd="http://www.w3.org/2001/XMLSchema" xmlns:xs="http://www.w3.org/2001/XMLSchema" xmlns:p="http://schemas.microsoft.com/office/2006/metadata/properties" xmlns:ns2="aad036a0-dd85-45c4-ac45-87261f189566" targetNamespace="http://schemas.microsoft.com/office/2006/metadata/properties" ma:root="true" ma:fieldsID="45682e8c8fa7b199242482eb9c588559" ns2:_="">
    <xsd:import namespace="aad036a0-dd85-45c4-ac45-87261f1895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036a0-dd85-45c4-ac45-87261f189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E6077B-E753-451C-BF27-81293E6937DC}"/>
</file>

<file path=customXml/itemProps2.xml><?xml version="1.0" encoding="utf-8"?>
<ds:datastoreItem xmlns:ds="http://schemas.openxmlformats.org/officeDocument/2006/customXml" ds:itemID="{D645F4D2-5E20-4A9B-A97C-F3B727EC80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CA43BE-EF14-4558-9F02-241CD440CE1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Bath_University_1.3</Template>
  <TotalTime>10000</TotalTime>
  <Words>184</Words>
  <Application>Microsoft Office PowerPoint</Application>
  <PresentationFormat>Widescreen</PresentationFormat>
  <Paragraphs>34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Wingdings</vt:lpstr>
      <vt:lpstr>Template Checklist</vt:lpstr>
      <vt:lpstr>Digital Inclusion:  From School to University, a case study </vt:lpstr>
      <vt:lpstr>Digital Divide Project</vt:lpstr>
      <vt:lpstr>Digital Divide at Bath</vt:lpstr>
      <vt:lpstr>Incorporating tech into delivery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Degnen-Frost</dc:creator>
  <cp:lastModifiedBy>Satwant.Knight</cp:lastModifiedBy>
  <cp:revision>381</cp:revision>
  <dcterms:created xsi:type="dcterms:W3CDTF">2017-06-22T15:18:51Z</dcterms:created>
  <dcterms:modified xsi:type="dcterms:W3CDTF">2022-05-19T08:48:08Z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0x0101002A0D3542994E4E49A573404448C07390</vt:lpwstr>
  </property>
</Properties>
</file>