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13"/>
  </p:notesMasterIdLst>
  <p:sldIdLst>
    <p:sldId id="256" r:id="rId4"/>
    <p:sldId id="2540" r:id="rId5"/>
    <p:sldId id="2501" r:id="rId6"/>
    <p:sldId id="264" r:id="rId7"/>
    <p:sldId id="2509" r:id="rId8"/>
    <p:sldId id="2517" r:id="rId9"/>
    <p:sldId id="2510" r:id="rId10"/>
    <p:sldId id="2529" r:id="rId11"/>
    <p:sldId id="270" r:id="rId12"/>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la.Burton" initials="L" lastIdx="3" clrIdx="0">
    <p:extLst>
      <p:ext uri="{19B8F6BF-5375-455C-9EA6-DF929625EA0E}">
        <p15:presenceInfo xmlns:p15="http://schemas.microsoft.com/office/powerpoint/2012/main" userId="S::lb9772@open.ac.uk::3ec6070f-1410-43b2-baf6-4140d56a4c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06914-0ADF-4128-952B-AE31D6B0B129}" v="22" dt="2022-05-24T13:30:21.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6" autoAdjust="0"/>
    <p:restoredTop sz="63317" autoAdjust="0"/>
  </p:normalViewPr>
  <p:slideViewPr>
    <p:cSldViewPr snapToGrid="0">
      <p:cViewPr varScale="1">
        <p:scale>
          <a:sx n="53" d="100"/>
          <a:sy n="53" d="100"/>
        </p:scale>
        <p:origin x="1722" y="60"/>
      </p:cViewPr>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F5F76-5939-4032-93B9-37FA72604E27}" type="datetimeFigureOut">
              <a:rPr lang="en-GB" smtClean="0"/>
              <a:t>24/05/2022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2BBB3-4EF9-4C1B-885C-A5D747B771D5}" type="slidenum">
              <a:rPr lang="en-GB" smtClean="0"/>
              <a:t>‹#›</a:t>
            </a:fld>
            <a:endParaRPr lang="en-GB"/>
          </a:p>
        </p:txBody>
      </p:sp>
    </p:spTree>
    <p:extLst>
      <p:ext uri="{BB962C8B-B14F-4D97-AF65-F5344CB8AC3E}">
        <p14:creationId xmlns:p14="http://schemas.microsoft.com/office/powerpoint/2010/main" val="327860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22BBB3-4EF9-4C1B-885C-A5D747B771D5}" type="slidenum">
              <a:rPr lang="en-GB" smtClean="0"/>
              <a:t>1</a:t>
            </a:fld>
            <a:endParaRPr lang="en-GB"/>
          </a:p>
        </p:txBody>
      </p:sp>
    </p:spTree>
    <p:extLst>
      <p:ext uri="{BB962C8B-B14F-4D97-AF65-F5344CB8AC3E}">
        <p14:creationId xmlns:p14="http://schemas.microsoft.com/office/powerpoint/2010/main" val="8694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22BBB3-4EF9-4C1B-885C-A5D747B771D5}" type="slidenum">
              <a:rPr lang="en-GB" smtClean="0"/>
              <a:t>2</a:t>
            </a:fld>
            <a:endParaRPr lang="en-GB"/>
          </a:p>
        </p:txBody>
      </p:sp>
    </p:spTree>
    <p:extLst>
      <p:ext uri="{BB962C8B-B14F-4D97-AF65-F5344CB8AC3E}">
        <p14:creationId xmlns:p14="http://schemas.microsoft.com/office/powerpoint/2010/main" val="161261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During the pandemic the Government tasked Sir Michael Barber with reviewing digital teaching and learning in higher education. The review involved 52 interviews with digital teaching and learning experts and higher education professionals from across the world and a survey of 1285 students and 567 staff.</a:t>
            </a:r>
          </a:p>
          <a:p>
            <a:endParaRPr lang="en-GB" b="0" dirty="0"/>
          </a:p>
        </p:txBody>
      </p:sp>
      <p:sp>
        <p:nvSpPr>
          <p:cNvPr id="4" name="Slide Number Placeholder 3"/>
          <p:cNvSpPr>
            <a:spLocks noGrp="1"/>
          </p:cNvSpPr>
          <p:nvPr>
            <p:ph type="sldNum" sz="quarter" idx="5"/>
          </p:nvPr>
        </p:nvSpPr>
        <p:spPr/>
        <p:txBody>
          <a:bodyPr/>
          <a:lstStyle/>
          <a:p>
            <a:fld id="{AC22BBB3-4EF9-4C1B-885C-A5D747B771D5}" type="slidenum">
              <a:rPr lang="en-GB" smtClean="0"/>
              <a:t>3</a:t>
            </a:fld>
            <a:endParaRPr lang="en-GB"/>
          </a:p>
        </p:txBody>
      </p:sp>
    </p:spTree>
    <p:extLst>
      <p:ext uri="{BB962C8B-B14F-4D97-AF65-F5344CB8AC3E}">
        <p14:creationId xmlns:p14="http://schemas.microsoft.com/office/powerpoint/2010/main" val="425121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Survey of 19,674 students about their digital experiences in September 2021, with responses from 989 students  </a:t>
            </a:r>
          </a:p>
          <a:p>
            <a:endParaRPr lang="en-GB" dirty="0"/>
          </a:p>
        </p:txBody>
      </p:sp>
      <p:sp>
        <p:nvSpPr>
          <p:cNvPr id="4" name="Slide Number Placeholder 3"/>
          <p:cNvSpPr>
            <a:spLocks noGrp="1"/>
          </p:cNvSpPr>
          <p:nvPr>
            <p:ph type="sldNum" sz="quarter" idx="5"/>
          </p:nvPr>
        </p:nvSpPr>
        <p:spPr/>
        <p:txBody>
          <a:bodyPr/>
          <a:lstStyle/>
          <a:p>
            <a:fld id="{AC22BBB3-4EF9-4C1B-885C-A5D747B771D5}" type="slidenum">
              <a:rPr lang="en-GB" smtClean="0"/>
              <a:t>4</a:t>
            </a:fld>
            <a:endParaRPr lang="en-GB"/>
          </a:p>
        </p:txBody>
      </p:sp>
    </p:spTree>
    <p:extLst>
      <p:ext uri="{BB962C8B-B14F-4D97-AF65-F5344CB8AC3E}">
        <p14:creationId xmlns:p14="http://schemas.microsoft.com/office/powerpoint/2010/main" val="3056129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Semi-structured interviews with 13 students who reported experiencing digital exclusion</a:t>
            </a:r>
          </a:p>
          <a:p>
            <a:endParaRPr lang="en-GB" dirty="0"/>
          </a:p>
        </p:txBody>
      </p:sp>
      <p:sp>
        <p:nvSpPr>
          <p:cNvPr id="4" name="Slide Number Placeholder 3"/>
          <p:cNvSpPr>
            <a:spLocks noGrp="1"/>
          </p:cNvSpPr>
          <p:nvPr>
            <p:ph type="sldNum" sz="quarter" idx="5"/>
          </p:nvPr>
        </p:nvSpPr>
        <p:spPr/>
        <p:txBody>
          <a:bodyPr/>
          <a:lstStyle/>
          <a:p>
            <a:fld id="{AC22BBB3-4EF9-4C1B-885C-A5D747B771D5}" type="slidenum">
              <a:rPr lang="en-GB" smtClean="0"/>
              <a:t>5</a:t>
            </a:fld>
            <a:endParaRPr lang="en-GB"/>
          </a:p>
        </p:txBody>
      </p:sp>
    </p:spTree>
    <p:extLst>
      <p:ext uri="{BB962C8B-B14F-4D97-AF65-F5344CB8AC3E}">
        <p14:creationId xmlns:p14="http://schemas.microsoft.com/office/powerpoint/2010/main" val="96619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0000"/>
              </a:lnSpc>
              <a:spcBef>
                <a:spcPts val="1800"/>
              </a:spcBef>
            </a:pPr>
            <a:endParaRPr lang="en-GB" dirty="0"/>
          </a:p>
        </p:txBody>
      </p:sp>
      <p:sp>
        <p:nvSpPr>
          <p:cNvPr id="4" name="Slide Number Placeholder 3"/>
          <p:cNvSpPr>
            <a:spLocks noGrp="1"/>
          </p:cNvSpPr>
          <p:nvPr>
            <p:ph type="sldNum" sz="quarter" idx="5"/>
          </p:nvPr>
        </p:nvSpPr>
        <p:spPr/>
        <p:txBody>
          <a:bodyPr/>
          <a:lstStyle/>
          <a:p>
            <a:fld id="{AC22BBB3-4EF9-4C1B-885C-A5D747B771D5}" type="slidenum">
              <a:rPr lang="en-GB" smtClean="0"/>
              <a:t>6</a:t>
            </a:fld>
            <a:endParaRPr lang="en-GB"/>
          </a:p>
        </p:txBody>
      </p:sp>
    </p:spTree>
    <p:extLst>
      <p:ext uri="{BB962C8B-B14F-4D97-AF65-F5344CB8AC3E}">
        <p14:creationId xmlns:p14="http://schemas.microsoft.com/office/powerpoint/2010/main" val="137800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13 interviews carried out with students who in our survey reported experiencing digital exclusion across the UK, 5 men and 8 women, ages ranged from 23 up to 56+ (check), from a range of disciplines across our faculties.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Prioritising home-schooling children impacted on time/access to devices – majority of women reported having to </a:t>
            </a:r>
            <a:r>
              <a:rPr lang="en-GB" dirty="0" err="1"/>
              <a:t>homeschool</a:t>
            </a:r>
            <a:r>
              <a:rPr lang="en-GB" dirty="0"/>
              <a:t> children or younger siblings and one had continued to home school beyond the pandemic. For these students it meant getting up early before the children awoke or studying when they had gone to 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AC22BBB3-4EF9-4C1B-885C-A5D747B771D5}" type="slidenum">
              <a:rPr lang="en-GB" smtClean="0"/>
              <a:t>7</a:t>
            </a:fld>
            <a:endParaRPr lang="en-GB"/>
          </a:p>
        </p:txBody>
      </p:sp>
    </p:spTree>
    <p:extLst>
      <p:ext uri="{BB962C8B-B14F-4D97-AF65-F5344CB8AC3E}">
        <p14:creationId xmlns:p14="http://schemas.microsoft.com/office/powerpoint/2010/main" val="44187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 </a:t>
            </a:r>
            <a:r>
              <a:rPr lang="en-GB" b="1" dirty="0"/>
              <a:t>Student Futures Commission </a:t>
            </a:r>
            <a:r>
              <a:rPr lang="en-GB" b="0" dirty="0"/>
              <a:t>aims to ensure that students are supported after the pandemic and it made recommendations to universities and government for this current academic year. </a:t>
            </a:r>
          </a:p>
          <a:p>
            <a:endParaRPr lang="en-GB" b="1" dirty="0"/>
          </a:p>
          <a:p>
            <a:r>
              <a:rPr lang="en-GB" dirty="0"/>
              <a:t>In-person experiences are still a priority for many students. If there were no pandemic restrictions, the Advance HE/HEPI Student Academic Experience Survey 2021 found that 57% of students would prefer to learn ‘mostly in-person’ (Advance HE/HEPI, 2021). However, there is still appetite to keep some digital provision.</a:t>
            </a:r>
          </a:p>
        </p:txBody>
      </p:sp>
      <p:sp>
        <p:nvSpPr>
          <p:cNvPr id="4" name="Slide Number Placeholder 3"/>
          <p:cNvSpPr>
            <a:spLocks noGrp="1"/>
          </p:cNvSpPr>
          <p:nvPr>
            <p:ph type="sldNum" sz="quarter" idx="5"/>
          </p:nvPr>
        </p:nvSpPr>
        <p:spPr/>
        <p:txBody>
          <a:bodyPr/>
          <a:lstStyle/>
          <a:p>
            <a:fld id="{AC22BBB3-4EF9-4C1B-885C-A5D747B771D5}" type="slidenum">
              <a:rPr lang="en-GB" smtClean="0"/>
              <a:t>8</a:t>
            </a:fld>
            <a:endParaRPr lang="en-GB"/>
          </a:p>
        </p:txBody>
      </p:sp>
    </p:spTree>
    <p:extLst>
      <p:ext uri="{BB962C8B-B14F-4D97-AF65-F5344CB8AC3E}">
        <p14:creationId xmlns:p14="http://schemas.microsoft.com/office/powerpoint/2010/main" val="107407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2"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4"/>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3"/>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2" y="761444"/>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2" y="1150620"/>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9"/>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2" y="761444"/>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20"/>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2" y="1150621"/>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9"/>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2" y="761444"/>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20"/>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2" y="1150621"/>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9"/>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2" y="761444"/>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20"/>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2" y="1150621"/>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1" y="3873244"/>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9"/>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2" y="761444"/>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2"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1"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60"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9"/>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2" y="761444"/>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2" y="1150621"/>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2"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9"/>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6351-2F06-4F5B-A0C3-3E9C2CF43932}"/>
              </a:ext>
            </a:extLst>
          </p:cNvPr>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7792B8-880A-42CD-874F-CDD75C7096B2}"/>
              </a:ext>
            </a:extLst>
          </p:cNvPr>
          <p:cNvSpPr>
            <a:spLocks noGrp="1"/>
          </p:cNvSpPr>
          <p:nvPr>
            <p:ph type="body"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5827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09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2" y="761444"/>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20"/>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2" y="1150621"/>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9"/>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59749867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8"/>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9"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9"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9"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9"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2"/>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9"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9"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7"/>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9"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9"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9"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9"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9"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9"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1"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4"/>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80000"/>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1" y="544319"/>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2" y="761444"/>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9"/>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2"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61342" y="226561"/>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93933"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officeforstudents.org.uk/publications/gravity-assist-propelling-higher-education-towards-a-brighter-futur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3" Type="http://schemas.openxmlformats.org/officeDocument/2006/relationships/hyperlink" Target="https://www.officeforstudents.org.uk/publications/gravity-assist-propelling-higher-education-towards-a-brighter-future/" TargetMode="External"/><Relationship Id="rId21" Type="http://schemas.openxmlformats.org/officeDocument/2006/relationships/image" Target="../media/image20.svg"/><Relationship Id="rId34" Type="http://schemas.openxmlformats.org/officeDocument/2006/relationships/image" Target="../media/image33.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jp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hyperlink" Target="https://pixnio.com/people/children-kids/child-laptop-computer-education-people-girl-computer-perso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55.svg"/><Relationship Id="rId11" Type="http://schemas.openxmlformats.org/officeDocument/2006/relationships/image" Target="../media/image60.jpe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2.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6.png"/><Relationship Id="rId18" Type="http://schemas.openxmlformats.org/officeDocument/2006/relationships/image" Target="../media/image23.svg"/><Relationship Id="rId26" Type="http://schemas.openxmlformats.org/officeDocument/2006/relationships/image" Target="../media/image33.svg"/><Relationship Id="rId3" Type="http://schemas.openxmlformats.org/officeDocument/2006/relationships/hyperlink" Target="https://www.hepi.ac.uk/wp-content/uploads/2021/06/SAES_2021_FINAL.pdf" TargetMode="External"/><Relationship Id="rId21" Type="http://schemas.openxmlformats.org/officeDocument/2006/relationships/image" Target="../media/image28.png"/><Relationship Id="rId34" Type="http://schemas.openxmlformats.org/officeDocument/2006/relationships/image" Target="../media/image6.svg"/><Relationship Id="rId7" Type="http://schemas.openxmlformats.org/officeDocument/2006/relationships/image" Target="../media/image12.svg"/><Relationship Id="rId12" Type="http://schemas.openxmlformats.org/officeDocument/2006/relationships/image" Target="../media/image65.svg"/><Relationship Id="rId17" Type="http://schemas.openxmlformats.org/officeDocument/2006/relationships/image" Target="../media/image21.png"/><Relationship Id="rId25" Type="http://schemas.openxmlformats.org/officeDocument/2006/relationships/image" Target="../media/image32.png"/><Relationship Id="rId33" Type="http://schemas.openxmlformats.org/officeDocument/2006/relationships/image" Target="../media/image5.png"/><Relationship Id="rId38" Type="http://schemas.openxmlformats.org/officeDocument/2006/relationships/image" Target="../media/image77.svg"/><Relationship Id="rId2" Type="http://schemas.openxmlformats.org/officeDocument/2006/relationships/notesSlide" Target="../notesSlides/notesSlide8.xml"/><Relationship Id="rId16" Type="http://schemas.openxmlformats.org/officeDocument/2006/relationships/image" Target="../media/image69.svg"/><Relationship Id="rId20" Type="http://schemas.openxmlformats.org/officeDocument/2006/relationships/image" Target="../media/image71.svg"/><Relationship Id="rId29"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64.png"/><Relationship Id="rId24" Type="http://schemas.openxmlformats.org/officeDocument/2006/relationships/image" Target="../media/image31.svg"/><Relationship Id="rId32" Type="http://schemas.openxmlformats.org/officeDocument/2006/relationships/image" Target="../media/image75.svg"/><Relationship Id="rId37" Type="http://schemas.openxmlformats.org/officeDocument/2006/relationships/image" Target="../media/image76.png"/><Relationship Id="rId5" Type="http://schemas.openxmlformats.org/officeDocument/2006/relationships/hyperlink" Target="https://www.universitiesuk.ac.uk/sites/default/files/uploads/Reports/lessons-from-the-pandemic.pdf" TargetMode="External"/><Relationship Id="rId15" Type="http://schemas.openxmlformats.org/officeDocument/2006/relationships/image" Target="../media/image68.png"/><Relationship Id="rId23" Type="http://schemas.openxmlformats.org/officeDocument/2006/relationships/image" Target="../media/image30.png"/><Relationship Id="rId28" Type="http://schemas.openxmlformats.org/officeDocument/2006/relationships/image" Target="../media/image73.svg"/><Relationship Id="rId36" Type="http://schemas.openxmlformats.org/officeDocument/2006/relationships/image" Target="../media/image8.svg"/><Relationship Id="rId10" Type="http://schemas.openxmlformats.org/officeDocument/2006/relationships/image" Target="../media/image16.svg"/><Relationship Id="rId19" Type="http://schemas.openxmlformats.org/officeDocument/2006/relationships/image" Target="../media/image70.png"/><Relationship Id="rId31" Type="http://schemas.openxmlformats.org/officeDocument/2006/relationships/image" Target="../media/image74.png"/><Relationship Id="rId4" Type="http://schemas.openxmlformats.org/officeDocument/2006/relationships/hyperlink" Target="https://disabledstudents.co.uk/wp-content/uploads/2022/03/Going-Back-is-Not-a-Choice-Small-Print.pdf" TargetMode="External"/><Relationship Id="rId9" Type="http://schemas.openxmlformats.org/officeDocument/2006/relationships/image" Target="../media/image63.svg"/><Relationship Id="rId14" Type="http://schemas.openxmlformats.org/officeDocument/2006/relationships/image" Target="../media/image67.svg"/><Relationship Id="rId22" Type="http://schemas.openxmlformats.org/officeDocument/2006/relationships/image" Target="../media/image29.svg"/><Relationship Id="rId27" Type="http://schemas.openxmlformats.org/officeDocument/2006/relationships/image" Target="../media/image72.png"/><Relationship Id="rId30" Type="http://schemas.openxmlformats.org/officeDocument/2006/relationships/image" Target="../media/image4.svg"/><Relationship Id="rId35"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pngall.com/twitter-png" TargetMode="External"/><Relationship Id="rId7" Type="http://schemas.openxmlformats.org/officeDocument/2006/relationships/hyperlink" Target="https://pixabay.com/illustrations/mail-message-email-send-message-1454731/" TargetMode="External"/><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hyperlink" Target="https://commons.wikimedia.org/wiki/File:LinkedIn_logo_initials.png" TargetMode="Externa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3" y="2930402"/>
            <a:ext cx="8628139" cy="997196"/>
          </a:xfrm>
        </p:spPr>
        <p:txBody>
          <a:bodyPr wrap="square" lIns="0" tIns="0" rIns="0" bIns="0" anchor="t" anchorCtr="0">
            <a:spAutoFit/>
          </a:bodyPr>
          <a:lstStyle/>
          <a:p>
            <a:r>
              <a:rPr lang="en-GB" dirty="0"/>
              <a:t>Research into OU students’ lived experiences of digital exclusion</a:t>
            </a:r>
          </a:p>
        </p:txBody>
      </p:sp>
      <p:sp>
        <p:nvSpPr>
          <p:cNvPr id="4" name="Subtitle 4">
            <a:extLst>
              <a:ext uri="{FF2B5EF4-FFF2-40B4-BE49-F238E27FC236}">
                <a16:creationId xmlns:a16="http://schemas.microsoft.com/office/drawing/2014/main" id="{A906DE86-AC3B-4768-84F0-A5A7C63B0238}"/>
              </a:ext>
            </a:extLst>
          </p:cNvPr>
          <p:cNvSpPr txBox="1">
            <a:spLocks/>
          </p:cNvSpPr>
          <p:nvPr/>
        </p:nvSpPr>
        <p:spPr>
          <a:xfrm>
            <a:off x="515863" y="4901795"/>
            <a:ext cx="8614701" cy="1502976"/>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342891"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783" indent="0" algn="ctr" defTabSz="914400" rtl="0" eaLnBrk="1" latinLnBrk="0" hangingPunct="1">
              <a:lnSpc>
                <a:spcPct val="90000"/>
              </a:lnSpc>
              <a:spcBef>
                <a:spcPts val="500"/>
              </a:spcBef>
              <a:buFont typeface="Arial" panose="020B0604020202020204" pitchFamily="34" charset="0"/>
              <a:buNone/>
              <a:defRPr sz="1351" kern="1200">
                <a:solidFill>
                  <a:schemeClr val="tx1"/>
                </a:solidFill>
                <a:latin typeface="+mn-lt"/>
                <a:ea typeface="+mn-ea"/>
                <a:cs typeface="+mn-cs"/>
              </a:defRPr>
            </a:lvl3pPr>
            <a:lvl4pPr marL="1028674"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566"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9"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1"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endParaRPr lang="en-US" b="1" dirty="0"/>
          </a:p>
          <a:p>
            <a:r>
              <a:rPr lang="en-US" b="1" dirty="0"/>
              <a:t>Laila Burton</a:t>
            </a:r>
          </a:p>
          <a:p>
            <a:r>
              <a:rPr lang="en-US" dirty="0"/>
              <a:t>Senior Manager </a:t>
            </a:r>
            <a:br>
              <a:rPr lang="en-US" dirty="0"/>
            </a:br>
            <a:r>
              <a:rPr lang="en-US" dirty="0"/>
              <a:t>Access, Participation and Success Team </a:t>
            </a:r>
            <a:br>
              <a:rPr lang="en-US" dirty="0"/>
            </a:br>
            <a:r>
              <a:rPr lang="en-US" dirty="0"/>
              <a:t>Office of the Pro-Vice-Chancellor (Students)</a:t>
            </a:r>
          </a:p>
        </p:txBody>
      </p:sp>
      <p:sp>
        <p:nvSpPr>
          <p:cNvPr id="6" name="Lightning Bolt 5" descr="-">
            <a:extLst>
              <a:ext uri="{FF2B5EF4-FFF2-40B4-BE49-F238E27FC236}">
                <a16:creationId xmlns:a16="http://schemas.microsoft.com/office/drawing/2014/main" id="{9DDAFD9B-42A4-4477-BB96-AFCEC5A28B2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ightning Bolt 6" descr="-">
            <a:extLst>
              <a:ext uri="{FF2B5EF4-FFF2-40B4-BE49-F238E27FC236}">
                <a16:creationId xmlns:a16="http://schemas.microsoft.com/office/drawing/2014/main" id="{D932B19D-9F25-4601-A841-F45E58094CC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863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D4E4C8-B11D-4C80-824E-67C24A42D8D6}"/>
              </a:ext>
            </a:extLst>
          </p:cNvPr>
          <p:cNvSpPr>
            <a:spLocks noGrp="1"/>
          </p:cNvSpPr>
          <p:nvPr>
            <p:ph type="ctrTitle"/>
          </p:nvPr>
        </p:nvSpPr>
        <p:spPr>
          <a:xfrm>
            <a:off x="432000" y="544319"/>
            <a:ext cx="3960000" cy="212075"/>
          </a:xfrm>
          <a:solidFill>
            <a:schemeClr val="accent2"/>
          </a:solidFill>
        </p:spPr>
        <p:txBody>
          <a:bodyPr/>
          <a:lstStyle/>
          <a:p>
            <a:r>
              <a:rPr lang="en-GB" dirty="0"/>
              <a:t>DEFINITION OF DIGITAL EXCLUSION</a:t>
            </a:r>
          </a:p>
        </p:txBody>
      </p:sp>
      <p:sp>
        <p:nvSpPr>
          <p:cNvPr id="7" name="TextBox 6">
            <a:extLst>
              <a:ext uri="{FF2B5EF4-FFF2-40B4-BE49-F238E27FC236}">
                <a16:creationId xmlns:a16="http://schemas.microsoft.com/office/drawing/2014/main" id="{3CAF9F3D-6035-4B4F-9207-099C4E9F8650}"/>
              </a:ext>
            </a:extLst>
          </p:cNvPr>
          <p:cNvSpPr txBox="1"/>
          <p:nvPr/>
        </p:nvSpPr>
        <p:spPr>
          <a:xfrm>
            <a:off x="429986" y="6445713"/>
            <a:ext cx="7346627" cy="307777"/>
          </a:xfrm>
          <a:prstGeom prst="rect">
            <a:avLst/>
          </a:prstGeom>
          <a:noFill/>
        </p:spPr>
        <p:txBody>
          <a:bodyPr wrap="none" rtlCol="0">
            <a:spAutoFit/>
          </a:bodyPr>
          <a:lstStyle/>
          <a:p>
            <a:pPr>
              <a:defRPr/>
            </a:pPr>
            <a:r>
              <a:rPr lang="en-GB" sz="1400" dirty="0">
                <a:solidFill>
                  <a:srgbClr val="000000"/>
                </a:solidFill>
                <a:latin typeface="Arial" panose="020B0604020202020204"/>
              </a:rPr>
              <a:t>Source: Barber (2021) </a:t>
            </a:r>
            <a:r>
              <a:rPr lang="en-GB" sz="1400" dirty="0">
                <a:solidFill>
                  <a:srgbClr val="000000"/>
                </a:solidFill>
                <a:latin typeface="Arial" panose="020B0604020202020204"/>
                <a:hlinkClick r:id="rId3"/>
              </a:rPr>
              <a:t>Gravity Assist: Propelling higher education towards a brighter future</a:t>
            </a:r>
            <a:endParaRPr lang="en-GB" sz="1400" dirty="0">
              <a:solidFill>
                <a:srgbClr val="000000"/>
              </a:solidFill>
              <a:latin typeface="Arial" panose="020B0604020202020204"/>
            </a:endParaRPr>
          </a:p>
        </p:txBody>
      </p:sp>
      <p:graphicFrame>
        <p:nvGraphicFramePr>
          <p:cNvPr id="2" name="Table 2">
            <a:extLst>
              <a:ext uri="{FF2B5EF4-FFF2-40B4-BE49-F238E27FC236}">
                <a16:creationId xmlns:a16="http://schemas.microsoft.com/office/drawing/2014/main" id="{DE492E83-107B-4C1F-B4BC-1BCF0C9C9EE2}"/>
              </a:ext>
            </a:extLst>
          </p:cNvPr>
          <p:cNvGraphicFramePr>
            <a:graphicFrameLocks noGrp="1"/>
          </p:cNvGraphicFramePr>
          <p:nvPr>
            <p:extLst>
              <p:ext uri="{D42A27DB-BD31-4B8C-83A1-F6EECF244321}">
                <p14:modId xmlns:p14="http://schemas.microsoft.com/office/powerpoint/2010/main" val="2571798258"/>
              </p:ext>
            </p:extLst>
          </p:nvPr>
        </p:nvGraphicFramePr>
        <p:xfrm>
          <a:off x="432002" y="1215862"/>
          <a:ext cx="8410575" cy="4820920"/>
        </p:xfrm>
        <a:graphic>
          <a:graphicData uri="http://schemas.openxmlformats.org/drawingml/2006/table">
            <a:tbl>
              <a:tblPr firstRow="1" bandRow="1">
                <a:tableStyleId>{F5AB1C69-6EDB-4FF4-983F-18BD219EF322}</a:tableStyleId>
              </a:tblPr>
              <a:tblGrid>
                <a:gridCol w="2362200">
                  <a:extLst>
                    <a:ext uri="{9D8B030D-6E8A-4147-A177-3AD203B41FA5}">
                      <a16:colId xmlns:a16="http://schemas.microsoft.com/office/drawing/2014/main" val="2311332130"/>
                    </a:ext>
                  </a:extLst>
                </a:gridCol>
                <a:gridCol w="6048375">
                  <a:extLst>
                    <a:ext uri="{9D8B030D-6E8A-4147-A177-3AD203B41FA5}">
                      <a16:colId xmlns:a16="http://schemas.microsoft.com/office/drawing/2014/main" val="3922971896"/>
                    </a:ext>
                  </a:extLst>
                </a:gridCol>
              </a:tblGrid>
              <a:tr h="370840">
                <a:tc>
                  <a:txBody>
                    <a:bodyPr/>
                    <a:lstStyle/>
                    <a:p>
                      <a:r>
                        <a:rPr lang="en-GB" dirty="0"/>
                        <a:t>Element </a:t>
                      </a:r>
                    </a:p>
                  </a:txBody>
                  <a:tcPr/>
                </a:tc>
                <a:tc>
                  <a:txBody>
                    <a:bodyPr/>
                    <a:lstStyle/>
                    <a:p>
                      <a:r>
                        <a:rPr lang="en-GB" dirty="0"/>
                        <a:t>Criteria</a:t>
                      </a:r>
                    </a:p>
                  </a:txBody>
                  <a:tcPr/>
                </a:tc>
                <a:extLst>
                  <a:ext uri="{0D108BD9-81ED-4DB2-BD59-A6C34878D82A}">
                    <a16:rowId xmlns:a16="http://schemas.microsoft.com/office/drawing/2014/main" val="486020766"/>
                  </a:ext>
                </a:extLst>
              </a:tr>
              <a:tr h="370840">
                <a:tc>
                  <a:txBody>
                    <a:bodyPr/>
                    <a:lstStyle/>
                    <a:p>
                      <a:r>
                        <a:rPr lang="en-GB" sz="1600" b="1" dirty="0"/>
                        <a:t>Appropriate hardware</a:t>
                      </a:r>
                    </a:p>
                  </a:txBody>
                  <a:tcPr/>
                </a:tc>
                <a:tc>
                  <a:txBody>
                    <a:bodyPr/>
                    <a:lstStyle/>
                    <a:p>
                      <a:r>
                        <a:rPr lang="en-GB" sz="1600" dirty="0"/>
                        <a:t>Students have the hardware that allows them to effectively access all the course content. Hardware is of the specification required to ensure that the student is not disadvantaged in relation to their peers.</a:t>
                      </a:r>
                    </a:p>
                  </a:txBody>
                  <a:tcPr/>
                </a:tc>
                <a:extLst>
                  <a:ext uri="{0D108BD9-81ED-4DB2-BD59-A6C34878D82A}">
                    <a16:rowId xmlns:a16="http://schemas.microsoft.com/office/drawing/2014/main" val="546974"/>
                  </a:ext>
                </a:extLst>
              </a:tr>
              <a:tr h="370840">
                <a:tc>
                  <a:txBody>
                    <a:bodyPr/>
                    <a:lstStyle/>
                    <a:p>
                      <a:pPr marL="0" algn="l" defTabSz="914400" rtl="0" eaLnBrk="1" latinLnBrk="0" hangingPunct="1"/>
                      <a:r>
                        <a:rPr lang="en-GB" sz="1600" b="1" kern="1200" dirty="0">
                          <a:solidFill>
                            <a:schemeClr val="dk1"/>
                          </a:solidFill>
                        </a:rPr>
                        <a:t>Appropriate software</a:t>
                      </a:r>
                      <a:endParaRPr lang="en-GB" sz="1600" b="1" kern="1200" dirty="0">
                        <a:solidFill>
                          <a:schemeClr val="dk1"/>
                        </a:solidFill>
                        <a:latin typeface="+mn-lt"/>
                        <a:ea typeface="+mn-ea"/>
                        <a:cs typeface="+mn-cs"/>
                      </a:endParaRPr>
                    </a:p>
                  </a:txBody>
                  <a:tcPr/>
                </a:tc>
                <a:tc>
                  <a:txBody>
                    <a:bodyPr/>
                    <a:lstStyle/>
                    <a:p>
                      <a:pPr marL="0" algn="l" defTabSz="914400" rtl="0" eaLnBrk="1" latinLnBrk="0" hangingPunct="1"/>
                      <a:r>
                        <a:rPr lang="en-GB" sz="1600" kern="1200" dirty="0">
                          <a:solidFill>
                            <a:schemeClr val="dk1"/>
                          </a:solidFill>
                        </a:rPr>
                        <a:t>Students have the software they need to effectively access all aspects of the course content.</a:t>
                      </a: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2272588854"/>
                  </a:ext>
                </a:extLst>
              </a:tr>
              <a:tr h="370840">
                <a:tc>
                  <a:txBody>
                    <a:bodyPr/>
                    <a:lstStyle/>
                    <a:p>
                      <a:pPr marL="0" algn="l" defTabSz="914400" rtl="0" eaLnBrk="1" latinLnBrk="0" hangingPunct="1"/>
                      <a:r>
                        <a:rPr lang="en-GB" sz="1600" b="1" kern="1200" dirty="0">
                          <a:solidFill>
                            <a:schemeClr val="dk1"/>
                          </a:solidFill>
                        </a:rPr>
                        <a:t>Robust technical infrastructure</a:t>
                      </a:r>
                      <a:endParaRPr lang="en-GB" sz="1600" b="1" kern="1200" dirty="0">
                        <a:solidFill>
                          <a:schemeClr val="dk1"/>
                        </a:solidFill>
                        <a:latin typeface="+mn-lt"/>
                        <a:ea typeface="+mn-ea"/>
                        <a:cs typeface="+mn-cs"/>
                      </a:endParaRPr>
                    </a:p>
                  </a:txBody>
                  <a:tcPr/>
                </a:tc>
                <a:tc>
                  <a:txBody>
                    <a:bodyPr/>
                    <a:lstStyle/>
                    <a:p>
                      <a:pPr marL="0" algn="l" defTabSz="914400" rtl="0" eaLnBrk="1" latinLnBrk="0" hangingPunct="1"/>
                      <a:r>
                        <a:rPr lang="en-GB" sz="1600" kern="1200" dirty="0">
                          <a:solidFill>
                            <a:schemeClr val="dk1"/>
                          </a:solidFill>
                        </a:rPr>
                        <a:t>Technical infrastructure and systems work seamlessly and are repaired promptly when needed.</a:t>
                      </a: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3243862616"/>
                  </a:ext>
                </a:extLst>
              </a:tr>
              <a:tr h="370840">
                <a:tc>
                  <a:txBody>
                    <a:bodyPr/>
                    <a:lstStyle/>
                    <a:p>
                      <a:pPr marL="0" algn="l" defTabSz="914400" rtl="0" eaLnBrk="1" latinLnBrk="0" hangingPunct="1"/>
                      <a:r>
                        <a:rPr lang="en-GB" sz="1600" b="1" kern="1200" dirty="0">
                          <a:solidFill>
                            <a:schemeClr val="dk1"/>
                          </a:solidFill>
                        </a:rPr>
                        <a:t>Reliable access to the internet</a:t>
                      </a:r>
                      <a:endParaRPr lang="en-GB" sz="1600" b="1" kern="1200" dirty="0">
                        <a:solidFill>
                          <a:schemeClr val="dk1"/>
                        </a:solidFill>
                        <a:latin typeface="+mn-lt"/>
                        <a:ea typeface="+mn-ea"/>
                        <a:cs typeface="+mn-cs"/>
                      </a:endParaRPr>
                    </a:p>
                  </a:txBody>
                  <a:tcPr/>
                </a:tc>
                <a:tc>
                  <a:txBody>
                    <a:bodyPr/>
                    <a:lstStyle/>
                    <a:p>
                      <a:pPr marL="0" algn="l" defTabSz="914400" rtl="0" eaLnBrk="1" latinLnBrk="0" hangingPunct="1"/>
                      <a:r>
                        <a:rPr lang="en-GB" sz="1600" kern="1200" dirty="0">
                          <a:solidFill>
                            <a:schemeClr val="dk1"/>
                          </a:solidFill>
                        </a:rPr>
                        <a:t>Students have reliable and consistent access to an internet connection. Reliability and bandwidth of the internet connection are at a sufficient level for ensuring that a student is not disadvantaged in relation to their peers.</a:t>
                      </a: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542475368"/>
                  </a:ext>
                </a:extLst>
              </a:tr>
              <a:tr h="370840">
                <a:tc>
                  <a:txBody>
                    <a:bodyPr/>
                    <a:lstStyle/>
                    <a:p>
                      <a:pPr marL="0" algn="l" defTabSz="914400" rtl="0" eaLnBrk="1" latinLnBrk="0" hangingPunct="1"/>
                      <a:r>
                        <a:rPr lang="en-GB" sz="1600" b="1" kern="1200" dirty="0">
                          <a:solidFill>
                            <a:schemeClr val="dk1"/>
                          </a:solidFill>
                        </a:rPr>
                        <a:t>A trained teacher or instructor</a:t>
                      </a:r>
                      <a:endParaRPr lang="en-GB" sz="1600" b="1" kern="1200" dirty="0">
                        <a:solidFill>
                          <a:schemeClr val="dk1"/>
                        </a:solidFill>
                        <a:latin typeface="+mn-lt"/>
                        <a:ea typeface="+mn-ea"/>
                        <a:cs typeface="+mn-cs"/>
                      </a:endParaRPr>
                    </a:p>
                  </a:txBody>
                  <a:tcPr/>
                </a:tc>
                <a:tc>
                  <a:txBody>
                    <a:bodyPr/>
                    <a:lstStyle/>
                    <a:p>
                      <a:pPr marL="0" algn="l" defTabSz="914400" rtl="0" eaLnBrk="1" latinLnBrk="0" hangingPunct="1"/>
                      <a:r>
                        <a:rPr lang="en-GB" sz="1600" kern="1200" dirty="0">
                          <a:solidFill>
                            <a:schemeClr val="dk1"/>
                          </a:solidFill>
                        </a:rPr>
                        <a:t>Students have a trained teacher of instructor who is equipped to deliver high-quality digital teaching and learning. </a:t>
                      </a: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687495989"/>
                  </a:ext>
                </a:extLst>
              </a:tr>
              <a:tr h="370840">
                <a:tc>
                  <a:txBody>
                    <a:bodyPr/>
                    <a:lstStyle/>
                    <a:p>
                      <a:pPr marL="0" algn="l" defTabSz="914400" rtl="0" eaLnBrk="1" latinLnBrk="0" hangingPunct="1"/>
                      <a:r>
                        <a:rPr lang="en-GB" sz="1600" b="1" kern="1200" dirty="0">
                          <a:solidFill>
                            <a:schemeClr val="dk1"/>
                          </a:solidFill>
                        </a:rPr>
                        <a:t>An appropriate study space</a:t>
                      </a:r>
                      <a:endParaRPr lang="en-GB" sz="1600" b="1" kern="1200" dirty="0">
                        <a:solidFill>
                          <a:schemeClr val="dk1"/>
                        </a:solidFill>
                        <a:latin typeface="+mn-lt"/>
                        <a:ea typeface="+mn-ea"/>
                        <a:cs typeface="+mn-cs"/>
                      </a:endParaRPr>
                    </a:p>
                  </a:txBody>
                  <a:tcPr/>
                </a:tc>
                <a:tc>
                  <a:txBody>
                    <a:bodyPr/>
                    <a:lstStyle/>
                    <a:p>
                      <a:pPr marL="0" algn="l" defTabSz="914400" rtl="0" eaLnBrk="1" latinLnBrk="0" hangingPunct="1"/>
                      <a:r>
                        <a:rPr lang="en-GB" sz="1600" kern="1200" dirty="0">
                          <a:solidFill>
                            <a:schemeClr val="dk1"/>
                          </a:solidFill>
                        </a:rPr>
                        <a:t>Students have consistent access to a quiet space that is appropriate for studying.</a:t>
                      </a: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3232492022"/>
                  </a:ext>
                </a:extLst>
              </a:tr>
            </a:tbl>
          </a:graphicData>
        </a:graphic>
      </p:graphicFrame>
    </p:spTree>
    <p:extLst>
      <p:ext uri="{BB962C8B-B14F-4D97-AF65-F5344CB8AC3E}">
        <p14:creationId xmlns:p14="http://schemas.microsoft.com/office/powerpoint/2010/main" val="294172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03C1D1-F452-4103-B030-4AC5D664F840}"/>
              </a:ext>
            </a:extLst>
          </p:cNvPr>
          <p:cNvSpPr>
            <a:spLocks noGrp="1"/>
          </p:cNvSpPr>
          <p:nvPr>
            <p:ph type="body" sz="quarter" idx="13"/>
          </p:nvPr>
        </p:nvSpPr>
        <p:spPr/>
        <p:txBody>
          <a:bodyPr/>
          <a:lstStyle/>
          <a:p>
            <a:r>
              <a:rPr lang="en-GB" dirty="0"/>
              <a:t>Barber Review of digital teaching and learning in 2021 </a:t>
            </a:r>
          </a:p>
        </p:txBody>
      </p:sp>
      <p:sp>
        <p:nvSpPr>
          <p:cNvPr id="5" name="Title 4">
            <a:extLst>
              <a:ext uri="{FF2B5EF4-FFF2-40B4-BE49-F238E27FC236}">
                <a16:creationId xmlns:a16="http://schemas.microsoft.com/office/drawing/2014/main" id="{683B93B5-B7B9-4FCD-B65A-BF1C732DAC4A}"/>
              </a:ext>
            </a:extLst>
          </p:cNvPr>
          <p:cNvSpPr>
            <a:spLocks noGrp="1"/>
          </p:cNvSpPr>
          <p:nvPr>
            <p:ph type="ctrTitle"/>
          </p:nvPr>
        </p:nvSpPr>
        <p:spPr>
          <a:xfrm>
            <a:off x="432000" y="544319"/>
            <a:ext cx="4104000" cy="212075"/>
          </a:xfrm>
          <a:solidFill>
            <a:schemeClr val="accent2"/>
          </a:solidFill>
          <a:ln>
            <a:noFill/>
          </a:ln>
        </p:spPr>
        <p:txBody>
          <a:bodyPr/>
          <a:lstStyle/>
          <a:p>
            <a:r>
              <a:rPr lang="en-GB" dirty="0"/>
              <a:t>DIGITAL EXCLUSION DURING THE PANDEMIC </a:t>
            </a:r>
          </a:p>
        </p:txBody>
      </p:sp>
      <p:sp>
        <p:nvSpPr>
          <p:cNvPr id="52" name="TextBox 51">
            <a:extLst>
              <a:ext uri="{FF2B5EF4-FFF2-40B4-BE49-F238E27FC236}">
                <a16:creationId xmlns:a16="http://schemas.microsoft.com/office/drawing/2014/main" id="{4BF9D40C-75E1-49D9-A59A-49F8D6CBF2C1}"/>
              </a:ext>
            </a:extLst>
          </p:cNvPr>
          <p:cNvSpPr txBox="1"/>
          <p:nvPr/>
        </p:nvSpPr>
        <p:spPr>
          <a:xfrm>
            <a:off x="388803" y="6070379"/>
            <a:ext cx="7346627" cy="307777"/>
          </a:xfrm>
          <a:prstGeom prst="rect">
            <a:avLst/>
          </a:prstGeom>
          <a:noFill/>
        </p:spPr>
        <p:txBody>
          <a:bodyPr wrap="none" rtlCol="0">
            <a:spAutoFit/>
          </a:bodyPr>
          <a:lstStyle/>
          <a:p>
            <a:pPr>
              <a:defRPr/>
            </a:pPr>
            <a:r>
              <a:rPr lang="en-GB" sz="1400" dirty="0">
                <a:solidFill>
                  <a:srgbClr val="000000"/>
                </a:solidFill>
                <a:latin typeface="Arial" panose="020B0604020202020204"/>
              </a:rPr>
              <a:t>Source: Barber (2021) </a:t>
            </a:r>
            <a:r>
              <a:rPr lang="en-GB" sz="1400" dirty="0">
                <a:solidFill>
                  <a:srgbClr val="000000"/>
                </a:solidFill>
                <a:latin typeface="Arial" panose="020B0604020202020204"/>
                <a:hlinkClick r:id="rId3"/>
              </a:rPr>
              <a:t>Gravity Assist: Propelling higher education towards a brighter future</a:t>
            </a:r>
            <a:endParaRPr lang="en-GB" sz="1400" dirty="0">
              <a:solidFill>
                <a:srgbClr val="000000"/>
              </a:solidFill>
              <a:latin typeface="Arial" panose="020B0604020202020204"/>
            </a:endParaRPr>
          </a:p>
        </p:txBody>
      </p:sp>
      <p:grpSp>
        <p:nvGrpSpPr>
          <p:cNvPr id="59" name="Group 58">
            <a:extLst>
              <a:ext uri="{FF2B5EF4-FFF2-40B4-BE49-F238E27FC236}">
                <a16:creationId xmlns:a16="http://schemas.microsoft.com/office/drawing/2014/main" id="{343B2664-816A-411B-A9ED-BEF0683B1EC4}"/>
              </a:ext>
            </a:extLst>
          </p:cNvPr>
          <p:cNvGrpSpPr/>
          <p:nvPr/>
        </p:nvGrpSpPr>
        <p:grpSpPr>
          <a:xfrm>
            <a:off x="416102" y="3346388"/>
            <a:ext cx="8982545" cy="563351"/>
            <a:chOff x="416100" y="3346386"/>
            <a:chExt cx="8982545" cy="563351"/>
          </a:xfrm>
        </p:grpSpPr>
        <p:grpSp>
          <p:nvGrpSpPr>
            <p:cNvPr id="9" name="Group 8">
              <a:extLst>
                <a:ext uri="{FF2B5EF4-FFF2-40B4-BE49-F238E27FC236}">
                  <a16:creationId xmlns:a16="http://schemas.microsoft.com/office/drawing/2014/main" id="{3B5F4ECB-C81C-4DCC-BB25-23E562B8F422}"/>
                </a:ext>
              </a:extLst>
            </p:cNvPr>
            <p:cNvGrpSpPr/>
            <p:nvPr/>
          </p:nvGrpSpPr>
          <p:grpSpPr>
            <a:xfrm>
              <a:off x="416100" y="3346386"/>
              <a:ext cx="8982545" cy="563351"/>
              <a:chOff x="416100" y="3346386"/>
              <a:chExt cx="8982545" cy="563351"/>
            </a:xfrm>
          </p:grpSpPr>
          <p:grpSp>
            <p:nvGrpSpPr>
              <p:cNvPr id="40" name="Group 39">
                <a:extLst>
                  <a:ext uri="{FF2B5EF4-FFF2-40B4-BE49-F238E27FC236}">
                    <a16:creationId xmlns:a16="http://schemas.microsoft.com/office/drawing/2014/main" id="{7C96B8C8-51B7-4348-8262-BEED939631F0}"/>
                  </a:ext>
                </a:extLst>
              </p:cNvPr>
              <p:cNvGrpSpPr/>
              <p:nvPr/>
            </p:nvGrpSpPr>
            <p:grpSpPr>
              <a:xfrm>
                <a:off x="1099920" y="3346386"/>
                <a:ext cx="1770019" cy="560326"/>
                <a:chOff x="1096691" y="2140142"/>
                <a:chExt cx="1770019" cy="560326"/>
              </a:xfrm>
            </p:grpSpPr>
            <p:pic>
              <p:nvPicPr>
                <p:cNvPr id="41" name="Graphic 40">
                  <a:extLst>
                    <a:ext uri="{FF2B5EF4-FFF2-40B4-BE49-F238E27FC236}">
                      <a16:creationId xmlns:a16="http://schemas.microsoft.com/office/drawing/2014/main" id="{57FD7A9F-A5FF-4D57-AB2F-036027AB4AE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96691" y="2140145"/>
                  <a:ext cx="560323" cy="560323"/>
                </a:xfrm>
                <a:prstGeom prst="rect">
                  <a:avLst/>
                </a:prstGeom>
              </p:spPr>
            </p:pic>
            <p:pic>
              <p:nvPicPr>
                <p:cNvPr id="42" name="Graphic 41">
                  <a:extLst>
                    <a:ext uri="{FF2B5EF4-FFF2-40B4-BE49-F238E27FC236}">
                      <a16:creationId xmlns:a16="http://schemas.microsoft.com/office/drawing/2014/main" id="{28829560-8F5F-4268-B74E-507C7696EB7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05478" y="2140144"/>
                  <a:ext cx="560323" cy="560323"/>
                </a:xfrm>
                <a:prstGeom prst="rect">
                  <a:avLst/>
                </a:prstGeom>
              </p:spPr>
            </p:pic>
            <p:pic>
              <p:nvPicPr>
                <p:cNvPr id="43" name="Graphic 42">
                  <a:extLst>
                    <a:ext uri="{FF2B5EF4-FFF2-40B4-BE49-F238E27FC236}">
                      <a16:creationId xmlns:a16="http://schemas.microsoft.com/office/drawing/2014/main" id="{0C525525-E6DA-4F73-AF28-BA0823CEA4E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705781" y="2140144"/>
                  <a:ext cx="560323" cy="560323"/>
                </a:xfrm>
                <a:prstGeom prst="rect">
                  <a:avLst/>
                </a:prstGeom>
              </p:spPr>
            </p:pic>
            <p:pic>
              <p:nvPicPr>
                <p:cNvPr id="44" name="Graphic 43">
                  <a:extLst>
                    <a:ext uri="{FF2B5EF4-FFF2-40B4-BE49-F238E27FC236}">
                      <a16:creationId xmlns:a16="http://schemas.microsoft.com/office/drawing/2014/main" id="{A43FC281-66B8-4610-A285-4F6216BA9E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006084" y="2140143"/>
                  <a:ext cx="560323" cy="560323"/>
                </a:xfrm>
                <a:prstGeom prst="rect">
                  <a:avLst/>
                </a:prstGeom>
              </p:spPr>
            </p:pic>
            <p:pic>
              <p:nvPicPr>
                <p:cNvPr id="45" name="Graphic 44">
                  <a:extLst>
                    <a:ext uri="{FF2B5EF4-FFF2-40B4-BE49-F238E27FC236}">
                      <a16:creationId xmlns:a16="http://schemas.microsoft.com/office/drawing/2014/main" id="{F2877418-A6E3-49A7-B40C-AAF84131A41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306387" y="2140142"/>
                  <a:ext cx="560323" cy="560323"/>
                </a:xfrm>
                <a:prstGeom prst="rect">
                  <a:avLst/>
                </a:prstGeom>
              </p:spPr>
            </p:pic>
          </p:grpSp>
          <p:pic>
            <p:nvPicPr>
              <p:cNvPr id="46" name="Graphic 45">
                <a:extLst>
                  <a:ext uri="{FF2B5EF4-FFF2-40B4-BE49-F238E27FC236}">
                    <a16:creationId xmlns:a16="http://schemas.microsoft.com/office/drawing/2014/main" id="{2F423A87-9C01-4185-BAC6-551CCE577CC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6100" y="3346386"/>
                <a:ext cx="560323" cy="560323"/>
              </a:xfrm>
              <a:prstGeom prst="rect">
                <a:avLst/>
              </a:prstGeom>
            </p:spPr>
          </p:pic>
          <p:sp>
            <p:nvSpPr>
              <p:cNvPr id="49" name="TextBox 48">
                <a:extLst>
                  <a:ext uri="{FF2B5EF4-FFF2-40B4-BE49-F238E27FC236}">
                    <a16:creationId xmlns:a16="http://schemas.microsoft.com/office/drawing/2014/main" id="{6547BBD3-EF2F-48F8-84EE-FE1CFA9DE7E8}"/>
                  </a:ext>
                </a:extLst>
              </p:cNvPr>
              <p:cNvSpPr txBox="1"/>
              <p:nvPr/>
            </p:nvSpPr>
            <p:spPr>
              <a:xfrm>
                <a:off x="3263981" y="3414545"/>
                <a:ext cx="6134664" cy="495192"/>
              </a:xfrm>
              <a:prstGeom prst="rect">
                <a:avLst/>
              </a:prstGeom>
              <a:noFill/>
            </p:spPr>
            <p:txBody>
              <a:bodyPr wrap="square" rtlCol="0">
                <a:noAutofit/>
              </a:bodyPr>
              <a:lstStyle/>
              <a:p>
                <a:pPr algn="l"/>
                <a:r>
                  <a:rPr lang="en-GB" dirty="0"/>
                  <a:t>24% did not have adequate </a:t>
                </a:r>
                <a:r>
                  <a:rPr lang="en-GB" b="1" dirty="0"/>
                  <a:t>technical support </a:t>
                </a:r>
                <a:endParaRPr lang="en-GB" sz="1200" dirty="0"/>
              </a:p>
            </p:txBody>
          </p:sp>
        </p:grpSp>
        <p:pic>
          <p:nvPicPr>
            <p:cNvPr id="56" name="Graphic 55">
              <a:extLst>
                <a:ext uri="{FF2B5EF4-FFF2-40B4-BE49-F238E27FC236}">
                  <a16:creationId xmlns:a16="http://schemas.microsoft.com/office/drawing/2014/main" id="{AB624EFE-04BE-4871-8368-9133572BEEB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624063" y="3348317"/>
              <a:ext cx="560323" cy="560323"/>
            </a:xfrm>
            <a:prstGeom prst="rect">
              <a:avLst/>
            </a:prstGeom>
          </p:spPr>
        </p:pic>
      </p:grpSp>
      <p:grpSp>
        <p:nvGrpSpPr>
          <p:cNvPr id="18" name="Group 17">
            <a:extLst>
              <a:ext uri="{FF2B5EF4-FFF2-40B4-BE49-F238E27FC236}">
                <a16:creationId xmlns:a16="http://schemas.microsoft.com/office/drawing/2014/main" id="{82B551A0-8C8F-412E-A0E0-DD084D5344C3}"/>
              </a:ext>
            </a:extLst>
          </p:cNvPr>
          <p:cNvGrpSpPr/>
          <p:nvPr/>
        </p:nvGrpSpPr>
        <p:grpSpPr>
          <a:xfrm>
            <a:off x="432002" y="4186880"/>
            <a:ext cx="8966645" cy="566371"/>
            <a:chOff x="432000" y="4186878"/>
            <a:chExt cx="8966645" cy="566371"/>
          </a:xfrm>
        </p:grpSpPr>
        <p:grpSp>
          <p:nvGrpSpPr>
            <p:cNvPr id="10" name="Group 9">
              <a:extLst>
                <a:ext uri="{FF2B5EF4-FFF2-40B4-BE49-F238E27FC236}">
                  <a16:creationId xmlns:a16="http://schemas.microsoft.com/office/drawing/2014/main" id="{5F38E3B1-1686-4475-AB5B-DA1B14EC89AE}"/>
                </a:ext>
              </a:extLst>
            </p:cNvPr>
            <p:cNvGrpSpPr/>
            <p:nvPr/>
          </p:nvGrpSpPr>
          <p:grpSpPr>
            <a:xfrm>
              <a:off x="432000" y="4186878"/>
              <a:ext cx="8966645" cy="566371"/>
              <a:chOff x="432000" y="4186878"/>
              <a:chExt cx="8966645" cy="566371"/>
            </a:xfrm>
          </p:grpSpPr>
          <p:grpSp>
            <p:nvGrpSpPr>
              <p:cNvPr id="25" name="Group 24">
                <a:extLst>
                  <a:ext uri="{FF2B5EF4-FFF2-40B4-BE49-F238E27FC236}">
                    <a16:creationId xmlns:a16="http://schemas.microsoft.com/office/drawing/2014/main" id="{E63370B7-DCDD-404E-82EA-FBBBAC1EB210}"/>
                  </a:ext>
                </a:extLst>
              </p:cNvPr>
              <p:cNvGrpSpPr/>
              <p:nvPr/>
            </p:nvGrpSpPr>
            <p:grpSpPr>
              <a:xfrm>
                <a:off x="1115820" y="4186878"/>
                <a:ext cx="1770019" cy="560326"/>
                <a:chOff x="1096691" y="2140142"/>
                <a:chExt cx="1770019" cy="560326"/>
              </a:xfrm>
            </p:grpSpPr>
            <p:pic>
              <p:nvPicPr>
                <p:cNvPr id="19" name="Graphic 18">
                  <a:extLst>
                    <a:ext uri="{FF2B5EF4-FFF2-40B4-BE49-F238E27FC236}">
                      <a16:creationId xmlns:a16="http://schemas.microsoft.com/office/drawing/2014/main" id="{BD3A8679-6CA0-49A5-954B-BFA84AF8FCF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96691" y="2140145"/>
                  <a:ext cx="560323" cy="560323"/>
                </a:xfrm>
                <a:prstGeom prst="rect">
                  <a:avLst/>
                </a:prstGeom>
              </p:spPr>
            </p:pic>
            <p:pic>
              <p:nvPicPr>
                <p:cNvPr id="20" name="Graphic 19">
                  <a:extLst>
                    <a:ext uri="{FF2B5EF4-FFF2-40B4-BE49-F238E27FC236}">
                      <a16:creationId xmlns:a16="http://schemas.microsoft.com/office/drawing/2014/main" id="{B7BE690B-50BF-4F0C-BDE9-64A09B2F31E2}"/>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405478" y="2140144"/>
                  <a:ext cx="560323" cy="560323"/>
                </a:xfrm>
                <a:prstGeom prst="rect">
                  <a:avLst/>
                </a:prstGeom>
              </p:spPr>
            </p:pic>
            <p:pic>
              <p:nvPicPr>
                <p:cNvPr id="21" name="Graphic 20">
                  <a:extLst>
                    <a:ext uri="{FF2B5EF4-FFF2-40B4-BE49-F238E27FC236}">
                      <a16:creationId xmlns:a16="http://schemas.microsoft.com/office/drawing/2014/main" id="{F0CC02EA-7801-4473-9570-82F8E0ACB822}"/>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705781" y="2140144"/>
                  <a:ext cx="560323" cy="560323"/>
                </a:xfrm>
                <a:prstGeom prst="rect">
                  <a:avLst/>
                </a:prstGeom>
              </p:spPr>
            </p:pic>
            <p:pic>
              <p:nvPicPr>
                <p:cNvPr id="22" name="Graphic 21">
                  <a:extLst>
                    <a:ext uri="{FF2B5EF4-FFF2-40B4-BE49-F238E27FC236}">
                      <a16:creationId xmlns:a16="http://schemas.microsoft.com/office/drawing/2014/main" id="{7B1CC8B0-DAE7-4B13-B69D-BF1A818CCE8D}"/>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2006084" y="2140143"/>
                  <a:ext cx="560323" cy="560323"/>
                </a:xfrm>
                <a:prstGeom prst="rect">
                  <a:avLst/>
                </a:prstGeom>
              </p:spPr>
            </p:pic>
            <p:pic>
              <p:nvPicPr>
                <p:cNvPr id="23" name="Graphic 22">
                  <a:extLst>
                    <a:ext uri="{FF2B5EF4-FFF2-40B4-BE49-F238E27FC236}">
                      <a16:creationId xmlns:a16="http://schemas.microsoft.com/office/drawing/2014/main" id="{39D748AC-DD5F-4E73-8D5E-2E91912D9AAE}"/>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2306387" y="2140142"/>
                  <a:ext cx="560323" cy="560323"/>
                </a:xfrm>
                <a:prstGeom prst="rect">
                  <a:avLst/>
                </a:prstGeom>
              </p:spPr>
            </p:pic>
          </p:grpSp>
          <p:pic>
            <p:nvPicPr>
              <p:cNvPr id="24" name="Graphic 23">
                <a:extLst>
                  <a:ext uri="{FF2B5EF4-FFF2-40B4-BE49-F238E27FC236}">
                    <a16:creationId xmlns:a16="http://schemas.microsoft.com/office/drawing/2014/main" id="{716AC10E-C7C5-4872-B4FD-C5DA151AF1D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32000" y="4186878"/>
                <a:ext cx="560323" cy="560323"/>
              </a:xfrm>
              <a:prstGeom prst="rect">
                <a:avLst/>
              </a:prstGeom>
            </p:spPr>
          </p:pic>
          <p:sp>
            <p:nvSpPr>
              <p:cNvPr id="50" name="TextBox 49">
                <a:extLst>
                  <a:ext uri="{FF2B5EF4-FFF2-40B4-BE49-F238E27FC236}">
                    <a16:creationId xmlns:a16="http://schemas.microsoft.com/office/drawing/2014/main" id="{E9739D25-DF9F-4585-BBC1-279F5C0EB5FA}"/>
                  </a:ext>
                </a:extLst>
              </p:cNvPr>
              <p:cNvSpPr txBox="1"/>
              <p:nvPr/>
            </p:nvSpPr>
            <p:spPr>
              <a:xfrm>
                <a:off x="3263981" y="4258057"/>
                <a:ext cx="6134664" cy="495192"/>
              </a:xfrm>
              <a:prstGeom prst="rect">
                <a:avLst/>
              </a:prstGeom>
              <a:noFill/>
            </p:spPr>
            <p:txBody>
              <a:bodyPr wrap="square" rtlCol="0">
                <a:noAutofit/>
              </a:bodyPr>
              <a:lstStyle/>
              <a:p>
                <a:pPr algn="l"/>
                <a:r>
                  <a:rPr lang="en-GB" dirty="0"/>
                  <a:t>15% did not have access to the right </a:t>
                </a:r>
                <a:r>
                  <a:rPr lang="en-GB" b="1" dirty="0"/>
                  <a:t>hardware</a:t>
                </a:r>
                <a:endParaRPr lang="en-GB" sz="1200" dirty="0"/>
              </a:p>
              <a:p>
                <a:pPr algn="l"/>
                <a:endParaRPr lang="en-GB" sz="1200" dirty="0"/>
              </a:p>
            </p:txBody>
          </p:sp>
        </p:grpSp>
        <p:pic>
          <p:nvPicPr>
            <p:cNvPr id="57" name="Graphic 56">
              <a:extLst>
                <a:ext uri="{FF2B5EF4-FFF2-40B4-BE49-F238E27FC236}">
                  <a16:creationId xmlns:a16="http://schemas.microsoft.com/office/drawing/2014/main" id="{4D478807-BBAA-4935-A457-680ACC31C614}"/>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2618623" y="4186878"/>
              <a:ext cx="560323" cy="560323"/>
            </a:xfrm>
            <a:prstGeom prst="rect">
              <a:avLst/>
            </a:prstGeom>
          </p:spPr>
        </p:pic>
      </p:grpSp>
      <p:grpSp>
        <p:nvGrpSpPr>
          <p:cNvPr id="13" name="Group 12">
            <a:extLst>
              <a:ext uri="{FF2B5EF4-FFF2-40B4-BE49-F238E27FC236}">
                <a16:creationId xmlns:a16="http://schemas.microsoft.com/office/drawing/2014/main" id="{3893C31D-C1C2-4127-AB80-4C31F0A04799}"/>
              </a:ext>
            </a:extLst>
          </p:cNvPr>
          <p:cNvGrpSpPr/>
          <p:nvPr/>
        </p:nvGrpSpPr>
        <p:grpSpPr>
          <a:xfrm>
            <a:off x="432002" y="5027367"/>
            <a:ext cx="8975129" cy="569394"/>
            <a:chOff x="432000" y="5027367"/>
            <a:chExt cx="8975129" cy="569394"/>
          </a:xfrm>
        </p:grpSpPr>
        <p:grpSp>
          <p:nvGrpSpPr>
            <p:cNvPr id="26" name="Group 25">
              <a:extLst>
                <a:ext uri="{FF2B5EF4-FFF2-40B4-BE49-F238E27FC236}">
                  <a16:creationId xmlns:a16="http://schemas.microsoft.com/office/drawing/2014/main" id="{F3B0596C-A29B-4096-8D1C-969A9F3F0029}"/>
                </a:ext>
              </a:extLst>
            </p:cNvPr>
            <p:cNvGrpSpPr/>
            <p:nvPr/>
          </p:nvGrpSpPr>
          <p:grpSpPr>
            <a:xfrm>
              <a:off x="1115820" y="5027367"/>
              <a:ext cx="1770019" cy="560326"/>
              <a:chOff x="1096691" y="2140142"/>
              <a:chExt cx="1770019" cy="560326"/>
            </a:xfrm>
          </p:grpSpPr>
          <p:pic>
            <p:nvPicPr>
              <p:cNvPr id="27" name="Graphic 26">
                <a:extLst>
                  <a:ext uri="{FF2B5EF4-FFF2-40B4-BE49-F238E27FC236}">
                    <a16:creationId xmlns:a16="http://schemas.microsoft.com/office/drawing/2014/main" id="{BE8FC534-6D68-4B93-A42A-0DCCA4085B9B}"/>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1096691" y="2140145"/>
                <a:ext cx="560323" cy="560323"/>
              </a:xfrm>
              <a:prstGeom prst="rect">
                <a:avLst/>
              </a:prstGeom>
            </p:spPr>
          </p:pic>
          <p:pic>
            <p:nvPicPr>
              <p:cNvPr id="28" name="Graphic 27">
                <a:extLst>
                  <a:ext uri="{FF2B5EF4-FFF2-40B4-BE49-F238E27FC236}">
                    <a16:creationId xmlns:a16="http://schemas.microsoft.com/office/drawing/2014/main" id="{C0029F2F-71CB-4B32-8F0E-CD0492A4AA28}"/>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405478" y="2140144"/>
                <a:ext cx="560323" cy="560323"/>
              </a:xfrm>
              <a:prstGeom prst="rect">
                <a:avLst/>
              </a:prstGeom>
            </p:spPr>
          </p:pic>
          <p:pic>
            <p:nvPicPr>
              <p:cNvPr id="29" name="Graphic 28">
                <a:extLst>
                  <a:ext uri="{FF2B5EF4-FFF2-40B4-BE49-F238E27FC236}">
                    <a16:creationId xmlns:a16="http://schemas.microsoft.com/office/drawing/2014/main" id="{A110C2D9-83D7-4307-9C93-15544233C7CD}"/>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705781" y="2140144"/>
                <a:ext cx="560323" cy="560323"/>
              </a:xfrm>
              <a:prstGeom prst="rect">
                <a:avLst/>
              </a:prstGeom>
            </p:spPr>
          </p:pic>
          <p:pic>
            <p:nvPicPr>
              <p:cNvPr id="30" name="Graphic 29">
                <a:extLst>
                  <a:ext uri="{FF2B5EF4-FFF2-40B4-BE49-F238E27FC236}">
                    <a16:creationId xmlns:a16="http://schemas.microsoft.com/office/drawing/2014/main" id="{2EEBA165-DFBA-4DEE-B3C3-E89C6AF91B44}"/>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2006084" y="2140143"/>
                <a:ext cx="560323" cy="560323"/>
              </a:xfrm>
              <a:prstGeom prst="rect">
                <a:avLst/>
              </a:prstGeom>
            </p:spPr>
          </p:pic>
          <p:pic>
            <p:nvPicPr>
              <p:cNvPr id="31" name="Graphic 30">
                <a:extLst>
                  <a:ext uri="{FF2B5EF4-FFF2-40B4-BE49-F238E27FC236}">
                    <a16:creationId xmlns:a16="http://schemas.microsoft.com/office/drawing/2014/main" id="{02582917-F12F-473C-A38E-24759498E8B3}"/>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2306387" y="2140142"/>
                <a:ext cx="560323" cy="560323"/>
              </a:xfrm>
              <a:prstGeom prst="rect">
                <a:avLst/>
              </a:prstGeom>
            </p:spPr>
          </p:pic>
        </p:grpSp>
        <p:pic>
          <p:nvPicPr>
            <p:cNvPr id="39" name="Graphic 38">
              <a:extLst>
                <a:ext uri="{FF2B5EF4-FFF2-40B4-BE49-F238E27FC236}">
                  <a16:creationId xmlns:a16="http://schemas.microsoft.com/office/drawing/2014/main" id="{AAE49297-FF7F-4B49-A5D3-0E5851C0DEBE}"/>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32000" y="5036438"/>
              <a:ext cx="560323" cy="560323"/>
            </a:xfrm>
            <a:prstGeom prst="rect">
              <a:avLst/>
            </a:prstGeom>
          </p:spPr>
        </p:pic>
        <p:sp>
          <p:nvSpPr>
            <p:cNvPr id="51" name="TextBox 50">
              <a:extLst>
                <a:ext uri="{FF2B5EF4-FFF2-40B4-BE49-F238E27FC236}">
                  <a16:creationId xmlns:a16="http://schemas.microsoft.com/office/drawing/2014/main" id="{B4815F71-B86A-4F73-BAE2-0192BE264AE3}"/>
                </a:ext>
              </a:extLst>
            </p:cNvPr>
            <p:cNvSpPr txBox="1"/>
            <p:nvPr/>
          </p:nvSpPr>
          <p:spPr>
            <a:xfrm>
              <a:off x="3272465" y="5101569"/>
              <a:ext cx="6134664" cy="495192"/>
            </a:xfrm>
            <a:prstGeom prst="rect">
              <a:avLst/>
            </a:prstGeom>
            <a:noFill/>
          </p:spPr>
          <p:txBody>
            <a:bodyPr wrap="square" rtlCol="0">
              <a:noAutofit/>
            </a:bodyPr>
            <a:lstStyle/>
            <a:p>
              <a:pPr algn="l"/>
              <a:r>
                <a:rPr lang="en-GB" dirty="0"/>
                <a:t>12% did not have access to the right </a:t>
              </a:r>
              <a:r>
                <a:rPr lang="en-GB" b="1" dirty="0"/>
                <a:t>software/apps</a:t>
              </a:r>
              <a:endParaRPr lang="en-GB" sz="1200" dirty="0"/>
            </a:p>
            <a:p>
              <a:pPr algn="l"/>
              <a:endParaRPr lang="en-GB" sz="1200" dirty="0"/>
            </a:p>
          </p:txBody>
        </p:sp>
        <p:pic>
          <p:nvPicPr>
            <p:cNvPr id="58" name="Graphic 57">
              <a:extLst>
                <a:ext uri="{FF2B5EF4-FFF2-40B4-BE49-F238E27FC236}">
                  <a16:creationId xmlns:a16="http://schemas.microsoft.com/office/drawing/2014/main" id="{F3A935C6-B437-4A86-A278-1FFDFC0CC095}"/>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2627828" y="5029029"/>
              <a:ext cx="560323" cy="560323"/>
            </a:xfrm>
            <a:prstGeom prst="rect">
              <a:avLst/>
            </a:prstGeom>
          </p:spPr>
        </p:pic>
      </p:grpSp>
      <p:grpSp>
        <p:nvGrpSpPr>
          <p:cNvPr id="60" name="Group 59">
            <a:extLst>
              <a:ext uri="{FF2B5EF4-FFF2-40B4-BE49-F238E27FC236}">
                <a16:creationId xmlns:a16="http://schemas.microsoft.com/office/drawing/2014/main" id="{D658AC58-A52A-4DD2-B787-6EBD13C92283}"/>
              </a:ext>
            </a:extLst>
          </p:cNvPr>
          <p:cNvGrpSpPr/>
          <p:nvPr/>
        </p:nvGrpSpPr>
        <p:grpSpPr>
          <a:xfrm>
            <a:off x="432002" y="2502880"/>
            <a:ext cx="8966645" cy="569103"/>
            <a:chOff x="432000" y="2502878"/>
            <a:chExt cx="8966645" cy="569103"/>
          </a:xfrm>
        </p:grpSpPr>
        <p:grpSp>
          <p:nvGrpSpPr>
            <p:cNvPr id="8" name="Group 7">
              <a:extLst>
                <a:ext uri="{FF2B5EF4-FFF2-40B4-BE49-F238E27FC236}">
                  <a16:creationId xmlns:a16="http://schemas.microsoft.com/office/drawing/2014/main" id="{CAEBEEA0-73B6-460B-BEED-098106076E19}"/>
                </a:ext>
              </a:extLst>
            </p:cNvPr>
            <p:cNvGrpSpPr/>
            <p:nvPr/>
          </p:nvGrpSpPr>
          <p:grpSpPr>
            <a:xfrm>
              <a:off x="432000" y="2502878"/>
              <a:ext cx="8966645" cy="569103"/>
              <a:chOff x="432000" y="2502878"/>
              <a:chExt cx="8966645" cy="569103"/>
            </a:xfrm>
          </p:grpSpPr>
          <p:pic>
            <p:nvPicPr>
              <p:cNvPr id="32" name="Graphic 31">
                <a:extLst>
                  <a:ext uri="{FF2B5EF4-FFF2-40B4-BE49-F238E27FC236}">
                    <a16:creationId xmlns:a16="http://schemas.microsoft.com/office/drawing/2014/main" id="{185802C6-62E6-4637-A29A-89C1D65D80F7}"/>
                  </a:ext>
                  <a:ext uri="{C183D7F6-B498-43B3-948B-1728B52AA6E4}">
                    <adec:decorative xmlns:adec="http://schemas.microsoft.com/office/drawing/2017/decorative" val="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432000" y="2511658"/>
                <a:ext cx="560323" cy="560323"/>
              </a:xfrm>
              <a:prstGeom prst="rect">
                <a:avLst/>
              </a:prstGeom>
            </p:spPr>
          </p:pic>
          <p:grpSp>
            <p:nvGrpSpPr>
              <p:cNvPr id="33" name="Group 32">
                <a:extLst>
                  <a:ext uri="{FF2B5EF4-FFF2-40B4-BE49-F238E27FC236}">
                    <a16:creationId xmlns:a16="http://schemas.microsoft.com/office/drawing/2014/main" id="{3ACBFCB8-EE93-4FC8-8B1B-8BE37FA3ADF8}"/>
                  </a:ext>
                </a:extLst>
              </p:cNvPr>
              <p:cNvGrpSpPr/>
              <p:nvPr/>
            </p:nvGrpSpPr>
            <p:grpSpPr>
              <a:xfrm>
                <a:off x="1140203" y="2502878"/>
                <a:ext cx="1770019" cy="560326"/>
                <a:chOff x="1096691" y="2140142"/>
                <a:chExt cx="1770019" cy="560326"/>
              </a:xfrm>
            </p:grpSpPr>
            <p:pic>
              <p:nvPicPr>
                <p:cNvPr id="34" name="Graphic 33">
                  <a:extLst>
                    <a:ext uri="{FF2B5EF4-FFF2-40B4-BE49-F238E27FC236}">
                      <a16:creationId xmlns:a16="http://schemas.microsoft.com/office/drawing/2014/main" id="{AB3D7E3D-FC48-44DC-9B7A-F8A0704AD626}"/>
                    </a:ext>
                    <a:ext uri="{C183D7F6-B498-43B3-948B-1728B52AA6E4}">
                      <adec:decorative xmlns:adec="http://schemas.microsoft.com/office/drawing/2017/decorative" val="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1096691" y="2140145"/>
                  <a:ext cx="560323" cy="560323"/>
                </a:xfrm>
                <a:prstGeom prst="rect">
                  <a:avLst/>
                </a:prstGeom>
              </p:spPr>
            </p:pic>
            <p:pic>
              <p:nvPicPr>
                <p:cNvPr id="35" name="Graphic 34">
                  <a:extLst>
                    <a:ext uri="{FF2B5EF4-FFF2-40B4-BE49-F238E27FC236}">
                      <a16:creationId xmlns:a16="http://schemas.microsoft.com/office/drawing/2014/main" id="{59B41472-3423-4D36-B7A9-54C658126983}"/>
                    </a:ext>
                    <a:ext uri="{C183D7F6-B498-43B3-948B-1728B52AA6E4}">
                      <adec:decorative xmlns:adec="http://schemas.microsoft.com/office/drawing/2017/decorative" val="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1405478" y="2140144"/>
                  <a:ext cx="560323" cy="560323"/>
                </a:xfrm>
                <a:prstGeom prst="rect">
                  <a:avLst/>
                </a:prstGeom>
              </p:spPr>
            </p:pic>
            <p:pic>
              <p:nvPicPr>
                <p:cNvPr id="36" name="Graphic 35">
                  <a:extLst>
                    <a:ext uri="{FF2B5EF4-FFF2-40B4-BE49-F238E27FC236}">
                      <a16:creationId xmlns:a16="http://schemas.microsoft.com/office/drawing/2014/main" id="{78381715-08EE-453D-A70E-B3D64245BE39}"/>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1705781" y="2140144"/>
                  <a:ext cx="560323" cy="560323"/>
                </a:xfrm>
                <a:prstGeom prst="rect">
                  <a:avLst/>
                </a:prstGeom>
              </p:spPr>
            </p:pic>
            <p:pic>
              <p:nvPicPr>
                <p:cNvPr id="37" name="Graphic 36">
                  <a:extLst>
                    <a:ext uri="{FF2B5EF4-FFF2-40B4-BE49-F238E27FC236}">
                      <a16:creationId xmlns:a16="http://schemas.microsoft.com/office/drawing/2014/main" id="{8956D789-850B-4E99-8348-90ED59C700AF}"/>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2006084" y="2140143"/>
                  <a:ext cx="560323" cy="560323"/>
                </a:xfrm>
                <a:prstGeom prst="rect">
                  <a:avLst/>
                </a:prstGeom>
              </p:spPr>
            </p:pic>
            <p:pic>
              <p:nvPicPr>
                <p:cNvPr id="38" name="Graphic 37">
                  <a:extLst>
                    <a:ext uri="{FF2B5EF4-FFF2-40B4-BE49-F238E27FC236}">
                      <a16:creationId xmlns:a16="http://schemas.microsoft.com/office/drawing/2014/main" id="{A231DD4E-D394-486E-BBCE-092D86AC9CE7}"/>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2306387" y="2140142"/>
                  <a:ext cx="560323" cy="560323"/>
                </a:xfrm>
                <a:prstGeom prst="rect">
                  <a:avLst/>
                </a:prstGeom>
              </p:spPr>
            </p:pic>
          </p:grpSp>
          <p:sp>
            <p:nvSpPr>
              <p:cNvPr id="48" name="TextBox 47">
                <a:extLst>
                  <a:ext uri="{FF2B5EF4-FFF2-40B4-BE49-F238E27FC236}">
                    <a16:creationId xmlns:a16="http://schemas.microsoft.com/office/drawing/2014/main" id="{0A565A1B-E7A7-4920-A09A-52EFB3D2E68D}"/>
                  </a:ext>
                </a:extLst>
              </p:cNvPr>
              <p:cNvSpPr txBox="1"/>
              <p:nvPr/>
            </p:nvSpPr>
            <p:spPr>
              <a:xfrm>
                <a:off x="3263981" y="2571033"/>
                <a:ext cx="6134664" cy="495192"/>
              </a:xfrm>
              <a:prstGeom prst="rect">
                <a:avLst/>
              </a:prstGeom>
              <a:noFill/>
            </p:spPr>
            <p:txBody>
              <a:bodyPr wrap="square" rtlCol="0">
                <a:noAutofit/>
              </a:bodyPr>
              <a:lstStyle/>
              <a:p>
                <a:pPr algn="l"/>
                <a:r>
                  <a:rPr lang="en-GB" dirty="0"/>
                  <a:t>30% did not have a </a:t>
                </a:r>
                <a:r>
                  <a:rPr lang="en-GB" b="1" dirty="0"/>
                  <a:t>suitable study space</a:t>
                </a:r>
              </a:p>
              <a:p>
                <a:pPr algn="l"/>
                <a:endParaRPr lang="en-GB" sz="1200" dirty="0"/>
              </a:p>
              <a:p>
                <a:pPr algn="l"/>
                <a:endParaRPr lang="en-GB" sz="1200" dirty="0"/>
              </a:p>
            </p:txBody>
          </p:sp>
        </p:grpSp>
        <p:grpSp>
          <p:nvGrpSpPr>
            <p:cNvPr id="4" name="Graphic 54" descr="Man with solid fill">
              <a:extLst>
                <a:ext uri="{FF2B5EF4-FFF2-40B4-BE49-F238E27FC236}">
                  <a16:creationId xmlns:a16="http://schemas.microsoft.com/office/drawing/2014/main" id="{4988A93A-A70F-4452-BA0E-E5D782A95460}"/>
                </a:ext>
              </a:extLst>
            </p:cNvPr>
            <p:cNvGrpSpPr/>
            <p:nvPr/>
          </p:nvGrpSpPr>
          <p:grpSpPr>
            <a:xfrm>
              <a:off x="2651392" y="2507601"/>
              <a:ext cx="560323" cy="560323"/>
              <a:chOff x="2651392" y="2507601"/>
              <a:chExt cx="560323" cy="560323"/>
            </a:xfrm>
          </p:grpSpPr>
          <p:sp>
            <p:nvSpPr>
              <p:cNvPr id="6" name="Freeform: Shape 5">
                <a:extLst>
                  <a:ext uri="{FF2B5EF4-FFF2-40B4-BE49-F238E27FC236}">
                    <a16:creationId xmlns:a16="http://schemas.microsoft.com/office/drawing/2014/main" id="{1D23E7CA-8BD8-4828-84AD-C4C11BAF5AD5}"/>
                  </a:ext>
                </a:extLst>
              </p:cNvPr>
              <p:cNvSpPr/>
              <p:nvPr/>
            </p:nvSpPr>
            <p:spPr>
              <a:xfrm>
                <a:off x="2875199" y="2515450"/>
                <a:ext cx="110897" cy="110897"/>
              </a:xfrm>
              <a:custGeom>
                <a:avLst/>
                <a:gdLst>
                  <a:gd name="connsiteX0" fmla="*/ 103048 w 110897"/>
                  <a:gd name="connsiteY0" fmla="*/ 56354 h 110897"/>
                  <a:gd name="connsiteX1" fmla="*/ 56354 w 110897"/>
                  <a:gd name="connsiteY1" fmla="*/ 103048 h 110897"/>
                  <a:gd name="connsiteX2" fmla="*/ 9661 w 110897"/>
                  <a:gd name="connsiteY2" fmla="*/ 56354 h 110897"/>
                  <a:gd name="connsiteX3" fmla="*/ 56354 w 110897"/>
                  <a:gd name="connsiteY3" fmla="*/ 9661 h 110897"/>
                  <a:gd name="connsiteX4" fmla="*/ 103048 w 110897"/>
                  <a:gd name="connsiteY4" fmla="*/ 56354 h 11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97" h="110897">
                    <a:moveTo>
                      <a:pt x="103048" y="56354"/>
                    </a:moveTo>
                    <a:cubicBezTo>
                      <a:pt x="103048" y="82142"/>
                      <a:pt x="82142" y="103048"/>
                      <a:pt x="56354" y="103048"/>
                    </a:cubicBezTo>
                    <a:cubicBezTo>
                      <a:pt x="30566" y="103048"/>
                      <a:pt x="9661" y="82142"/>
                      <a:pt x="9661" y="56354"/>
                    </a:cubicBezTo>
                    <a:cubicBezTo>
                      <a:pt x="9661" y="30566"/>
                      <a:pt x="30566" y="9661"/>
                      <a:pt x="56354" y="9661"/>
                    </a:cubicBezTo>
                    <a:cubicBezTo>
                      <a:pt x="82142" y="9661"/>
                      <a:pt x="103048" y="30566"/>
                      <a:pt x="103048" y="56354"/>
                    </a:cubicBezTo>
                    <a:close/>
                  </a:path>
                </a:pathLst>
              </a:custGeom>
              <a:noFill/>
              <a:ln w="12700" cap="flat">
                <a:solidFill>
                  <a:schemeClr val="accent3"/>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3512FDE-CF4C-4BDD-8024-BFBCE3653EB7}"/>
                  </a:ext>
                  <a:ext uri="{C183D7F6-B498-43B3-948B-1728B52AA6E4}">
                    <adec:decorative xmlns:adec="http://schemas.microsoft.com/office/drawing/2017/decorative" val="1"/>
                  </a:ext>
                </a:extLst>
              </p:cNvPr>
              <p:cNvSpPr/>
              <p:nvPr/>
            </p:nvSpPr>
            <p:spPr>
              <a:xfrm>
                <a:off x="2793485" y="2620511"/>
                <a:ext cx="274325" cy="437752"/>
              </a:xfrm>
              <a:custGeom>
                <a:avLst/>
                <a:gdLst>
                  <a:gd name="connsiteX0" fmla="*/ 265308 w 274324"/>
                  <a:gd name="connsiteY0" fmla="*/ 191766 h 437752"/>
                  <a:gd name="connsiteX1" fmla="*/ 232623 w 274324"/>
                  <a:gd name="connsiteY1" fmla="*/ 52852 h 437752"/>
                  <a:gd name="connsiteX2" fmla="*/ 225619 w 274324"/>
                  <a:gd name="connsiteY2" fmla="*/ 40012 h 437752"/>
                  <a:gd name="connsiteX3" fmla="*/ 176590 w 274324"/>
                  <a:gd name="connsiteY3" fmla="*/ 14330 h 437752"/>
                  <a:gd name="connsiteX4" fmla="*/ 138068 w 274324"/>
                  <a:gd name="connsiteY4" fmla="*/ 9661 h 437752"/>
                  <a:gd name="connsiteX5" fmla="*/ 99546 w 274324"/>
                  <a:gd name="connsiteY5" fmla="*/ 15497 h 437752"/>
                  <a:gd name="connsiteX6" fmla="*/ 50518 w 274324"/>
                  <a:gd name="connsiteY6" fmla="*/ 41179 h 437752"/>
                  <a:gd name="connsiteX7" fmla="*/ 43514 w 274324"/>
                  <a:gd name="connsiteY7" fmla="*/ 54020 h 437752"/>
                  <a:gd name="connsiteX8" fmla="*/ 10828 w 274324"/>
                  <a:gd name="connsiteY8" fmla="*/ 192933 h 437752"/>
                  <a:gd name="connsiteX9" fmla="*/ 9661 w 274324"/>
                  <a:gd name="connsiteY9" fmla="*/ 198770 h 437752"/>
                  <a:gd name="connsiteX10" fmla="*/ 33008 w 274324"/>
                  <a:gd name="connsiteY10" fmla="*/ 222117 h 437752"/>
                  <a:gd name="connsiteX11" fmla="*/ 55187 w 274324"/>
                  <a:gd name="connsiteY11" fmla="*/ 204606 h 437752"/>
                  <a:gd name="connsiteX12" fmla="*/ 79701 w 274324"/>
                  <a:gd name="connsiteY12" fmla="*/ 103048 h 437752"/>
                  <a:gd name="connsiteX13" fmla="*/ 79701 w 274324"/>
                  <a:gd name="connsiteY13" fmla="*/ 429903 h 437752"/>
                  <a:gd name="connsiteX14" fmla="*/ 126395 w 274324"/>
                  <a:gd name="connsiteY14" fmla="*/ 429903 h 437752"/>
                  <a:gd name="connsiteX15" fmla="*/ 126395 w 274324"/>
                  <a:gd name="connsiteY15" fmla="*/ 219782 h 437752"/>
                  <a:gd name="connsiteX16" fmla="*/ 149742 w 274324"/>
                  <a:gd name="connsiteY16" fmla="*/ 219782 h 437752"/>
                  <a:gd name="connsiteX17" fmla="*/ 149742 w 274324"/>
                  <a:gd name="connsiteY17" fmla="*/ 429903 h 437752"/>
                  <a:gd name="connsiteX18" fmla="*/ 196435 w 274324"/>
                  <a:gd name="connsiteY18" fmla="*/ 429903 h 437752"/>
                  <a:gd name="connsiteX19" fmla="*/ 196435 w 274324"/>
                  <a:gd name="connsiteY19" fmla="*/ 101881 h 437752"/>
                  <a:gd name="connsiteX20" fmla="*/ 220949 w 274324"/>
                  <a:gd name="connsiteY20" fmla="*/ 203439 h 437752"/>
                  <a:gd name="connsiteX21" fmla="*/ 243129 w 274324"/>
                  <a:gd name="connsiteY21" fmla="*/ 220949 h 437752"/>
                  <a:gd name="connsiteX22" fmla="*/ 266475 w 274324"/>
                  <a:gd name="connsiteY22" fmla="*/ 197602 h 437752"/>
                  <a:gd name="connsiteX23" fmla="*/ 265308 w 274324"/>
                  <a:gd name="connsiteY23" fmla="*/ 191766 h 43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324" h="437752">
                    <a:moveTo>
                      <a:pt x="265308" y="191766"/>
                    </a:moveTo>
                    <a:lnTo>
                      <a:pt x="232623" y="52852"/>
                    </a:lnTo>
                    <a:cubicBezTo>
                      <a:pt x="231455" y="48183"/>
                      <a:pt x="229121" y="43514"/>
                      <a:pt x="225619" y="40012"/>
                    </a:cubicBezTo>
                    <a:cubicBezTo>
                      <a:pt x="211611" y="28338"/>
                      <a:pt x="195268" y="20167"/>
                      <a:pt x="176590" y="14330"/>
                    </a:cubicBezTo>
                    <a:cubicBezTo>
                      <a:pt x="163750" y="11995"/>
                      <a:pt x="150909" y="9661"/>
                      <a:pt x="138068" y="9661"/>
                    </a:cubicBezTo>
                    <a:cubicBezTo>
                      <a:pt x="125227" y="9661"/>
                      <a:pt x="112387" y="11995"/>
                      <a:pt x="99546" y="15497"/>
                    </a:cubicBezTo>
                    <a:cubicBezTo>
                      <a:pt x="80868" y="20167"/>
                      <a:pt x="64526" y="29506"/>
                      <a:pt x="50518" y="41179"/>
                    </a:cubicBezTo>
                    <a:cubicBezTo>
                      <a:pt x="47016" y="44681"/>
                      <a:pt x="44681" y="49350"/>
                      <a:pt x="43514" y="54020"/>
                    </a:cubicBezTo>
                    <a:lnTo>
                      <a:pt x="10828" y="192933"/>
                    </a:lnTo>
                    <a:cubicBezTo>
                      <a:pt x="10828" y="194100"/>
                      <a:pt x="9661" y="196435"/>
                      <a:pt x="9661" y="198770"/>
                    </a:cubicBezTo>
                    <a:cubicBezTo>
                      <a:pt x="9661" y="211611"/>
                      <a:pt x="20167" y="222117"/>
                      <a:pt x="33008" y="222117"/>
                    </a:cubicBezTo>
                    <a:cubicBezTo>
                      <a:pt x="43514" y="222117"/>
                      <a:pt x="52852" y="213945"/>
                      <a:pt x="55187" y="204606"/>
                    </a:cubicBezTo>
                    <a:lnTo>
                      <a:pt x="79701" y="103048"/>
                    </a:lnTo>
                    <a:lnTo>
                      <a:pt x="79701" y="429903"/>
                    </a:lnTo>
                    <a:lnTo>
                      <a:pt x="126395" y="429903"/>
                    </a:lnTo>
                    <a:lnTo>
                      <a:pt x="126395" y="219782"/>
                    </a:lnTo>
                    <a:lnTo>
                      <a:pt x="149742" y="219782"/>
                    </a:lnTo>
                    <a:lnTo>
                      <a:pt x="149742" y="429903"/>
                    </a:lnTo>
                    <a:lnTo>
                      <a:pt x="196435" y="429903"/>
                    </a:lnTo>
                    <a:lnTo>
                      <a:pt x="196435" y="101881"/>
                    </a:lnTo>
                    <a:lnTo>
                      <a:pt x="220949" y="203439"/>
                    </a:lnTo>
                    <a:cubicBezTo>
                      <a:pt x="223284" y="212778"/>
                      <a:pt x="232623" y="220949"/>
                      <a:pt x="243129" y="220949"/>
                    </a:cubicBezTo>
                    <a:cubicBezTo>
                      <a:pt x="255969" y="220949"/>
                      <a:pt x="266475" y="210443"/>
                      <a:pt x="266475" y="197602"/>
                    </a:cubicBezTo>
                    <a:cubicBezTo>
                      <a:pt x="266475" y="195268"/>
                      <a:pt x="265308" y="192933"/>
                      <a:pt x="265308" y="191766"/>
                    </a:cubicBezTo>
                    <a:close/>
                  </a:path>
                </a:pathLst>
              </a:custGeom>
              <a:noFill/>
              <a:ln w="12700" cap="flat">
                <a:solidFill>
                  <a:schemeClr val="accent3"/>
                </a:solidFill>
                <a:prstDash val="solid"/>
                <a:miter/>
              </a:ln>
            </p:spPr>
            <p:txBody>
              <a:bodyPr rtlCol="0" anchor="ctr"/>
              <a:lstStyle/>
              <a:p>
                <a:endParaRPr lang="en-US"/>
              </a:p>
            </p:txBody>
          </p:sp>
        </p:grpSp>
      </p:grpSp>
      <p:grpSp>
        <p:nvGrpSpPr>
          <p:cNvPr id="69" name="Group 68">
            <a:extLst>
              <a:ext uri="{FF2B5EF4-FFF2-40B4-BE49-F238E27FC236}">
                <a16:creationId xmlns:a16="http://schemas.microsoft.com/office/drawing/2014/main" id="{CF672F50-69F4-46C6-9EDE-6E16BB89367E}"/>
              </a:ext>
            </a:extLst>
          </p:cNvPr>
          <p:cNvGrpSpPr/>
          <p:nvPr/>
        </p:nvGrpSpPr>
        <p:grpSpPr>
          <a:xfrm>
            <a:off x="432002" y="1653669"/>
            <a:ext cx="8708737" cy="571508"/>
            <a:chOff x="432000" y="1653669"/>
            <a:chExt cx="8708737" cy="571508"/>
          </a:xfrm>
        </p:grpSpPr>
        <p:grpSp>
          <p:nvGrpSpPr>
            <p:cNvPr id="67" name="Group 66">
              <a:extLst>
                <a:ext uri="{FF2B5EF4-FFF2-40B4-BE49-F238E27FC236}">
                  <a16:creationId xmlns:a16="http://schemas.microsoft.com/office/drawing/2014/main" id="{5D3A3AA1-6C3F-414E-AC89-0DAB2836D7AD}"/>
                </a:ext>
              </a:extLst>
            </p:cNvPr>
            <p:cNvGrpSpPr/>
            <p:nvPr/>
          </p:nvGrpSpPr>
          <p:grpSpPr>
            <a:xfrm>
              <a:off x="432000" y="1653669"/>
              <a:ext cx="8708737" cy="571508"/>
              <a:chOff x="432000" y="1653669"/>
              <a:chExt cx="8708737" cy="571508"/>
            </a:xfrm>
          </p:grpSpPr>
          <p:grpSp>
            <p:nvGrpSpPr>
              <p:cNvPr id="3" name="Group 2">
                <a:extLst>
                  <a:ext uri="{FF2B5EF4-FFF2-40B4-BE49-F238E27FC236}">
                    <a16:creationId xmlns:a16="http://schemas.microsoft.com/office/drawing/2014/main" id="{52ABC023-C1DF-476F-A5D7-CC2F4D47A1ED}"/>
                  </a:ext>
                </a:extLst>
              </p:cNvPr>
              <p:cNvGrpSpPr/>
              <p:nvPr/>
            </p:nvGrpSpPr>
            <p:grpSpPr>
              <a:xfrm>
                <a:off x="432000" y="1653669"/>
                <a:ext cx="8708737" cy="569045"/>
                <a:chOff x="432000" y="1653669"/>
                <a:chExt cx="8708737" cy="569045"/>
              </a:xfrm>
            </p:grpSpPr>
            <p:grpSp>
              <p:nvGrpSpPr>
                <p:cNvPr id="17" name="Group 16">
                  <a:extLst>
                    <a:ext uri="{FF2B5EF4-FFF2-40B4-BE49-F238E27FC236}">
                      <a16:creationId xmlns:a16="http://schemas.microsoft.com/office/drawing/2014/main" id="{B6BCE26F-91FA-431F-8910-D9B505FC10FC}"/>
                    </a:ext>
                  </a:extLst>
                </p:cNvPr>
                <p:cNvGrpSpPr/>
                <p:nvPr/>
              </p:nvGrpSpPr>
              <p:grpSpPr>
                <a:xfrm>
                  <a:off x="1115820" y="1653669"/>
                  <a:ext cx="1770019" cy="569045"/>
                  <a:chOff x="388800" y="1287915"/>
                  <a:chExt cx="1770019" cy="569045"/>
                </a:xfrm>
              </p:grpSpPr>
              <p:pic>
                <p:nvPicPr>
                  <p:cNvPr id="11" name="Graphic 10">
                    <a:extLst>
                      <a:ext uri="{FF2B5EF4-FFF2-40B4-BE49-F238E27FC236}">
                        <a16:creationId xmlns:a16="http://schemas.microsoft.com/office/drawing/2014/main" id="{7E576661-2811-43B7-9DBD-E1A1254FE770}"/>
                      </a:ext>
                      <a:ext uri="{C183D7F6-B498-43B3-948B-1728B52AA6E4}">
                        <adec:decorative xmlns:adec="http://schemas.microsoft.com/office/drawing/2017/decorative" val="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p:blipFill>
                <p:spPr>
                  <a:xfrm>
                    <a:off x="388800" y="1296637"/>
                    <a:ext cx="560323" cy="560323"/>
                  </a:xfrm>
                  <a:prstGeom prst="rect">
                    <a:avLst/>
                  </a:prstGeom>
                </p:spPr>
              </p:pic>
              <p:pic>
                <p:nvPicPr>
                  <p:cNvPr id="12" name="Graphic 11">
                    <a:extLst>
                      <a:ext uri="{FF2B5EF4-FFF2-40B4-BE49-F238E27FC236}">
                        <a16:creationId xmlns:a16="http://schemas.microsoft.com/office/drawing/2014/main" id="{C2DCE865-66B7-4AFC-8EA0-924114576E24}"/>
                      </a:ext>
                      <a:ext uri="{C183D7F6-B498-43B3-948B-1728B52AA6E4}">
                        <adec:decorative xmlns:adec="http://schemas.microsoft.com/office/drawing/2017/decorative" val="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p:blipFill>
                <p:spPr>
                  <a:xfrm>
                    <a:off x="697587" y="1287915"/>
                    <a:ext cx="560323" cy="560323"/>
                  </a:xfrm>
                  <a:prstGeom prst="rect">
                    <a:avLst/>
                  </a:prstGeom>
                </p:spPr>
              </p:pic>
              <p:pic>
                <p:nvPicPr>
                  <p:cNvPr id="14" name="Graphic 13" descr="Man with solid fill">
                    <a:extLst>
                      <a:ext uri="{FF2B5EF4-FFF2-40B4-BE49-F238E27FC236}">
                        <a16:creationId xmlns:a16="http://schemas.microsoft.com/office/drawing/2014/main" id="{599D6F29-D9AA-48B7-9142-B143A88DF783}"/>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1298193" y="1296635"/>
                    <a:ext cx="560323" cy="560323"/>
                  </a:xfrm>
                  <a:prstGeom prst="rect">
                    <a:avLst/>
                  </a:prstGeom>
                </p:spPr>
              </p:pic>
              <p:pic>
                <p:nvPicPr>
                  <p:cNvPr id="15" name="Graphic 14">
                    <a:extLst>
                      <a:ext uri="{FF2B5EF4-FFF2-40B4-BE49-F238E27FC236}">
                        <a16:creationId xmlns:a16="http://schemas.microsoft.com/office/drawing/2014/main" id="{2D0EAED3-38FD-409B-97DC-0B9673364D1D}"/>
                      </a:ext>
                      <a:ext uri="{C183D7F6-B498-43B3-948B-1728B52AA6E4}">
                        <adec:decorative xmlns:adec="http://schemas.microsoft.com/office/drawing/2017/decorative" val="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1598496" y="1296634"/>
                    <a:ext cx="560323" cy="560323"/>
                  </a:xfrm>
                  <a:prstGeom prst="rect">
                    <a:avLst/>
                  </a:prstGeom>
                </p:spPr>
              </p:pic>
            </p:grpSp>
            <p:pic>
              <p:nvPicPr>
                <p:cNvPr id="16" name="Graphic 15">
                  <a:extLst>
                    <a:ext uri="{FF2B5EF4-FFF2-40B4-BE49-F238E27FC236}">
                      <a16:creationId xmlns:a16="http://schemas.microsoft.com/office/drawing/2014/main" id="{14981065-BC9D-48F0-824A-BE596E9A83EC}"/>
                    </a:ext>
                    <a:ext uri="{C183D7F6-B498-43B3-948B-1728B52AA6E4}">
                      <adec:decorative xmlns:adec="http://schemas.microsoft.com/office/drawing/2017/decorative" val="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p:blipFill>
              <p:spPr>
                <a:xfrm>
                  <a:off x="432000" y="1662390"/>
                  <a:ext cx="560323" cy="560323"/>
                </a:xfrm>
                <a:prstGeom prst="rect">
                  <a:avLst/>
                </a:prstGeom>
              </p:spPr>
            </p:pic>
            <p:sp>
              <p:nvSpPr>
                <p:cNvPr id="47" name="TextBox 46">
                  <a:extLst>
                    <a:ext uri="{FF2B5EF4-FFF2-40B4-BE49-F238E27FC236}">
                      <a16:creationId xmlns:a16="http://schemas.microsoft.com/office/drawing/2014/main" id="{AE43E91B-7CF9-4762-9F73-43C237FAD254}"/>
                    </a:ext>
                  </a:extLst>
                </p:cNvPr>
                <p:cNvSpPr txBox="1"/>
                <p:nvPr/>
              </p:nvSpPr>
              <p:spPr>
                <a:xfrm>
                  <a:off x="3263981" y="1727521"/>
                  <a:ext cx="5876756" cy="369896"/>
                </a:xfrm>
                <a:prstGeom prst="rect">
                  <a:avLst/>
                </a:prstGeom>
                <a:noFill/>
              </p:spPr>
              <p:txBody>
                <a:bodyPr wrap="square" rtlCol="0">
                  <a:noAutofit/>
                </a:bodyPr>
                <a:lstStyle/>
                <a:p>
                  <a:pPr algn="l"/>
                  <a:r>
                    <a:rPr lang="en-GB" dirty="0"/>
                    <a:t>30% did not have </a:t>
                  </a:r>
                  <a:r>
                    <a:rPr lang="en-GB" b="1" dirty="0"/>
                    <a:t>good internet access</a:t>
                  </a:r>
                </a:p>
                <a:p>
                  <a:pPr algn="l"/>
                  <a:endParaRPr lang="en-GB" sz="1200" dirty="0"/>
                </a:p>
                <a:p>
                  <a:pPr algn="l"/>
                  <a:endParaRPr lang="en-GB" sz="1200" dirty="0"/>
                </a:p>
              </p:txBody>
            </p:sp>
          </p:grpSp>
          <p:pic>
            <p:nvPicPr>
              <p:cNvPr id="66" name="Graphic 65">
                <a:extLst>
                  <a:ext uri="{FF2B5EF4-FFF2-40B4-BE49-F238E27FC236}">
                    <a16:creationId xmlns:a16="http://schemas.microsoft.com/office/drawing/2014/main" id="{22D46D70-A93B-40DF-A213-959C6586420D}"/>
                  </a:ext>
                  <a:ext uri="{C183D7F6-B498-43B3-948B-1728B52AA6E4}">
                    <adec:decorative xmlns:adec="http://schemas.microsoft.com/office/drawing/2017/decorative" val="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2617170" y="1664854"/>
                <a:ext cx="560323" cy="560323"/>
              </a:xfrm>
              <a:prstGeom prst="rect">
                <a:avLst/>
              </a:prstGeom>
            </p:spPr>
          </p:pic>
        </p:grpSp>
        <p:pic>
          <p:nvPicPr>
            <p:cNvPr id="68" name="Graphic 67">
              <a:extLst>
                <a:ext uri="{FF2B5EF4-FFF2-40B4-BE49-F238E27FC236}">
                  <a16:creationId xmlns:a16="http://schemas.microsoft.com/office/drawing/2014/main" id="{259EB99A-CDD5-45DB-88B1-CB81C1EA4D5E}"/>
                </a:ext>
                <a:ext uri="{C183D7F6-B498-43B3-948B-1728B52AA6E4}">
                  <adec:decorative xmlns:adec="http://schemas.microsoft.com/office/drawing/2017/decorative" val="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1730181" y="1655906"/>
              <a:ext cx="560323" cy="560323"/>
            </a:xfrm>
            <a:prstGeom prst="rect">
              <a:avLst/>
            </a:prstGeom>
          </p:spPr>
        </p:pic>
      </p:grpSp>
    </p:spTree>
    <p:extLst>
      <p:ext uri="{BB962C8B-B14F-4D97-AF65-F5344CB8AC3E}">
        <p14:creationId xmlns:p14="http://schemas.microsoft.com/office/powerpoint/2010/main" val="277315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3" y="1050684"/>
            <a:ext cx="7418105" cy="251999"/>
          </a:xfrm>
        </p:spPr>
        <p:txBody>
          <a:bodyPr/>
          <a:lstStyle/>
          <a:p>
            <a:r>
              <a:rPr lang="en-GB" dirty="0">
                <a:solidFill>
                  <a:schemeClr val="tx1"/>
                </a:solidFill>
              </a:rPr>
              <a:t>Certain groups – particularly those in the bottom 2 IMD quintile and women – are negatively affected by multiple types of digital deprivation</a:t>
            </a:r>
          </a:p>
          <a:p>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32000" y="544319"/>
            <a:ext cx="3960000" cy="212075"/>
          </a:xfrm>
          <a:solidFill>
            <a:schemeClr val="accent3"/>
          </a:solidFill>
          <a:ln>
            <a:solidFill>
              <a:schemeClr val="accent3"/>
            </a:solidFill>
          </a:ln>
        </p:spPr>
        <p:txBody>
          <a:bodyPr/>
          <a:lstStyle/>
          <a:p>
            <a:r>
              <a:rPr lang="en-GB" dirty="0"/>
              <a:t>OU SURVEY DATA</a:t>
            </a:r>
          </a:p>
        </p:txBody>
      </p:sp>
      <p:sp>
        <p:nvSpPr>
          <p:cNvPr id="8" name="TextBox 7">
            <a:extLst>
              <a:ext uri="{FF2B5EF4-FFF2-40B4-BE49-F238E27FC236}">
                <a16:creationId xmlns:a16="http://schemas.microsoft.com/office/drawing/2014/main" id="{6329D18A-17DB-4337-8D3A-78ABFDBBA943}"/>
              </a:ext>
            </a:extLst>
          </p:cNvPr>
          <p:cNvSpPr txBox="1"/>
          <p:nvPr/>
        </p:nvSpPr>
        <p:spPr>
          <a:xfrm>
            <a:off x="303835" y="5219720"/>
            <a:ext cx="8397480" cy="738664"/>
          </a:xfrm>
          <a:prstGeom prst="rect">
            <a:avLst/>
          </a:prstGeom>
          <a:noFill/>
        </p:spPr>
        <p:txBody>
          <a:bodyPr wrap="square" rtlCol="0">
            <a:spAutoFit/>
          </a:bodyPr>
          <a:lstStyle/>
          <a:p>
            <a:pPr>
              <a:defRPr/>
            </a:pPr>
            <a:r>
              <a:rPr lang="en-GB" sz="1400" dirty="0">
                <a:solidFill>
                  <a:srgbClr val="000000"/>
                </a:solidFill>
              </a:rPr>
              <a:t>Source:	qDig2: Which of the below negatively affected your study during your current or last module?</a:t>
            </a:r>
          </a:p>
          <a:p>
            <a:pPr>
              <a:defRPr/>
            </a:pPr>
            <a:r>
              <a:rPr lang="en-GB" sz="1400" dirty="0">
                <a:solidFill>
                  <a:srgbClr val="000000"/>
                </a:solidFill>
              </a:rPr>
              <a:t>Base:	All Current Students Disability (244) mental health (111) bottom 2 IMD quintile (236) SPM higher risk (59) Asian (30) B&amp;A (75) Struggling (105) women (574) </a:t>
            </a:r>
          </a:p>
        </p:txBody>
      </p:sp>
      <p:sp>
        <p:nvSpPr>
          <p:cNvPr id="9" name="TextBox 8">
            <a:extLst>
              <a:ext uri="{FF2B5EF4-FFF2-40B4-BE49-F238E27FC236}">
                <a16:creationId xmlns:a16="http://schemas.microsoft.com/office/drawing/2014/main" id="{727752C4-2F3D-4239-ABBC-C8770234179A}"/>
              </a:ext>
            </a:extLst>
          </p:cNvPr>
          <p:cNvSpPr txBox="1"/>
          <p:nvPr/>
        </p:nvSpPr>
        <p:spPr>
          <a:xfrm>
            <a:off x="281658" y="4643201"/>
            <a:ext cx="8862342" cy="738664"/>
          </a:xfrm>
          <a:prstGeom prst="rect">
            <a:avLst/>
          </a:prstGeom>
          <a:noFill/>
        </p:spPr>
        <p:txBody>
          <a:bodyPr wrap="square" rtlCol="0">
            <a:spAutoFit/>
          </a:bodyPr>
          <a:lstStyle/>
          <a:p>
            <a:r>
              <a:rPr lang="en-GB" sz="1400" dirty="0">
                <a:solidFill>
                  <a:srgbClr val="F26522"/>
                </a:solidFill>
              </a:rPr>
              <a:t>Caution: this was an online survey</a:t>
            </a:r>
            <a:r>
              <a:rPr lang="en-GB" sz="1400" dirty="0">
                <a:solidFill>
                  <a:srgbClr val="F26522"/>
                </a:solidFill>
                <a:latin typeface="Segoe UI" panose="020B0502040204020203" pitchFamily="34" charset="0"/>
              </a:rPr>
              <a:t> </a:t>
            </a:r>
            <a:r>
              <a:rPr lang="en-GB" sz="1400" dirty="0">
                <a:solidFill>
                  <a:srgbClr val="F26522"/>
                </a:solidFill>
              </a:rPr>
              <a:t>so we may skew into those who have better digital connectivity and access, though students could complete online on their phone </a:t>
            </a:r>
          </a:p>
          <a:p>
            <a:r>
              <a:rPr lang="en-GB" sz="1400" dirty="0">
                <a:solidFill>
                  <a:schemeClr val="accent2"/>
                </a:solidFill>
              </a:rPr>
              <a:t> </a:t>
            </a:r>
          </a:p>
        </p:txBody>
      </p:sp>
      <p:pic>
        <p:nvPicPr>
          <p:cNvPr id="10" name="Picture 9" descr="Diagram showing that 12 per cent of students have issues with no or poor internet connection and those students with disabilities or in the lowest two quintiles are more likely to experience problems.&#10;11 per cent of students reported having to share broadband and/or devices with others at home; it was more likely to be a challenge for those students with disabilities, women and Black and Asian students.&#10;3 per cent of students reported having no suitable device to work with and it was more likely to be a challenge for those students with disabilities, students in the lowest two IMD quintiles and Black and Asian students.&#10;6 per cent of students reported that the cost of broadband was a barrier to studying online; it was more likely to be a challenge for those students with disabilities, students in the lowest two IMD quintiles and women.&#10;44 per cent of students reported that not having a dedicated study space was having a negative impact on their studies; it was more likely to be a challenge for those students in the lowest two IMD quintiles and women.&#10;&#10;&#10;&#10;&#10;&#10;">
            <a:extLst>
              <a:ext uri="{FF2B5EF4-FFF2-40B4-BE49-F238E27FC236}">
                <a16:creationId xmlns:a16="http://schemas.microsoft.com/office/drawing/2014/main" id="{4148CF7D-A9FC-449F-B13E-592DF56229F0}"/>
              </a:ext>
            </a:extLst>
          </p:cNvPr>
          <p:cNvPicPr>
            <a:picLocks noChangeAspect="1"/>
          </p:cNvPicPr>
          <p:nvPr/>
        </p:nvPicPr>
        <p:blipFill rotWithShape="1">
          <a:blip r:embed="rId3"/>
          <a:srcRect l="5196" t="17767" r="60001" b="40374"/>
          <a:stretch/>
        </p:blipFill>
        <p:spPr>
          <a:xfrm>
            <a:off x="303837" y="1364642"/>
            <a:ext cx="8716733" cy="3216598"/>
          </a:xfrm>
          <a:prstGeom prst="rect">
            <a:avLst/>
          </a:prstGeom>
        </p:spPr>
      </p:pic>
    </p:spTree>
    <p:extLst>
      <p:ext uri="{BB962C8B-B14F-4D97-AF65-F5344CB8AC3E}">
        <p14:creationId xmlns:p14="http://schemas.microsoft.com/office/powerpoint/2010/main" val="41134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17F29-B593-47CC-90B3-76248D531211}"/>
              </a:ext>
            </a:extLst>
          </p:cNvPr>
          <p:cNvSpPr>
            <a:spLocks noGrp="1"/>
          </p:cNvSpPr>
          <p:nvPr>
            <p:ph type="body" sz="quarter" idx="13"/>
          </p:nvPr>
        </p:nvSpPr>
        <p:spPr>
          <a:xfrm>
            <a:off x="388803" y="807163"/>
            <a:ext cx="8145599" cy="247792"/>
          </a:xfrm>
        </p:spPr>
        <p:txBody>
          <a:bodyPr/>
          <a:lstStyle/>
          <a:p>
            <a:r>
              <a:rPr lang="en-GB" dirty="0"/>
              <a:t>Thematic analysis of semi-structured interviews with students experiencing digital exclusion</a:t>
            </a:r>
          </a:p>
        </p:txBody>
      </p:sp>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544319"/>
            <a:ext cx="3960000" cy="212075"/>
          </a:xfrm>
          <a:solidFill>
            <a:schemeClr val="accent3"/>
          </a:solidFill>
        </p:spPr>
        <p:txBody>
          <a:bodyPr/>
          <a:lstStyle/>
          <a:p>
            <a:r>
              <a:rPr lang="en-GB" dirty="0"/>
              <a:t>STUDENTS’ LIVED EXPERIENCES</a:t>
            </a:r>
          </a:p>
        </p:txBody>
      </p:sp>
      <p:sp>
        <p:nvSpPr>
          <p:cNvPr id="10" name="TextBox 9">
            <a:extLst>
              <a:ext uri="{FF2B5EF4-FFF2-40B4-BE49-F238E27FC236}">
                <a16:creationId xmlns:a16="http://schemas.microsoft.com/office/drawing/2014/main" id="{FA1D2674-EF61-40E7-9860-A5C2AFE2C41C}"/>
              </a:ext>
            </a:extLst>
          </p:cNvPr>
          <p:cNvSpPr txBox="1"/>
          <p:nvPr/>
        </p:nvSpPr>
        <p:spPr>
          <a:xfrm>
            <a:off x="1050562" y="2173806"/>
            <a:ext cx="7849599" cy="709057"/>
          </a:xfrm>
          <a:prstGeom prst="rect">
            <a:avLst/>
          </a:prstGeom>
          <a:noFill/>
        </p:spPr>
        <p:txBody>
          <a:bodyPr wrap="square" rtlCol="0">
            <a:noAutofit/>
          </a:bodyPr>
          <a:lstStyle/>
          <a:p>
            <a:pPr algn="l"/>
            <a:r>
              <a:rPr lang="en-GB" sz="1600" dirty="0"/>
              <a:t>Prioritising home-schooling children impacted on time, study space and access to devices</a:t>
            </a:r>
          </a:p>
          <a:p>
            <a:pPr algn="l"/>
            <a:endParaRPr lang="en-GB" sz="1600" dirty="0"/>
          </a:p>
          <a:p>
            <a:pPr algn="l"/>
            <a:endParaRPr lang="en-GB" sz="1600" dirty="0"/>
          </a:p>
        </p:txBody>
      </p:sp>
      <p:pic>
        <p:nvPicPr>
          <p:cNvPr id="13" name="Graphic 12">
            <a:extLst>
              <a:ext uri="{FF2B5EF4-FFF2-40B4-BE49-F238E27FC236}">
                <a16:creationId xmlns:a16="http://schemas.microsoft.com/office/drawing/2014/main" id="{640167AB-4180-4CED-8FAC-D3821E37BC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1839" y="2217905"/>
            <a:ext cx="395968" cy="395968"/>
          </a:xfrm>
          <a:prstGeom prst="rect">
            <a:avLst/>
          </a:prstGeom>
        </p:spPr>
      </p:pic>
      <p:sp>
        <p:nvSpPr>
          <p:cNvPr id="14" name="TextBox 13">
            <a:extLst>
              <a:ext uri="{FF2B5EF4-FFF2-40B4-BE49-F238E27FC236}">
                <a16:creationId xmlns:a16="http://schemas.microsoft.com/office/drawing/2014/main" id="{289AB1AE-33D8-495A-807A-06A131C713C2}"/>
              </a:ext>
            </a:extLst>
          </p:cNvPr>
          <p:cNvSpPr txBox="1"/>
          <p:nvPr/>
        </p:nvSpPr>
        <p:spPr>
          <a:xfrm>
            <a:off x="1050561" y="1371912"/>
            <a:ext cx="7849598" cy="600374"/>
          </a:xfrm>
          <a:prstGeom prst="rect">
            <a:avLst/>
          </a:prstGeom>
          <a:noFill/>
        </p:spPr>
        <p:txBody>
          <a:bodyPr wrap="square" rtlCol="0">
            <a:noAutofit/>
          </a:bodyPr>
          <a:lstStyle/>
          <a:p>
            <a:pPr algn="l"/>
            <a:r>
              <a:rPr lang="en-GB" sz="1600" dirty="0"/>
              <a:t>Loss of study spaces – more distractions, less privacy and physical discomfort in spaces that are not designed for focussing</a:t>
            </a:r>
          </a:p>
        </p:txBody>
      </p:sp>
      <p:pic>
        <p:nvPicPr>
          <p:cNvPr id="15" name="Graphic 14">
            <a:extLst>
              <a:ext uri="{FF2B5EF4-FFF2-40B4-BE49-F238E27FC236}">
                <a16:creationId xmlns:a16="http://schemas.microsoft.com/office/drawing/2014/main" id="{83B7A663-BE0D-46CD-91FA-C2951FCB4A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8801" y="1464914"/>
            <a:ext cx="395968" cy="395968"/>
          </a:xfrm>
          <a:prstGeom prst="rect">
            <a:avLst/>
          </a:prstGeom>
        </p:spPr>
      </p:pic>
      <p:sp>
        <p:nvSpPr>
          <p:cNvPr id="16" name="TextBox 15">
            <a:extLst>
              <a:ext uri="{FF2B5EF4-FFF2-40B4-BE49-F238E27FC236}">
                <a16:creationId xmlns:a16="http://schemas.microsoft.com/office/drawing/2014/main" id="{5F68DD9A-5F10-4C23-A6C6-812F8659A13C}"/>
              </a:ext>
            </a:extLst>
          </p:cNvPr>
          <p:cNvSpPr txBox="1"/>
          <p:nvPr/>
        </p:nvSpPr>
        <p:spPr>
          <a:xfrm>
            <a:off x="4473552" y="5341782"/>
            <a:ext cx="4426606" cy="709057"/>
          </a:xfrm>
          <a:prstGeom prst="rect">
            <a:avLst/>
          </a:prstGeom>
          <a:noFill/>
        </p:spPr>
        <p:txBody>
          <a:bodyPr wrap="square" rtlCol="0">
            <a:noAutofit/>
          </a:bodyPr>
          <a:lstStyle/>
          <a:p>
            <a:pPr algn="l"/>
            <a:r>
              <a:rPr lang="en-GB" sz="1600" dirty="0"/>
              <a:t>Offline study materials and face-to-face support from the OU help to address digital exclusion.</a:t>
            </a:r>
          </a:p>
          <a:p>
            <a:pPr algn="l"/>
            <a:endParaRPr lang="en-GB" sz="1600" dirty="0"/>
          </a:p>
          <a:p>
            <a:pPr algn="l"/>
            <a:endParaRPr lang="en-GB" sz="1600" dirty="0"/>
          </a:p>
        </p:txBody>
      </p:sp>
      <p:pic>
        <p:nvPicPr>
          <p:cNvPr id="17" name="Graphic 16">
            <a:extLst>
              <a:ext uri="{FF2B5EF4-FFF2-40B4-BE49-F238E27FC236}">
                <a16:creationId xmlns:a16="http://schemas.microsoft.com/office/drawing/2014/main" id="{2361E09A-3FB8-46A0-BD3F-61CB42E9C9A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854992" y="5388057"/>
            <a:ext cx="395968" cy="395968"/>
          </a:xfrm>
          <a:prstGeom prst="rect">
            <a:avLst/>
          </a:prstGeom>
        </p:spPr>
      </p:pic>
      <p:sp>
        <p:nvSpPr>
          <p:cNvPr id="18" name="TextBox 17">
            <a:extLst>
              <a:ext uri="{FF2B5EF4-FFF2-40B4-BE49-F238E27FC236}">
                <a16:creationId xmlns:a16="http://schemas.microsoft.com/office/drawing/2014/main" id="{7040F513-DDFE-48A8-9574-0681BE193841}"/>
              </a:ext>
            </a:extLst>
          </p:cNvPr>
          <p:cNvSpPr txBox="1"/>
          <p:nvPr/>
        </p:nvSpPr>
        <p:spPr>
          <a:xfrm>
            <a:off x="4473553" y="3074473"/>
            <a:ext cx="4325215" cy="709057"/>
          </a:xfrm>
          <a:prstGeom prst="rect">
            <a:avLst/>
          </a:prstGeom>
          <a:noFill/>
        </p:spPr>
        <p:txBody>
          <a:bodyPr wrap="square" rtlCol="0">
            <a:noAutofit/>
          </a:bodyPr>
          <a:lstStyle/>
          <a:p>
            <a:pPr algn="l"/>
            <a:r>
              <a:rPr lang="en-GB" sz="1600" dirty="0"/>
              <a:t>Low/no broadband connections have a negative impact on students’ studies and some have to go to different locations for </a:t>
            </a:r>
            <a:r>
              <a:rPr lang="en-GB" sz="1600" dirty="0" err="1"/>
              <a:t>WiFi</a:t>
            </a:r>
            <a:endParaRPr lang="en-GB" sz="1600" dirty="0"/>
          </a:p>
          <a:p>
            <a:pPr algn="l"/>
            <a:endParaRPr lang="en-GB" sz="1600" dirty="0"/>
          </a:p>
          <a:p>
            <a:pPr algn="l"/>
            <a:endParaRPr lang="en-GB" sz="1600" dirty="0"/>
          </a:p>
        </p:txBody>
      </p:sp>
      <p:pic>
        <p:nvPicPr>
          <p:cNvPr id="19" name="Graphic 18">
            <a:extLst>
              <a:ext uri="{FF2B5EF4-FFF2-40B4-BE49-F238E27FC236}">
                <a16:creationId xmlns:a16="http://schemas.microsoft.com/office/drawing/2014/main" id="{B0B66858-D75A-4CC7-9816-BC4736CA943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854992" y="3170334"/>
            <a:ext cx="395968" cy="395968"/>
          </a:xfrm>
          <a:prstGeom prst="rect">
            <a:avLst/>
          </a:prstGeom>
        </p:spPr>
      </p:pic>
      <p:sp>
        <p:nvSpPr>
          <p:cNvPr id="30" name="TextBox 29">
            <a:extLst>
              <a:ext uri="{FF2B5EF4-FFF2-40B4-BE49-F238E27FC236}">
                <a16:creationId xmlns:a16="http://schemas.microsoft.com/office/drawing/2014/main" id="{D02F4E21-2B39-4ECB-9240-D32BA7F8BF2B}"/>
              </a:ext>
            </a:extLst>
          </p:cNvPr>
          <p:cNvSpPr txBox="1"/>
          <p:nvPr/>
        </p:nvSpPr>
        <p:spPr>
          <a:xfrm>
            <a:off x="4473552" y="4015200"/>
            <a:ext cx="4426606" cy="709057"/>
          </a:xfrm>
          <a:prstGeom prst="rect">
            <a:avLst/>
          </a:prstGeom>
          <a:noFill/>
        </p:spPr>
        <p:txBody>
          <a:bodyPr wrap="square" rtlCol="0">
            <a:noAutofit/>
          </a:bodyPr>
          <a:lstStyle/>
          <a:p>
            <a:pPr algn="l"/>
            <a:r>
              <a:rPr lang="en-GB" sz="1600" dirty="0"/>
              <a:t>Devices that are unsuitable due to general reduced functioning and students being unable to afford a new device, making studying more awkward and time consuming</a:t>
            </a:r>
          </a:p>
          <a:p>
            <a:pPr algn="l"/>
            <a:endParaRPr lang="en-GB" sz="1600" dirty="0"/>
          </a:p>
          <a:p>
            <a:pPr algn="l"/>
            <a:endParaRPr lang="en-GB" sz="1600" dirty="0"/>
          </a:p>
        </p:txBody>
      </p:sp>
      <p:pic>
        <p:nvPicPr>
          <p:cNvPr id="31" name="Graphic 30">
            <a:extLst>
              <a:ext uri="{FF2B5EF4-FFF2-40B4-BE49-F238E27FC236}">
                <a16:creationId xmlns:a16="http://schemas.microsoft.com/office/drawing/2014/main" id="{47359E7A-26CA-4283-A949-0F42ECBC5FF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854992" y="4044341"/>
            <a:ext cx="395968" cy="395968"/>
          </a:xfrm>
          <a:prstGeom prst="rect">
            <a:avLst/>
          </a:prstGeom>
        </p:spPr>
      </p:pic>
      <p:pic>
        <p:nvPicPr>
          <p:cNvPr id="4" name="Picture 3" descr="A picture of a student home schooling a young child using a laptop.">
            <a:extLst>
              <a:ext uri="{FF2B5EF4-FFF2-40B4-BE49-F238E27FC236}">
                <a16:creationId xmlns:a16="http://schemas.microsoft.com/office/drawing/2014/main" id="{8048F2DF-07D0-4443-B1A1-A35530084238}"/>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l="14998" r="14998"/>
          <a:stretch/>
        </p:blipFill>
        <p:spPr>
          <a:xfrm>
            <a:off x="432000" y="2944001"/>
            <a:ext cx="3200400" cy="3053638"/>
          </a:xfrm>
          <a:prstGeom prst="rect">
            <a:avLst/>
          </a:prstGeom>
        </p:spPr>
      </p:pic>
    </p:spTree>
    <p:extLst>
      <p:ext uri="{BB962C8B-B14F-4D97-AF65-F5344CB8AC3E}">
        <p14:creationId xmlns:p14="http://schemas.microsoft.com/office/powerpoint/2010/main" val="370113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17F29-B593-47CC-90B3-76248D531211}"/>
              </a:ext>
            </a:extLst>
          </p:cNvPr>
          <p:cNvSpPr>
            <a:spLocks noGrp="1"/>
          </p:cNvSpPr>
          <p:nvPr>
            <p:ph type="body" sz="quarter" idx="13"/>
          </p:nvPr>
        </p:nvSpPr>
        <p:spPr>
          <a:xfrm>
            <a:off x="388803" y="807163"/>
            <a:ext cx="8145599" cy="247792"/>
          </a:xfrm>
        </p:spPr>
        <p:txBody>
          <a:bodyPr/>
          <a:lstStyle/>
          <a:p>
            <a:r>
              <a:rPr lang="en-GB" dirty="0"/>
              <a:t>Other themes emerging from the interviews with students experiencing digital exclusion</a:t>
            </a:r>
          </a:p>
        </p:txBody>
      </p:sp>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452879"/>
            <a:ext cx="3960000" cy="212075"/>
          </a:xfrm>
          <a:solidFill>
            <a:schemeClr val="accent3"/>
          </a:solidFill>
        </p:spPr>
        <p:txBody>
          <a:bodyPr/>
          <a:lstStyle/>
          <a:p>
            <a:r>
              <a:rPr lang="en-GB" dirty="0"/>
              <a:t>STUDENTS’ LIVED EXPERIENCES</a:t>
            </a:r>
          </a:p>
        </p:txBody>
      </p:sp>
      <p:sp>
        <p:nvSpPr>
          <p:cNvPr id="8" name="TextBox 7">
            <a:extLst>
              <a:ext uri="{FF2B5EF4-FFF2-40B4-BE49-F238E27FC236}">
                <a16:creationId xmlns:a16="http://schemas.microsoft.com/office/drawing/2014/main" id="{8A8F63A0-7B84-4C44-8F40-F0C89B21638E}"/>
              </a:ext>
            </a:extLst>
          </p:cNvPr>
          <p:cNvSpPr txBox="1"/>
          <p:nvPr/>
        </p:nvSpPr>
        <p:spPr>
          <a:xfrm>
            <a:off x="4252466" y="5003631"/>
            <a:ext cx="4662934" cy="517759"/>
          </a:xfrm>
          <a:prstGeom prst="rect">
            <a:avLst/>
          </a:prstGeom>
          <a:noFill/>
        </p:spPr>
        <p:txBody>
          <a:bodyPr wrap="square" rtlCol="0">
            <a:noAutofit/>
          </a:bodyPr>
          <a:lstStyle/>
          <a:p>
            <a:pPr algn="l"/>
            <a:r>
              <a:rPr lang="en-GB" sz="1600" dirty="0"/>
              <a:t>Some students found it more challenging making friendships without in-person tutorials as “ice-breakers”</a:t>
            </a:r>
          </a:p>
        </p:txBody>
      </p:sp>
      <p:pic>
        <p:nvPicPr>
          <p:cNvPr id="12" name="Graphic 11">
            <a:extLst>
              <a:ext uri="{FF2B5EF4-FFF2-40B4-BE49-F238E27FC236}">
                <a16:creationId xmlns:a16="http://schemas.microsoft.com/office/drawing/2014/main" id="{9E414B4C-D79F-4B65-976F-071ED50BAD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85790" y="5099577"/>
            <a:ext cx="395968" cy="395968"/>
          </a:xfrm>
          <a:prstGeom prst="rect">
            <a:avLst/>
          </a:prstGeom>
        </p:spPr>
      </p:pic>
      <p:sp>
        <p:nvSpPr>
          <p:cNvPr id="20" name="TextBox 19">
            <a:extLst>
              <a:ext uri="{FF2B5EF4-FFF2-40B4-BE49-F238E27FC236}">
                <a16:creationId xmlns:a16="http://schemas.microsoft.com/office/drawing/2014/main" id="{1F78D33E-91FC-44E7-B86A-385B08DA0156}"/>
              </a:ext>
            </a:extLst>
          </p:cNvPr>
          <p:cNvSpPr txBox="1"/>
          <p:nvPr/>
        </p:nvSpPr>
        <p:spPr>
          <a:xfrm>
            <a:off x="4252466" y="1650666"/>
            <a:ext cx="4662934" cy="709057"/>
          </a:xfrm>
          <a:prstGeom prst="rect">
            <a:avLst/>
          </a:prstGeom>
          <a:noFill/>
        </p:spPr>
        <p:txBody>
          <a:bodyPr wrap="square" rtlCol="0">
            <a:noAutofit/>
          </a:bodyPr>
          <a:lstStyle/>
          <a:p>
            <a:pPr algn="l"/>
            <a:r>
              <a:rPr lang="en-GB" sz="1600" dirty="0"/>
              <a:t>Long Covid impacted on some students’ memory and concentration.</a:t>
            </a:r>
          </a:p>
          <a:p>
            <a:pPr algn="l"/>
            <a:endParaRPr lang="en-GB" sz="1600" dirty="0"/>
          </a:p>
          <a:p>
            <a:pPr algn="l"/>
            <a:endParaRPr lang="en-GB" sz="1600" dirty="0"/>
          </a:p>
        </p:txBody>
      </p:sp>
      <p:pic>
        <p:nvPicPr>
          <p:cNvPr id="21" name="Graphic 20">
            <a:extLst>
              <a:ext uri="{FF2B5EF4-FFF2-40B4-BE49-F238E27FC236}">
                <a16:creationId xmlns:a16="http://schemas.microsoft.com/office/drawing/2014/main" id="{2DDBF7C3-4B20-45EB-86F1-9AB650335E8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673135" y="1713168"/>
            <a:ext cx="395968" cy="395968"/>
          </a:xfrm>
          <a:prstGeom prst="rect">
            <a:avLst/>
          </a:prstGeom>
        </p:spPr>
      </p:pic>
      <p:sp>
        <p:nvSpPr>
          <p:cNvPr id="22" name="TextBox 21">
            <a:extLst>
              <a:ext uri="{FF2B5EF4-FFF2-40B4-BE49-F238E27FC236}">
                <a16:creationId xmlns:a16="http://schemas.microsoft.com/office/drawing/2014/main" id="{698C4916-BC8F-42D5-8123-A1D6883C45FD}"/>
              </a:ext>
            </a:extLst>
          </p:cNvPr>
          <p:cNvSpPr txBox="1"/>
          <p:nvPr/>
        </p:nvSpPr>
        <p:spPr>
          <a:xfrm>
            <a:off x="4252761" y="3824419"/>
            <a:ext cx="4662934" cy="709057"/>
          </a:xfrm>
          <a:prstGeom prst="rect">
            <a:avLst/>
          </a:prstGeom>
          <a:noFill/>
        </p:spPr>
        <p:txBody>
          <a:bodyPr wrap="square" rtlCol="0">
            <a:noAutofit/>
          </a:bodyPr>
          <a:lstStyle/>
          <a:p>
            <a:pPr algn="l"/>
            <a:r>
              <a:rPr lang="en-GB" sz="1600" dirty="0"/>
              <a:t>Some students struggling with not having a break from the screen when they work and study at home in the same space.</a:t>
            </a:r>
          </a:p>
          <a:p>
            <a:pPr algn="l"/>
            <a:endParaRPr lang="en-GB" sz="1600" dirty="0"/>
          </a:p>
          <a:p>
            <a:pPr algn="l"/>
            <a:endParaRPr lang="en-GB" sz="1600" dirty="0"/>
          </a:p>
        </p:txBody>
      </p:sp>
      <p:grpSp>
        <p:nvGrpSpPr>
          <p:cNvPr id="24" name="Group 23">
            <a:extLst>
              <a:ext uri="{FF2B5EF4-FFF2-40B4-BE49-F238E27FC236}">
                <a16:creationId xmlns:a16="http://schemas.microsoft.com/office/drawing/2014/main" id="{29D6BDB2-8F29-4DCF-ACDD-7603269F776C}"/>
              </a:ext>
              <a:ext uri="{C183D7F6-B498-43B3-948B-1728B52AA6E4}">
                <adec:decorative xmlns:adec="http://schemas.microsoft.com/office/drawing/2017/decorative" val="1"/>
              </a:ext>
            </a:extLst>
          </p:cNvPr>
          <p:cNvGrpSpPr/>
          <p:nvPr/>
        </p:nvGrpSpPr>
        <p:grpSpPr>
          <a:xfrm>
            <a:off x="3673432" y="3846461"/>
            <a:ext cx="408623" cy="404364"/>
            <a:chOff x="376146" y="5333384"/>
            <a:chExt cx="408623" cy="404364"/>
          </a:xfrm>
        </p:grpSpPr>
        <p:pic>
          <p:nvPicPr>
            <p:cNvPr id="23" name="Graphic 22" descr="Monitor with solid fill">
              <a:extLst>
                <a:ext uri="{FF2B5EF4-FFF2-40B4-BE49-F238E27FC236}">
                  <a16:creationId xmlns:a16="http://schemas.microsoft.com/office/drawing/2014/main" id="{1E0E0D8B-633F-492D-80E2-5052F03F5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88801" y="5341780"/>
              <a:ext cx="395968" cy="395968"/>
            </a:xfrm>
            <a:prstGeom prst="rect">
              <a:avLst/>
            </a:prstGeom>
          </p:spPr>
        </p:pic>
        <p:cxnSp>
          <p:nvCxnSpPr>
            <p:cNvPr id="6" name="Straight Connector 5">
              <a:extLst>
                <a:ext uri="{FF2B5EF4-FFF2-40B4-BE49-F238E27FC236}">
                  <a16:creationId xmlns:a16="http://schemas.microsoft.com/office/drawing/2014/main" id="{570690A3-5F98-46A2-9AD7-556A1496FE48}"/>
                </a:ext>
              </a:extLst>
            </p:cNvPr>
            <p:cNvCxnSpPr/>
            <p:nvPr/>
          </p:nvCxnSpPr>
          <p:spPr>
            <a:xfrm flipV="1">
              <a:off x="376146" y="5333384"/>
              <a:ext cx="395968" cy="395968"/>
            </a:xfrm>
            <a:prstGeom prst="line">
              <a:avLst/>
            </a:prstGeom>
            <a:ln w="31750"/>
          </p:spPr>
          <p:style>
            <a:lnRef idx="1">
              <a:schemeClr val="accent3"/>
            </a:lnRef>
            <a:fillRef idx="0">
              <a:schemeClr val="accent3"/>
            </a:fillRef>
            <a:effectRef idx="0">
              <a:schemeClr val="accent3"/>
            </a:effectRef>
            <a:fontRef idx="minor">
              <a:schemeClr val="tx1"/>
            </a:fontRef>
          </p:style>
        </p:cxnSp>
      </p:grpSp>
      <p:sp>
        <p:nvSpPr>
          <p:cNvPr id="25" name="TextBox 24">
            <a:extLst>
              <a:ext uri="{FF2B5EF4-FFF2-40B4-BE49-F238E27FC236}">
                <a16:creationId xmlns:a16="http://schemas.microsoft.com/office/drawing/2014/main" id="{691426DA-520F-4A08-B38F-D58B50ACCD8F}"/>
              </a:ext>
            </a:extLst>
          </p:cNvPr>
          <p:cNvSpPr txBox="1"/>
          <p:nvPr/>
        </p:nvSpPr>
        <p:spPr>
          <a:xfrm>
            <a:off x="4252466" y="2645208"/>
            <a:ext cx="4662934" cy="709057"/>
          </a:xfrm>
          <a:prstGeom prst="rect">
            <a:avLst/>
          </a:prstGeom>
          <a:noFill/>
        </p:spPr>
        <p:txBody>
          <a:bodyPr wrap="square" rtlCol="0">
            <a:noAutofit/>
          </a:bodyPr>
          <a:lstStyle/>
          <a:p>
            <a:pPr algn="l"/>
            <a:r>
              <a:rPr lang="en-GB" sz="1600" dirty="0"/>
              <a:t>Some students working from home reporting struggling with working and studying in the same space. </a:t>
            </a:r>
          </a:p>
          <a:p>
            <a:pPr algn="l"/>
            <a:endParaRPr lang="en-GB" sz="1600" dirty="0"/>
          </a:p>
          <a:p>
            <a:pPr algn="l"/>
            <a:endParaRPr lang="en-GB" sz="1600" dirty="0"/>
          </a:p>
        </p:txBody>
      </p:sp>
      <p:pic>
        <p:nvPicPr>
          <p:cNvPr id="27" name="Graphic 26">
            <a:extLst>
              <a:ext uri="{FF2B5EF4-FFF2-40B4-BE49-F238E27FC236}">
                <a16:creationId xmlns:a16="http://schemas.microsoft.com/office/drawing/2014/main" id="{2A504B82-6594-4158-8FF3-DFF13C1C5CF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673135" y="2810147"/>
            <a:ext cx="395968" cy="395968"/>
          </a:xfrm>
          <a:prstGeom prst="rect">
            <a:avLst/>
          </a:prstGeom>
        </p:spPr>
      </p:pic>
      <p:pic>
        <p:nvPicPr>
          <p:cNvPr id="4" name="Picture 3" descr="Picture of a man studying using a book and computer.">
            <a:extLst>
              <a:ext uri="{FF2B5EF4-FFF2-40B4-BE49-F238E27FC236}">
                <a16:creationId xmlns:a16="http://schemas.microsoft.com/office/drawing/2014/main" id="{08CFD50A-6C43-46F4-AAEB-4AD4787C20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023" y="1512752"/>
            <a:ext cx="3077956" cy="4521632"/>
          </a:xfrm>
          <a:prstGeom prst="rect">
            <a:avLst/>
          </a:prstGeom>
        </p:spPr>
      </p:pic>
    </p:spTree>
    <p:extLst>
      <p:ext uri="{BB962C8B-B14F-4D97-AF65-F5344CB8AC3E}">
        <p14:creationId xmlns:p14="http://schemas.microsoft.com/office/powerpoint/2010/main" val="196180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17F29-B593-47CC-90B3-76248D531211}"/>
              </a:ext>
            </a:extLst>
          </p:cNvPr>
          <p:cNvSpPr>
            <a:spLocks noGrp="1"/>
          </p:cNvSpPr>
          <p:nvPr>
            <p:ph type="body" sz="quarter" idx="13"/>
          </p:nvPr>
        </p:nvSpPr>
        <p:spPr>
          <a:xfrm>
            <a:off x="388803" y="807163"/>
            <a:ext cx="8145599" cy="247792"/>
          </a:xfrm>
        </p:spPr>
        <p:txBody>
          <a:bodyPr/>
          <a:lstStyle/>
          <a:p>
            <a:r>
              <a:rPr lang="en-GB" dirty="0"/>
              <a:t>Examples of the challenges posed by digital exclusion</a:t>
            </a:r>
          </a:p>
        </p:txBody>
      </p:sp>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544319"/>
            <a:ext cx="3960000" cy="212075"/>
          </a:xfrm>
          <a:solidFill>
            <a:schemeClr val="accent3"/>
          </a:solidFill>
        </p:spPr>
        <p:txBody>
          <a:bodyPr/>
          <a:lstStyle/>
          <a:p>
            <a:r>
              <a:rPr lang="en-GB" dirty="0"/>
              <a:t>STUDENTS’ LIVED EXPERIENCES</a:t>
            </a:r>
          </a:p>
        </p:txBody>
      </p:sp>
      <p:sp>
        <p:nvSpPr>
          <p:cNvPr id="8" name="TextBox 7">
            <a:extLst>
              <a:ext uri="{FF2B5EF4-FFF2-40B4-BE49-F238E27FC236}">
                <a16:creationId xmlns:a16="http://schemas.microsoft.com/office/drawing/2014/main" id="{8A8F63A0-7B84-4C44-8F40-F0C89B21638E}"/>
              </a:ext>
            </a:extLst>
          </p:cNvPr>
          <p:cNvSpPr txBox="1"/>
          <p:nvPr/>
        </p:nvSpPr>
        <p:spPr>
          <a:xfrm>
            <a:off x="3414532" y="1280160"/>
            <a:ext cx="5297468" cy="883920"/>
          </a:xfrm>
          <a:prstGeom prst="rect">
            <a:avLst/>
          </a:prstGeom>
          <a:noFill/>
        </p:spPr>
        <p:txBody>
          <a:bodyPr wrap="square" rtlCol="0">
            <a:noAutofit/>
          </a:bodyPr>
          <a:lstStyle/>
          <a:p>
            <a:r>
              <a:rPr lang="en-GB" sz="1400" i="1" dirty="0"/>
              <a:t>My husband was working from home as well, so he had his computer […] so that was constantly set up at the dining table and we were still trying to use it as a dining table, so I was kind of shunned to the bedroom most of the time. […] I had a wee kind of fold up desk, but that was actually useless, it was an awkward height as I didn’t really have a chair to sit at, so I just found it easier sitting on my bed.[…] I did really struggle last year, I still passed dule and everything, but I did find it really challenging to meet deadlines and things, it was quite stressful.</a:t>
            </a:r>
            <a:r>
              <a:rPr lang="en-GB" sz="1400" dirty="0"/>
              <a:t> </a:t>
            </a:r>
          </a:p>
          <a:p>
            <a:endParaRPr lang="en-GB" sz="1400" dirty="0"/>
          </a:p>
          <a:p>
            <a:r>
              <a:rPr lang="en-GB" sz="1400" b="1" dirty="0"/>
              <a:t>Faculty of Wellbeing, Education and Language Studies student living in Scotland</a:t>
            </a:r>
          </a:p>
        </p:txBody>
      </p:sp>
      <p:pic>
        <p:nvPicPr>
          <p:cNvPr id="4" name="Picture 3" descr="Picture of a person sitting on a bed with a computer&#10;&#10;">
            <a:extLst>
              <a:ext uri="{FF2B5EF4-FFF2-40B4-BE49-F238E27FC236}">
                <a16:creationId xmlns:a16="http://schemas.microsoft.com/office/drawing/2014/main" id="{DFD24859-5785-48D7-90A9-685FBE800FBC}"/>
              </a:ext>
            </a:extLst>
          </p:cNvPr>
          <p:cNvPicPr>
            <a:picLocks noChangeAspect="1"/>
          </p:cNvPicPr>
          <p:nvPr/>
        </p:nvPicPr>
        <p:blipFill rotWithShape="1">
          <a:blip r:embed="rId3">
            <a:extLst>
              <a:ext uri="{28A0092B-C50C-407E-A947-70E740481C1C}">
                <a14:useLocalDpi xmlns:a14="http://schemas.microsoft.com/office/drawing/2010/main" val="0"/>
              </a:ext>
            </a:extLst>
          </a:blip>
          <a:srcRect l="15841" r="16101"/>
          <a:stretch/>
        </p:blipFill>
        <p:spPr>
          <a:xfrm>
            <a:off x="680720" y="1249197"/>
            <a:ext cx="2489200" cy="2438310"/>
          </a:xfrm>
          <a:prstGeom prst="flowChartConnector">
            <a:avLst/>
          </a:prstGeom>
        </p:spPr>
      </p:pic>
      <p:sp>
        <p:nvSpPr>
          <p:cNvPr id="18" name="TextBox 17">
            <a:extLst>
              <a:ext uri="{FF2B5EF4-FFF2-40B4-BE49-F238E27FC236}">
                <a16:creationId xmlns:a16="http://schemas.microsoft.com/office/drawing/2014/main" id="{B09D4CD6-8FCD-4E93-9C0F-7EC270F1905A}"/>
              </a:ext>
            </a:extLst>
          </p:cNvPr>
          <p:cNvSpPr txBox="1"/>
          <p:nvPr/>
        </p:nvSpPr>
        <p:spPr>
          <a:xfrm>
            <a:off x="608626" y="4172648"/>
            <a:ext cx="5122588" cy="883920"/>
          </a:xfrm>
          <a:prstGeom prst="rect">
            <a:avLst/>
          </a:prstGeom>
          <a:noFill/>
        </p:spPr>
        <p:txBody>
          <a:bodyPr wrap="square" rtlCol="0">
            <a:noAutofit/>
          </a:bodyPr>
          <a:lstStyle/>
          <a:p>
            <a:r>
              <a:rPr lang="en-GB" sz="1400" i="1" dirty="0"/>
              <a:t>There’s no internet at my flat, I haven’t been able to pay my bill. […] I’m actually now not at home, I haven’t been home for a little while, so I’m just living with it. Hopefully by the end of this month everything will get sorted out. […] I was using my phone for Wi-Fi, but my phone has stopped working as well – the charging port has stopped working – so I’ve had to adapt and just go from place to place.</a:t>
            </a:r>
            <a:endParaRPr lang="en-GB" sz="1400" dirty="0"/>
          </a:p>
          <a:p>
            <a:endParaRPr lang="en-GB" sz="1400" dirty="0"/>
          </a:p>
          <a:p>
            <a:r>
              <a:rPr lang="en-GB" sz="1400" b="1" dirty="0"/>
              <a:t>Open degree student living in London</a:t>
            </a:r>
          </a:p>
        </p:txBody>
      </p:sp>
      <p:pic>
        <p:nvPicPr>
          <p:cNvPr id="11" name="Picture 10" descr="A picture of someone studying in a busy cafe.&#10;&#10;">
            <a:extLst>
              <a:ext uri="{FF2B5EF4-FFF2-40B4-BE49-F238E27FC236}">
                <a16:creationId xmlns:a16="http://schemas.microsoft.com/office/drawing/2014/main" id="{A637C4B3-B333-4887-A1F8-CF6BB2E16605}"/>
              </a:ext>
            </a:extLst>
          </p:cNvPr>
          <p:cNvPicPr>
            <a:picLocks noChangeAspect="1"/>
          </p:cNvPicPr>
          <p:nvPr/>
        </p:nvPicPr>
        <p:blipFill rotWithShape="1">
          <a:blip r:embed="rId4">
            <a:extLst>
              <a:ext uri="{28A0092B-C50C-407E-A947-70E740481C1C}">
                <a14:useLocalDpi xmlns:a14="http://schemas.microsoft.com/office/drawing/2010/main" val="0"/>
              </a:ext>
            </a:extLst>
          </a:blip>
          <a:srcRect l="84" r="34083"/>
          <a:stretch/>
        </p:blipFill>
        <p:spPr>
          <a:xfrm>
            <a:off x="6063268" y="3991787"/>
            <a:ext cx="2489201" cy="2522698"/>
          </a:xfrm>
          <a:prstGeom prst="flowChartConnector">
            <a:avLst/>
          </a:prstGeom>
        </p:spPr>
      </p:pic>
    </p:spTree>
    <p:extLst>
      <p:ext uri="{BB962C8B-B14F-4D97-AF65-F5344CB8AC3E}">
        <p14:creationId xmlns:p14="http://schemas.microsoft.com/office/powerpoint/2010/main" val="424054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35972-B283-448B-9235-FB9C7FD683CC}"/>
              </a:ext>
            </a:extLst>
          </p:cNvPr>
          <p:cNvSpPr>
            <a:spLocks noGrp="1"/>
          </p:cNvSpPr>
          <p:nvPr>
            <p:ph type="body" sz="quarter" idx="13"/>
          </p:nvPr>
        </p:nvSpPr>
        <p:spPr>
          <a:xfrm>
            <a:off x="388803" y="761442"/>
            <a:ext cx="7932239" cy="300982"/>
          </a:xfrm>
        </p:spPr>
        <p:txBody>
          <a:bodyPr/>
          <a:lstStyle/>
          <a:p>
            <a:r>
              <a:rPr lang="en-GB" dirty="0"/>
              <a:t>Summary of findings from the Student Futures Commission </a:t>
            </a:r>
          </a:p>
        </p:txBody>
      </p:sp>
      <p:sp>
        <p:nvSpPr>
          <p:cNvPr id="5" name="Title 4">
            <a:extLst>
              <a:ext uri="{FF2B5EF4-FFF2-40B4-BE49-F238E27FC236}">
                <a16:creationId xmlns:a16="http://schemas.microsoft.com/office/drawing/2014/main" id="{89D4E4C8-B11D-4C80-824E-67C24A42D8D6}"/>
              </a:ext>
            </a:extLst>
          </p:cNvPr>
          <p:cNvSpPr>
            <a:spLocks noGrp="1"/>
          </p:cNvSpPr>
          <p:nvPr>
            <p:ph type="ctrTitle"/>
          </p:nvPr>
        </p:nvSpPr>
        <p:spPr>
          <a:xfrm>
            <a:off x="432000" y="544319"/>
            <a:ext cx="3960000" cy="212075"/>
          </a:xfrm>
          <a:solidFill>
            <a:schemeClr val="accent4"/>
          </a:solidFill>
        </p:spPr>
        <p:txBody>
          <a:bodyPr/>
          <a:lstStyle/>
          <a:p>
            <a:r>
              <a:rPr lang="en-GB" dirty="0"/>
              <a:t>WHAT DO STUDENTS WANT?</a:t>
            </a:r>
          </a:p>
        </p:txBody>
      </p:sp>
      <p:sp>
        <p:nvSpPr>
          <p:cNvPr id="10" name="TextBox 9">
            <a:extLst>
              <a:ext uri="{FF2B5EF4-FFF2-40B4-BE49-F238E27FC236}">
                <a16:creationId xmlns:a16="http://schemas.microsoft.com/office/drawing/2014/main" id="{D2CA7F01-413D-4561-8015-D797FE32CD84}"/>
              </a:ext>
            </a:extLst>
          </p:cNvPr>
          <p:cNvSpPr txBox="1"/>
          <p:nvPr/>
        </p:nvSpPr>
        <p:spPr>
          <a:xfrm>
            <a:off x="373482" y="5897347"/>
            <a:ext cx="7855035" cy="1169551"/>
          </a:xfrm>
          <a:prstGeom prst="rect">
            <a:avLst/>
          </a:prstGeom>
          <a:noFill/>
        </p:spPr>
        <p:txBody>
          <a:bodyPr wrap="none" rtlCol="0">
            <a:spAutoFit/>
          </a:bodyPr>
          <a:lstStyle/>
          <a:p>
            <a:pPr>
              <a:defRPr/>
            </a:pPr>
            <a:r>
              <a:rPr lang="en-GB" sz="1400" dirty="0">
                <a:solidFill>
                  <a:srgbClr val="000000"/>
                </a:solidFill>
                <a:latin typeface="Arial" panose="020B0604020202020204"/>
              </a:rPr>
              <a:t>Sources: </a:t>
            </a:r>
          </a:p>
          <a:p>
            <a:pPr>
              <a:defRPr/>
            </a:pPr>
            <a:r>
              <a:rPr lang="en-GB" sz="1400" dirty="0" err="1">
                <a:solidFill>
                  <a:srgbClr val="000000"/>
                </a:solidFill>
                <a:latin typeface="Arial" panose="020B0604020202020204"/>
              </a:rPr>
              <a:t>AdvanceHE</a:t>
            </a:r>
            <a:r>
              <a:rPr lang="en-GB" sz="1400" dirty="0">
                <a:solidFill>
                  <a:srgbClr val="000000"/>
                </a:solidFill>
                <a:latin typeface="Arial" panose="020B0604020202020204"/>
              </a:rPr>
              <a:t> &amp; HEPI (2021) </a:t>
            </a:r>
            <a:r>
              <a:rPr lang="en-GB" sz="1400" i="1" dirty="0">
                <a:solidFill>
                  <a:srgbClr val="000000"/>
                </a:solidFill>
                <a:latin typeface="Arial" panose="020B0604020202020204"/>
                <a:hlinkClick r:id="rId3"/>
              </a:rPr>
              <a:t>Student Academic Experience Survey</a:t>
            </a:r>
            <a:r>
              <a:rPr lang="en-GB" sz="1400" i="1" dirty="0">
                <a:solidFill>
                  <a:srgbClr val="000000"/>
                </a:solidFill>
                <a:latin typeface="Arial" panose="020B0604020202020204"/>
              </a:rPr>
              <a:t>.</a:t>
            </a:r>
            <a:endParaRPr lang="en-GB" sz="1400" dirty="0">
              <a:solidFill>
                <a:srgbClr val="000000"/>
              </a:solidFill>
              <a:latin typeface="Arial" panose="020B0604020202020204"/>
            </a:endParaRPr>
          </a:p>
          <a:p>
            <a:pPr>
              <a:defRPr/>
            </a:pPr>
            <a:r>
              <a:rPr lang="en-GB" sz="1400" dirty="0">
                <a:solidFill>
                  <a:srgbClr val="000000"/>
                </a:solidFill>
              </a:rPr>
              <a:t>Disabled Students UK (2022) </a:t>
            </a:r>
            <a:r>
              <a:rPr lang="en-GB" sz="1400" dirty="0">
                <a:solidFill>
                  <a:srgbClr val="000000"/>
                </a:solidFill>
                <a:hlinkClick r:id="rId4"/>
              </a:rPr>
              <a:t>Going Back is Not a Choice</a:t>
            </a:r>
            <a:endParaRPr lang="en-GB" sz="1400" dirty="0">
              <a:solidFill>
                <a:srgbClr val="000000"/>
              </a:solidFill>
            </a:endParaRPr>
          </a:p>
          <a:p>
            <a:pPr>
              <a:defRPr/>
            </a:pPr>
            <a:r>
              <a:rPr lang="en-GB" sz="1400" dirty="0">
                <a:solidFill>
                  <a:srgbClr val="000000"/>
                </a:solidFill>
                <a:latin typeface="Arial" panose="020B0604020202020204"/>
              </a:rPr>
              <a:t>Universities UK (2022) </a:t>
            </a:r>
            <a:r>
              <a:rPr lang="en-GB" sz="1400" i="1" dirty="0">
                <a:solidFill>
                  <a:srgbClr val="000000"/>
                </a:solidFill>
                <a:latin typeface="Arial" panose="020B0604020202020204"/>
                <a:hlinkClick r:id="rId5"/>
              </a:rPr>
              <a:t>Lessons from the pandemic: making the most of technologies in teaching</a:t>
            </a:r>
            <a:r>
              <a:rPr lang="en-GB" sz="1400" i="1" dirty="0">
                <a:solidFill>
                  <a:srgbClr val="000000"/>
                </a:solidFill>
                <a:latin typeface="Arial" panose="020B0604020202020204"/>
              </a:rPr>
              <a:t>.</a:t>
            </a:r>
            <a:endParaRPr lang="en-GB" sz="1400" dirty="0">
              <a:solidFill>
                <a:srgbClr val="000000"/>
              </a:solidFill>
              <a:latin typeface="Arial" panose="020B0604020202020204"/>
            </a:endParaRPr>
          </a:p>
          <a:p>
            <a:pPr>
              <a:defRPr/>
            </a:pPr>
            <a:endParaRPr lang="en-GB" sz="1400" dirty="0">
              <a:solidFill>
                <a:srgbClr val="000000"/>
              </a:solidFill>
              <a:latin typeface="Arial" panose="020B0604020202020204"/>
            </a:endParaRPr>
          </a:p>
        </p:txBody>
      </p:sp>
      <p:sp>
        <p:nvSpPr>
          <p:cNvPr id="12" name="TextBox 11">
            <a:extLst>
              <a:ext uri="{FF2B5EF4-FFF2-40B4-BE49-F238E27FC236}">
                <a16:creationId xmlns:a16="http://schemas.microsoft.com/office/drawing/2014/main" id="{4E087B3F-64BD-40F6-A0BA-FA8C1E7E1937}"/>
              </a:ext>
            </a:extLst>
          </p:cNvPr>
          <p:cNvSpPr txBox="1"/>
          <p:nvPr/>
        </p:nvSpPr>
        <p:spPr>
          <a:xfrm>
            <a:off x="3047856" y="2552686"/>
            <a:ext cx="5683558" cy="646331"/>
          </a:xfrm>
          <a:prstGeom prst="rect">
            <a:avLst/>
          </a:prstGeom>
          <a:noFill/>
        </p:spPr>
        <p:txBody>
          <a:bodyPr wrap="square" rtlCol="0">
            <a:spAutoFit/>
          </a:bodyPr>
          <a:lstStyle/>
          <a:p>
            <a:r>
              <a:rPr lang="en-GB" b="1" dirty="0"/>
              <a:t>45% </a:t>
            </a:r>
            <a:r>
              <a:rPr lang="en-GB" dirty="0"/>
              <a:t>of students want an in-person experience with online activities at least once or twice a week </a:t>
            </a:r>
            <a:r>
              <a:rPr lang="en-GB" sz="1200" dirty="0"/>
              <a:t>(UUK, 2022)</a:t>
            </a:r>
          </a:p>
        </p:txBody>
      </p:sp>
      <p:sp>
        <p:nvSpPr>
          <p:cNvPr id="13" name="TextBox 12">
            <a:extLst>
              <a:ext uri="{FF2B5EF4-FFF2-40B4-BE49-F238E27FC236}">
                <a16:creationId xmlns:a16="http://schemas.microsoft.com/office/drawing/2014/main" id="{FDB2CFC3-5D2A-45A2-AFD3-C80AE8AF761C}"/>
              </a:ext>
            </a:extLst>
          </p:cNvPr>
          <p:cNvSpPr txBox="1"/>
          <p:nvPr/>
        </p:nvSpPr>
        <p:spPr>
          <a:xfrm>
            <a:off x="3072241" y="1638698"/>
            <a:ext cx="5943211" cy="646331"/>
          </a:xfrm>
          <a:prstGeom prst="rect">
            <a:avLst/>
          </a:prstGeom>
          <a:noFill/>
        </p:spPr>
        <p:txBody>
          <a:bodyPr wrap="square" rtlCol="0">
            <a:spAutoFit/>
          </a:bodyPr>
          <a:lstStyle/>
          <a:p>
            <a:r>
              <a:rPr lang="en-GB" b="1" dirty="0"/>
              <a:t>66% </a:t>
            </a:r>
            <a:r>
              <a:rPr lang="en-GB" dirty="0"/>
              <a:t>of students want a blend of in-person and online learning </a:t>
            </a:r>
            <a:r>
              <a:rPr lang="en-GB" sz="1200" dirty="0"/>
              <a:t>(Universities UK, 2022) </a:t>
            </a:r>
          </a:p>
        </p:txBody>
      </p:sp>
      <p:sp>
        <p:nvSpPr>
          <p:cNvPr id="15" name="TextBox 14">
            <a:extLst>
              <a:ext uri="{FF2B5EF4-FFF2-40B4-BE49-F238E27FC236}">
                <a16:creationId xmlns:a16="http://schemas.microsoft.com/office/drawing/2014/main" id="{BD1F3CFD-58EE-4B92-A8BA-60AF4CC13ADE}"/>
              </a:ext>
            </a:extLst>
          </p:cNvPr>
          <p:cNvSpPr txBox="1"/>
          <p:nvPr/>
        </p:nvSpPr>
        <p:spPr>
          <a:xfrm>
            <a:off x="3016057" y="4467691"/>
            <a:ext cx="5764039" cy="646331"/>
          </a:xfrm>
          <a:prstGeom prst="rect">
            <a:avLst/>
          </a:prstGeom>
          <a:noFill/>
        </p:spPr>
        <p:txBody>
          <a:bodyPr wrap="square" rtlCol="0">
            <a:spAutoFit/>
          </a:bodyPr>
          <a:lstStyle/>
          <a:p>
            <a:r>
              <a:rPr lang="en-GB" b="1" dirty="0"/>
              <a:t>84% </a:t>
            </a:r>
            <a:r>
              <a:rPr lang="en-GB" dirty="0"/>
              <a:t>of disabled students feel they would benefit from online/distance learning continuing to be available</a:t>
            </a:r>
            <a:endParaRPr lang="en-GB" sz="1200" dirty="0"/>
          </a:p>
        </p:txBody>
      </p:sp>
      <p:grpSp>
        <p:nvGrpSpPr>
          <p:cNvPr id="58" name="Group 57">
            <a:extLst>
              <a:ext uri="{FF2B5EF4-FFF2-40B4-BE49-F238E27FC236}">
                <a16:creationId xmlns:a16="http://schemas.microsoft.com/office/drawing/2014/main" id="{212740A2-99F2-4CD0-B0D3-C83F9F3BF532}"/>
              </a:ext>
            </a:extLst>
          </p:cNvPr>
          <p:cNvGrpSpPr/>
          <p:nvPr/>
        </p:nvGrpSpPr>
        <p:grpSpPr>
          <a:xfrm>
            <a:off x="1302222" y="3508303"/>
            <a:ext cx="1770019" cy="560326"/>
            <a:chOff x="1096691" y="2140142"/>
            <a:chExt cx="1770019" cy="560326"/>
          </a:xfrm>
        </p:grpSpPr>
        <p:pic>
          <p:nvPicPr>
            <p:cNvPr id="59" name="Graphic 58">
              <a:extLst>
                <a:ext uri="{FF2B5EF4-FFF2-40B4-BE49-F238E27FC236}">
                  <a16:creationId xmlns:a16="http://schemas.microsoft.com/office/drawing/2014/main" id="{A0BA4955-5614-444B-9129-8DAE5C77239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96691" y="2140145"/>
              <a:ext cx="560323" cy="560323"/>
            </a:xfrm>
            <a:prstGeom prst="rect">
              <a:avLst/>
            </a:prstGeom>
          </p:spPr>
        </p:pic>
        <p:pic>
          <p:nvPicPr>
            <p:cNvPr id="60" name="Graphic 59">
              <a:extLst>
                <a:ext uri="{FF2B5EF4-FFF2-40B4-BE49-F238E27FC236}">
                  <a16:creationId xmlns:a16="http://schemas.microsoft.com/office/drawing/2014/main" id="{E8EAA6D9-5A07-4973-81D8-30E0F85977C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405478" y="2140144"/>
              <a:ext cx="560323" cy="560323"/>
            </a:xfrm>
            <a:prstGeom prst="rect">
              <a:avLst/>
            </a:prstGeom>
          </p:spPr>
        </p:pic>
        <p:pic>
          <p:nvPicPr>
            <p:cNvPr id="61" name="Graphic 60">
              <a:extLst>
                <a:ext uri="{FF2B5EF4-FFF2-40B4-BE49-F238E27FC236}">
                  <a16:creationId xmlns:a16="http://schemas.microsoft.com/office/drawing/2014/main" id="{2147F7B3-AA49-4756-888E-6AC4957BC25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705781" y="2140144"/>
              <a:ext cx="560323" cy="560323"/>
            </a:xfrm>
            <a:prstGeom prst="rect">
              <a:avLst/>
            </a:prstGeom>
          </p:spPr>
        </p:pic>
        <p:pic>
          <p:nvPicPr>
            <p:cNvPr id="62" name="Graphic 61">
              <a:extLst>
                <a:ext uri="{FF2B5EF4-FFF2-40B4-BE49-F238E27FC236}">
                  <a16:creationId xmlns:a16="http://schemas.microsoft.com/office/drawing/2014/main" id="{FFA84A3D-66FC-473D-9D87-44BBCB5F6A2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006084" y="2140143"/>
              <a:ext cx="560323" cy="560323"/>
            </a:xfrm>
            <a:prstGeom prst="rect">
              <a:avLst/>
            </a:prstGeom>
          </p:spPr>
        </p:pic>
        <p:pic>
          <p:nvPicPr>
            <p:cNvPr id="63" name="Graphic 62">
              <a:extLst>
                <a:ext uri="{FF2B5EF4-FFF2-40B4-BE49-F238E27FC236}">
                  <a16:creationId xmlns:a16="http://schemas.microsoft.com/office/drawing/2014/main" id="{451A8D33-430D-47DF-B0F8-90B5AB401EE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306387" y="2140142"/>
              <a:ext cx="560323" cy="560323"/>
            </a:xfrm>
            <a:prstGeom prst="rect">
              <a:avLst/>
            </a:prstGeom>
          </p:spPr>
        </p:pic>
      </p:grpSp>
      <p:pic>
        <p:nvPicPr>
          <p:cNvPr id="64" name="Graphic 63">
            <a:extLst>
              <a:ext uri="{FF2B5EF4-FFF2-40B4-BE49-F238E27FC236}">
                <a16:creationId xmlns:a16="http://schemas.microsoft.com/office/drawing/2014/main" id="{3BD95C4B-EFD3-4910-B491-5A573FD5C84B}"/>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18402" y="3508305"/>
            <a:ext cx="560323" cy="560323"/>
          </a:xfrm>
          <a:prstGeom prst="rect">
            <a:avLst/>
          </a:prstGeom>
        </p:spPr>
      </p:pic>
      <p:grpSp>
        <p:nvGrpSpPr>
          <p:cNvPr id="65" name="Group 64">
            <a:extLst>
              <a:ext uri="{FF2B5EF4-FFF2-40B4-BE49-F238E27FC236}">
                <a16:creationId xmlns:a16="http://schemas.microsoft.com/office/drawing/2014/main" id="{614B62E4-B1B2-456D-A822-B98725678779}"/>
              </a:ext>
            </a:extLst>
          </p:cNvPr>
          <p:cNvGrpSpPr/>
          <p:nvPr/>
        </p:nvGrpSpPr>
        <p:grpSpPr>
          <a:xfrm>
            <a:off x="1261938" y="4484785"/>
            <a:ext cx="1770019" cy="560326"/>
            <a:chOff x="1096691" y="2140142"/>
            <a:chExt cx="1770019" cy="560326"/>
          </a:xfrm>
        </p:grpSpPr>
        <p:pic>
          <p:nvPicPr>
            <p:cNvPr id="66" name="Graphic 65">
              <a:extLst>
                <a:ext uri="{FF2B5EF4-FFF2-40B4-BE49-F238E27FC236}">
                  <a16:creationId xmlns:a16="http://schemas.microsoft.com/office/drawing/2014/main" id="{03E30DAE-D7E7-48B7-92E4-825AC1B637A6}"/>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6691" y="2140145"/>
              <a:ext cx="560323" cy="560323"/>
            </a:xfrm>
            <a:prstGeom prst="rect">
              <a:avLst/>
            </a:prstGeom>
          </p:spPr>
        </p:pic>
        <p:pic>
          <p:nvPicPr>
            <p:cNvPr id="67" name="Graphic 66">
              <a:extLst>
                <a:ext uri="{FF2B5EF4-FFF2-40B4-BE49-F238E27FC236}">
                  <a16:creationId xmlns:a16="http://schemas.microsoft.com/office/drawing/2014/main" id="{020D9FE9-4995-4013-9F00-DF29906AC27A}"/>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405478" y="2140144"/>
              <a:ext cx="560323" cy="560323"/>
            </a:xfrm>
            <a:prstGeom prst="rect">
              <a:avLst/>
            </a:prstGeom>
          </p:spPr>
        </p:pic>
        <p:pic>
          <p:nvPicPr>
            <p:cNvPr id="68" name="Graphic 67">
              <a:extLst>
                <a:ext uri="{FF2B5EF4-FFF2-40B4-BE49-F238E27FC236}">
                  <a16:creationId xmlns:a16="http://schemas.microsoft.com/office/drawing/2014/main" id="{84542365-C67F-430F-99FA-2173DDF0CBE8}"/>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705781" y="2140144"/>
              <a:ext cx="560323" cy="560323"/>
            </a:xfrm>
            <a:prstGeom prst="rect">
              <a:avLst/>
            </a:prstGeom>
          </p:spPr>
        </p:pic>
        <p:pic>
          <p:nvPicPr>
            <p:cNvPr id="69" name="Graphic 68">
              <a:extLst>
                <a:ext uri="{FF2B5EF4-FFF2-40B4-BE49-F238E27FC236}">
                  <a16:creationId xmlns:a16="http://schemas.microsoft.com/office/drawing/2014/main" id="{0B37BAB2-74CE-46C9-B332-8C0E1D9E61EF}"/>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006084" y="2140143"/>
              <a:ext cx="560323" cy="560323"/>
            </a:xfrm>
            <a:prstGeom prst="rect">
              <a:avLst/>
            </a:prstGeom>
          </p:spPr>
        </p:pic>
        <p:pic>
          <p:nvPicPr>
            <p:cNvPr id="70" name="Graphic 69">
              <a:extLst>
                <a:ext uri="{FF2B5EF4-FFF2-40B4-BE49-F238E27FC236}">
                  <a16:creationId xmlns:a16="http://schemas.microsoft.com/office/drawing/2014/main" id="{DC485EA9-81C2-434D-B649-EC17129DDCE7}"/>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2306387" y="2140142"/>
              <a:ext cx="560323" cy="560323"/>
            </a:xfrm>
            <a:prstGeom prst="rect">
              <a:avLst/>
            </a:prstGeom>
          </p:spPr>
        </p:pic>
      </p:grpSp>
      <p:pic>
        <p:nvPicPr>
          <p:cNvPr id="71" name="Graphic 70">
            <a:extLst>
              <a:ext uri="{FF2B5EF4-FFF2-40B4-BE49-F238E27FC236}">
                <a16:creationId xmlns:a16="http://schemas.microsoft.com/office/drawing/2014/main" id="{182BCA53-F77D-4788-81C4-F98F0C1A9619}"/>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578118" y="4484787"/>
            <a:ext cx="560323" cy="560323"/>
          </a:xfrm>
          <a:prstGeom prst="rect">
            <a:avLst/>
          </a:prstGeom>
        </p:spPr>
      </p:pic>
      <p:grpSp>
        <p:nvGrpSpPr>
          <p:cNvPr id="72" name="Group 71">
            <a:extLst>
              <a:ext uri="{FF2B5EF4-FFF2-40B4-BE49-F238E27FC236}">
                <a16:creationId xmlns:a16="http://schemas.microsoft.com/office/drawing/2014/main" id="{5588A5CF-4FB3-4D30-85FE-01DD5AB9DC49}"/>
              </a:ext>
              <a:ext uri="{C183D7F6-B498-43B3-948B-1728B52AA6E4}">
                <adec:decorative xmlns:adec="http://schemas.microsoft.com/office/drawing/2017/decorative" val="1"/>
              </a:ext>
            </a:extLst>
          </p:cNvPr>
          <p:cNvGrpSpPr/>
          <p:nvPr/>
        </p:nvGrpSpPr>
        <p:grpSpPr>
          <a:xfrm>
            <a:off x="1326605" y="1585049"/>
            <a:ext cx="1770019" cy="560326"/>
            <a:chOff x="1096691" y="2140142"/>
            <a:chExt cx="1770019" cy="560326"/>
          </a:xfrm>
        </p:grpSpPr>
        <p:pic>
          <p:nvPicPr>
            <p:cNvPr id="73" name="Graphic 72">
              <a:extLst>
                <a:ext uri="{FF2B5EF4-FFF2-40B4-BE49-F238E27FC236}">
                  <a16:creationId xmlns:a16="http://schemas.microsoft.com/office/drawing/2014/main" id="{16439734-191E-422C-B7F8-4B5123BF8BEC}"/>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096691" y="2140145"/>
              <a:ext cx="560323" cy="560323"/>
            </a:xfrm>
            <a:prstGeom prst="rect">
              <a:avLst/>
            </a:prstGeom>
          </p:spPr>
        </p:pic>
        <p:pic>
          <p:nvPicPr>
            <p:cNvPr id="74" name="Graphic 73">
              <a:extLst>
                <a:ext uri="{FF2B5EF4-FFF2-40B4-BE49-F238E27FC236}">
                  <a16:creationId xmlns:a16="http://schemas.microsoft.com/office/drawing/2014/main" id="{33852A64-250D-4BD5-B241-C9AE01EDE301}"/>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405478" y="2140144"/>
              <a:ext cx="560323" cy="560323"/>
            </a:xfrm>
            <a:prstGeom prst="rect">
              <a:avLst/>
            </a:prstGeom>
          </p:spPr>
        </p:pic>
        <p:pic>
          <p:nvPicPr>
            <p:cNvPr id="75" name="Graphic 74">
              <a:extLst>
                <a:ext uri="{FF2B5EF4-FFF2-40B4-BE49-F238E27FC236}">
                  <a16:creationId xmlns:a16="http://schemas.microsoft.com/office/drawing/2014/main" id="{3153FBAD-A545-4B8A-826C-5BEC55F2E693}"/>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705781" y="2140144"/>
              <a:ext cx="560323" cy="560323"/>
            </a:xfrm>
            <a:prstGeom prst="rect">
              <a:avLst/>
            </a:prstGeom>
          </p:spPr>
        </p:pic>
        <p:pic>
          <p:nvPicPr>
            <p:cNvPr id="76" name="Graphic 75">
              <a:extLst>
                <a:ext uri="{FF2B5EF4-FFF2-40B4-BE49-F238E27FC236}">
                  <a16:creationId xmlns:a16="http://schemas.microsoft.com/office/drawing/2014/main" id="{4E69A920-889E-4D11-8B2D-1359D736300E}"/>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2006084" y="2140143"/>
              <a:ext cx="560323" cy="560323"/>
            </a:xfrm>
            <a:prstGeom prst="rect">
              <a:avLst/>
            </a:prstGeom>
          </p:spPr>
        </p:pic>
        <p:pic>
          <p:nvPicPr>
            <p:cNvPr id="77" name="Graphic 76">
              <a:extLst>
                <a:ext uri="{FF2B5EF4-FFF2-40B4-BE49-F238E27FC236}">
                  <a16:creationId xmlns:a16="http://schemas.microsoft.com/office/drawing/2014/main" id="{3B6D3281-F982-47F0-A195-BB26FFDD38E8}"/>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2306387" y="2140142"/>
              <a:ext cx="560323" cy="560323"/>
            </a:xfrm>
            <a:prstGeom prst="rect">
              <a:avLst/>
            </a:prstGeom>
          </p:spPr>
        </p:pic>
      </p:grpSp>
      <p:pic>
        <p:nvPicPr>
          <p:cNvPr id="78" name="Graphic 77">
            <a:extLst>
              <a:ext uri="{FF2B5EF4-FFF2-40B4-BE49-F238E27FC236}">
                <a16:creationId xmlns:a16="http://schemas.microsoft.com/office/drawing/2014/main" id="{833576B7-FC01-4002-A4A8-D738ABC69128}"/>
              </a:ext>
              <a:ext uri="{C183D7F6-B498-43B3-948B-1728B52AA6E4}">
                <adec:decorative xmlns:adec="http://schemas.microsoft.com/office/drawing/2017/decorative" val="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642785" y="1585051"/>
            <a:ext cx="560323" cy="560323"/>
          </a:xfrm>
          <a:prstGeom prst="rect">
            <a:avLst/>
          </a:prstGeom>
        </p:spPr>
      </p:pic>
      <p:grpSp>
        <p:nvGrpSpPr>
          <p:cNvPr id="79" name="Group 78">
            <a:extLst>
              <a:ext uri="{FF2B5EF4-FFF2-40B4-BE49-F238E27FC236}">
                <a16:creationId xmlns:a16="http://schemas.microsoft.com/office/drawing/2014/main" id="{DE8F1FAA-2E70-410C-9413-A10C1692EE49}"/>
              </a:ext>
            </a:extLst>
          </p:cNvPr>
          <p:cNvGrpSpPr/>
          <p:nvPr/>
        </p:nvGrpSpPr>
        <p:grpSpPr>
          <a:xfrm>
            <a:off x="1261939" y="2520616"/>
            <a:ext cx="1770019" cy="560326"/>
            <a:chOff x="1096691" y="2140142"/>
            <a:chExt cx="1770019" cy="560326"/>
          </a:xfrm>
        </p:grpSpPr>
        <p:pic>
          <p:nvPicPr>
            <p:cNvPr id="80" name="Graphic 79">
              <a:extLst>
                <a:ext uri="{FF2B5EF4-FFF2-40B4-BE49-F238E27FC236}">
                  <a16:creationId xmlns:a16="http://schemas.microsoft.com/office/drawing/2014/main" id="{F3743A1D-BEDE-41C3-B032-5958E749A2A3}"/>
                </a:ext>
                <a:ext uri="{C183D7F6-B498-43B3-948B-1728B52AA6E4}">
                  <adec:decorative xmlns:adec="http://schemas.microsoft.com/office/drawing/2017/decorative" val="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1096691" y="2140145"/>
              <a:ext cx="560323" cy="560323"/>
            </a:xfrm>
            <a:prstGeom prst="rect">
              <a:avLst/>
            </a:prstGeom>
          </p:spPr>
        </p:pic>
        <p:pic>
          <p:nvPicPr>
            <p:cNvPr id="81" name="Graphic 80">
              <a:extLst>
                <a:ext uri="{FF2B5EF4-FFF2-40B4-BE49-F238E27FC236}">
                  <a16:creationId xmlns:a16="http://schemas.microsoft.com/office/drawing/2014/main" id="{2B7CE6E8-2D86-4E67-922B-BF4B4CE7FCFC}"/>
                </a:ext>
                <a:ext uri="{C183D7F6-B498-43B3-948B-1728B52AA6E4}">
                  <adec:decorative xmlns:adec="http://schemas.microsoft.com/office/drawing/2017/decorative" val="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1405478" y="2140144"/>
              <a:ext cx="560323" cy="560323"/>
            </a:xfrm>
            <a:prstGeom prst="rect">
              <a:avLst/>
            </a:prstGeom>
          </p:spPr>
        </p:pic>
        <p:pic>
          <p:nvPicPr>
            <p:cNvPr id="82" name="Graphic 81">
              <a:extLst>
                <a:ext uri="{FF2B5EF4-FFF2-40B4-BE49-F238E27FC236}">
                  <a16:creationId xmlns:a16="http://schemas.microsoft.com/office/drawing/2014/main" id="{CA8E5739-3635-4A4F-A5EE-1AA3FEF6E3C7}"/>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1705781" y="2140144"/>
              <a:ext cx="560323" cy="560323"/>
            </a:xfrm>
            <a:prstGeom prst="rect">
              <a:avLst/>
            </a:prstGeom>
          </p:spPr>
        </p:pic>
        <p:pic>
          <p:nvPicPr>
            <p:cNvPr id="83" name="Graphic 82">
              <a:extLst>
                <a:ext uri="{FF2B5EF4-FFF2-40B4-BE49-F238E27FC236}">
                  <a16:creationId xmlns:a16="http://schemas.microsoft.com/office/drawing/2014/main" id="{5DD3AE5C-52CF-4DB0-91D8-0F7417C273AE}"/>
                </a:ext>
                <a:ext uri="{C183D7F6-B498-43B3-948B-1728B52AA6E4}">
                  <adec:decorative xmlns:adec="http://schemas.microsoft.com/office/drawing/2017/decorative" val="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p:blipFill>
          <p:spPr>
            <a:xfrm>
              <a:off x="2006084" y="2140143"/>
              <a:ext cx="560323" cy="560323"/>
            </a:xfrm>
            <a:prstGeom prst="rect">
              <a:avLst/>
            </a:prstGeom>
          </p:spPr>
        </p:pic>
        <p:pic>
          <p:nvPicPr>
            <p:cNvPr id="84" name="Graphic 83">
              <a:extLst>
                <a:ext uri="{FF2B5EF4-FFF2-40B4-BE49-F238E27FC236}">
                  <a16:creationId xmlns:a16="http://schemas.microsoft.com/office/drawing/2014/main" id="{969D6735-7CD3-4FBE-BCC9-A5BC512149D0}"/>
                </a:ext>
                <a:ext uri="{C183D7F6-B498-43B3-948B-1728B52AA6E4}">
                  <adec:decorative xmlns:adec="http://schemas.microsoft.com/office/drawing/2017/decorative" val="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p:blipFill>
          <p:spPr>
            <a:xfrm>
              <a:off x="2306387" y="2140142"/>
              <a:ext cx="560323" cy="560323"/>
            </a:xfrm>
            <a:prstGeom prst="rect">
              <a:avLst/>
            </a:prstGeom>
          </p:spPr>
        </p:pic>
      </p:grpSp>
      <p:pic>
        <p:nvPicPr>
          <p:cNvPr id="85" name="Graphic 84">
            <a:extLst>
              <a:ext uri="{FF2B5EF4-FFF2-40B4-BE49-F238E27FC236}">
                <a16:creationId xmlns:a16="http://schemas.microsoft.com/office/drawing/2014/main" id="{4E4E37F0-20AB-4707-8245-064EDFF3243C}"/>
              </a:ext>
              <a:ext uri="{C183D7F6-B498-43B3-948B-1728B52AA6E4}">
                <adec:decorative xmlns:adec="http://schemas.microsoft.com/office/drawing/2017/decorative" val="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578119" y="2520618"/>
            <a:ext cx="560323" cy="560323"/>
          </a:xfrm>
          <a:prstGeom prst="rect">
            <a:avLst/>
          </a:prstGeom>
        </p:spPr>
      </p:pic>
      <p:sp>
        <p:nvSpPr>
          <p:cNvPr id="86" name="TextBox 85">
            <a:extLst>
              <a:ext uri="{FF2B5EF4-FFF2-40B4-BE49-F238E27FC236}">
                <a16:creationId xmlns:a16="http://schemas.microsoft.com/office/drawing/2014/main" id="{8D0F4FC8-9944-440B-8B0B-1FCCAA4C289E}"/>
              </a:ext>
            </a:extLst>
          </p:cNvPr>
          <p:cNvSpPr txBox="1"/>
          <p:nvPr/>
        </p:nvSpPr>
        <p:spPr>
          <a:xfrm>
            <a:off x="3056341" y="3512072"/>
            <a:ext cx="5415055" cy="646331"/>
          </a:xfrm>
          <a:prstGeom prst="rect">
            <a:avLst/>
          </a:prstGeom>
          <a:noFill/>
        </p:spPr>
        <p:txBody>
          <a:bodyPr wrap="square" rtlCol="0">
            <a:spAutoFit/>
          </a:bodyPr>
          <a:lstStyle/>
          <a:p>
            <a:r>
              <a:rPr lang="en-GB" b="1" dirty="0"/>
              <a:t>21% </a:t>
            </a:r>
            <a:r>
              <a:rPr lang="en-GB" dirty="0"/>
              <a:t>of students want to study mostly online with in-person activities once of twice a week </a:t>
            </a:r>
            <a:r>
              <a:rPr lang="en-GB" sz="1200" dirty="0"/>
              <a:t>(UUK, 2022)</a:t>
            </a:r>
          </a:p>
        </p:txBody>
      </p:sp>
    </p:spTree>
    <p:extLst>
      <p:ext uri="{BB962C8B-B14F-4D97-AF65-F5344CB8AC3E}">
        <p14:creationId xmlns:p14="http://schemas.microsoft.com/office/powerpoint/2010/main" val="26200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3" y="3179701"/>
            <a:ext cx="7920773" cy="498598"/>
          </a:xfrm>
        </p:spPr>
        <p:txBody>
          <a:bodyPr/>
          <a:lstStyle/>
          <a:p>
            <a:pPr algn="ctr"/>
            <a:r>
              <a:rPr lang="en-GB" dirty="0"/>
              <a:t>THANK YOU</a:t>
            </a:r>
          </a:p>
        </p:txBody>
      </p:sp>
      <p:sp>
        <p:nvSpPr>
          <p:cNvPr id="3" name="Subtitle 4">
            <a:extLst>
              <a:ext uri="{FF2B5EF4-FFF2-40B4-BE49-F238E27FC236}">
                <a16:creationId xmlns:a16="http://schemas.microsoft.com/office/drawing/2014/main" id="{153A97B2-0EBB-45AC-A53E-B2AC5C0E61EC}"/>
              </a:ext>
            </a:extLst>
          </p:cNvPr>
          <p:cNvSpPr txBox="1">
            <a:spLocks/>
          </p:cNvSpPr>
          <p:nvPr/>
        </p:nvSpPr>
        <p:spPr>
          <a:xfrm>
            <a:off x="529301" y="4502821"/>
            <a:ext cx="8614701" cy="168969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342891"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783" indent="0" algn="ctr" defTabSz="914400" rtl="0" eaLnBrk="1" latinLnBrk="0" hangingPunct="1">
              <a:lnSpc>
                <a:spcPct val="90000"/>
              </a:lnSpc>
              <a:spcBef>
                <a:spcPts val="500"/>
              </a:spcBef>
              <a:buFont typeface="Arial" panose="020B0604020202020204" pitchFamily="34" charset="0"/>
              <a:buNone/>
              <a:defRPr sz="1351" kern="1200">
                <a:solidFill>
                  <a:schemeClr val="tx1"/>
                </a:solidFill>
                <a:latin typeface="+mn-lt"/>
                <a:ea typeface="+mn-ea"/>
                <a:cs typeface="+mn-cs"/>
              </a:defRPr>
            </a:lvl3pPr>
            <a:lvl4pPr marL="1028674"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566"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9"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1"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Get in touch: </a:t>
            </a:r>
          </a:p>
          <a:p>
            <a:pPr>
              <a:spcBef>
                <a:spcPts val="1800"/>
              </a:spcBef>
            </a:pPr>
            <a:r>
              <a:rPr lang="en-US" dirty="0"/>
              <a:t>	Laila.Burton@open.ac.uk</a:t>
            </a:r>
          </a:p>
          <a:p>
            <a:pPr>
              <a:spcBef>
                <a:spcPts val="1800"/>
              </a:spcBef>
            </a:pPr>
            <a:r>
              <a:rPr lang="en-US" dirty="0"/>
              <a:t>	https://www.linkedin.com/in/lailaburton</a:t>
            </a:r>
          </a:p>
          <a:p>
            <a:pPr>
              <a:spcBef>
                <a:spcPts val="1800"/>
              </a:spcBef>
            </a:pPr>
            <a:r>
              <a:rPr lang="en-US" dirty="0"/>
              <a:t>	@lailasburton</a:t>
            </a:r>
          </a:p>
        </p:txBody>
      </p:sp>
      <p:pic>
        <p:nvPicPr>
          <p:cNvPr id="4" name="Graphic 3">
            <a:extLst>
              <a:ext uri="{FF2B5EF4-FFF2-40B4-BE49-F238E27FC236}">
                <a16:creationId xmlns:a16="http://schemas.microsoft.com/office/drawing/2014/main" id="{C01E7A38-C8CB-472F-B3A9-28B37932F7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948581" y="5852888"/>
            <a:ext cx="395968" cy="395968"/>
          </a:xfrm>
          <a:prstGeom prst="rect">
            <a:avLst/>
          </a:prstGeom>
        </p:spPr>
      </p:pic>
      <p:pic>
        <p:nvPicPr>
          <p:cNvPr id="6" name="Graphic 3">
            <a:extLst>
              <a:ext uri="{FF2B5EF4-FFF2-40B4-BE49-F238E27FC236}">
                <a16:creationId xmlns:a16="http://schemas.microsoft.com/office/drawing/2014/main" id="{681ABAE7-D5CA-4FAC-93A6-2A32BB04583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948581" y="5347665"/>
            <a:ext cx="395968" cy="395968"/>
          </a:xfrm>
          <a:prstGeom prst="rect">
            <a:avLst/>
          </a:prstGeom>
        </p:spPr>
      </p:pic>
      <p:pic>
        <p:nvPicPr>
          <p:cNvPr id="7" name="Graphic 3">
            <a:extLst>
              <a:ext uri="{FF2B5EF4-FFF2-40B4-BE49-F238E27FC236}">
                <a16:creationId xmlns:a16="http://schemas.microsoft.com/office/drawing/2014/main" id="{C7DB7CEE-DE52-4C63-A140-B0284DBC8D5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918101" y="4840841"/>
            <a:ext cx="450480" cy="450480"/>
          </a:xfrm>
          <a:prstGeom prst="rect">
            <a:avLst/>
          </a:prstGeom>
        </p:spPr>
      </p:pic>
    </p:spTree>
    <p:extLst>
      <p:ext uri="{BB962C8B-B14F-4D97-AF65-F5344CB8AC3E}">
        <p14:creationId xmlns:p14="http://schemas.microsoft.com/office/powerpoint/2010/main" val="112620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2.2731"/>
  <p:tag name="SLIDO_PRESENTATION_ID" val="00000000-0000-0000-0000-000000000000"/>
  <p:tag name="SLIDO_EVENT_UUID" val="1b72c119-1783-4d4a-aee7-ac3a1daca584"/>
  <p:tag name="SLIDO_EVENT_SECTION_UUID" val="1b0df281-e0cf-49b9-ad40-46df5c5353dc"/>
  <p:tag name="PRESGUID" val="713669be-3673-4538-8dfc-f0202310c056"/>
</p:tagLst>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0D3542994E4E49A573404448C07390" ma:contentTypeVersion="8" ma:contentTypeDescription="Create a new document." ma:contentTypeScope="" ma:versionID="f227f875d78903a7598923b543b4a60f">
  <xsd:schema xmlns:xsd="http://www.w3.org/2001/XMLSchema" xmlns:xs="http://www.w3.org/2001/XMLSchema" xmlns:p="http://schemas.microsoft.com/office/2006/metadata/properties" xmlns:ns2="aad036a0-dd85-45c4-ac45-87261f189566" targetNamespace="http://schemas.microsoft.com/office/2006/metadata/properties" ma:root="true" ma:fieldsID="45682e8c8fa7b199242482eb9c588559" ns2:_="">
    <xsd:import namespace="aad036a0-dd85-45c4-ac45-87261f1895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036a0-dd85-45c4-ac45-87261f189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C4642F-E716-4CE6-B368-E957B5BC6BE2}"/>
</file>

<file path=customXml/itemProps2.xml><?xml version="1.0" encoding="utf-8"?>
<ds:datastoreItem xmlns:ds="http://schemas.openxmlformats.org/officeDocument/2006/customXml" ds:itemID="{CB74638A-34DB-41B3-844C-41BC8E24245B}"/>
</file>

<file path=customXml/itemProps3.xml><?xml version="1.0" encoding="utf-8"?>
<ds:datastoreItem xmlns:ds="http://schemas.openxmlformats.org/officeDocument/2006/customXml" ds:itemID="{A231D14F-D26D-4359-825A-AB6F3FBEE80B}"/>
</file>

<file path=docProps/app.xml><?xml version="1.0" encoding="utf-8"?>
<Properties xmlns="http://schemas.openxmlformats.org/officeDocument/2006/extended-properties" xmlns:vt="http://schemas.openxmlformats.org/officeDocument/2006/docPropsVTypes">
  <Template>Office Theme</Template>
  <TotalTime>15729</TotalTime>
  <Words>1283</Words>
  <Application>Microsoft Office PowerPoint</Application>
  <PresentationFormat>On-screen Show (4:3)</PresentationFormat>
  <Paragraphs>87</Paragraphs>
  <Slides>9</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Segoe UI</vt:lpstr>
      <vt:lpstr>OU Title</vt:lpstr>
      <vt:lpstr>OU Section</vt:lpstr>
      <vt:lpstr>OU Layouts</vt:lpstr>
      <vt:lpstr>Research into OU students’ lived experiences of digital exclusion</vt:lpstr>
      <vt:lpstr>DEFINITION OF DIGITAL EXCLUSION</vt:lpstr>
      <vt:lpstr>DIGITAL EXCLUSION DURING THE PANDEMIC </vt:lpstr>
      <vt:lpstr>OU SURVEY DATA</vt:lpstr>
      <vt:lpstr>STUDENTS’ LIVED EXPERIENCES</vt:lpstr>
      <vt:lpstr>STUDENTS’ LIVED EXPERIENCES</vt:lpstr>
      <vt:lpstr>STUDENTS’ LIVED EXPERIENCES</vt:lpstr>
      <vt:lpstr>WHAT DO STUDENTS WANT?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Austin</dc:creator>
  <cp:lastModifiedBy>Satwant.Knight</cp:lastModifiedBy>
  <cp:revision>141</cp:revision>
  <dcterms:created xsi:type="dcterms:W3CDTF">2017-12-14T14:52:50Z</dcterms:created>
  <dcterms:modified xsi:type="dcterms:W3CDTF">2022-05-24T14:33:40Z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1.2.2.2731</vt:lpwstr>
  </property>
  <property fmtid="{D5CDD505-2E9C-101B-9397-08002B2CF9AE}" pid="3" name="ContentTypeId">
    <vt:lpwstr>0x0101002A0D3542994E4E49A573404448C07390</vt:lpwstr>
  </property>
</Properties>
</file>